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 Light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Ligh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Light-boldItalic.fntdata"/><Relationship Id="rId30" Type="http://schemas.openxmlformats.org/officeDocument/2006/relationships/font" Target="fonts/MerriweatherLight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f824aa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3f824aa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f824aa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f824aa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1679e8c3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1679e8c3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1679e8c3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1679e8c3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55f929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55f929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5f9295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5f9295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5f9295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5f9295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5f9295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5f9295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2ee9f91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2ee9f91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679e8c3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679e8c3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679e8c3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679e8c3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Improve/Tailor mission statement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679e8c3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679e8c3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679e8c3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679e8c3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3f824aa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3f824aa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679e8c3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679e8c3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3f824aa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3f824aa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f824aa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3f824aa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H. Smith School of Business Ranking Data System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Power Multiplication, Inc.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Farah Bushra, Shiv Lanka, Yash Shetty,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 Leeser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805200" y="4168100"/>
            <a:ext cx="1870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December 5, 2023</a:t>
            </a:r>
            <a:endParaRPr sz="13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ProgramGroups </a:t>
            </a:r>
            <a:r>
              <a:rPr lang="en"/>
              <a:t>Table SQL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969500" y="631000"/>
            <a:ext cx="47514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[ProgramGroups] (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prgId CHAR (4) NOT NULL,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subPrgId CHAR (4) NOT NULL,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pk_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ProgramGroups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_prgId_subPrgId PRIMARY KEY (rnkId),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fk_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ProgramGroups_prgId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FOREIGN KEY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(prgId)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REFERENCES [Program] (prgId)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ON DELETE NO ACTION ON UPDATE NO ACTION,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fk_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ProgramGroups_subPrgId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FOREIGN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(subPrgId)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REFERENCES [Program] (subPrgId)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ON DELETE NO ACTION ON UPDATE NO ACTION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Transactions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45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3 rankings for the school in 2022?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TOP 3 p.prgName AS ‘Program Name’,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s.srcName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‘Source Name’, r.rnkValue AS ‘Rank Value’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dbo.Ranks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JOIN dbo.Source s ON r.srcId = s.srcId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JOIN dbo.Program p ON r.prgId = p.prgId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r.rnkYear = '2022' AND p.prgId = 'P001'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r.rnkValue ASC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25" y="1910034"/>
            <a:ext cx="4149100" cy="13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154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the average rank for the Smith School for each year with rankings in the database?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505700"/>
            <a:ext cx="4811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p.prgName AS 'Program Name', </a:t>
            </a:r>
            <a:br>
              <a:rPr lang="en"/>
            </a:br>
            <a:r>
              <a:rPr lang="en"/>
              <a:t>	    r.rnkYear AS 'Year',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AVG(r.rnkValue) AS 'Average Rank'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dbo.Ranks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JOIN dbo.Program p ON r.prgId = p.prgId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p.prgId = 'P001'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r.rnkYear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800" y="1887900"/>
            <a:ext cx="3715800" cy="202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25" y="1454700"/>
            <a:ext cx="42603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608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3"/>
              <a:buChar char="●"/>
            </a:pPr>
            <a:r>
              <a:rPr b="1" lang="en" sz="1102" u="sng">
                <a:solidFill>
                  <a:srgbClr val="434343"/>
                </a:solidFill>
              </a:rPr>
              <a:t>By Program ID–</a:t>
            </a:r>
            <a:endParaRPr b="1" sz="1102" u="sng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SELECT TOP 3 p.prgName AS ‘Program Name’,</a:t>
            </a:r>
            <a:br>
              <a:rPr lang="en" sz="1102"/>
            </a:br>
            <a:r>
              <a:rPr lang="en" sz="1102"/>
              <a:t>		 s.srcName AS 'Source Name',</a:t>
            </a:r>
            <a:br>
              <a:rPr lang="en" sz="1102"/>
            </a:br>
            <a:r>
              <a:rPr lang="en" sz="1102"/>
              <a:t>		 r.rnkValue AS 'Rank'</a:t>
            </a:r>
            <a:br>
              <a:rPr lang="en" sz="1102"/>
            </a:br>
            <a:r>
              <a:rPr lang="en" sz="1102"/>
              <a:t>FROM dbo.Ranks r</a:t>
            </a:r>
            <a:br>
              <a:rPr lang="en" sz="1102"/>
            </a:br>
            <a:r>
              <a:rPr lang="en" sz="1102"/>
              <a:t>		JOIN dbo.Source s ON r.srcId = s.srcId</a:t>
            </a:r>
            <a:br>
              <a:rPr lang="en" sz="1102"/>
            </a:br>
            <a:r>
              <a:rPr lang="en" sz="1102"/>
              <a:t>		JOIN dbo.Program p ON r.prgId = p.prgId</a:t>
            </a:r>
            <a:br>
              <a:rPr lang="en" sz="1102"/>
            </a:br>
            <a:r>
              <a:rPr lang="en" sz="1102"/>
              <a:t>WHERE r.rnkYear = '2022' AND p.prgId = 'P001'</a:t>
            </a:r>
            <a:br>
              <a:rPr lang="en" sz="1102"/>
            </a:br>
            <a:r>
              <a:rPr lang="en" sz="1102"/>
              <a:t>ORDER BY r.rnkValue DESC</a:t>
            </a:r>
            <a:br>
              <a:rPr lang="en" sz="1102"/>
            </a:br>
            <a:r>
              <a:rPr lang="en" sz="1102"/>
              <a:t>;</a:t>
            </a:r>
            <a:endParaRPr sz="1102"/>
          </a:p>
          <a:p>
            <a:pPr indent="-298608" lvl="0" marL="228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3"/>
              <a:buChar char="●"/>
            </a:pPr>
            <a:r>
              <a:rPr b="1" lang="en" sz="1102" u="sng">
                <a:solidFill>
                  <a:srgbClr val="434343"/>
                </a:solidFill>
              </a:rPr>
              <a:t>By Program Name–</a:t>
            </a:r>
            <a:endParaRPr b="1" sz="1102" u="sng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02"/>
              <a:t>SELECT TOP 3 p.prgName AS ‘Program Name’,</a:t>
            </a:r>
            <a:br>
              <a:rPr lang="en" sz="1102"/>
            </a:br>
            <a:r>
              <a:rPr lang="en" sz="1102"/>
              <a:t>		 s.srcName AS 'Source Name',</a:t>
            </a:r>
            <a:br>
              <a:rPr lang="en" sz="1102"/>
            </a:br>
            <a:r>
              <a:rPr lang="en" sz="1102"/>
              <a:t>		 r.rnkValue AS 'Rank'</a:t>
            </a:r>
            <a:br>
              <a:rPr lang="en" sz="1102"/>
            </a:br>
            <a:r>
              <a:rPr lang="en" sz="1102"/>
              <a:t>FROM dbo.Ranks r</a:t>
            </a:r>
            <a:br>
              <a:rPr lang="en" sz="1102"/>
            </a:br>
            <a:r>
              <a:rPr lang="en" sz="1102"/>
              <a:t>		JOIN dbo.Source s ON r.srcId = s.srcId</a:t>
            </a:r>
            <a:br>
              <a:rPr lang="en" sz="1102"/>
            </a:br>
            <a:r>
              <a:rPr lang="en" sz="1102"/>
              <a:t>		JOIN dbo.Program p ON r.prgId = p.prgId</a:t>
            </a:r>
            <a:br>
              <a:rPr lang="en" sz="1102"/>
            </a:br>
            <a:r>
              <a:rPr lang="en" sz="1102"/>
              <a:t>WHERE r.rnkYear = '2022' AND p.prgName = 'Smith School of Business'</a:t>
            </a:r>
            <a:br>
              <a:rPr lang="en" sz="1102"/>
            </a:br>
            <a:r>
              <a:rPr lang="en" sz="1102"/>
              <a:t>ORDER BY r.rnkValue DESC</a:t>
            </a:r>
            <a:br>
              <a:rPr lang="en" sz="1102"/>
            </a:br>
            <a:r>
              <a:rPr lang="en" sz="1102"/>
              <a:t>;</a:t>
            </a:r>
            <a:endParaRPr sz="1102"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73850" y="358075"/>
            <a:ext cx="8796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the bottom 3 rankings for the school in 2022?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42168" l="0" r="19276" t="11174"/>
          <a:stretch/>
        </p:blipFill>
        <p:spPr>
          <a:xfrm>
            <a:off x="4648400" y="2462525"/>
            <a:ext cx="4056349" cy="13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41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all the</a:t>
            </a:r>
            <a:r>
              <a:rPr lang="en"/>
              <a:t> annual rankings from one specific source?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25" y="1345500"/>
            <a:ext cx="42603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5992" lvl="0" marL="228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433" u="sng">
                <a:solidFill>
                  <a:srgbClr val="434343"/>
                </a:solidFill>
              </a:rPr>
              <a:t>Smith School ranks from Bloomberg by program and source IDs–</a:t>
            </a:r>
            <a:endParaRPr b="1" sz="1433"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SELECT TOP 3 p.prgName AS ‘Program Name’,</a:t>
            </a:r>
            <a:br>
              <a:rPr lang="en" sz="1100"/>
            </a:br>
            <a:r>
              <a:rPr lang="en" sz="1100"/>
              <a:t>		 s.srcName AS 'Source Name',</a:t>
            </a:r>
            <a:br>
              <a:rPr lang="en" sz="1100"/>
            </a:br>
            <a:r>
              <a:rPr lang="en" sz="1100"/>
              <a:t>		 r.rnkValue AS 'Rank'</a:t>
            </a:r>
            <a:br>
              <a:rPr lang="en" sz="1100"/>
            </a:br>
            <a:r>
              <a:rPr lang="en" sz="1100"/>
              <a:t>		 r.rnkYear AS 'Year'</a:t>
            </a:r>
            <a:br>
              <a:rPr lang="en" sz="1100"/>
            </a:br>
            <a:r>
              <a:rPr lang="en" sz="1100"/>
              <a:t>FROM dbo.Ranks r</a:t>
            </a:r>
            <a:br>
              <a:rPr lang="en" sz="1100"/>
            </a:br>
            <a:r>
              <a:rPr lang="en" sz="1100"/>
              <a:t>		JOIN dbo.Source s ON r.srcId = s.srcId</a:t>
            </a:r>
            <a:br>
              <a:rPr lang="en" sz="1100"/>
            </a:br>
            <a:r>
              <a:rPr lang="en" sz="1100"/>
              <a:t>		JOIN dbo.Program p ON r.prgId = p.prgId</a:t>
            </a:r>
            <a:br>
              <a:rPr lang="en" sz="1100"/>
            </a:br>
            <a:r>
              <a:rPr lang="en" sz="1100"/>
              <a:t>WHERE  p.prgId = 'P001' AND s.srcId='S004'</a:t>
            </a:r>
            <a:br>
              <a:rPr lang="en" sz="1100"/>
            </a:br>
            <a:r>
              <a:rPr lang="en" sz="1100"/>
              <a:t>;</a:t>
            </a:r>
            <a:endParaRPr sz="1100"/>
          </a:p>
          <a:p>
            <a:pPr indent="-305992" lvl="0" marL="2286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433" u="sng">
                <a:solidFill>
                  <a:srgbClr val="434343"/>
                </a:solidFill>
              </a:rPr>
              <a:t>Smith MBA ranks from Financial Times by program and source IDs–</a:t>
            </a:r>
            <a:endParaRPr sz="12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SELECT TOP 3 p.prgName AS ‘Program Name’,</a:t>
            </a:r>
            <a:br>
              <a:rPr lang="en" sz="1100"/>
            </a:br>
            <a:r>
              <a:rPr lang="en" sz="1100"/>
              <a:t>		 s.srcName AS 'Source Name',</a:t>
            </a:r>
            <a:br>
              <a:rPr lang="en" sz="1100"/>
            </a:br>
            <a:r>
              <a:rPr lang="en" sz="1100"/>
              <a:t>		 r.rnkValue AS 'Rank'</a:t>
            </a:r>
            <a:br>
              <a:rPr lang="en" sz="1100"/>
            </a:br>
            <a:r>
              <a:rPr lang="en" sz="1100"/>
              <a:t>		 r.rnkYear AS 'Year'</a:t>
            </a:r>
            <a:br>
              <a:rPr lang="en" sz="1100"/>
            </a:br>
            <a:r>
              <a:rPr lang="en" sz="1100"/>
              <a:t>FROM dbo.Ranks r</a:t>
            </a:r>
            <a:br>
              <a:rPr lang="en" sz="1100"/>
            </a:br>
            <a:r>
              <a:rPr lang="en" sz="1100"/>
              <a:t>		JOIN dbo.Source s ON r.srcId = s.srcId</a:t>
            </a:r>
            <a:br>
              <a:rPr lang="en" sz="1100"/>
            </a:br>
            <a:r>
              <a:rPr lang="en" sz="1100"/>
              <a:t>		JOIN dbo.Program p ON r.prgId = p.prgId</a:t>
            </a:r>
            <a:br>
              <a:rPr lang="en" sz="1100"/>
            </a:br>
            <a:r>
              <a:rPr lang="en" sz="1100"/>
              <a:t>WHERE p.prgName = 'Smith MBA' AND s.srcName='Financial Times'</a:t>
            </a:r>
            <a:br>
              <a:rPr lang="en" sz="1100"/>
            </a:br>
            <a:r>
              <a:rPr lang="en" sz="1100"/>
              <a:t>;</a:t>
            </a:r>
            <a:endParaRPr sz="1100"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46177" l="0" r="11134" t="3727"/>
          <a:stretch/>
        </p:blipFill>
        <p:spPr>
          <a:xfrm>
            <a:off x="5568925" y="3553575"/>
            <a:ext cx="2971075" cy="11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20810" l="0" r="6785" t="9240"/>
          <a:stretch/>
        </p:blipFill>
        <p:spPr>
          <a:xfrm>
            <a:off x="5568925" y="1514375"/>
            <a:ext cx="2971075" cy="15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505700"/>
            <a:ext cx="42603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DISTINCT s.srcName AS 'Source Name',</a:t>
            </a:r>
            <a:br>
              <a:rPr lang="en"/>
            </a:br>
            <a:r>
              <a:rPr lang="en"/>
              <a:t>		   p.prgName AS ‘Program Name’,</a:t>
            </a:r>
            <a:br>
              <a:rPr lang="en"/>
            </a:br>
            <a:r>
              <a:rPr lang="en"/>
              <a:t>FROM dbo.Ranks r</a:t>
            </a:r>
            <a:br>
              <a:rPr lang="en"/>
            </a:br>
            <a:r>
              <a:rPr lang="en"/>
              <a:t>		JOIN dbo.Source s ON r.srcId = s.srcId</a:t>
            </a:r>
            <a:br>
              <a:rPr lang="en"/>
            </a:br>
            <a:r>
              <a:rPr lang="en"/>
              <a:t>		JOIN dbo.Program p ON r.prgId = p.prgId</a:t>
            </a:r>
            <a:br>
              <a:rPr lang="en"/>
            </a:br>
            <a:r>
              <a:rPr lang="en"/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306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</a:t>
            </a:r>
            <a:r>
              <a:rPr lang="en"/>
              <a:t> sources rank which programs?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28727" l="0" r="12884" t="6731"/>
          <a:stretch/>
        </p:blipFill>
        <p:spPr>
          <a:xfrm>
            <a:off x="5517675" y="1826100"/>
            <a:ext cx="3136525" cy="2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332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</a:t>
            </a:r>
            <a:r>
              <a:rPr lang="en"/>
              <a:t> sources rank a specific Program?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419025"/>
            <a:ext cx="42603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" sz="1400" u="sng">
                <a:solidFill>
                  <a:srgbClr val="434343"/>
                </a:solidFill>
              </a:rPr>
              <a:t>By Program ID–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DISTINCT s.srcName AS 'Source Name',</a:t>
            </a:r>
            <a:br>
              <a:rPr lang="en"/>
            </a:br>
            <a:r>
              <a:rPr lang="en"/>
              <a:t>		   p.prgName AS ‘Program Name’,</a:t>
            </a:r>
            <a:br>
              <a:rPr lang="en"/>
            </a:br>
            <a:r>
              <a:rPr lang="en"/>
              <a:t>FROM dbo.Ranks r</a:t>
            </a:r>
            <a:br>
              <a:rPr lang="en"/>
            </a:br>
            <a:r>
              <a:rPr lang="en"/>
              <a:t>		JOIN dbo.Source s ON r.srcId = s.srcId</a:t>
            </a:r>
            <a:br>
              <a:rPr lang="en"/>
            </a:br>
            <a:r>
              <a:rPr lang="en"/>
              <a:t>		JOIN dbo.Program p ON r.prgId = p.prgId</a:t>
            </a:r>
            <a:br>
              <a:rPr lang="en"/>
            </a:br>
            <a:r>
              <a:rPr lang="en"/>
              <a:t>WHERE p.prgId = 'P005'</a:t>
            </a:r>
            <a:br>
              <a:rPr lang="en"/>
            </a:br>
            <a:r>
              <a:rPr lang="en"/>
              <a:t>;</a:t>
            </a:r>
            <a:endParaRPr sz="1102"/>
          </a:p>
          <a:p>
            <a:pPr indent="-317500" lvl="0" marL="228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" sz="1400" u="sng">
                <a:solidFill>
                  <a:srgbClr val="434343"/>
                </a:solidFill>
              </a:rPr>
              <a:t>By Program Name–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SELECT DISTINCT s.srcName AS 'Source Name',</a:t>
            </a:r>
            <a:br>
              <a:rPr lang="en"/>
            </a:br>
            <a:r>
              <a:rPr lang="en"/>
              <a:t>		   p.prgName AS ‘Program Name’,</a:t>
            </a:r>
            <a:br>
              <a:rPr lang="en"/>
            </a:br>
            <a:r>
              <a:rPr lang="en"/>
              <a:t>FROM dbo.Ranks r</a:t>
            </a:r>
            <a:br>
              <a:rPr lang="en"/>
            </a:br>
            <a:r>
              <a:rPr lang="en"/>
              <a:t>		JOIN dbo.Source s ON r.srcId = s.srcId</a:t>
            </a:r>
            <a:br>
              <a:rPr lang="en"/>
            </a:br>
            <a:r>
              <a:rPr lang="en"/>
              <a:t>		JOIN dbo.Program p ON r.prgId = p.prgId</a:t>
            </a:r>
            <a:br>
              <a:rPr lang="en"/>
            </a:br>
            <a:r>
              <a:rPr lang="en"/>
              <a:t>WHERE p.prgName = 'Part-Time MBA'</a:t>
            </a:r>
            <a:br>
              <a:rPr lang="en"/>
            </a:br>
            <a:r>
              <a:rPr lang="en"/>
              <a:t>;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20790" l="0" r="12884" t="11860"/>
          <a:stretch/>
        </p:blipFill>
        <p:spPr>
          <a:xfrm>
            <a:off x="5068350" y="2267700"/>
            <a:ext cx="3511050" cy="1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Smith School of Business needs a data system to help track how the School and its programs are ranked by different entitie</a:t>
            </a:r>
            <a:r>
              <a:rPr lang="en"/>
              <a:t>s across </a:t>
            </a:r>
            <a:r>
              <a:rPr lang="en"/>
              <a:t>multiple years, with a focus on Graduate Programs.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16"/>
              <a:t>Business Requirements</a:t>
            </a:r>
            <a:endParaRPr b="1" sz="1816"/>
          </a:p>
          <a:p>
            <a:pPr indent="-286385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all annual rankings of the school and its programs from various sources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Programs can be categorized into program groups, such as undergraduate, graduate, MBAs, and other masters programs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Rankings apply to either the whole school, a program group, or a specific program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Sources need to be stored with what type of source they are, such as a news organization or an educational analytics organization, as well as a URL for their website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Rankings need to include the actual ranking, the year of the ranking, and what type of ranking they are (i.e. international, U.S., the Mid-Atlantic region, etc.)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system needs to be able to show rankings by source, by program/group, and by ranking year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a source is in the system, it should have at least one associated ranking in the system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Programs do not need to have an associated ranking or source.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provide the University of Maryland Robert H. Smith School of Business with a database system that enables the school to track and analyze the school’s annual ranking, as well as the annual rankings of individual programs within the school, from multiple sources.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50"/>
              <a:t>Mission Objectives</a:t>
            </a:r>
            <a:endParaRPr b="1" sz="1750"/>
          </a:p>
          <a:p>
            <a:pPr indent="-28638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find the top 3 annual rankings for the school, or one of its programs for a given year to help pick which rankings to advertise</a:t>
            </a:r>
            <a:endParaRPr/>
          </a:p>
          <a:p>
            <a:pPr indent="-2774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Smith School</a:t>
            </a:r>
            <a:endParaRPr sz="1300"/>
          </a:p>
          <a:p>
            <a:pPr indent="-2774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Smith School Undergraduate</a:t>
            </a:r>
            <a:endParaRPr sz="1300"/>
          </a:p>
          <a:p>
            <a:pPr indent="-2774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Smith School Graduate</a:t>
            </a:r>
            <a:endParaRPr sz="1300"/>
          </a:p>
          <a:p>
            <a:pPr indent="-2774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Smith School Masters Programs</a:t>
            </a:r>
            <a:endParaRPr sz="1300"/>
          </a:p>
          <a:p>
            <a:pPr indent="-2774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Smith School MBA Programs</a:t>
            </a:r>
            <a:endParaRPr sz="1300"/>
          </a:p>
          <a:p>
            <a:pPr indent="-28638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Etc.</a:t>
            </a:r>
            <a:endParaRPr sz="1300"/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find the bottom 3 annual rankings for the school, or one of its programs for a given year to direct research into how the school can improve its average rankings</a:t>
            </a:r>
            <a:endParaRPr/>
          </a:p>
          <a:p>
            <a:pPr indent="-2774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See above</a:t>
            </a:r>
            <a:endParaRPr sz="1300"/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find all annual rankings from one specific source for Smith or one of its programs (i.e. US News and World Report, Masters in Information Systems)</a:t>
            </a:r>
            <a:endParaRPr/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show average rankings each year for a given program across all sources</a:t>
            </a:r>
            <a:endParaRPr/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Find which sources rank which program</a:t>
            </a:r>
            <a:r>
              <a:rPr lang="en" sz="1100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19549" r="0" t="20083"/>
          <a:stretch/>
        </p:blipFill>
        <p:spPr>
          <a:xfrm>
            <a:off x="1016400" y="1742688"/>
            <a:ext cx="7111198" cy="22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93150" y="1826475"/>
            <a:ext cx="81780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Program(</a:t>
            </a:r>
            <a:r>
              <a:rPr b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prgId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prgName, prgType)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Source(</a:t>
            </a:r>
            <a:r>
              <a:rPr b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srcId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srcName, srcType, srcURL)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Ranks(</a:t>
            </a:r>
            <a:r>
              <a:rPr b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rnkId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rnkYear, rnkValue, rnkType,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srcId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prgId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ProgramGroups(</a:t>
            </a:r>
            <a:r>
              <a:rPr b="1" i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prgId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subPrgId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 Code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Table SQL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969500" y="631000"/>
            <a:ext cx="47514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[Program] (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prgId CHAR (4) NOT NULL,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prgName VARCHAR (30),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prgType VARCHAR (15),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pk_Program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_prg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 PRIMARY KEY (prgId),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</a:t>
            </a:r>
            <a:r>
              <a:rPr lang="en"/>
              <a:t>Table SQL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969500" y="631000"/>
            <a:ext cx="47514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[Source] (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srcId CHAR (4) NOT NULL,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srcName VARCHAR (40),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srcType VARCHAR (15),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srcURL VARCHAR (255),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pk_Source_srcId PRIMARY KEY (srcId),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Table SQL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969500" y="631000"/>
            <a:ext cx="47514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[Ranks] (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rnkId CHAR (5) NOT NULL,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srcId CHAR (4) NOT NULL,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prgId CHAR (4) NOT NULL,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rnkYear CHAR (4),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rnkValue INT,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rnkType CHAR (20),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pk_Ranks_rnkId PRIMARY KEY (rnkId),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fk_Ranks_srcId FOREIGN KEY (srcId)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REFERENCES [Source] (srcId)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ON DELETE NO ACTION ON UPDATE CASCADE,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CONSTRAINT fk_Ranks_prgId FOREIGN KEY (prgId)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REFERENCES [Program] (prgId)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ON DELETE NO ACTION ON UPDATE CASCADE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