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muXWA08DaxH658KF9sadERmbc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2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6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8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2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sz="132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2">
  <p:cSld name="DEFAULT-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9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458100" y="1157539"/>
            <a:ext cx="82287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sz="3200" dirty="0">
                <a:solidFill>
                  <a:srgbClr val="0070C0"/>
                </a:solidFill>
              </a:rPr>
              <a:t>-</a:t>
            </a:r>
            <a:r>
              <a:rPr lang="en-US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Driven Storytelling Presentation</a:t>
            </a:r>
            <a:endParaRPr dirty="0"/>
          </a:p>
        </p:txBody>
      </p:sp>
      <p:sp>
        <p:nvSpPr>
          <p:cNvPr id="97" name="Google Shape;97;p1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A405AC-B377-F6B1-FEF6-CB6108439225}"/>
              </a:ext>
            </a:extLst>
          </p:cNvPr>
          <p:cNvSpPr txBox="1"/>
          <p:nvPr/>
        </p:nvSpPr>
        <p:spPr>
          <a:xfrm>
            <a:off x="877824" y="2478024"/>
            <a:ext cx="7022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Driving Growth at JP Morgan &amp; Chase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B7C05E-EC73-4DB2-6603-9D4182E432BE}"/>
              </a:ext>
            </a:extLst>
          </p:cNvPr>
          <p:cNvSpPr txBox="1"/>
          <p:nvPr/>
        </p:nvSpPr>
        <p:spPr>
          <a:xfrm>
            <a:off x="2121408" y="4343400"/>
            <a:ext cx="423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By Shiv Mohan Lanka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716162" y="726281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dirty="0"/>
              <a:t>A 5-Year Journey of Growth</a:t>
            </a:r>
            <a:endParaRPr dirty="0"/>
          </a:p>
        </p:txBody>
      </p:sp>
      <p:sp>
        <p:nvSpPr>
          <p:cNvPr id="105" name="Google Shape;105;p2"/>
          <p:cNvSpPr txBox="1">
            <a:spLocks noGrp="1"/>
          </p:cNvSpPr>
          <p:nvPr>
            <p:ph type="body" idx="2"/>
          </p:nvPr>
        </p:nvSpPr>
        <p:spPr>
          <a:xfrm>
            <a:off x="716162" y="2622657"/>
            <a:ext cx="2949178" cy="2461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800" dirty="0"/>
              <a:t>Introducing consistent growth in sales over time based on CGAR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800" dirty="0"/>
              <a:t>(51.77% on AVG)</a:t>
            </a:r>
            <a:endParaRPr sz="1800" dirty="0"/>
          </a:p>
        </p:txBody>
      </p:sp>
      <p:sp>
        <p:nvSpPr>
          <p:cNvPr id="106" name="Google Shape;106;p2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finger touching a graph&#10;&#10;Description automatically generated">
            <a:extLst>
              <a:ext uri="{FF2B5EF4-FFF2-40B4-BE49-F238E27FC236}">
                <a16:creationId xmlns:a16="http://schemas.microsoft.com/office/drawing/2014/main" id="{FABE581D-A0C4-2A4F-C8F2-53E169251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8496" y="1658018"/>
            <a:ext cx="4718304" cy="26540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457200" y="589165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dirty="0">
                <a:solidFill>
                  <a:srgbClr val="0070C0"/>
                </a:solidFill>
              </a:rPr>
              <a:t>Introduction</a:t>
            </a:r>
            <a:endParaRPr dirty="0"/>
          </a:p>
        </p:txBody>
      </p:sp>
      <p:sp>
        <p:nvSpPr>
          <p:cNvPr id="113" name="Google Shape;113;p3"/>
          <p:cNvSpPr txBox="1"/>
          <p:nvPr/>
        </p:nvSpPr>
        <p:spPr>
          <a:xfrm>
            <a:off x="388172" y="1153937"/>
            <a:ext cx="65621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b="1" dirty="0"/>
          </a:p>
        </p:txBody>
      </p:sp>
      <p:sp>
        <p:nvSpPr>
          <p:cNvPr id="114" name="Google Shape;114;p3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6B61BD-2318-4B4C-9710-56F743887F6E}"/>
              </a:ext>
            </a:extLst>
          </p:cNvPr>
          <p:cNvSpPr txBox="1"/>
          <p:nvPr/>
        </p:nvSpPr>
        <p:spPr>
          <a:xfrm>
            <a:off x="521208" y="1755648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J.P. Morgan Chase &amp; Co</a:t>
            </a:r>
            <a:r>
              <a:rPr lang="en-US" dirty="0"/>
              <a:t>. is a prominent global financial services firm providing a wide range of services and operating internationally.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company seeks to evaluate the account performance metrics over the past 5 years(2017-2021) and identify the factors contributing to the compound annual growth rate (CGAR) in unit sales.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A21655-EEF2-99B1-4EAF-9A97C135847A}"/>
              </a:ext>
            </a:extLst>
          </p:cNvPr>
          <p:cNvSpPr txBox="1"/>
          <p:nvPr/>
        </p:nvSpPr>
        <p:spPr>
          <a:xfrm>
            <a:off x="521208" y="3429000"/>
            <a:ext cx="80375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Business Questions: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Reviewing the overall unit sales for each year.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Determining which account types are outperforming others in terms of unit sales.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Calculating the average compound annual growth rate(CGAR) for various account types.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Identifying the top-performing accounts.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5B1C-55A5-A249-B5C0-6F700D69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Modelling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0DB750-DEDC-ED4E-2C2F-C83A17FB4462}"/>
              </a:ext>
            </a:extLst>
          </p:cNvPr>
          <p:cNvSpPr txBox="1"/>
          <p:nvPr/>
        </p:nvSpPr>
        <p:spPr>
          <a:xfrm>
            <a:off x="457200" y="1298448"/>
            <a:ext cx="7662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power Query in MS Excel to clean and transform the data into the required format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F4C74-2D17-2AC9-3826-3C7DA5FF9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887" y="2008561"/>
            <a:ext cx="5913298" cy="369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19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E4DB8-6E10-CDFA-3B4F-D45C7512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D17A49-5FF3-E9DD-7784-C9D855F2B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618" y="1422052"/>
            <a:ext cx="4655466" cy="27952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9A8E23-2E9B-F1B7-F28A-352EE79704E2}"/>
              </a:ext>
            </a:extLst>
          </p:cNvPr>
          <p:cNvSpPr txBox="1"/>
          <p:nvPr/>
        </p:nvSpPr>
        <p:spPr>
          <a:xfrm>
            <a:off x="1035983" y="4825806"/>
            <a:ext cx="6839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Medium businesses have the highest CGAR(57.2%)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8A099B-EFFC-A0B5-6B6A-8E4C33C6ED27}"/>
              </a:ext>
            </a:extLst>
          </p:cNvPr>
          <p:cNvSpPr txBox="1"/>
          <p:nvPr/>
        </p:nvSpPr>
        <p:spPr>
          <a:xfrm>
            <a:off x="1035983" y="2350008"/>
            <a:ext cx="2651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CGAR Vs Account Types</a:t>
            </a:r>
          </a:p>
        </p:txBody>
      </p:sp>
    </p:spTree>
    <p:extLst>
      <p:ext uri="{BB962C8B-B14F-4D97-AF65-F5344CB8AC3E}">
        <p14:creationId xmlns:p14="http://schemas.microsoft.com/office/powerpoint/2010/main" val="712161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CFB3D-8670-3864-B501-6D8D189E6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Analysis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B4D841-9B47-D159-8E83-944FBE5AF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990" y="2432968"/>
            <a:ext cx="4503810" cy="2248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7C6CCC-B3D5-66BE-EEEB-CD00CD5BA75F}"/>
              </a:ext>
            </a:extLst>
          </p:cNvPr>
          <p:cNvSpPr txBox="1"/>
          <p:nvPr/>
        </p:nvSpPr>
        <p:spPr>
          <a:xfrm>
            <a:off x="713232" y="3133715"/>
            <a:ext cx="334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Average Sales volume in 2021 is highest from 2017 to 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B396EB-BDE5-24D5-84F1-1A988871AEC9}"/>
              </a:ext>
            </a:extLst>
          </p:cNvPr>
          <p:cNvSpPr txBox="1"/>
          <p:nvPr/>
        </p:nvSpPr>
        <p:spPr>
          <a:xfrm>
            <a:off x="841248" y="1536192"/>
            <a:ext cx="288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Average Sales Volume Vs Year</a:t>
            </a:r>
          </a:p>
        </p:txBody>
      </p:sp>
    </p:spTree>
    <p:extLst>
      <p:ext uri="{BB962C8B-B14F-4D97-AF65-F5344CB8AC3E}">
        <p14:creationId xmlns:p14="http://schemas.microsoft.com/office/powerpoint/2010/main" val="3113746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457200" y="580201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Summary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539552" y="1556792"/>
            <a:ext cx="7439036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873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Despite the great performance, there is still room for improvement.</a:t>
            </a:r>
          </a:p>
          <a:p>
            <a:pPr marL="3873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Discontinuing poorly performing Accounts would free up there marketing resources.</a:t>
            </a:r>
          </a:p>
          <a:p>
            <a:pPr marL="3873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Again, These five years have shown a robust sales growth.</a:t>
            </a:r>
          </a:p>
          <a:p>
            <a:pPr marL="3873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reallocating the resources saved from closing underperforming accounts to online retailer accounts, sales growth could be maximized.</a:t>
            </a:r>
          </a:p>
          <a:p>
            <a:pPr marL="3873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any incentives to top customers so that more business could be attracted.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Microsoft Office PowerPoint</Application>
  <PresentationFormat>On-screen Show (4:3)</PresentationFormat>
  <Paragraphs>31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PowerPoint Presentation</vt:lpstr>
      <vt:lpstr>A 5-Year Journey of Growth</vt:lpstr>
      <vt:lpstr>Introduction</vt:lpstr>
      <vt:lpstr>Data Modelling</vt:lpstr>
      <vt:lpstr>Data Analysis</vt:lpstr>
      <vt:lpstr>Data Analysis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Li, Andrew X</dc:creator>
  <cp:lastModifiedBy>Shiv Mohan Lanka</cp:lastModifiedBy>
  <cp:revision>1</cp:revision>
  <dcterms:created xsi:type="dcterms:W3CDTF">2020-03-26T22:50:15Z</dcterms:created>
  <dcterms:modified xsi:type="dcterms:W3CDTF">2024-09-05T12:35:11Z</dcterms:modified>
</cp:coreProperties>
</file>