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5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429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4280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198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8142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84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45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7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2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3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6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8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DB2F-1271-4BF2-9BCA-0770902C0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2180-15CD-4EEF-A575-F04B91A75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Levorse</a:t>
            </a:r>
          </a:p>
        </p:txBody>
      </p:sp>
    </p:spTree>
    <p:extLst>
      <p:ext uri="{BB962C8B-B14F-4D97-AF65-F5344CB8AC3E}">
        <p14:creationId xmlns:p14="http://schemas.microsoft.com/office/powerpoint/2010/main" val="264468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FC5144-51A8-4352-B9A9-6B2B9978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CE6400-36E6-4250-8B90-555B1549C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6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BF2E3-1593-4BD0-86AF-5FEF8D48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83FFAC-A6A1-427C-B0F5-FC5CE4B7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network is created using </a:t>
            </a:r>
            <a:r>
              <a:rPr lang="en-US" dirty="0" err="1"/>
              <a:t>Keras</a:t>
            </a:r>
            <a:r>
              <a:rPr lang="en-US" dirty="0"/>
              <a:t> and a </a:t>
            </a:r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Due to difficulties with </a:t>
            </a:r>
            <a:r>
              <a:rPr lang="en-US" dirty="0" err="1"/>
              <a:t>Cuda</a:t>
            </a:r>
            <a:r>
              <a:rPr lang="en-US" dirty="0"/>
              <a:t>, I was unable to get the graphics card to work</a:t>
            </a:r>
          </a:p>
          <a:p>
            <a:endParaRPr lang="en-US" dirty="0"/>
          </a:p>
          <a:p>
            <a:r>
              <a:rPr lang="en-US" dirty="0"/>
              <a:t>Normalize the images</a:t>
            </a:r>
          </a:p>
          <a:p>
            <a:r>
              <a:rPr lang="en-US" dirty="0"/>
              <a:t>Feed into CNN</a:t>
            </a:r>
          </a:p>
          <a:p>
            <a:r>
              <a:rPr lang="en-US" dirty="0"/>
              <a:t>Feed feature vector into deep network</a:t>
            </a:r>
          </a:p>
          <a:p>
            <a:r>
              <a:rPr lang="en-US" dirty="0" err="1"/>
              <a:t>Softmax</a:t>
            </a:r>
            <a:r>
              <a:rPr lang="en-US" dirty="0"/>
              <a:t> output of deep 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3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BF0F-84EF-411F-B739-7F998082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Image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A82E9-5150-453C-B128-99E087020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𝑚h𝑔𝑥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𝑚h𝑔𝑥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Using kernel of size 7</a:t>
                </a:r>
              </a:p>
              <a:p>
                <a:r>
                  <a:rPr lang="en-US" dirty="0"/>
                  <a:t>From Lopes et al.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A82E9-5150-453C-B128-99E087020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normalization">
            <a:extLst>
              <a:ext uri="{FF2B5EF4-FFF2-40B4-BE49-F238E27FC236}">
                <a16:creationId xmlns:a16="http://schemas.microsoft.com/office/drawing/2014/main" id="{ACC465AC-B70F-47EB-8405-ECABE8F22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88" y="2727011"/>
            <a:ext cx="614115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9127-C3C7-425A-A812-B6886181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0E18-F801-4579-A399-72D698BF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1641"/>
            <a:ext cx="8915400" cy="3777622"/>
          </a:xfrm>
        </p:spPr>
        <p:txBody>
          <a:bodyPr/>
          <a:lstStyle/>
          <a:p>
            <a:r>
              <a:rPr lang="en-US" dirty="0"/>
              <a:t>2 convolution blocks</a:t>
            </a:r>
          </a:p>
          <a:p>
            <a:r>
              <a:rPr lang="en-US" dirty="0"/>
              <a:t>2 convolutional layers each block</a:t>
            </a:r>
          </a:p>
          <a:p>
            <a:r>
              <a:rPr lang="en-US" dirty="0"/>
              <a:t>RELU activation</a:t>
            </a:r>
          </a:p>
          <a:p>
            <a:r>
              <a:rPr lang="en-US" dirty="0"/>
              <a:t>Max pooling between blocks</a:t>
            </a:r>
          </a:p>
          <a:p>
            <a:r>
              <a:rPr lang="en-US" dirty="0"/>
              <a:t>Flatten into 144 long vector</a:t>
            </a:r>
          </a:p>
          <a:p>
            <a:r>
              <a:rPr lang="en-US" dirty="0"/>
              <a:t>Hidden layer with 144 nodes</a:t>
            </a:r>
          </a:p>
          <a:p>
            <a:r>
              <a:rPr lang="en-US" dirty="0"/>
              <a:t>Output layer with 7 nodes</a:t>
            </a:r>
          </a:p>
          <a:p>
            <a:endParaRPr lang="en-US" dirty="0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24B2E55-1E0D-4344-BF29-E0F5FC83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4534859"/>
            <a:ext cx="7305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8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CCE2A-6EE4-4E98-8326-A1E4CCA1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D4615-EA2B-4764-A200-7755E0C05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60D5D61-D2FF-4BFA-B805-7C226F3F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and error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D576D49-1511-491C-9F5D-96F1E4A5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Started with basic network, 1 convolutional layer, 14 filters, 5x5 kernel, and one fully connected output layer:</a:t>
            </a:r>
          </a:p>
          <a:p>
            <a:pPr lvl="1"/>
            <a:r>
              <a:rPr lang="en-US" dirty="0"/>
              <a:t>Training accuracy: 0.192</a:t>
            </a:r>
          </a:p>
          <a:p>
            <a:pPr lvl="1"/>
            <a:r>
              <a:rPr lang="en-US" dirty="0"/>
              <a:t>Validation accuracy: 0.155</a:t>
            </a:r>
          </a:p>
          <a:p>
            <a:r>
              <a:rPr lang="en-US" dirty="0"/>
              <a:t>Changed to 2 convolutional layers, 1 fully connected hidden layer, 1 output layer</a:t>
            </a:r>
          </a:p>
          <a:p>
            <a:pPr lvl="1"/>
            <a:r>
              <a:rPr lang="en-US" dirty="0"/>
              <a:t>Training accuracy: 0.231</a:t>
            </a:r>
          </a:p>
          <a:p>
            <a:pPr lvl="1"/>
            <a:r>
              <a:rPr lang="en-US" dirty="0"/>
              <a:t>Validation accuracy: 0.210</a:t>
            </a:r>
          </a:p>
          <a:p>
            <a:r>
              <a:rPr lang="en-US" dirty="0"/>
              <a:t>Added image normalization:</a:t>
            </a:r>
          </a:p>
          <a:p>
            <a:pPr lvl="1"/>
            <a:r>
              <a:rPr lang="en-US" dirty="0"/>
              <a:t>Training accuracy: 0.258</a:t>
            </a:r>
          </a:p>
          <a:p>
            <a:pPr lvl="1"/>
            <a:r>
              <a:rPr lang="en-US" dirty="0"/>
              <a:t>Validation accuracy: 0.214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6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A3DB-9AA9-40DE-B22B-407AFB2D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and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A80B-3228-43FF-ABEA-AA3B82EB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Switched activation from RELU to sigmoid</a:t>
            </a:r>
          </a:p>
          <a:p>
            <a:pPr lvl="1"/>
            <a:r>
              <a:rPr lang="en-US" dirty="0"/>
              <a:t>Training accuracy: 0.228</a:t>
            </a:r>
          </a:p>
          <a:p>
            <a:r>
              <a:rPr lang="en-US" dirty="0"/>
              <a:t>Increase number of epochs:</a:t>
            </a:r>
          </a:p>
          <a:p>
            <a:pPr lvl="1"/>
            <a:r>
              <a:rPr lang="en-US" dirty="0"/>
              <a:t>Training accuracy: 0.324</a:t>
            </a:r>
          </a:p>
          <a:p>
            <a:pPr lvl="1"/>
            <a:r>
              <a:rPr lang="en-US" dirty="0"/>
              <a:t>Validation accuracy: 0.260</a:t>
            </a:r>
          </a:p>
          <a:p>
            <a:r>
              <a:rPr lang="en-US" dirty="0"/>
              <a:t>Changed from SGD to </a:t>
            </a:r>
            <a:r>
              <a:rPr lang="en-US" dirty="0" err="1"/>
              <a:t>RMSprop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Training accuracy: 0.387</a:t>
            </a:r>
          </a:p>
          <a:p>
            <a:pPr lvl="1"/>
            <a:r>
              <a:rPr lang="en-US" dirty="0"/>
              <a:t>Validation accuracy: 0.341</a:t>
            </a:r>
          </a:p>
          <a:p>
            <a:r>
              <a:rPr lang="en-US" dirty="0"/>
              <a:t>With 20 epochs:</a:t>
            </a:r>
          </a:p>
          <a:p>
            <a:pPr lvl="1"/>
            <a:r>
              <a:rPr lang="en-US" dirty="0"/>
              <a:t>Training accuracy: 0.529</a:t>
            </a:r>
          </a:p>
          <a:p>
            <a:pPr lvl="1"/>
            <a:r>
              <a:rPr lang="en-US" dirty="0"/>
              <a:t>Validation accuracy: 0.4717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4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C84E-D518-4F3D-919C-96D6C9D1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0111D6A-140D-41D5-82E6-FE8B81650E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405261"/>
            <a:ext cx="4313237" cy="3234927"/>
          </a:xfrm>
        </p:spPr>
      </p:pic>
      <p:pic>
        <p:nvPicPr>
          <p:cNvPr id="9" name="Content Placeholder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95D57441-7CE8-4F95-B823-02CEA0B0C5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375" y="2397324"/>
            <a:ext cx="4313238" cy="3234928"/>
          </a:xfrm>
        </p:spPr>
      </p:pic>
    </p:spTree>
    <p:extLst>
      <p:ext uri="{BB962C8B-B14F-4D97-AF65-F5344CB8AC3E}">
        <p14:creationId xmlns:p14="http://schemas.microsoft.com/office/powerpoint/2010/main" val="342167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45F2C-EEFF-419A-A963-6190EB3F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646831-53E1-4E10-A856-4A8EBA8E2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F1E39-4403-4C5A-9B71-2FEAD899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 and 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9A4E7-0C5B-4674-8314-CCAEA2D9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Saving data saves time</a:t>
            </a:r>
          </a:p>
          <a:p>
            <a:r>
              <a:rPr lang="en-US" dirty="0"/>
              <a:t>Finding the best model for a specific dataset takes a lot of tweaking</a:t>
            </a:r>
          </a:p>
          <a:p>
            <a:endParaRPr lang="en-US" dirty="0"/>
          </a:p>
          <a:p>
            <a:r>
              <a:rPr lang="en-US" dirty="0"/>
              <a:t>Try out different </a:t>
            </a:r>
            <a:r>
              <a:rPr lang="en-US" dirty="0" err="1"/>
              <a:t>regulizers</a:t>
            </a:r>
            <a:endParaRPr lang="en-US" dirty="0"/>
          </a:p>
          <a:p>
            <a:r>
              <a:rPr lang="en-US" dirty="0"/>
              <a:t>Explore different kernels</a:t>
            </a:r>
          </a:p>
          <a:p>
            <a:pPr lvl="1"/>
            <a:r>
              <a:rPr lang="en-US" dirty="0"/>
              <a:t>Change sizes</a:t>
            </a:r>
          </a:p>
          <a:p>
            <a:pPr lvl="1"/>
            <a:r>
              <a:rPr lang="en-US" dirty="0"/>
              <a:t>Move away from square kernels</a:t>
            </a:r>
          </a:p>
          <a:p>
            <a:r>
              <a:rPr lang="en-US" dirty="0"/>
              <a:t>Using SVM instead of </a:t>
            </a:r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Implement importance reweighting to deal with mislabeled data</a:t>
            </a:r>
          </a:p>
          <a:p>
            <a:r>
              <a:rPr lang="en-US" dirty="0"/>
              <a:t>Try out pretraining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5E8B6-EE54-4D04-A8DC-A5B6E048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E12D2-348D-46FB-A543-C7479A797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4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074C7F-649B-414C-B0F3-A757AA20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7C8E5-752E-4504-99E4-7579BE7E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neural network that can identify facial expressions</a:t>
            </a:r>
          </a:p>
          <a:p>
            <a:r>
              <a:rPr lang="en-US" dirty="0"/>
              <a:t>The dataset:</a:t>
            </a:r>
          </a:p>
          <a:p>
            <a:pPr lvl="1"/>
            <a:r>
              <a:rPr lang="en-US" dirty="0"/>
              <a:t>2013 </a:t>
            </a:r>
            <a:r>
              <a:rPr lang="en-US" dirty="0" err="1"/>
              <a:t>Kaggel</a:t>
            </a:r>
            <a:r>
              <a:rPr lang="en-US" dirty="0"/>
              <a:t> Challenge for Facial Recognition</a:t>
            </a:r>
          </a:p>
          <a:p>
            <a:pPr lvl="1"/>
            <a:r>
              <a:rPr lang="en-US" dirty="0"/>
              <a:t>7 Facial Expressions</a:t>
            </a:r>
          </a:p>
          <a:p>
            <a:pPr lvl="1"/>
            <a:r>
              <a:rPr lang="en-US" dirty="0"/>
              <a:t>48x48 greyscale images</a:t>
            </a:r>
          </a:p>
          <a:p>
            <a:pPr lvl="1"/>
            <a:r>
              <a:rPr lang="en-US" dirty="0"/>
              <a:t>28709 Training images</a:t>
            </a:r>
          </a:p>
          <a:p>
            <a:pPr lvl="1"/>
            <a:r>
              <a:rPr lang="en-US" dirty="0"/>
              <a:t>3589 Public and 3589 Private validation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D47E-2BBD-4E23-8692-9E0D323E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AC8A-5291-4333-B9E7-3A981852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Localization </a:t>
            </a:r>
          </a:p>
          <a:p>
            <a:pPr lvl="1"/>
            <a:r>
              <a:rPr lang="en-US" dirty="0"/>
              <a:t>Dataset is centered around the face</a:t>
            </a:r>
          </a:p>
          <a:p>
            <a:r>
              <a:rPr lang="en-US" dirty="0"/>
              <a:t>Lighting and Skin</a:t>
            </a:r>
          </a:p>
          <a:p>
            <a:pPr lvl="1"/>
            <a:r>
              <a:rPr lang="en-US" dirty="0"/>
              <a:t>Normalize images</a:t>
            </a:r>
          </a:p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Technology</a:t>
            </a:r>
          </a:p>
          <a:p>
            <a:r>
              <a:rPr lang="en-US" dirty="0"/>
              <a:t>Incorrectly labelled data</a:t>
            </a:r>
          </a:p>
        </p:txBody>
      </p:sp>
    </p:spTree>
    <p:extLst>
      <p:ext uri="{BB962C8B-B14F-4D97-AF65-F5344CB8AC3E}">
        <p14:creationId xmlns:p14="http://schemas.microsoft.com/office/powerpoint/2010/main" val="168491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583D-D6D2-4F4A-834D-2F4617C8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Facial Expression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1883-D46A-409A-9690-FB791B87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04535" cy="3777622"/>
          </a:xfrm>
        </p:spPr>
        <p:txBody>
          <a:bodyPr/>
          <a:lstStyle/>
          <a:p>
            <a:r>
              <a:rPr lang="en-US" dirty="0"/>
              <a:t>HCI design - Improve communication between humans and computers</a:t>
            </a:r>
          </a:p>
          <a:p>
            <a:r>
              <a:rPr lang="en-US" dirty="0"/>
              <a:t>Robotics and AI design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5A9C7-C0A9-4C97-9DCF-AE69187A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61" y="2302163"/>
            <a:ext cx="5321175" cy="29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7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31099-F5C7-4BCA-8573-55AF5889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Related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1908E-CDDD-400D-8FC0-9D5D4DDA3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0DD25-02AA-4994-93DB-BB7386BD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Facial expression</a:t>
            </a:r>
            <a:br>
              <a:rPr lang="en-US" dirty="0"/>
            </a:br>
            <a:r>
              <a:rPr lang="en-US" dirty="0"/>
              <a:t>recognition with convolutional neural networks: Coping with few data and the training sample order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B6A72-6A6D-42A8-9728-4F10708C5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692866"/>
            <a:ext cx="4313864" cy="3218356"/>
          </a:xfrm>
        </p:spPr>
        <p:txBody>
          <a:bodyPr/>
          <a:lstStyle/>
          <a:p>
            <a:r>
              <a:rPr lang="en-US" dirty="0"/>
              <a:t>Issue with faces being oriented at any rotation</a:t>
            </a:r>
          </a:p>
          <a:p>
            <a:pPr lvl="1"/>
            <a:r>
              <a:rPr lang="en-US" dirty="0"/>
              <a:t>Fixed this by rotating the image to align the eyes</a:t>
            </a:r>
          </a:p>
          <a:p>
            <a:r>
              <a:rPr lang="en-US" dirty="0"/>
              <a:t>Issue with lighting and skin color</a:t>
            </a:r>
          </a:p>
          <a:p>
            <a:pPr lvl="1"/>
            <a:r>
              <a:rPr lang="en-US" dirty="0"/>
              <a:t>Fixed with normalization</a:t>
            </a:r>
          </a:p>
          <a:p>
            <a:r>
              <a:rPr lang="en-US" dirty="0"/>
              <a:t>Shuffling data after each epoch</a:t>
            </a:r>
          </a:p>
          <a:p>
            <a:pPr lvl="1"/>
            <a:endParaRPr lang="en-US" dirty="0"/>
          </a:p>
        </p:txBody>
      </p:sp>
      <p:pic>
        <p:nvPicPr>
          <p:cNvPr id="8" name="Content Placeholder 7" descr="CNN model from the paper">
            <a:extLst>
              <a:ext uri="{FF2B5EF4-FFF2-40B4-BE49-F238E27FC236}">
                <a16:creationId xmlns:a16="http://schemas.microsoft.com/office/drawing/2014/main" id="{24B9F551-DDC6-475D-9CDD-D455209C00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2639244"/>
            <a:ext cx="4313238" cy="2751088"/>
          </a:xfrm>
        </p:spPr>
      </p:pic>
    </p:spTree>
    <p:extLst>
      <p:ext uri="{BB962C8B-B14F-4D97-AF65-F5344CB8AC3E}">
        <p14:creationId xmlns:p14="http://schemas.microsoft.com/office/powerpoint/2010/main" val="301975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4C63-1D6D-4625-91C5-727283B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ERA 2017 - addressing head pose in the third facial expression recognition</a:t>
            </a:r>
            <a:br>
              <a:rPr lang="en-US" dirty="0"/>
            </a:br>
            <a:r>
              <a:rPr lang="en-US" dirty="0"/>
              <a:t>and analysis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4B0D-7218-427F-857C-670C2BE3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dirty="0"/>
              <a:t>More issues with orientation</a:t>
            </a:r>
          </a:p>
          <a:p>
            <a:pPr lvl="1"/>
            <a:r>
              <a:rPr lang="en-US" dirty="0"/>
              <a:t>Stem from most datasets being composed of posed pictures</a:t>
            </a:r>
          </a:p>
          <a:p>
            <a:r>
              <a:rPr lang="en-US" dirty="0"/>
              <a:t>Instead of faces being rotated on a 2d plane, faces can be oriented at any angle</a:t>
            </a:r>
          </a:p>
          <a:p>
            <a:r>
              <a:rPr lang="en-US" dirty="0"/>
              <a:t>Define set of poses to incorporate different angles into the learning process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84AF8-9747-4701-810B-40E65D9E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18" y="4588326"/>
            <a:ext cx="7772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330F-97B8-4323-BAF3-E2E22DA4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Learning With Partially Corrupted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0221-2AED-4854-ACD5-F692B439C8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Proposes treating incorrectly labelled data as noise</a:t>
            </a:r>
          </a:p>
          <a:p>
            <a:r>
              <a:rPr lang="en-US" dirty="0"/>
              <a:t>Works well with SVM classifiers</a:t>
            </a:r>
          </a:p>
          <a:p>
            <a:r>
              <a:rPr lang="en-US" dirty="0"/>
              <a:t>Importance reweighting based on how many nearby </a:t>
            </a:r>
            <a:r>
              <a:rPr lang="en-US" dirty="0" err="1"/>
              <a:t>datapoints</a:t>
            </a:r>
            <a:r>
              <a:rPr lang="en-US" dirty="0"/>
              <a:t> are the same class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DAD93-74B5-45F4-82F1-8E5EF2C242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3372" y="2614179"/>
            <a:ext cx="3933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9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476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Wingdings 3</vt:lpstr>
      <vt:lpstr>Wisp</vt:lpstr>
      <vt:lpstr>Intro to Computer Vision</vt:lpstr>
      <vt:lpstr>Introduction</vt:lpstr>
      <vt:lpstr>The Problem</vt:lpstr>
      <vt:lpstr>Challenges</vt:lpstr>
      <vt:lpstr>Applications of Facial Expression Recognition</vt:lpstr>
      <vt:lpstr>Past Related Work</vt:lpstr>
      <vt:lpstr>Facial expression recognition with convolutional neural networks: Coping with few data and the training sample order </vt:lpstr>
      <vt:lpstr>ERA 2017 - addressing head pose in the third facial expression recognition and analysis challenge</vt:lpstr>
      <vt:lpstr>Multiclass Learning With Partially Corrupted Labels</vt:lpstr>
      <vt:lpstr>Proposed Approach</vt:lpstr>
      <vt:lpstr>Setup and Architecture</vt:lpstr>
      <vt:lpstr>Image Normalization</vt:lpstr>
      <vt:lpstr>Keras Model</vt:lpstr>
      <vt:lpstr>Experiments and Results</vt:lpstr>
      <vt:lpstr>Trial and error</vt:lpstr>
      <vt:lpstr>Trial and error</vt:lpstr>
      <vt:lpstr>Results</vt:lpstr>
      <vt:lpstr>Conclusion and Future Work</vt:lpstr>
      <vt:lpstr>What I learned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Vision</dc:title>
  <dc:creator>Sean Levorse</dc:creator>
  <cp:lastModifiedBy>Sean Levorse</cp:lastModifiedBy>
  <cp:revision>19</cp:revision>
  <dcterms:created xsi:type="dcterms:W3CDTF">2017-12-19T00:01:01Z</dcterms:created>
  <dcterms:modified xsi:type="dcterms:W3CDTF">2017-12-19T16:56:23Z</dcterms:modified>
</cp:coreProperties>
</file>