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11" r:id="rId2"/>
    <p:sldId id="414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68" r:id="rId12"/>
  </p:sldIdLst>
  <p:sldSz cx="9144000" cy="5143500" type="screen16x9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2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725" y="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2BAE22C2-B050-464A-9EFC-7A0B35A64A7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980E9F3-5498-EF42-BE52-1E55F48E7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835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A02A5B8B-07E3-9944-9702-31C80F7FDC89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C6B1DACE-3A30-A543-951E-0371F7F62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98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C7EE837-B3AD-4DED-A75B-BB8AF210C1D0}" type="slidenum">
              <a:rPr lang="en-US" altLang="en-US" smtClean="0">
                <a:solidFill>
                  <a:srgbClr val="000000"/>
                </a:solidFill>
              </a:rPr>
              <a:pPr/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6389" name="Footer Placeholder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Copyright © 2016 John Wiley &amp; Sons, Inc.</a:t>
            </a:r>
          </a:p>
        </p:txBody>
      </p:sp>
    </p:spTree>
    <p:extLst>
      <p:ext uri="{BB962C8B-B14F-4D97-AF65-F5344CB8AC3E}">
        <p14:creationId xmlns:p14="http://schemas.microsoft.com/office/powerpoint/2010/main" val="749236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>
              <a:defRPr sz="3600">
                <a:solidFill>
                  <a:srgbClr val="9D203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1072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FB0D8-09B4-1D41-9FBD-2F46EF0D9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4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>
            <a:spLocks noChangeArrowheads="1"/>
          </p:cNvSpPr>
          <p:nvPr userDrawn="1"/>
        </p:nvSpPr>
        <p:spPr bwMode="auto">
          <a:xfrm>
            <a:off x="2806700" y="4794647"/>
            <a:ext cx="269657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050">
                <a:solidFill>
                  <a:srgbClr val="FFFFFF"/>
                </a:solidFill>
                <a:latin typeface="Liberation Sans"/>
                <a:ea typeface="Liberation Sans"/>
                <a:cs typeface="Liberation Sans"/>
              </a:rPr>
              <a:t>Copyright © 2016 John Wiley &amp; Sons,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60735"/>
            <a:ext cx="7793037" cy="10965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13285"/>
            <a:ext cx="3810000" cy="308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13285"/>
            <a:ext cx="3810000" cy="308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lvl1pPr>
          </a:lstStyle>
          <a:p>
            <a:pPr>
              <a:defRPr/>
            </a:pPr>
            <a:fld id="{A34D3EE6-1BBE-4FF0-AC75-2535D41169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2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60735"/>
            <a:ext cx="7793037" cy="10965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13285"/>
            <a:ext cx="7772400" cy="148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2688" y="3113485"/>
            <a:ext cx="7772400" cy="148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4682729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2990850" y="4800600"/>
            <a:ext cx="3581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2013 Wiley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F318F-A88A-4C4A-86FB-7F50E0F763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235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60735"/>
            <a:ext cx="7793037" cy="10965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13285"/>
            <a:ext cx="7772400" cy="148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2688" y="3113485"/>
            <a:ext cx="7772400" cy="148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4682729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2990850" y="4800600"/>
            <a:ext cx="3581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2013 Wiley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F3C71-F708-41E7-9192-24C67451F1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7370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60735"/>
            <a:ext cx="7793037" cy="10965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13285"/>
            <a:ext cx="3810000" cy="308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1513285"/>
            <a:ext cx="3810000" cy="148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3113485"/>
            <a:ext cx="3810000" cy="148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4682729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2990850" y="4800600"/>
            <a:ext cx="3581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Wiley 2013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3EDF9-D707-4C2A-AB5C-B766D6E333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718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60735"/>
            <a:ext cx="7793037" cy="10965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82688" y="1513285"/>
            <a:ext cx="3810000" cy="148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182688" y="3113485"/>
            <a:ext cx="3810000" cy="148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145088" y="1513285"/>
            <a:ext cx="3810000" cy="308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4682729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2990850" y="4800600"/>
            <a:ext cx="3581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Wiley 2013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6F522-4C9A-4934-BD2E-E99564D4B6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648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60735"/>
            <a:ext cx="7793037" cy="10965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13285"/>
            <a:ext cx="3810000" cy="308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1513285"/>
            <a:ext cx="3810000" cy="308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4682729"/>
            <a:ext cx="1905000" cy="342900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20000"/>
              </a:spcBef>
              <a:buClr>
                <a:srgbClr val="800080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2990850" y="4800600"/>
            <a:ext cx="3581400" cy="273844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buClr>
                <a:srgbClr val="800080"/>
              </a:buClr>
              <a:buSzPct val="60000"/>
              <a:buFont typeface="Wingdings" panose="05000000000000000000" pitchFamily="2" charset="2"/>
              <a:buChar char="n"/>
              <a:defRPr/>
            </a:lvl1pPr>
          </a:lstStyle>
          <a:p>
            <a:pPr>
              <a:defRPr/>
            </a:pPr>
            <a:r>
              <a:rPr lang="en-US"/>
              <a:t>© Wiley 2013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800080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rgbClr val="9BBB59">
                    <a:shade val="75000"/>
                  </a:srgbClr>
                </a:solidFill>
              </a:defRPr>
            </a:lvl1pPr>
          </a:lstStyle>
          <a:p>
            <a:pPr>
              <a:defRPr/>
            </a:pPr>
            <a:fld id="{8F2623EC-0B7C-4228-B0C4-D83CC44F67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581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D203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B0D8-09B4-1D41-9FBD-2F46EF0D9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7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B0D8-09B4-1D41-9FBD-2F46EF0D9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D203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8519"/>
            <a:ext cx="4038600" cy="254555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58519"/>
            <a:ext cx="4038600" cy="254555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B0D8-09B4-1D41-9FBD-2F46EF0D9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8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B0D8-09B4-1D41-9FBD-2F46EF0D9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8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B0D8-09B4-1D41-9FBD-2F46EF0D9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5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B0D8-09B4-1D41-9FBD-2F46EF0D9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1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36864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9599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6191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B0D8-09B4-1D41-9FBD-2F46EF0D9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B0D8-09B4-1D41-9FBD-2F46EF0D9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-7988" y="-3628"/>
            <a:ext cx="9160534" cy="5163164"/>
            <a:chOff x="-7988" y="-3629"/>
            <a:chExt cx="9160534" cy="516316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5042636"/>
              <a:ext cx="9144000" cy="11574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 flipV="1">
              <a:off x="0" y="-3629"/>
              <a:ext cx="9144000" cy="11574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1"/>
            <p:cNvSpPr/>
            <p:nvPr userDrawn="1"/>
          </p:nvSpPr>
          <p:spPr>
            <a:xfrm rot="16200000" flipV="1">
              <a:off x="-2524451" y="2516463"/>
              <a:ext cx="5157216" cy="124290"/>
            </a:xfrm>
            <a:custGeom>
              <a:avLst/>
              <a:gdLst>
                <a:gd name="connsiteX0" fmla="*/ 0 w 6714670"/>
                <a:gd name="connsiteY0" fmla="*/ 0 h 115744"/>
                <a:gd name="connsiteX1" fmla="*/ 6714670 w 6714670"/>
                <a:gd name="connsiteY1" fmla="*/ 0 h 115744"/>
                <a:gd name="connsiteX2" fmla="*/ 6714670 w 6714670"/>
                <a:gd name="connsiteY2" fmla="*/ 115744 h 115744"/>
                <a:gd name="connsiteX3" fmla="*/ 0 w 6714670"/>
                <a:gd name="connsiteY3" fmla="*/ 115744 h 115744"/>
                <a:gd name="connsiteX4" fmla="*/ 0 w 6714670"/>
                <a:gd name="connsiteY4" fmla="*/ 0 h 115744"/>
                <a:gd name="connsiteX0" fmla="*/ 0 w 6808674"/>
                <a:gd name="connsiteY0" fmla="*/ 0 h 124290"/>
                <a:gd name="connsiteX1" fmla="*/ 6714670 w 6808674"/>
                <a:gd name="connsiteY1" fmla="*/ 0 h 124290"/>
                <a:gd name="connsiteX2" fmla="*/ 6808674 w 6808674"/>
                <a:gd name="connsiteY2" fmla="*/ 124290 h 124290"/>
                <a:gd name="connsiteX3" fmla="*/ 0 w 6808674"/>
                <a:gd name="connsiteY3" fmla="*/ 115744 h 124290"/>
                <a:gd name="connsiteX4" fmla="*/ 0 w 6808674"/>
                <a:gd name="connsiteY4" fmla="*/ 0 h 124290"/>
                <a:gd name="connsiteX0" fmla="*/ 85457 w 6894131"/>
                <a:gd name="connsiteY0" fmla="*/ 0 h 124290"/>
                <a:gd name="connsiteX1" fmla="*/ 6800127 w 6894131"/>
                <a:gd name="connsiteY1" fmla="*/ 0 h 124290"/>
                <a:gd name="connsiteX2" fmla="*/ 6894131 w 6894131"/>
                <a:gd name="connsiteY2" fmla="*/ 124290 h 124290"/>
                <a:gd name="connsiteX3" fmla="*/ 0 w 6894131"/>
                <a:gd name="connsiteY3" fmla="*/ 124290 h 124290"/>
                <a:gd name="connsiteX4" fmla="*/ 85457 w 6894131"/>
                <a:gd name="connsiteY4" fmla="*/ 0 h 124290"/>
                <a:gd name="connsiteX0" fmla="*/ 145275 w 6894131"/>
                <a:gd name="connsiteY0" fmla="*/ 0 h 124290"/>
                <a:gd name="connsiteX1" fmla="*/ 6800127 w 6894131"/>
                <a:gd name="connsiteY1" fmla="*/ 0 h 124290"/>
                <a:gd name="connsiteX2" fmla="*/ 6894131 w 6894131"/>
                <a:gd name="connsiteY2" fmla="*/ 124290 h 124290"/>
                <a:gd name="connsiteX3" fmla="*/ 0 w 6894131"/>
                <a:gd name="connsiteY3" fmla="*/ 124290 h 124290"/>
                <a:gd name="connsiteX4" fmla="*/ 145275 w 6894131"/>
                <a:gd name="connsiteY4" fmla="*/ 0 h 124290"/>
                <a:gd name="connsiteX0" fmla="*/ 145275 w 6894131"/>
                <a:gd name="connsiteY0" fmla="*/ 0 h 124290"/>
                <a:gd name="connsiteX1" fmla="*/ 6757398 w 6894131"/>
                <a:gd name="connsiteY1" fmla="*/ 0 h 124290"/>
                <a:gd name="connsiteX2" fmla="*/ 6894131 w 6894131"/>
                <a:gd name="connsiteY2" fmla="*/ 124290 h 124290"/>
                <a:gd name="connsiteX3" fmla="*/ 0 w 6894131"/>
                <a:gd name="connsiteY3" fmla="*/ 124290 h 124290"/>
                <a:gd name="connsiteX4" fmla="*/ 145275 w 6894131"/>
                <a:gd name="connsiteY4" fmla="*/ 0 h 124290"/>
                <a:gd name="connsiteX0" fmla="*/ 145275 w 6894131"/>
                <a:gd name="connsiteY0" fmla="*/ 0 h 124290"/>
                <a:gd name="connsiteX1" fmla="*/ 6757398 w 6894131"/>
                <a:gd name="connsiteY1" fmla="*/ 0 h 124290"/>
                <a:gd name="connsiteX2" fmla="*/ 6894131 w 6894131"/>
                <a:gd name="connsiteY2" fmla="*/ 124290 h 124290"/>
                <a:gd name="connsiteX3" fmla="*/ 0 w 6894131"/>
                <a:gd name="connsiteY3" fmla="*/ 124290 h 124290"/>
                <a:gd name="connsiteX4" fmla="*/ 145275 w 6894131"/>
                <a:gd name="connsiteY4" fmla="*/ 0 h 1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4131" h="124290">
                  <a:moveTo>
                    <a:pt x="145275" y="0"/>
                  </a:moveTo>
                  <a:lnTo>
                    <a:pt x="6757398" y="0"/>
                  </a:lnTo>
                  <a:cubicBezTo>
                    <a:pt x="6751701" y="41430"/>
                    <a:pt x="6848553" y="82860"/>
                    <a:pt x="6894131" y="124290"/>
                  </a:cubicBezTo>
                  <a:lnTo>
                    <a:pt x="0" y="124290"/>
                  </a:lnTo>
                  <a:lnTo>
                    <a:pt x="14527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11"/>
            <p:cNvSpPr/>
            <p:nvPr userDrawn="1"/>
          </p:nvSpPr>
          <p:spPr>
            <a:xfrm rot="5400000" flipH="1" flipV="1">
              <a:off x="6511793" y="2518782"/>
              <a:ext cx="5157216" cy="124290"/>
            </a:xfrm>
            <a:custGeom>
              <a:avLst/>
              <a:gdLst>
                <a:gd name="connsiteX0" fmla="*/ 0 w 6714670"/>
                <a:gd name="connsiteY0" fmla="*/ 0 h 115744"/>
                <a:gd name="connsiteX1" fmla="*/ 6714670 w 6714670"/>
                <a:gd name="connsiteY1" fmla="*/ 0 h 115744"/>
                <a:gd name="connsiteX2" fmla="*/ 6714670 w 6714670"/>
                <a:gd name="connsiteY2" fmla="*/ 115744 h 115744"/>
                <a:gd name="connsiteX3" fmla="*/ 0 w 6714670"/>
                <a:gd name="connsiteY3" fmla="*/ 115744 h 115744"/>
                <a:gd name="connsiteX4" fmla="*/ 0 w 6714670"/>
                <a:gd name="connsiteY4" fmla="*/ 0 h 115744"/>
                <a:gd name="connsiteX0" fmla="*/ 0 w 6808674"/>
                <a:gd name="connsiteY0" fmla="*/ 0 h 124290"/>
                <a:gd name="connsiteX1" fmla="*/ 6714670 w 6808674"/>
                <a:gd name="connsiteY1" fmla="*/ 0 h 124290"/>
                <a:gd name="connsiteX2" fmla="*/ 6808674 w 6808674"/>
                <a:gd name="connsiteY2" fmla="*/ 124290 h 124290"/>
                <a:gd name="connsiteX3" fmla="*/ 0 w 6808674"/>
                <a:gd name="connsiteY3" fmla="*/ 115744 h 124290"/>
                <a:gd name="connsiteX4" fmla="*/ 0 w 6808674"/>
                <a:gd name="connsiteY4" fmla="*/ 0 h 124290"/>
                <a:gd name="connsiteX0" fmla="*/ 85457 w 6894131"/>
                <a:gd name="connsiteY0" fmla="*/ 0 h 124290"/>
                <a:gd name="connsiteX1" fmla="*/ 6800127 w 6894131"/>
                <a:gd name="connsiteY1" fmla="*/ 0 h 124290"/>
                <a:gd name="connsiteX2" fmla="*/ 6894131 w 6894131"/>
                <a:gd name="connsiteY2" fmla="*/ 124290 h 124290"/>
                <a:gd name="connsiteX3" fmla="*/ 0 w 6894131"/>
                <a:gd name="connsiteY3" fmla="*/ 124290 h 124290"/>
                <a:gd name="connsiteX4" fmla="*/ 85457 w 6894131"/>
                <a:gd name="connsiteY4" fmla="*/ 0 h 124290"/>
                <a:gd name="connsiteX0" fmla="*/ 145275 w 6894131"/>
                <a:gd name="connsiteY0" fmla="*/ 0 h 124290"/>
                <a:gd name="connsiteX1" fmla="*/ 6800127 w 6894131"/>
                <a:gd name="connsiteY1" fmla="*/ 0 h 124290"/>
                <a:gd name="connsiteX2" fmla="*/ 6894131 w 6894131"/>
                <a:gd name="connsiteY2" fmla="*/ 124290 h 124290"/>
                <a:gd name="connsiteX3" fmla="*/ 0 w 6894131"/>
                <a:gd name="connsiteY3" fmla="*/ 124290 h 124290"/>
                <a:gd name="connsiteX4" fmla="*/ 145275 w 6894131"/>
                <a:gd name="connsiteY4" fmla="*/ 0 h 124290"/>
                <a:gd name="connsiteX0" fmla="*/ 145275 w 6894131"/>
                <a:gd name="connsiteY0" fmla="*/ 0 h 124290"/>
                <a:gd name="connsiteX1" fmla="*/ 6757398 w 6894131"/>
                <a:gd name="connsiteY1" fmla="*/ 0 h 124290"/>
                <a:gd name="connsiteX2" fmla="*/ 6894131 w 6894131"/>
                <a:gd name="connsiteY2" fmla="*/ 124290 h 124290"/>
                <a:gd name="connsiteX3" fmla="*/ 0 w 6894131"/>
                <a:gd name="connsiteY3" fmla="*/ 124290 h 124290"/>
                <a:gd name="connsiteX4" fmla="*/ 145275 w 6894131"/>
                <a:gd name="connsiteY4" fmla="*/ 0 h 124290"/>
                <a:gd name="connsiteX0" fmla="*/ 145275 w 6894131"/>
                <a:gd name="connsiteY0" fmla="*/ 0 h 124290"/>
                <a:gd name="connsiteX1" fmla="*/ 6757398 w 6894131"/>
                <a:gd name="connsiteY1" fmla="*/ 0 h 124290"/>
                <a:gd name="connsiteX2" fmla="*/ 6894131 w 6894131"/>
                <a:gd name="connsiteY2" fmla="*/ 124290 h 124290"/>
                <a:gd name="connsiteX3" fmla="*/ 0 w 6894131"/>
                <a:gd name="connsiteY3" fmla="*/ 124290 h 124290"/>
                <a:gd name="connsiteX4" fmla="*/ 145275 w 6894131"/>
                <a:gd name="connsiteY4" fmla="*/ 0 h 1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4131" h="124290">
                  <a:moveTo>
                    <a:pt x="145275" y="0"/>
                  </a:moveTo>
                  <a:lnTo>
                    <a:pt x="6757398" y="0"/>
                  </a:lnTo>
                  <a:cubicBezTo>
                    <a:pt x="6751701" y="41430"/>
                    <a:pt x="6848553" y="82860"/>
                    <a:pt x="6894131" y="124290"/>
                  </a:cubicBezTo>
                  <a:lnTo>
                    <a:pt x="0" y="124290"/>
                  </a:lnTo>
                  <a:lnTo>
                    <a:pt x="14527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6452" y="112130"/>
            <a:ext cx="6602286" cy="8583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17" y="970443"/>
            <a:ext cx="8633121" cy="3796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0594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FB0D8-09B4-1D41-9FBD-2F46EF0D9A2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CapstoneA.CulvColl.InfoSysStatsMangSci.eps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42" y="172031"/>
            <a:ext cx="2011680" cy="684815"/>
          </a:xfrm>
          <a:prstGeom prst="rect">
            <a:avLst/>
          </a:prstGeom>
        </p:spPr>
      </p:pic>
      <p:pic>
        <p:nvPicPr>
          <p:cNvPr id="7" name="Picture 6" descr="UAnameplate_PMS201.eps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595" y="4873614"/>
            <a:ext cx="2011680" cy="10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6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9D203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D2030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9D2030"/>
        </a:buClr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9D2030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9D2030"/>
        </a:buClr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9D2030"/>
        </a:buClr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en-US" dirty="0"/>
              <a:t>Team Project #1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4050" b="1" dirty="0"/>
              <a:t>Statistical Process Control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/>
              <a:t>Team ##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(List </a:t>
            </a:r>
            <a:r>
              <a:rPr lang="en-US" altLang="en-US"/>
              <a:t>team members here)</a:t>
            </a:r>
            <a:endParaRPr lang="en-US" altLang="en-US" dirty="0"/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dirty="0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4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34290" bIns="3429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25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1pPr>
            <a:lvl2pPr marL="557213" indent="-2143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1650">
                <a:solidFill>
                  <a:schemeClr val="tx2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2pPr>
            <a:lvl3pPr marL="857250" indent="-171450">
              <a:spcBef>
                <a:spcPct val="20000"/>
              </a:spcBef>
              <a:buClr>
                <a:srgbClr val="9BBB59"/>
              </a:buClr>
              <a:buSzPct val="75000"/>
              <a:buFont typeface="Wingdings 2" panose="05020102010507070707" pitchFamily="18" charset="2"/>
              <a:buChar char=""/>
              <a:defRPr sz="150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3pPr>
            <a:lvl4pPr marL="1200150" indent="-171450">
              <a:spcBef>
                <a:spcPct val="20000"/>
              </a:spcBef>
              <a:buClr>
                <a:srgbClr val="8064A2"/>
              </a:buClr>
              <a:buSzPct val="70000"/>
              <a:buFont typeface="Wingdings" panose="05000000000000000000" pitchFamily="2" charset="2"/>
              <a:buChar char=""/>
              <a:defRPr sz="1500">
                <a:solidFill>
                  <a:schemeClr val="tx2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rgbClr val="4BACC6"/>
              </a:buClr>
              <a:buChar char="•"/>
              <a:defRPr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9pPr>
          </a:lstStyle>
          <a:p>
            <a:pPr>
              <a:buClr>
                <a:srgbClr val="800080"/>
              </a:buClr>
              <a:buSzPct val="60000"/>
              <a:buFont typeface="Wingdings 2" panose="05020102010507070707" pitchFamily="18" charset="2"/>
              <a:buNone/>
            </a:pPr>
            <a:fld id="{25AE4087-D817-4799-BEB7-263070EA18BC}" type="slidenum">
              <a:rPr lang="en-US" altLang="en-US" sz="1050">
                <a:solidFill>
                  <a:srgbClr val="000000"/>
                </a:solidFill>
                <a:latin typeface="Tahoma" panose="020B0604030504040204" pitchFamily="34" charset="0"/>
              </a:rPr>
              <a:pPr>
                <a:buClr>
                  <a:srgbClr val="800080"/>
                </a:buClr>
                <a:buSzPct val="60000"/>
                <a:buFont typeface="Wingdings 2" panose="05020102010507070707" pitchFamily="18" charset="2"/>
                <a:buNone/>
              </a:pPr>
              <a:t>1</a:t>
            </a:fld>
            <a:endParaRPr lang="en-US" altLang="en-US" sz="105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47501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C28A-B744-44C1-AD49-94F8E875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Process Capability (</a:t>
            </a:r>
            <a:r>
              <a:rPr lang="en-US" i="1" dirty="0" err="1"/>
              <a:t>Cp</a:t>
            </a:r>
            <a:r>
              <a:rPr lang="en-US" i="1" baseline="-25000" dirty="0" err="1"/>
              <a:t>k</a:t>
            </a:r>
            <a:r>
              <a:rPr lang="en-US" dirty="0"/>
              <a:t>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29A377-570E-4F44-A2FC-35511A0DC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Cp</a:t>
            </a:r>
            <a:r>
              <a:rPr lang="en-US" i="1" baseline="-25000" dirty="0" err="1"/>
              <a:t>k</a:t>
            </a:r>
            <a:r>
              <a:rPr lang="en-US" dirty="0"/>
              <a:t> =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F3B91-03C3-4414-BD04-3DDBD444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B0D8-09B4-1D41-9FBD-2F46EF0D9A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8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D4D4-EF82-4D13-8CED-C837D02C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AC5FB-AED1-4746-972B-0F74317B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Anything you may want to add…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50D38-B68E-4461-986A-7D56D1EFC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B0D8-09B4-1D41-9FBD-2F46EF0D9A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1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en-US" sz="3000" dirty="0"/>
              <a:t>1. Centerlines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Sample mean centerline (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en-US" dirty="0"/>
                  <a:t>) = </a:t>
                </a:r>
              </a:p>
              <a:p>
                <a:r>
                  <a:rPr lang="en-US" altLang="en-US" dirty="0"/>
                  <a:t>Range centerline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en-US" dirty="0"/>
                  <a:t>) = </a:t>
                </a:r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8"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34290" bIns="3429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Clr>
                <a:schemeClr val="folHlink"/>
              </a:buClr>
              <a:buFont typeface="Wingdings" panose="05000000000000000000" pitchFamily="2" charset="2"/>
              <a:buNone/>
            </a:pPr>
            <a:fld id="{DFC93A25-242C-489C-9FCE-F35483E2CEEA}" type="slidenum">
              <a:rPr lang="en-US" altLang="en-US" smtClean="0"/>
              <a:pPr>
                <a:buClr>
                  <a:schemeClr val="folHlink"/>
                </a:buClr>
                <a:buFont typeface="Wingdings" panose="05000000000000000000" pitchFamily="2" charset="2"/>
                <a:buNone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997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en-US" sz="3000" dirty="0"/>
              <a:t>2. Control Limits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Sample mean UCL =</a:t>
            </a:r>
          </a:p>
          <a:p>
            <a:r>
              <a:rPr lang="en-US" altLang="en-US" dirty="0"/>
              <a:t>Sample mean LCL = </a:t>
            </a:r>
          </a:p>
          <a:p>
            <a:r>
              <a:rPr lang="en-US" altLang="en-US" dirty="0"/>
              <a:t>Range UCL = </a:t>
            </a:r>
          </a:p>
          <a:p>
            <a:r>
              <a:rPr lang="en-US" altLang="en-US" dirty="0"/>
              <a:t>Range LCL =  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34290" bIns="3429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Clr>
                <a:schemeClr val="folHlink"/>
              </a:buClr>
              <a:buFont typeface="Wingdings" panose="05000000000000000000" pitchFamily="2" charset="2"/>
              <a:buNone/>
            </a:pPr>
            <a:fld id="{DFC93A25-242C-489C-9FCE-F35483E2CEEA}" type="slidenum">
              <a:rPr lang="en-US" altLang="en-US" smtClean="0"/>
              <a:pPr>
                <a:buClr>
                  <a:schemeClr val="folHlink"/>
                </a:buClr>
                <a:buFont typeface="Wingdings" panose="05000000000000000000" pitchFamily="2" charset="2"/>
                <a:buNone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540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4E2D-E677-49C2-8798-37A6F67CF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x-bar and R charts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71DE87-2F9B-44B1-80C4-257179117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1633" y="969963"/>
            <a:ext cx="3881684" cy="37973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5ACD1-68D2-4620-8C17-A80FF4DF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B0D8-09B4-1D41-9FBD-2F46EF0D9A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4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A18C6D6-6155-4EF2-AFE0-CA79268B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4.A Rule #1 Signals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DD3DF29-E3CA-4C6A-BDAD-97C0A0ED4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58518"/>
            <a:ext cx="4038600" cy="3608745"/>
          </a:xfrm>
        </p:spPr>
        <p:txBody>
          <a:bodyPr/>
          <a:lstStyle/>
          <a:p>
            <a:r>
              <a:rPr lang="en-US" dirty="0"/>
              <a:t>List the out-of-control points and briefly explain here.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8B0C513-CEA6-40E0-BDA1-24D79188C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158519"/>
            <a:ext cx="4038600" cy="3608746"/>
          </a:xfrm>
        </p:spPr>
        <p:txBody>
          <a:bodyPr/>
          <a:lstStyle/>
          <a:p>
            <a:r>
              <a:rPr lang="en-US" dirty="0"/>
              <a:t>Mark them on the graph here (replace this text with a graph)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CFB4A-F281-4672-AC03-2BA235D8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B0D8-09B4-1D41-9FBD-2F46EF0D9A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7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A18C6D6-6155-4EF2-AFE0-CA79268B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4.B Rule #2 Signals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DD3DF29-E3CA-4C6A-BDAD-97C0A0ED4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58518"/>
            <a:ext cx="4038600" cy="3608745"/>
          </a:xfrm>
        </p:spPr>
        <p:txBody>
          <a:bodyPr/>
          <a:lstStyle/>
          <a:p>
            <a:r>
              <a:rPr lang="en-US" dirty="0"/>
              <a:t>List the out-of-control points and briefly explain here.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8B0C513-CEA6-40E0-BDA1-24D79188C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158519"/>
            <a:ext cx="4038600" cy="3608746"/>
          </a:xfrm>
        </p:spPr>
        <p:txBody>
          <a:bodyPr/>
          <a:lstStyle/>
          <a:p>
            <a:r>
              <a:rPr lang="en-US" dirty="0"/>
              <a:t>Mark them on the graph here (replace this text with a graph)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CFB4A-F281-4672-AC03-2BA235D8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B0D8-09B4-1D41-9FBD-2F46EF0D9A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1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A18C6D6-6155-4EF2-AFE0-CA79268B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4.C Rule #3 Signals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DD3DF29-E3CA-4C6A-BDAD-97C0A0ED4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58518"/>
            <a:ext cx="4038600" cy="3608745"/>
          </a:xfrm>
        </p:spPr>
        <p:txBody>
          <a:bodyPr/>
          <a:lstStyle/>
          <a:p>
            <a:r>
              <a:rPr lang="en-US" dirty="0"/>
              <a:t>List the out-of-control points and briefly explain here.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8B0C513-CEA6-40E0-BDA1-24D79188C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158519"/>
            <a:ext cx="4038600" cy="3608746"/>
          </a:xfrm>
        </p:spPr>
        <p:txBody>
          <a:bodyPr/>
          <a:lstStyle/>
          <a:p>
            <a:r>
              <a:rPr lang="en-US" dirty="0"/>
              <a:t>Mark them on the graph here (replace this text with a graph)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CFB4A-F281-4672-AC03-2BA235D8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B0D8-09B4-1D41-9FBD-2F46EF0D9A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2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A18C6D6-6155-4EF2-AFE0-CA79268B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4.D Rule #4 Signals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DD3DF29-E3CA-4C6A-BDAD-97C0A0ED4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58518"/>
            <a:ext cx="4038600" cy="3608745"/>
          </a:xfrm>
        </p:spPr>
        <p:txBody>
          <a:bodyPr/>
          <a:lstStyle/>
          <a:p>
            <a:r>
              <a:rPr lang="en-US" dirty="0"/>
              <a:t>List the out-of-control points and briefly explain here. (</a:t>
            </a:r>
            <a:r>
              <a:rPr lang="en-US" i="1" dirty="0"/>
              <a:t>Note that Rule #4 has four cases.</a:t>
            </a:r>
            <a:r>
              <a:rPr lang="en-US" dirty="0"/>
              <a:t>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8B0C513-CEA6-40E0-BDA1-24D79188C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158519"/>
            <a:ext cx="4038600" cy="3608746"/>
          </a:xfrm>
        </p:spPr>
        <p:txBody>
          <a:bodyPr/>
          <a:lstStyle/>
          <a:p>
            <a:r>
              <a:rPr lang="en-US" dirty="0"/>
              <a:t>Mark them on the graph here (replace this text with a graph)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CFB4A-F281-4672-AC03-2BA235D8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B0D8-09B4-1D41-9FBD-2F46EF0D9A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80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A18C6D6-6155-4EF2-AFE0-CA79268B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4.E Rule #5 Signals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DD3DF29-E3CA-4C6A-BDAD-97C0A0ED4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58518"/>
            <a:ext cx="4038600" cy="3608745"/>
          </a:xfrm>
        </p:spPr>
        <p:txBody>
          <a:bodyPr/>
          <a:lstStyle/>
          <a:p>
            <a:r>
              <a:rPr lang="en-US" dirty="0"/>
              <a:t>Discuss any out-of-control points or trends here.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8B0C513-CEA6-40E0-BDA1-24D79188C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158519"/>
            <a:ext cx="4038600" cy="3608746"/>
          </a:xfrm>
        </p:spPr>
        <p:txBody>
          <a:bodyPr/>
          <a:lstStyle/>
          <a:p>
            <a:r>
              <a:rPr lang="en-US" dirty="0"/>
              <a:t>Mark them on the graph here (replace this text with a graph)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CFB4A-F281-4672-AC03-2BA235D8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B0D8-09B4-1D41-9FBD-2F46EF0D9A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53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</TotalTime>
  <Words>252</Words>
  <Application>Microsoft Office PowerPoint</Application>
  <PresentationFormat>On-screen Show (16:9)</PresentationFormat>
  <Paragraphs>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Liberation Sans</vt:lpstr>
      <vt:lpstr>Tahoma</vt:lpstr>
      <vt:lpstr>Wingdings</vt:lpstr>
      <vt:lpstr>Wingdings 2</vt:lpstr>
      <vt:lpstr>Office Theme</vt:lpstr>
      <vt:lpstr>Team Project #1</vt:lpstr>
      <vt:lpstr>1. Centerlines</vt:lpstr>
      <vt:lpstr>2. Control Limits</vt:lpstr>
      <vt:lpstr>3. x-bar and R charts</vt:lpstr>
      <vt:lpstr>4.A Rule #1 Signals</vt:lpstr>
      <vt:lpstr>4.B Rule #2 Signals</vt:lpstr>
      <vt:lpstr>4.C Rule #3 Signals</vt:lpstr>
      <vt:lpstr>4.D Rule #4 Signals</vt:lpstr>
      <vt:lpstr>4.E Rule #5 Signals</vt:lpstr>
      <vt:lpstr>5. Process Capability (Cpk)</vt:lpstr>
      <vt:lpstr>PowerPoint Presentation</vt:lpstr>
    </vt:vector>
  </TitlesOfParts>
  <Company>The University of Alabama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Sherry Lang</dc:creator>
  <cp:lastModifiedBy>Yavuz, Mesut</cp:lastModifiedBy>
  <cp:revision>64</cp:revision>
  <cp:lastPrinted>2019-05-02T22:06:52Z</cp:lastPrinted>
  <dcterms:created xsi:type="dcterms:W3CDTF">2018-05-18T20:21:11Z</dcterms:created>
  <dcterms:modified xsi:type="dcterms:W3CDTF">2020-09-16T16:43:20Z</dcterms:modified>
</cp:coreProperties>
</file>