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5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40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8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229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6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6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16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53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3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8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4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5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4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0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4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53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48927E-5F76-4B4B-9AC6-3CF0C0D842EF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1CAA8B-E510-4EDA-9137-66B1BBC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32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CEBF-5A2D-4B7C-B33E-FD0E277F9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0C0B8-513E-4999-A23F-A8DF3835D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5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5082-6203-4DD6-AD57-E5A6AE1A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session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A1EC-162C-420A-9D28-9E38CFF4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Clearing Out a very important prerequisite – Decision Trees</a:t>
            </a:r>
          </a:p>
          <a:p>
            <a:r>
              <a:rPr lang="en-US" dirty="0"/>
              <a:t>Intuition behind Ensemble learning and the different methods: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r>
              <a:rPr lang="en-US" dirty="0"/>
              <a:t>Blending </a:t>
            </a:r>
          </a:p>
          <a:p>
            <a:pPr lvl="1"/>
            <a:r>
              <a:rPr lang="en-US" dirty="0"/>
              <a:t>Stacking</a:t>
            </a:r>
          </a:p>
          <a:p>
            <a:r>
              <a:rPr lang="en-US" dirty="0"/>
              <a:t>Working of Popular Algorithms like </a:t>
            </a:r>
            <a:r>
              <a:rPr lang="en-US" dirty="0" err="1"/>
              <a:t>Adaboost</a:t>
            </a:r>
            <a:r>
              <a:rPr lang="en-US" dirty="0"/>
              <a:t>, Random Forests,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and their use cases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02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722B-AAD6-480B-B5C0-4D17B382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Decision Trees?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0284-463E-47DB-8A5C-4F1CB937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16926"/>
          </a:xfrm>
        </p:spPr>
        <p:txBody>
          <a:bodyPr>
            <a:normAutofit/>
          </a:bodyPr>
          <a:lstStyle/>
          <a:p>
            <a:r>
              <a:rPr lang="en-US" dirty="0"/>
              <a:t>Flowchart based tree like structure. Internal nodes are test on certain attributes, the branches denote the output of the test and the leaf node (terminal nodes) are the output classes/labels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124DF-AB33-411E-BF87-33EE1B63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84" y="2351152"/>
            <a:ext cx="7072032" cy="43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BB9C-2CBE-4F80-8D02-3F05230B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splits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BF5A-7A3F-4229-A5D9-75D68FD6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trees are formed by recursive “Splitting of data” into subsets based on their attributes.</a:t>
            </a:r>
          </a:p>
          <a:p>
            <a:r>
              <a:rPr lang="en-US" dirty="0"/>
              <a:t>How are these splits formed and how do we know if they are optimal?</a:t>
            </a:r>
          </a:p>
          <a:p>
            <a:pPr marL="36900" indent="0" algn="ctr">
              <a:buNone/>
            </a:pPr>
            <a:r>
              <a:rPr lang="en-US" sz="2400" dirty="0"/>
              <a:t>Impurity</a:t>
            </a:r>
          </a:p>
          <a:p>
            <a:pPr marL="36900" indent="0" algn="ctr">
              <a:buNone/>
            </a:pPr>
            <a:r>
              <a:rPr lang="en-US" dirty="0"/>
              <a:t>Measure of difference in the samples of the nodes.</a:t>
            </a:r>
          </a:p>
          <a:p>
            <a:pPr marL="3690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685E9-F687-4DA7-9C93-11C050628ADF}"/>
              </a:ext>
            </a:extLst>
          </p:cNvPr>
          <p:cNvSpPr txBox="1"/>
          <p:nvPr/>
        </p:nvSpPr>
        <p:spPr>
          <a:xfrm>
            <a:off x="1091952" y="4073059"/>
            <a:ext cx="413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Entropy is the amount of information needed to accurately describe a node. </a:t>
            </a:r>
          </a:p>
          <a:p>
            <a:r>
              <a:rPr lang="en-US" dirty="0">
                <a:solidFill>
                  <a:schemeClr val="tx2"/>
                </a:solidFill>
              </a:rPr>
              <a:t>Entropy is high if the samples are dissimilar or random.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AA54A-2B10-4F1B-A894-310C11D398C4}"/>
              </a:ext>
            </a:extLst>
          </p:cNvPr>
          <p:cNvSpPr txBox="1"/>
          <p:nvPr/>
        </p:nvSpPr>
        <p:spPr>
          <a:xfrm>
            <a:off x="6853561" y="4073059"/>
            <a:ext cx="403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Gini measures the inequality. While entropy is computationally more expensive, it gives slightly better results</a:t>
            </a:r>
            <a:r>
              <a:rPr lang="en-US" dirty="0"/>
              <a:t>.  </a:t>
            </a:r>
          </a:p>
          <a:p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1CB58CD-2B5D-4773-BCD3-EEDE3AFA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95" y="5550387"/>
            <a:ext cx="3471493" cy="86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8AD17BF-5E03-47C0-91E1-A989B639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54" y="5550387"/>
            <a:ext cx="3471493" cy="86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53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B73A-339D-4A44-87CA-D1705D39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88A1-8D5C-46D9-96EB-40B1D135A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less impure node requires less information to describe it. So we need to form splits minimizing the impurity. For this we have Information 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 here is to improve the cut criteria and create an optimal Decision splits</a:t>
            </a:r>
          </a:p>
          <a:p>
            <a:r>
              <a:rPr lang="en-US" dirty="0"/>
              <a:t>Example on notebook: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8CC32D-0ABC-40CC-9E23-D68D22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47939"/>
            <a:ext cx="5617623" cy="14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8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ED9F-303A-4F0C-82F9-93D2C4A1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Piecing it Together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C9CA-24F1-4608-9226-7D9BF3C6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In case of a numeric variable,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Get all the unique values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Calculate information gain of each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Take the highest and its split condition </a:t>
            </a:r>
          </a:p>
          <a:p>
            <a:pPr marL="36900" indent="0">
              <a:buNone/>
            </a:pPr>
            <a:r>
              <a:rPr lang="en-US" dirty="0"/>
              <a:t>For a categorical value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Get all the combinations of that variable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Calculate information gain of each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Take the highest and its split condition </a:t>
            </a:r>
          </a:p>
        </p:txBody>
      </p:sp>
    </p:spTree>
    <p:extLst>
      <p:ext uri="{BB962C8B-B14F-4D97-AF65-F5344CB8AC3E}">
        <p14:creationId xmlns:p14="http://schemas.microsoft.com/office/powerpoint/2010/main" val="283287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65A3-1A37-47A6-BAF8-ABDE86C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Parameters – Avoid Overfitting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B63A0-82E1-4B54-97E4-DE8615A5EC10}"/>
              </a:ext>
            </a:extLst>
          </p:cNvPr>
          <p:cNvSpPr txBox="1"/>
          <p:nvPr/>
        </p:nvSpPr>
        <p:spPr>
          <a:xfrm>
            <a:off x="1171852" y="4754887"/>
            <a:ext cx="4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Depth of the tree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529AE-32F8-412A-8A37-AADDD95CAD70}"/>
              </a:ext>
            </a:extLst>
          </p:cNvPr>
          <p:cNvSpPr txBox="1"/>
          <p:nvPr/>
        </p:nvSpPr>
        <p:spPr>
          <a:xfrm>
            <a:off x="4101484" y="2689933"/>
            <a:ext cx="33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samples needed to create a split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8AB72-EB61-4B55-B1D7-0B291240092F}"/>
              </a:ext>
            </a:extLst>
          </p:cNvPr>
          <p:cNvSpPr txBox="1"/>
          <p:nvPr/>
        </p:nvSpPr>
        <p:spPr>
          <a:xfrm>
            <a:off x="8256233" y="4477888"/>
            <a:ext cx="33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Information gain for a tree to still grow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541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422</TotalTime>
  <Words>299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Ensemble Learning</vt:lpstr>
      <vt:lpstr>Flow of the session</vt:lpstr>
      <vt:lpstr>What are Decision Trees?</vt:lpstr>
      <vt:lpstr>Evaluating the splits</vt:lpstr>
      <vt:lpstr>Information Gain</vt:lpstr>
      <vt:lpstr>Piecing it Together</vt:lpstr>
      <vt:lpstr>Hyper Parameters – Avoid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1913093_TY_NAINANI JATIN SUNIL</dc:creator>
  <cp:lastModifiedBy>1913093_TY_NAINANI JATIN SUNIL</cp:lastModifiedBy>
  <cp:revision>4</cp:revision>
  <dcterms:created xsi:type="dcterms:W3CDTF">2022-01-11T16:42:57Z</dcterms:created>
  <dcterms:modified xsi:type="dcterms:W3CDTF">2022-01-13T15:42:53Z</dcterms:modified>
</cp:coreProperties>
</file>