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67" r:id="rId5"/>
    <p:sldId id="268" r:id="rId6"/>
    <p:sldId id="269" r:id="rId7"/>
    <p:sldId id="270" r:id="rId8"/>
    <p:sldId id="271" r:id="rId9"/>
    <p:sldId id="259" r:id="rId10"/>
    <p:sldId id="260" r:id="rId11"/>
    <p:sldId id="261" r:id="rId12"/>
    <p:sldId id="265" r:id="rId13"/>
    <p:sldId id="266"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37894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80127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7974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787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646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6972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682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92129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4562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pic>
        <p:nvPicPr>
          <p:cNvPr id="8" name="Picture 7">
            <a:extLst>
              <a:ext uri="{FF2B5EF4-FFF2-40B4-BE49-F238E27FC236}">
                <a16:creationId xmlns:a16="http://schemas.microsoft.com/office/drawing/2014/main" id="{46C644CE-2A8A-4349-B199-F7452F4126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246" y="286830"/>
            <a:ext cx="838199" cy="776586"/>
          </a:xfrm>
          <a:prstGeom prst="rect">
            <a:avLst/>
          </a:prstGeom>
        </p:spPr>
      </p:pic>
    </p:spTree>
    <p:extLst>
      <p:ext uri="{BB962C8B-B14F-4D97-AF65-F5344CB8AC3E}">
        <p14:creationId xmlns:p14="http://schemas.microsoft.com/office/powerpoint/2010/main" val="351585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74130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68F6-396B-49E6-874E-4E0A7EA865B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4169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68F6-396B-49E6-874E-4E0A7EA865B0}"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68475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16394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428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BE68F6-396B-49E6-874E-4E0A7EA865B0}" type="datetimeFigureOut">
              <a:rPr lang="en-US" smtClean="0"/>
              <a:t>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0733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2273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BE68F6-396B-49E6-874E-4E0A7EA865B0}" type="datetimeFigureOut">
              <a:rPr lang="en-US" smtClean="0"/>
              <a:t>1/14/2022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4370DC-33D0-457E-B2D1-83C366309148}" type="slidenum">
              <a:rPr lang="en-US" smtClean="0"/>
              <a:t>‹#›</a:t>
            </a:fld>
            <a:endParaRPr lang="en-US"/>
          </a:p>
        </p:txBody>
      </p:sp>
    </p:spTree>
    <p:extLst>
      <p:ext uri="{BB962C8B-B14F-4D97-AF65-F5344CB8AC3E}">
        <p14:creationId xmlns:p14="http://schemas.microsoft.com/office/powerpoint/2010/main" val="2765288856"/>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9AF-0F36-4D8E-95DC-D3AEB24CCF42}"/>
              </a:ext>
            </a:extLst>
          </p:cNvPr>
          <p:cNvSpPr>
            <a:spLocks noGrp="1"/>
          </p:cNvSpPr>
          <p:nvPr>
            <p:ph type="ctrTitle"/>
          </p:nvPr>
        </p:nvSpPr>
        <p:spPr>
          <a:xfrm>
            <a:off x="1571515" y="1320800"/>
            <a:ext cx="8825658" cy="1597301"/>
          </a:xfrm>
        </p:spPr>
        <p:txBody>
          <a:bodyPr/>
          <a:lstStyle/>
          <a:p>
            <a:r>
              <a:rPr lang="en-US" dirty="0"/>
              <a:t>Boosting Algorithms</a:t>
            </a:r>
          </a:p>
        </p:txBody>
      </p:sp>
      <p:pic>
        <p:nvPicPr>
          <p:cNvPr id="5" name="Picture 4">
            <a:extLst>
              <a:ext uri="{FF2B5EF4-FFF2-40B4-BE49-F238E27FC236}">
                <a16:creationId xmlns:a16="http://schemas.microsoft.com/office/drawing/2014/main" id="{A3EB3F28-AEFC-402A-9E4B-A5B107F9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207" y="314960"/>
            <a:ext cx="811489" cy="751840"/>
          </a:xfrm>
          <a:prstGeom prst="rect">
            <a:avLst/>
          </a:prstGeom>
        </p:spPr>
      </p:pic>
    </p:spTree>
    <p:extLst>
      <p:ext uri="{BB962C8B-B14F-4D97-AF65-F5344CB8AC3E}">
        <p14:creationId xmlns:p14="http://schemas.microsoft.com/office/powerpoint/2010/main" val="12302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43E-D0A1-489F-8B9F-6F599E229225}"/>
              </a:ext>
            </a:extLst>
          </p:cNvPr>
          <p:cNvSpPr>
            <a:spLocks noGrp="1"/>
          </p:cNvSpPr>
          <p:nvPr>
            <p:ph type="title"/>
          </p:nvPr>
        </p:nvSpPr>
        <p:spPr>
          <a:xfrm>
            <a:off x="737551" y="609601"/>
            <a:ext cx="9404723" cy="1400530"/>
          </a:xfrm>
        </p:spPr>
        <p:txBody>
          <a:bodyPr/>
          <a:lstStyle/>
          <a:p>
            <a:r>
              <a:rPr lang="en-US" b="1" dirty="0"/>
              <a:t>2. Gradient Boosting</a:t>
            </a:r>
          </a:p>
        </p:txBody>
      </p:sp>
      <p:sp>
        <p:nvSpPr>
          <p:cNvPr id="3" name="Content Placeholder 2">
            <a:extLst>
              <a:ext uri="{FF2B5EF4-FFF2-40B4-BE49-F238E27FC236}">
                <a16:creationId xmlns:a16="http://schemas.microsoft.com/office/drawing/2014/main" id="{53F8E418-B0D8-43A2-82FD-00350832DC21}"/>
              </a:ext>
            </a:extLst>
          </p:cNvPr>
          <p:cNvSpPr>
            <a:spLocks noGrp="1"/>
          </p:cNvSpPr>
          <p:nvPr>
            <p:ph idx="1"/>
          </p:nvPr>
        </p:nvSpPr>
        <p:spPr>
          <a:xfrm>
            <a:off x="463233" y="1930998"/>
            <a:ext cx="7573328" cy="4195481"/>
          </a:xfrm>
        </p:spPr>
        <p:txBody>
          <a:bodyPr>
            <a:normAutofit/>
          </a:bodyPr>
          <a:lstStyle/>
          <a:p>
            <a:pPr algn="l" fontAlgn="base"/>
            <a:r>
              <a:rPr lang="en-US" sz="2800" b="1" dirty="0">
                <a:effectLst/>
                <a:latin typeface="Helvetica Neue"/>
              </a:rPr>
              <a:t>How Gradient Boosting Works</a:t>
            </a:r>
          </a:p>
          <a:p>
            <a:pPr algn="l" fontAlgn="base"/>
            <a:r>
              <a:rPr lang="en-US" sz="2800" b="0" dirty="0">
                <a:effectLst/>
                <a:latin typeface="Helvetica Neue"/>
              </a:rPr>
              <a:t>Gradient boosting involves three elements:</a:t>
            </a:r>
          </a:p>
          <a:p>
            <a:pPr algn="l" fontAlgn="base">
              <a:buFont typeface="+mj-lt"/>
              <a:buAutoNum type="arabicPeriod"/>
            </a:pPr>
            <a:r>
              <a:rPr lang="en-US" sz="2800" b="0" i="0" dirty="0">
                <a:effectLst/>
                <a:latin typeface="Helvetica Neue"/>
              </a:rPr>
              <a:t>A loss function to be optimized.</a:t>
            </a:r>
          </a:p>
          <a:p>
            <a:pPr algn="l" fontAlgn="base">
              <a:buFont typeface="+mj-lt"/>
              <a:buAutoNum type="arabicPeriod"/>
            </a:pPr>
            <a:r>
              <a:rPr lang="en-US" sz="2800" b="0" i="0" dirty="0">
                <a:effectLst/>
                <a:latin typeface="Helvetica Neue"/>
              </a:rPr>
              <a:t>A weak learner to make predictions.</a:t>
            </a:r>
          </a:p>
          <a:p>
            <a:pPr algn="l" fontAlgn="base">
              <a:buFont typeface="+mj-lt"/>
              <a:buAutoNum type="arabicPeriod"/>
            </a:pPr>
            <a:r>
              <a:rPr lang="en-US" sz="2800" b="0" i="0" dirty="0">
                <a:effectLst/>
                <a:latin typeface="Helvetica Neue"/>
              </a:rPr>
              <a:t>An additive model to add weak learners to minimize the loss function.</a:t>
            </a:r>
          </a:p>
          <a:p>
            <a:endParaRPr lang="en-US" sz="2800" dirty="0"/>
          </a:p>
        </p:txBody>
      </p:sp>
      <p:pic>
        <p:nvPicPr>
          <p:cNvPr id="1026" name="Picture 2" descr="What is Gradient Boosting? How is it different from Ada Boost? | by  Abhiroop Choudhury | Analytics Vidhya | Medium">
            <a:extLst>
              <a:ext uri="{FF2B5EF4-FFF2-40B4-BE49-F238E27FC236}">
                <a16:creationId xmlns:a16="http://schemas.microsoft.com/office/drawing/2014/main" id="{FC14ED8E-6A07-4918-9364-C6E488695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336" y="2275840"/>
            <a:ext cx="4179739" cy="230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0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5AF-82EA-4BC3-BC0D-A59DC8608399}"/>
              </a:ext>
            </a:extLst>
          </p:cNvPr>
          <p:cNvSpPr>
            <a:spLocks noGrp="1"/>
          </p:cNvSpPr>
          <p:nvPr>
            <p:ph type="title"/>
          </p:nvPr>
        </p:nvSpPr>
        <p:spPr>
          <a:xfrm>
            <a:off x="717231" y="609601"/>
            <a:ext cx="9404723" cy="1400530"/>
          </a:xfrm>
        </p:spPr>
        <p:txBody>
          <a:bodyPr/>
          <a:lstStyle/>
          <a:p>
            <a:r>
              <a:rPr lang="en-US" b="1" dirty="0">
                <a:effectLst/>
                <a:latin typeface="Helvetica Neue"/>
              </a:rPr>
              <a:t>1. Loss Function</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8A5532EE-3B5D-46F1-8F2A-60C96571C7CA}"/>
              </a:ext>
            </a:extLst>
          </p:cNvPr>
          <p:cNvSpPr>
            <a:spLocks noGrp="1"/>
          </p:cNvSpPr>
          <p:nvPr>
            <p:ph idx="1"/>
          </p:nvPr>
        </p:nvSpPr>
        <p:spPr/>
        <p:txBody>
          <a:bodyPr>
            <a:normAutofit/>
          </a:bodyPr>
          <a:lstStyle/>
          <a:p>
            <a:pPr algn="l" fontAlgn="base"/>
            <a:r>
              <a:rPr lang="en-US" sz="2400" b="0" dirty="0">
                <a:effectLst/>
                <a:latin typeface="Helvetica Neue"/>
              </a:rPr>
              <a:t>The loss function used depends on the type of problem being solved.</a:t>
            </a:r>
          </a:p>
          <a:p>
            <a:pPr algn="l" fontAlgn="base"/>
            <a:r>
              <a:rPr lang="en-US" sz="2400" b="0" dirty="0">
                <a:effectLst/>
                <a:latin typeface="Helvetica Neue"/>
              </a:rPr>
              <a:t>It must be differentiable, but many standard loss functions are supported and you can define your own.</a:t>
            </a:r>
          </a:p>
          <a:p>
            <a:pPr algn="l" fontAlgn="base"/>
            <a:r>
              <a:rPr lang="en-US" sz="2400" b="0" dirty="0">
                <a:effectLst/>
                <a:latin typeface="Helvetica Neue"/>
              </a:rPr>
              <a:t>For example, regression may use a squared error and classification may use logarithmic loss.</a:t>
            </a:r>
          </a:p>
          <a:p>
            <a:endParaRPr lang="en-US" sz="2400" dirty="0"/>
          </a:p>
        </p:txBody>
      </p:sp>
    </p:spTree>
    <p:extLst>
      <p:ext uri="{BB962C8B-B14F-4D97-AF65-F5344CB8AC3E}">
        <p14:creationId xmlns:p14="http://schemas.microsoft.com/office/powerpoint/2010/main" val="21983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F6B-24C9-47E0-8A77-49A11B1A2B9E}"/>
              </a:ext>
            </a:extLst>
          </p:cNvPr>
          <p:cNvSpPr>
            <a:spLocks noGrp="1"/>
          </p:cNvSpPr>
          <p:nvPr>
            <p:ph type="title"/>
          </p:nvPr>
        </p:nvSpPr>
        <p:spPr>
          <a:xfrm>
            <a:off x="717231" y="473038"/>
            <a:ext cx="9404723" cy="1400530"/>
          </a:xfrm>
        </p:spPr>
        <p:txBody>
          <a:bodyPr/>
          <a:lstStyle/>
          <a:p>
            <a:r>
              <a:rPr lang="en-US" b="1" dirty="0">
                <a:effectLst/>
                <a:latin typeface="Helvetica Neue"/>
              </a:rPr>
              <a:t>2. Weak Learner</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6D537FF7-F36C-4E26-B958-B77CB09A0318}"/>
              </a:ext>
            </a:extLst>
          </p:cNvPr>
          <p:cNvSpPr>
            <a:spLocks noGrp="1"/>
          </p:cNvSpPr>
          <p:nvPr>
            <p:ph idx="1"/>
          </p:nvPr>
        </p:nvSpPr>
        <p:spPr>
          <a:xfrm>
            <a:off x="1001712" y="1747520"/>
            <a:ext cx="9404723" cy="4765039"/>
          </a:xfrm>
        </p:spPr>
        <p:txBody>
          <a:bodyPr>
            <a:normAutofit/>
          </a:bodyPr>
          <a:lstStyle/>
          <a:p>
            <a:pPr algn="l" fontAlgn="base"/>
            <a:r>
              <a:rPr lang="en-US" sz="2400" b="0" dirty="0">
                <a:effectLst/>
                <a:latin typeface="Helvetica Neue"/>
              </a:rPr>
              <a:t>Short Decision trees with 4 to 8 levels or stumps are used as the weak learner in gradient boosting.</a:t>
            </a:r>
          </a:p>
          <a:p>
            <a:pPr algn="l" fontAlgn="base"/>
            <a:r>
              <a:rPr lang="en-US" sz="2400" b="0" dirty="0">
                <a:effectLst/>
                <a:latin typeface="Helvetica Neue"/>
              </a:rPr>
              <a:t>Trees are constructed in a greedy manner, choosing the best split points based on purity scores like Gini or to minimize the loss.</a:t>
            </a:r>
          </a:p>
          <a:p>
            <a:pPr algn="l" fontAlgn="base"/>
            <a:r>
              <a:rPr lang="en-US" sz="2400" b="0" dirty="0">
                <a:effectLst/>
                <a:latin typeface="Helvetica Neue"/>
              </a:rPr>
              <a:t>It is common to constrain the weak learners in specific ways, such as a maximum number of layers, nodes, splits or leaf nodes.</a:t>
            </a:r>
          </a:p>
          <a:p>
            <a:pPr algn="l" fontAlgn="base"/>
            <a:r>
              <a:rPr lang="en-US" sz="2400" b="0" dirty="0">
                <a:effectLst/>
                <a:latin typeface="Helvetica Neue"/>
              </a:rPr>
              <a:t>This is to ensure that the learners remain weak, but can still be constructed in a greedy manner.</a:t>
            </a:r>
          </a:p>
          <a:p>
            <a:endParaRPr lang="en-US" sz="2400" dirty="0"/>
          </a:p>
        </p:txBody>
      </p:sp>
    </p:spTree>
    <p:extLst>
      <p:ext uri="{BB962C8B-B14F-4D97-AF65-F5344CB8AC3E}">
        <p14:creationId xmlns:p14="http://schemas.microsoft.com/office/powerpoint/2010/main" val="22456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330D-3600-4AD7-8385-16CBF909C28E}"/>
              </a:ext>
            </a:extLst>
          </p:cNvPr>
          <p:cNvSpPr>
            <a:spLocks noGrp="1"/>
          </p:cNvSpPr>
          <p:nvPr>
            <p:ph type="title"/>
          </p:nvPr>
        </p:nvSpPr>
        <p:spPr>
          <a:xfrm>
            <a:off x="757871" y="706718"/>
            <a:ext cx="9404723" cy="1400530"/>
          </a:xfrm>
        </p:spPr>
        <p:txBody>
          <a:bodyPr/>
          <a:lstStyle/>
          <a:p>
            <a:r>
              <a:rPr lang="en-US" b="1" dirty="0">
                <a:effectLst/>
                <a:latin typeface="Helvetica Neue"/>
              </a:rPr>
              <a:t>3. Additive Model</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C0AF42F5-05B9-4800-A987-384285DF5845}"/>
              </a:ext>
            </a:extLst>
          </p:cNvPr>
          <p:cNvSpPr>
            <a:spLocks noGrp="1"/>
          </p:cNvSpPr>
          <p:nvPr>
            <p:ph idx="1"/>
          </p:nvPr>
        </p:nvSpPr>
        <p:spPr>
          <a:xfrm>
            <a:off x="943346" y="1853248"/>
            <a:ext cx="9219248" cy="4846319"/>
          </a:xfrm>
        </p:spPr>
        <p:txBody>
          <a:bodyPr>
            <a:normAutofit/>
          </a:bodyPr>
          <a:lstStyle/>
          <a:p>
            <a:pPr algn="l" fontAlgn="base"/>
            <a:r>
              <a:rPr lang="en-US" b="0" dirty="0">
                <a:effectLst/>
                <a:latin typeface="Helvetica Neue"/>
              </a:rPr>
              <a:t>Trees are added one at a time using gradient descent procedure to minimize the loss, and existing trees in the model are not changed.</a:t>
            </a:r>
          </a:p>
          <a:p>
            <a:pPr algn="l" fontAlgn="base"/>
            <a:r>
              <a:rPr lang="en-US" dirty="0">
                <a:latin typeface="Helvetica Neue"/>
              </a:rPr>
              <a:t>T</a:t>
            </a:r>
            <a:r>
              <a:rPr lang="en-US" b="0" dirty="0">
                <a:effectLst/>
                <a:latin typeface="Helvetica Neue"/>
              </a:rPr>
              <a:t>o perform the gradient descent procedure, we must add a tree to the model that reduces the loss. We do this by parameterizing the tree, then modify the parameters of the tree and move in the right direction.</a:t>
            </a:r>
          </a:p>
          <a:p>
            <a:pPr algn="l" fontAlgn="base"/>
            <a:r>
              <a:rPr lang="en-US" b="0" dirty="0">
                <a:effectLst/>
                <a:latin typeface="Helvetica Neue"/>
              </a:rPr>
              <a:t>The output for the new tree is then added to the output of the existing sequence of trees in an effort to correct or improve the final output of the model.</a:t>
            </a:r>
          </a:p>
          <a:p>
            <a:pPr algn="l" fontAlgn="base"/>
            <a:r>
              <a:rPr lang="en-US" b="0" dirty="0">
                <a:effectLst/>
                <a:latin typeface="Helvetica Neue"/>
              </a:rPr>
              <a:t>A fixed number of trees are added or training stops once loss reaches an acceptable level or no longer improves on an external validation dataset.</a:t>
            </a:r>
          </a:p>
        </p:txBody>
      </p:sp>
    </p:spTree>
    <p:extLst>
      <p:ext uri="{BB962C8B-B14F-4D97-AF65-F5344CB8AC3E}">
        <p14:creationId xmlns:p14="http://schemas.microsoft.com/office/powerpoint/2010/main" val="33863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5D36-DED3-4FBF-8B68-BAD3C767D0F4}"/>
              </a:ext>
            </a:extLst>
          </p:cNvPr>
          <p:cNvSpPr>
            <a:spLocks noGrp="1"/>
          </p:cNvSpPr>
          <p:nvPr>
            <p:ph type="title"/>
          </p:nvPr>
        </p:nvSpPr>
        <p:spPr/>
        <p:txBody>
          <a:bodyPr/>
          <a:lstStyle/>
          <a:p>
            <a:r>
              <a:rPr lang="en-US" b="1" dirty="0"/>
              <a:t>3. Extreme Gradient Boosting aka </a:t>
            </a:r>
            <a:r>
              <a:rPr lang="en-US" b="1" dirty="0" err="1"/>
              <a:t>XGBoost</a:t>
            </a:r>
            <a:br>
              <a:rPr lang="en-US" b="1" dirty="0"/>
            </a:br>
            <a:endParaRPr lang="en-US" b="1" dirty="0"/>
          </a:p>
        </p:txBody>
      </p:sp>
      <p:sp>
        <p:nvSpPr>
          <p:cNvPr id="3" name="Content Placeholder 2">
            <a:extLst>
              <a:ext uri="{FF2B5EF4-FFF2-40B4-BE49-F238E27FC236}">
                <a16:creationId xmlns:a16="http://schemas.microsoft.com/office/drawing/2014/main" id="{77C211DC-609C-4891-B89C-C29944412D0B}"/>
              </a:ext>
            </a:extLst>
          </p:cNvPr>
          <p:cNvSpPr>
            <a:spLocks noGrp="1"/>
          </p:cNvSpPr>
          <p:nvPr>
            <p:ph idx="1"/>
          </p:nvPr>
        </p:nvSpPr>
        <p:spPr>
          <a:xfrm>
            <a:off x="1001712" y="2347558"/>
            <a:ext cx="5714047" cy="4195481"/>
          </a:xfrm>
        </p:spPr>
        <p:txBody>
          <a:bodyPr>
            <a:normAutofit/>
          </a:bodyPr>
          <a:lstStyle/>
          <a:p>
            <a:pPr algn="l" fontAlgn="base"/>
            <a:r>
              <a:rPr lang="en-US" sz="2400" b="0" dirty="0" err="1">
                <a:effectLst/>
                <a:latin typeface="Helvetica Neue"/>
              </a:rPr>
              <a:t>XGBoost</a:t>
            </a:r>
            <a:r>
              <a:rPr lang="en-US" sz="2400" b="0" dirty="0">
                <a:effectLst/>
                <a:latin typeface="Helvetica Neue"/>
              </a:rPr>
              <a:t> is an algorithm that has recently been dominating applied machine learning and Kaggle competitions for structured or tabular data.</a:t>
            </a:r>
          </a:p>
          <a:p>
            <a:pPr algn="l" fontAlgn="base"/>
            <a:r>
              <a:rPr lang="en-US" sz="2400" b="0" dirty="0" err="1">
                <a:effectLst/>
                <a:latin typeface="Helvetica Neue"/>
              </a:rPr>
              <a:t>XGBoost</a:t>
            </a:r>
            <a:r>
              <a:rPr lang="en-US" sz="2400" b="0" dirty="0">
                <a:effectLst/>
                <a:latin typeface="Helvetica Neue"/>
              </a:rPr>
              <a:t> is an implementation of gradient boosted decision trees designed for speed and performance.</a:t>
            </a:r>
          </a:p>
          <a:p>
            <a:endParaRPr lang="en-US" sz="2400" dirty="0"/>
          </a:p>
        </p:txBody>
      </p:sp>
      <p:pic>
        <p:nvPicPr>
          <p:cNvPr id="2050" name="Picture 2" descr="The Intuition Behind Gradient Boosting &amp;amp; XGBoost | by Bobby Tan (Liang Wei)  | Towards Data Science">
            <a:extLst>
              <a:ext uri="{FF2B5EF4-FFF2-40B4-BE49-F238E27FC236}">
                <a16:creationId xmlns:a16="http://schemas.microsoft.com/office/drawing/2014/main" id="{0239C963-4DFB-49DF-9AFA-3B1F4113D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41" y="2500350"/>
            <a:ext cx="5182096" cy="29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5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4516-F898-4F19-B3C0-F409A64D41D1}"/>
              </a:ext>
            </a:extLst>
          </p:cNvPr>
          <p:cNvSpPr>
            <a:spLocks noGrp="1"/>
          </p:cNvSpPr>
          <p:nvPr>
            <p:ph type="title"/>
          </p:nvPr>
        </p:nvSpPr>
        <p:spPr>
          <a:xfrm>
            <a:off x="645130" y="609601"/>
            <a:ext cx="9404723" cy="1400530"/>
          </a:xfrm>
        </p:spPr>
        <p:txBody>
          <a:bodyPr/>
          <a:lstStyle/>
          <a:p>
            <a:r>
              <a:rPr lang="en-US" b="1" dirty="0">
                <a:effectLst/>
                <a:latin typeface="Helvetica Neue"/>
              </a:rPr>
              <a:t>Algorithm Features</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79851520-6235-432F-9DD2-C76ED872DEC6}"/>
              </a:ext>
            </a:extLst>
          </p:cNvPr>
          <p:cNvSpPr>
            <a:spLocks noGrp="1"/>
          </p:cNvSpPr>
          <p:nvPr>
            <p:ph idx="1"/>
          </p:nvPr>
        </p:nvSpPr>
        <p:spPr>
          <a:xfrm>
            <a:off x="1103312" y="1778000"/>
            <a:ext cx="9148128" cy="4470399"/>
          </a:xfrm>
        </p:spPr>
        <p:txBody>
          <a:bodyPr>
            <a:normAutofit/>
          </a:bodyPr>
          <a:lstStyle/>
          <a:p>
            <a:pPr algn="l" fontAlgn="base"/>
            <a:r>
              <a:rPr lang="en-US" b="0" dirty="0">
                <a:effectLst/>
                <a:latin typeface="Helvetica Neue"/>
              </a:rPr>
              <a:t>The implementation of the algorithm was engineered for efficiency of compute time and memory resources. A design goal was to make the best use of available resources to train the model. Some key algorithm implementation features include:</a:t>
            </a:r>
          </a:p>
          <a:p>
            <a:pPr algn="l" fontAlgn="base">
              <a:buFont typeface="Arial" panose="020B0604020202020204" pitchFamily="34" charset="0"/>
              <a:buChar char="•"/>
            </a:pPr>
            <a:r>
              <a:rPr lang="en-US" b="1" i="0" dirty="0">
                <a:effectLst/>
                <a:latin typeface="Helvetica Neue"/>
              </a:rPr>
              <a:t>Sparse Aware</a:t>
            </a:r>
            <a:r>
              <a:rPr lang="en-US" b="0" i="0" dirty="0">
                <a:effectLst/>
                <a:latin typeface="Helvetica Neue"/>
              </a:rPr>
              <a:t> implementation with automatic handling of missing data values.</a:t>
            </a:r>
          </a:p>
          <a:p>
            <a:pPr algn="l" fontAlgn="base">
              <a:buFont typeface="Arial" panose="020B0604020202020204" pitchFamily="34" charset="0"/>
              <a:buChar char="•"/>
            </a:pPr>
            <a:r>
              <a:rPr lang="en-US" b="1" i="0" dirty="0">
                <a:effectLst/>
                <a:latin typeface="Helvetica Neue"/>
              </a:rPr>
              <a:t>Block Structure</a:t>
            </a:r>
            <a:r>
              <a:rPr lang="en-US" b="0" i="0" dirty="0">
                <a:effectLst/>
                <a:latin typeface="Helvetica Neue"/>
              </a:rPr>
              <a:t> to support the parallelization of tree construction.</a:t>
            </a:r>
          </a:p>
          <a:p>
            <a:pPr algn="l" fontAlgn="base">
              <a:buFont typeface="Arial" panose="020B0604020202020204" pitchFamily="34" charset="0"/>
              <a:buChar char="•"/>
            </a:pPr>
            <a:r>
              <a:rPr lang="en-US" b="1" i="0" dirty="0">
                <a:effectLst/>
                <a:latin typeface="Helvetica Neue"/>
              </a:rPr>
              <a:t>Continued Training</a:t>
            </a:r>
            <a:r>
              <a:rPr lang="en-US" b="0" i="0" dirty="0">
                <a:effectLst/>
                <a:latin typeface="Helvetica Neue"/>
              </a:rPr>
              <a:t> so that you can further boost an already fitted model on new data</a:t>
            </a:r>
          </a:p>
          <a:p>
            <a:endParaRPr lang="en-US" dirty="0"/>
          </a:p>
        </p:txBody>
      </p:sp>
    </p:spTree>
    <p:extLst>
      <p:ext uri="{BB962C8B-B14F-4D97-AF65-F5344CB8AC3E}">
        <p14:creationId xmlns:p14="http://schemas.microsoft.com/office/powerpoint/2010/main" val="31816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FFFC-CA1E-4DBC-AA65-0F6F6909599C}"/>
              </a:ext>
            </a:extLst>
          </p:cNvPr>
          <p:cNvSpPr>
            <a:spLocks noGrp="1"/>
          </p:cNvSpPr>
          <p:nvPr>
            <p:ph type="title"/>
          </p:nvPr>
        </p:nvSpPr>
        <p:spPr>
          <a:xfrm>
            <a:off x="646111" y="609601"/>
            <a:ext cx="9676449" cy="1400530"/>
          </a:xfrm>
        </p:spPr>
        <p:txBody>
          <a:bodyPr/>
          <a:lstStyle/>
          <a:p>
            <a:r>
              <a:rPr lang="en-US" b="1" dirty="0">
                <a:effectLst/>
                <a:latin typeface="Helvetica Neue"/>
              </a:rPr>
              <a:t>What Algorithm Does </a:t>
            </a:r>
            <a:r>
              <a:rPr lang="en-US" b="1" dirty="0" err="1">
                <a:effectLst/>
                <a:latin typeface="Helvetica Neue"/>
              </a:rPr>
              <a:t>XGBoost</a:t>
            </a:r>
            <a:r>
              <a:rPr lang="en-US" b="1" dirty="0">
                <a:effectLst/>
                <a:latin typeface="Helvetica Neue"/>
              </a:rPr>
              <a:t> Use?</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0CD779C8-4389-467D-8108-CD16EBE9E1C6}"/>
              </a:ext>
            </a:extLst>
          </p:cNvPr>
          <p:cNvSpPr>
            <a:spLocks noGrp="1"/>
          </p:cNvSpPr>
          <p:nvPr>
            <p:ph idx="1"/>
          </p:nvPr>
        </p:nvSpPr>
        <p:spPr>
          <a:xfrm>
            <a:off x="1026160" y="1788160"/>
            <a:ext cx="9084653" cy="4460239"/>
          </a:xfrm>
        </p:spPr>
        <p:txBody>
          <a:bodyPr>
            <a:normAutofit/>
          </a:bodyPr>
          <a:lstStyle/>
          <a:p>
            <a:pPr algn="l" fontAlgn="base"/>
            <a:r>
              <a:rPr lang="en-US" b="0" dirty="0">
                <a:effectLst/>
                <a:latin typeface="Helvetica Neue"/>
              </a:rPr>
              <a:t>The </a:t>
            </a:r>
            <a:r>
              <a:rPr lang="en-US" b="0" dirty="0" err="1">
                <a:effectLst/>
                <a:latin typeface="Helvetica Neue"/>
              </a:rPr>
              <a:t>XGBoost</a:t>
            </a:r>
            <a:r>
              <a:rPr lang="en-US" b="0" dirty="0">
                <a:effectLst/>
                <a:latin typeface="Helvetica Neue"/>
              </a:rPr>
              <a:t> library implements the </a:t>
            </a:r>
            <a:r>
              <a:rPr lang="en-US" b="0" u="none" strike="noStrike" dirty="0">
                <a:effectLst/>
                <a:latin typeface="Helvetica Neue"/>
                <a:hlinkClick r:id="rId2">
                  <a:extLst>
                    <a:ext uri="{A12FA001-AC4F-418D-AE19-62706E023703}">
                      <ahyp:hlinkClr xmlns:ahyp="http://schemas.microsoft.com/office/drawing/2018/hyperlinkcolor" val="tx"/>
                    </a:ext>
                  </a:extLst>
                </a:hlinkClick>
              </a:rPr>
              <a:t>gradient boosting decision tree algorithm</a:t>
            </a:r>
            <a:r>
              <a:rPr lang="en-US" b="0" dirty="0">
                <a:effectLst/>
                <a:latin typeface="Helvetica Neue"/>
              </a:rPr>
              <a:t>.</a:t>
            </a:r>
          </a:p>
          <a:p>
            <a:pPr algn="l" fontAlgn="base"/>
            <a:r>
              <a:rPr lang="en-US" b="0" dirty="0">
                <a:effectLst/>
                <a:latin typeface="Helvetica Neue"/>
              </a:rPr>
              <a:t>This algorithm goes by lots of different names such as gradient boosting, multiple additive regression trees, stochastic gradient boosting or gradient boosting machines.</a:t>
            </a:r>
          </a:p>
          <a:p>
            <a:pPr algn="l" fontAlgn="base"/>
            <a:r>
              <a:rPr lang="en-US" b="0" dirty="0">
                <a:effectLst/>
                <a:latin typeface="Helvetica Neue"/>
              </a:rPr>
              <a:t>It uses a gradient descent algorithm to minimize the loss when adding new models.</a:t>
            </a:r>
          </a:p>
          <a:p>
            <a:pPr algn="l" fontAlgn="base"/>
            <a:r>
              <a:rPr lang="en-US" b="0" dirty="0">
                <a:effectLst/>
                <a:latin typeface="Helvetica Neue"/>
              </a:rPr>
              <a:t>This approach supports both regression and classification predictive modeling problems.</a:t>
            </a:r>
          </a:p>
          <a:p>
            <a:endParaRPr lang="en-US" dirty="0"/>
          </a:p>
        </p:txBody>
      </p:sp>
    </p:spTree>
    <p:extLst>
      <p:ext uri="{BB962C8B-B14F-4D97-AF65-F5344CB8AC3E}">
        <p14:creationId xmlns:p14="http://schemas.microsoft.com/office/powerpoint/2010/main" val="254651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Contents</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p:txBody>
          <a:bodyPr>
            <a:normAutofit/>
          </a:bodyPr>
          <a:lstStyle/>
          <a:p>
            <a:pPr>
              <a:buFont typeface="Wingdings" panose="05000000000000000000" pitchFamily="2" charset="2"/>
              <a:buChar char="q"/>
            </a:pPr>
            <a:r>
              <a:rPr lang="en-US" sz="3200" dirty="0"/>
              <a:t> Adaptive Boosting aka Adaboost</a:t>
            </a:r>
          </a:p>
          <a:p>
            <a:pPr>
              <a:buFont typeface="Wingdings" panose="05000000000000000000" pitchFamily="2" charset="2"/>
              <a:buChar char="q"/>
            </a:pPr>
            <a:r>
              <a:rPr lang="en-US" sz="3200" dirty="0"/>
              <a:t> Gradient Boosting</a:t>
            </a:r>
          </a:p>
          <a:p>
            <a:pPr>
              <a:buFont typeface="Wingdings" panose="05000000000000000000" pitchFamily="2" charset="2"/>
              <a:buChar char="q"/>
            </a:pPr>
            <a:r>
              <a:rPr lang="en-US" sz="3200" dirty="0"/>
              <a:t> Extreme Gradient Boosting aka </a:t>
            </a:r>
            <a:r>
              <a:rPr lang="en-US" sz="3200" dirty="0" err="1"/>
              <a:t>XGBoost</a:t>
            </a:r>
            <a:endParaRPr lang="en-US" sz="3200" dirty="0"/>
          </a:p>
          <a:p>
            <a:endParaRPr lang="en-US" sz="3200" dirty="0"/>
          </a:p>
        </p:txBody>
      </p:sp>
    </p:spTree>
    <p:extLst>
      <p:ext uri="{BB962C8B-B14F-4D97-AF65-F5344CB8AC3E}">
        <p14:creationId xmlns:p14="http://schemas.microsoft.com/office/powerpoint/2010/main" val="257901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33BD-3FB1-417F-BB55-61E241008543}"/>
              </a:ext>
            </a:extLst>
          </p:cNvPr>
          <p:cNvSpPr>
            <a:spLocks noGrp="1"/>
          </p:cNvSpPr>
          <p:nvPr>
            <p:ph type="title"/>
          </p:nvPr>
        </p:nvSpPr>
        <p:spPr/>
        <p:txBody>
          <a:bodyPr/>
          <a:lstStyle/>
          <a:p>
            <a:r>
              <a:rPr lang="en-US" b="1" dirty="0"/>
              <a:t>Adaptive Boosting aka Adaboost</a:t>
            </a:r>
            <a:br>
              <a:rPr lang="en-US" b="1" dirty="0"/>
            </a:br>
            <a:endParaRPr lang="en-US" b="1" dirty="0"/>
          </a:p>
        </p:txBody>
      </p:sp>
      <p:sp>
        <p:nvSpPr>
          <p:cNvPr id="3" name="Content Placeholder 2">
            <a:extLst>
              <a:ext uri="{FF2B5EF4-FFF2-40B4-BE49-F238E27FC236}">
                <a16:creationId xmlns:a16="http://schemas.microsoft.com/office/drawing/2014/main" id="{92F56645-2C3D-4639-8AF9-CEE8B8CB4280}"/>
              </a:ext>
            </a:extLst>
          </p:cNvPr>
          <p:cNvSpPr>
            <a:spLocks noGrp="1"/>
          </p:cNvSpPr>
          <p:nvPr>
            <p:ph idx="1"/>
          </p:nvPr>
        </p:nvSpPr>
        <p:spPr>
          <a:xfrm>
            <a:off x="1040739" y="3505798"/>
            <a:ext cx="8946541" cy="4195481"/>
          </a:xfrm>
        </p:spPr>
        <p:txBody>
          <a:bodyPr/>
          <a:lstStyle/>
          <a:p>
            <a:r>
              <a:rPr lang="en-US" dirty="0"/>
              <a:t>1. Assign equal weights to all data points and build a model. Just simply build the model on the data set.</a:t>
            </a:r>
          </a:p>
          <a:p>
            <a:r>
              <a:rPr lang="en-US" dirty="0"/>
              <a:t>2. Identify the points which are wrongly classified and assign them a higher weightage.</a:t>
            </a:r>
          </a:p>
          <a:p>
            <a:r>
              <a:rPr lang="en-US" dirty="0"/>
              <a:t>3. Build a new model with those wrongly classified data points having higher weightage.</a:t>
            </a:r>
          </a:p>
          <a:p>
            <a:r>
              <a:rPr lang="en-US" dirty="0"/>
              <a:t>4. The new model does better classification and gives lower error</a:t>
            </a:r>
          </a:p>
          <a:p>
            <a:r>
              <a:rPr lang="en-US" dirty="0"/>
              <a:t>5. Repeat steps 2 to 4 till the error is low enough</a:t>
            </a:r>
          </a:p>
        </p:txBody>
      </p:sp>
      <p:pic>
        <p:nvPicPr>
          <p:cNvPr id="5" name="Picture 4">
            <a:extLst>
              <a:ext uri="{FF2B5EF4-FFF2-40B4-BE49-F238E27FC236}">
                <a16:creationId xmlns:a16="http://schemas.microsoft.com/office/drawing/2014/main" id="{4E08F888-8EBD-48DC-B8D7-F9CE48051902}"/>
              </a:ext>
            </a:extLst>
          </p:cNvPr>
          <p:cNvPicPr>
            <a:picLocks noChangeAspect="1"/>
          </p:cNvPicPr>
          <p:nvPr/>
        </p:nvPicPr>
        <p:blipFill>
          <a:blip r:embed="rId2"/>
          <a:stretch>
            <a:fillRect/>
          </a:stretch>
        </p:blipFill>
        <p:spPr>
          <a:xfrm>
            <a:off x="928979" y="1182549"/>
            <a:ext cx="5167021" cy="2208051"/>
          </a:xfrm>
          <a:prstGeom prst="rect">
            <a:avLst/>
          </a:prstGeom>
        </p:spPr>
      </p:pic>
      <p:pic>
        <p:nvPicPr>
          <p:cNvPr id="7" name="Picture 6">
            <a:extLst>
              <a:ext uri="{FF2B5EF4-FFF2-40B4-BE49-F238E27FC236}">
                <a16:creationId xmlns:a16="http://schemas.microsoft.com/office/drawing/2014/main" id="{4C5442DB-63BA-4102-A684-72D8715905E6}"/>
              </a:ext>
            </a:extLst>
          </p:cNvPr>
          <p:cNvPicPr>
            <a:picLocks noChangeAspect="1"/>
          </p:cNvPicPr>
          <p:nvPr/>
        </p:nvPicPr>
        <p:blipFill>
          <a:blip r:embed="rId3"/>
          <a:stretch>
            <a:fillRect/>
          </a:stretch>
        </p:blipFill>
        <p:spPr>
          <a:xfrm>
            <a:off x="6378868" y="1182549"/>
            <a:ext cx="4424160" cy="2199219"/>
          </a:xfrm>
          <a:prstGeom prst="rect">
            <a:avLst/>
          </a:prstGeom>
        </p:spPr>
      </p:pic>
    </p:spTree>
    <p:extLst>
      <p:ext uri="{BB962C8B-B14F-4D97-AF65-F5344CB8AC3E}">
        <p14:creationId xmlns:p14="http://schemas.microsoft.com/office/powerpoint/2010/main" val="64181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382799-7287-4095-9331-D7B72539385E}"/>
              </a:ext>
            </a:extLst>
          </p:cNvPr>
          <p:cNvPicPr>
            <a:picLocks noGrp="1" noChangeAspect="1"/>
          </p:cNvPicPr>
          <p:nvPr>
            <p:ph idx="1"/>
          </p:nvPr>
        </p:nvPicPr>
        <p:blipFill>
          <a:blip r:embed="rId2"/>
          <a:stretch>
            <a:fillRect/>
          </a:stretch>
        </p:blipFill>
        <p:spPr>
          <a:xfrm>
            <a:off x="493329" y="529351"/>
            <a:ext cx="4363151" cy="5799298"/>
          </a:xfrm>
        </p:spPr>
      </p:pic>
      <p:pic>
        <p:nvPicPr>
          <p:cNvPr id="7" name="Picture 6">
            <a:extLst>
              <a:ext uri="{FF2B5EF4-FFF2-40B4-BE49-F238E27FC236}">
                <a16:creationId xmlns:a16="http://schemas.microsoft.com/office/drawing/2014/main" id="{6CA8722B-4F71-47D2-B0CE-4047F114AD3C}"/>
              </a:ext>
            </a:extLst>
          </p:cNvPr>
          <p:cNvPicPr>
            <a:picLocks noChangeAspect="1"/>
          </p:cNvPicPr>
          <p:nvPr/>
        </p:nvPicPr>
        <p:blipFill>
          <a:blip r:embed="rId3"/>
          <a:stretch>
            <a:fillRect/>
          </a:stretch>
        </p:blipFill>
        <p:spPr>
          <a:xfrm>
            <a:off x="5060717" y="529352"/>
            <a:ext cx="5272003" cy="5799297"/>
          </a:xfrm>
          <a:prstGeom prst="rect">
            <a:avLst/>
          </a:prstGeom>
        </p:spPr>
      </p:pic>
    </p:spTree>
    <p:extLst>
      <p:ext uri="{BB962C8B-B14F-4D97-AF65-F5344CB8AC3E}">
        <p14:creationId xmlns:p14="http://schemas.microsoft.com/office/powerpoint/2010/main" val="2456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2B9406-98B1-4F5A-9DCA-B1C1CE53365F}"/>
              </a:ext>
            </a:extLst>
          </p:cNvPr>
          <p:cNvPicPr>
            <a:picLocks noChangeAspect="1"/>
          </p:cNvPicPr>
          <p:nvPr/>
        </p:nvPicPr>
        <p:blipFill>
          <a:blip r:embed="rId2"/>
          <a:stretch>
            <a:fillRect/>
          </a:stretch>
        </p:blipFill>
        <p:spPr>
          <a:xfrm>
            <a:off x="5472148" y="467553"/>
            <a:ext cx="4218467" cy="1863823"/>
          </a:xfrm>
          <a:prstGeom prst="rect">
            <a:avLst/>
          </a:prstGeom>
        </p:spPr>
      </p:pic>
      <p:pic>
        <p:nvPicPr>
          <p:cNvPr id="7" name="Picture 6">
            <a:extLst>
              <a:ext uri="{FF2B5EF4-FFF2-40B4-BE49-F238E27FC236}">
                <a16:creationId xmlns:a16="http://schemas.microsoft.com/office/drawing/2014/main" id="{4C8B75A7-296F-408D-BA90-125ABE695502}"/>
              </a:ext>
            </a:extLst>
          </p:cNvPr>
          <p:cNvPicPr>
            <a:picLocks noChangeAspect="1"/>
          </p:cNvPicPr>
          <p:nvPr/>
        </p:nvPicPr>
        <p:blipFill>
          <a:blip r:embed="rId3"/>
          <a:stretch>
            <a:fillRect/>
          </a:stretch>
        </p:blipFill>
        <p:spPr>
          <a:xfrm>
            <a:off x="5459718" y="2245019"/>
            <a:ext cx="4243328" cy="2123515"/>
          </a:xfrm>
          <a:prstGeom prst="rect">
            <a:avLst/>
          </a:prstGeom>
        </p:spPr>
      </p:pic>
      <p:pic>
        <p:nvPicPr>
          <p:cNvPr id="9" name="Picture 8">
            <a:extLst>
              <a:ext uri="{FF2B5EF4-FFF2-40B4-BE49-F238E27FC236}">
                <a16:creationId xmlns:a16="http://schemas.microsoft.com/office/drawing/2014/main" id="{63290DFA-3407-424E-8E0F-14A747A3CAB5}"/>
              </a:ext>
            </a:extLst>
          </p:cNvPr>
          <p:cNvPicPr>
            <a:picLocks noChangeAspect="1"/>
          </p:cNvPicPr>
          <p:nvPr/>
        </p:nvPicPr>
        <p:blipFill>
          <a:blip r:embed="rId4"/>
          <a:stretch>
            <a:fillRect/>
          </a:stretch>
        </p:blipFill>
        <p:spPr>
          <a:xfrm>
            <a:off x="5472148" y="4368534"/>
            <a:ext cx="4243329" cy="1930813"/>
          </a:xfrm>
          <a:prstGeom prst="rect">
            <a:avLst/>
          </a:prstGeom>
        </p:spPr>
      </p:pic>
      <p:pic>
        <p:nvPicPr>
          <p:cNvPr id="11" name="Picture 10">
            <a:extLst>
              <a:ext uri="{FF2B5EF4-FFF2-40B4-BE49-F238E27FC236}">
                <a16:creationId xmlns:a16="http://schemas.microsoft.com/office/drawing/2014/main" id="{A5A27433-0DD2-4E51-A321-96F21DA98609}"/>
              </a:ext>
            </a:extLst>
          </p:cNvPr>
          <p:cNvPicPr>
            <a:picLocks noChangeAspect="1"/>
          </p:cNvPicPr>
          <p:nvPr/>
        </p:nvPicPr>
        <p:blipFill>
          <a:blip r:embed="rId5"/>
          <a:stretch>
            <a:fillRect/>
          </a:stretch>
        </p:blipFill>
        <p:spPr>
          <a:xfrm>
            <a:off x="2709756" y="462472"/>
            <a:ext cx="2762392" cy="5831793"/>
          </a:xfrm>
          <a:prstGeom prst="rect">
            <a:avLst/>
          </a:prstGeom>
        </p:spPr>
      </p:pic>
    </p:spTree>
    <p:extLst>
      <p:ext uri="{BB962C8B-B14F-4D97-AF65-F5344CB8AC3E}">
        <p14:creationId xmlns:p14="http://schemas.microsoft.com/office/powerpoint/2010/main" val="401848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6C4D9-19DA-4E55-8431-B0E59FF5006C}"/>
              </a:ext>
            </a:extLst>
          </p:cNvPr>
          <p:cNvPicPr>
            <a:picLocks noChangeAspect="1"/>
          </p:cNvPicPr>
          <p:nvPr/>
        </p:nvPicPr>
        <p:blipFill>
          <a:blip r:embed="rId2"/>
          <a:stretch>
            <a:fillRect/>
          </a:stretch>
        </p:blipFill>
        <p:spPr>
          <a:xfrm>
            <a:off x="3169652" y="451219"/>
            <a:ext cx="5628908" cy="1201175"/>
          </a:xfrm>
          <a:prstGeom prst="rect">
            <a:avLst/>
          </a:prstGeom>
        </p:spPr>
      </p:pic>
      <p:pic>
        <p:nvPicPr>
          <p:cNvPr id="7" name="Picture 6">
            <a:extLst>
              <a:ext uri="{FF2B5EF4-FFF2-40B4-BE49-F238E27FC236}">
                <a16:creationId xmlns:a16="http://schemas.microsoft.com/office/drawing/2014/main" id="{558B5AB8-E823-4C59-9125-C5830B0F99A8}"/>
              </a:ext>
            </a:extLst>
          </p:cNvPr>
          <p:cNvPicPr>
            <a:picLocks noChangeAspect="1"/>
          </p:cNvPicPr>
          <p:nvPr/>
        </p:nvPicPr>
        <p:blipFill>
          <a:blip r:embed="rId3"/>
          <a:stretch>
            <a:fillRect/>
          </a:stretch>
        </p:blipFill>
        <p:spPr>
          <a:xfrm>
            <a:off x="3757790" y="1795744"/>
            <a:ext cx="4452632" cy="4798095"/>
          </a:xfrm>
          <a:prstGeom prst="rect">
            <a:avLst/>
          </a:prstGeom>
        </p:spPr>
      </p:pic>
    </p:spTree>
    <p:extLst>
      <p:ext uri="{BB962C8B-B14F-4D97-AF65-F5344CB8AC3E}">
        <p14:creationId xmlns:p14="http://schemas.microsoft.com/office/powerpoint/2010/main" val="229323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C3B70-EF50-4829-9195-F6366D2E0719}"/>
              </a:ext>
            </a:extLst>
          </p:cNvPr>
          <p:cNvPicPr>
            <a:picLocks noChangeAspect="1"/>
          </p:cNvPicPr>
          <p:nvPr/>
        </p:nvPicPr>
        <p:blipFill>
          <a:blip r:embed="rId2"/>
          <a:stretch>
            <a:fillRect/>
          </a:stretch>
        </p:blipFill>
        <p:spPr>
          <a:xfrm>
            <a:off x="926413" y="537416"/>
            <a:ext cx="6677991" cy="854599"/>
          </a:xfrm>
          <a:prstGeom prst="rect">
            <a:avLst/>
          </a:prstGeom>
        </p:spPr>
      </p:pic>
      <p:pic>
        <p:nvPicPr>
          <p:cNvPr id="6" name="Picture 5">
            <a:extLst>
              <a:ext uri="{FF2B5EF4-FFF2-40B4-BE49-F238E27FC236}">
                <a16:creationId xmlns:a16="http://schemas.microsoft.com/office/drawing/2014/main" id="{615F021A-D51C-4F7A-A3D4-4A3567151E3D}"/>
              </a:ext>
            </a:extLst>
          </p:cNvPr>
          <p:cNvPicPr>
            <a:picLocks noChangeAspect="1"/>
          </p:cNvPicPr>
          <p:nvPr/>
        </p:nvPicPr>
        <p:blipFill>
          <a:blip r:embed="rId3"/>
          <a:stretch>
            <a:fillRect/>
          </a:stretch>
        </p:blipFill>
        <p:spPr>
          <a:xfrm>
            <a:off x="5562955" y="1605280"/>
            <a:ext cx="2041450" cy="4947920"/>
          </a:xfrm>
          <a:prstGeom prst="rect">
            <a:avLst/>
          </a:prstGeom>
        </p:spPr>
      </p:pic>
      <p:pic>
        <p:nvPicPr>
          <p:cNvPr id="7" name="Picture 6">
            <a:extLst>
              <a:ext uri="{FF2B5EF4-FFF2-40B4-BE49-F238E27FC236}">
                <a16:creationId xmlns:a16="http://schemas.microsoft.com/office/drawing/2014/main" id="{351880F6-1B35-44A5-88BE-7648422C5318}"/>
              </a:ext>
            </a:extLst>
          </p:cNvPr>
          <p:cNvPicPr>
            <a:picLocks noChangeAspect="1"/>
          </p:cNvPicPr>
          <p:nvPr/>
        </p:nvPicPr>
        <p:blipFill>
          <a:blip r:embed="rId4"/>
          <a:stretch>
            <a:fillRect/>
          </a:stretch>
        </p:blipFill>
        <p:spPr>
          <a:xfrm>
            <a:off x="926413" y="1605280"/>
            <a:ext cx="4368729" cy="4947920"/>
          </a:xfrm>
          <a:prstGeom prst="rect">
            <a:avLst/>
          </a:prstGeom>
        </p:spPr>
      </p:pic>
    </p:spTree>
    <p:extLst>
      <p:ext uri="{BB962C8B-B14F-4D97-AF65-F5344CB8AC3E}">
        <p14:creationId xmlns:p14="http://schemas.microsoft.com/office/powerpoint/2010/main" val="25489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A8616-51CE-455D-8111-73B2EC6E6947}"/>
              </a:ext>
            </a:extLst>
          </p:cNvPr>
          <p:cNvPicPr>
            <a:picLocks noChangeAspect="1"/>
          </p:cNvPicPr>
          <p:nvPr/>
        </p:nvPicPr>
        <p:blipFill>
          <a:blip r:embed="rId2"/>
          <a:stretch>
            <a:fillRect/>
          </a:stretch>
        </p:blipFill>
        <p:spPr>
          <a:xfrm>
            <a:off x="707452" y="1463040"/>
            <a:ext cx="10777095" cy="4602480"/>
          </a:xfrm>
          <a:prstGeom prst="rect">
            <a:avLst/>
          </a:prstGeom>
        </p:spPr>
      </p:pic>
    </p:spTree>
    <p:extLst>
      <p:ext uri="{BB962C8B-B14F-4D97-AF65-F5344CB8AC3E}">
        <p14:creationId xmlns:p14="http://schemas.microsoft.com/office/powerpoint/2010/main" val="39428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3896-95FB-4206-BB11-092A62301A67}"/>
              </a:ext>
            </a:extLst>
          </p:cNvPr>
          <p:cNvSpPr>
            <a:spLocks noGrp="1"/>
          </p:cNvSpPr>
          <p:nvPr>
            <p:ph type="title"/>
          </p:nvPr>
        </p:nvSpPr>
        <p:spPr>
          <a:xfrm>
            <a:off x="768031" y="609601"/>
            <a:ext cx="9404723" cy="1400530"/>
          </a:xfrm>
        </p:spPr>
        <p:txBody>
          <a:bodyPr/>
          <a:lstStyle/>
          <a:p>
            <a:r>
              <a:rPr lang="en-US" b="1" dirty="0"/>
              <a:t>Adaboost Review</a:t>
            </a:r>
          </a:p>
        </p:txBody>
      </p:sp>
      <p:sp>
        <p:nvSpPr>
          <p:cNvPr id="3" name="Content Placeholder 2">
            <a:extLst>
              <a:ext uri="{FF2B5EF4-FFF2-40B4-BE49-F238E27FC236}">
                <a16:creationId xmlns:a16="http://schemas.microsoft.com/office/drawing/2014/main" id="{C60C5954-9ED5-4F5E-AE3E-0D7666B9FF68}"/>
              </a:ext>
            </a:extLst>
          </p:cNvPr>
          <p:cNvSpPr>
            <a:spLocks noGrp="1"/>
          </p:cNvSpPr>
          <p:nvPr>
            <p:ph idx="1"/>
          </p:nvPr>
        </p:nvSpPr>
        <p:spPr/>
        <p:txBody>
          <a:bodyPr>
            <a:normAutofit/>
          </a:bodyPr>
          <a:lstStyle/>
          <a:p>
            <a:r>
              <a:rPr lang="en-US" sz="2400" dirty="0"/>
              <a:t>Adaboost combines a lot of weak learners to make classifications. The weak learners are generally stumps</a:t>
            </a:r>
          </a:p>
          <a:p>
            <a:endParaRPr lang="en-US" sz="2400" dirty="0"/>
          </a:p>
          <a:p>
            <a:r>
              <a:rPr lang="en-US" sz="2400" dirty="0"/>
              <a:t>Some Stumps classify better than the others and are more important</a:t>
            </a:r>
          </a:p>
          <a:p>
            <a:endParaRPr lang="en-US" sz="2400" dirty="0"/>
          </a:p>
          <a:p>
            <a:r>
              <a:rPr lang="en-US" sz="2400" dirty="0"/>
              <a:t>Each new Stump is made by taking the previous stump’s mistakes/errors into account.</a:t>
            </a:r>
          </a:p>
        </p:txBody>
      </p:sp>
    </p:spTree>
    <p:extLst>
      <p:ext uri="{BB962C8B-B14F-4D97-AF65-F5344CB8AC3E}">
        <p14:creationId xmlns:p14="http://schemas.microsoft.com/office/powerpoint/2010/main" val="383334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672</TotalTime>
  <Words>664</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Helvetica Neue</vt:lpstr>
      <vt:lpstr>Wingdings</vt:lpstr>
      <vt:lpstr>Wingdings 3</vt:lpstr>
      <vt:lpstr>Ion</vt:lpstr>
      <vt:lpstr>Boosting Algorithms</vt:lpstr>
      <vt:lpstr>Contents</vt:lpstr>
      <vt:lpstr>Adaptive Boosting aka Adaboost </vt:lpstr>
      <vt:lpstr>PowerPoint Presentation</vt:lpstr>
      <vt:lpstr>PowerPoint Presentation</vt:lpstr>
      <vt:lpstr>PowerPoint Presentation</vt:lpstr>
      <vt:lpstr>PowerPoint Presentation</vt:lpstr>
      <vt:lpstr>PowerPoint Presentation</vt:lpstr>
      <vt:lpstr>Adaboost Review</vt:lpstr>
      <vt:lpstr>2. Gradient Boosting</vt:lpstr>
      <vt:lpstr>1. Loss Function </vt:lpstr>
      <vt:lpstr>2. Weak Learner </vt:lpstr>
      <vt:lpstr>3. Additive Model </vt:lpstr>
      <vt:lpstr>3. Extreme Gradient Boosting aka XGBoost </vt:lpstr>
      <vt:lpstr>Algorithm Features </vt:lpstr>
      <vt:lpstr>What Algorithm Does XGBoost Use?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Jenson Joseph</dc:creator>
  <cp:lastModifiedBy>Jenson Joseph</cp:lastModifiedBy>
  <cp:revision>7</cp:revision>
  <dcterms:created xsi:type="dcterms:W3CDTF">2022-01-12T15:36:04Z</dcterms:created>
  <dcterms:modified xsi:type="dcterms:W3CDTF">2022-01-14T14:09:17Z</dcterms:modified>
</cp:coreProperties>
</file>