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d3b4f775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d3b4f775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d3b4f775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d3b4f775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d3b4f775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d3b4f775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d3b4f775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d3b4f775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d3b4f775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d3b4f775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d3b4f775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d3b4f775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d3b4f775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d3b4f775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d3b4f775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d3b4f775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d3b4f775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d3b4f775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d3b4f775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d3b4f775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d3b4f775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d3b4f775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Ensembling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3200"/>
              </a:spcBef>
              <a:spcAft>
                <a:spcPts val="0"/>
              </a:spcAft>
              <a:buClr>
                <a:srgbClr val="000000"/>
              </a:buClr>
              <a:buSzPts val="275"/>
              <a:buFont typeface="Arial"/>
              <a:buNone/>
            </a:pPr>
            <a:r>
              <a:rPr lang="en" sz="1200">
                <a:highlight>
                  <a:schemeClr val="dk1"/>
                </a:highlight>
                <a:latin typeface="Montserrat"/>
                <a:ea typeface="Montserrat"/>
                <a:cs typeface="Montserrat"/>
                <a:sym typeface="Montserrat"/>
              </a:rPr>
              <a:t>This is how it works:</a:t>
            </a:r>
            <a:endParaRPr sz="1200">
              <a:highlight>
                <a:schemeClr val="dk1"/>
              </a:highlight>
              <a:latin typeface="Montserrat"/>
              <a:ea typeface="Montserrat"/>
              <a:cs typeface="Montserrat"/>
              <a:sym typeface="Montserrat"/>
            </a:endParaRPr>
          </a:p>
          <a:p>
            <a:pPr indent="-304800" lvl="0" marL="749300" rtl="0" algn="l">
              <a:lnSpc>
                <a:spcPct val="100000"/>
              </a:lnSpc>
              <a:spcBef>
                <a:spcPts val="320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Take the data and split it into n parts. (Using K-fold validation or other techniques)</a:t>
            </a:r>
            <a:endParaRPr sz="1200">
              <a:highlight>
                <a:schemeClr val="dk1"/>
              </a:highlight>
              <a:latin typeface="Montserrat"/>
              <a:ea typeface="Montserrat"/>
              <a:cs typeface="Montserrat"/>
              <a:sym typeface="Montserrat"/>
            </a:endParaRPr>
          </a:p>
          <a:p>
            <a:pPr indent="-304800" lvl="0" marL="749300" rtl="0" algn="l">
              <a:lnSpc>
                <a:spcPct val="100000"/>
              </a:lnSpc>
              <a:spcBef>
                <a:spcPts val="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Train the model on n-1 parts and make predictions on the remaining part. Do this for all the parts .i.e. n times.</a:t>
            </a:r>
            <a:endParaRPr sz="1200">
              <a:highlight>
                <a:schemeClr val="dk1"/>
              </a:highlight>
              <a:latin typeface="Montserrat"/>
              <a:ea typeface="Montserrat"/>
              <a:cs typeface="Montserrat"/>
              <a:sym typeface="Montserrat"/>
            </a:endParaRPr>
          </a:p>
          <a:p>
            <a:pPr indent="-304800" lvl="0" marL="749300" rtl="0" algn="l">
              <a:lnSpc>
                <a:spcPct val="100000"/>
              </a:lnSpc>
              <a:spcBef>
                <a:spcPts val="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Train the model on the entire dataset and get the predictions. This is your new data.</a:t>
            </a:r>
            <a:endParaRPr sz="1200">
              <a:highlight>
                <a:schemeClr val="dk1"/>
              </a:highlight>
              <a:latin typeface="Montserrat"/>
              <a:ea typeface="Montserrat"/>
              <a:cs typeface="Montserrat"/>
              <a:sym typeface="Montserrat"/>
            </a:endParaRPr>
          </a:p>
          <a:p>
            <a:pPr indent="-304800" lvl="0" marL="749300" rtl="0" algn="l">
              <a:lnSpc>
                <a:spcPct val="100000"/>
              </a:lnSpc>
              <a:spcBef>
                <a:spcPts val="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Do this for a bunch of other models and concatenate the data.</a:t>
            </a:r>
            <a:endParaRPr sz="1200">
              <a:highlight>
                <a:schemeClr val="dk1"/>
              </a:highlight>
              <a:latin typeface="Montserrat"/>
              <a:ea typeface="Montserrat"/>
              <a:cs typeface="Montserrat"/>
              <a:sym typeface="Montserrat"/>
            </a:endParaRPr>
          </a:p>
          <a:p>
            <a:pPr indent="-304800" lvl="0" marL="749300" rtl="0" algn="l">
              <a:lnSpc>
                <a:spcPct val="100000"/>
              </a:lnSpc>
              <a:spcBef>
                <a:spcPts val="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Use this data as input to the meta model to get the final prediction.</a:t>
            </a:r>
            <a:endParaRPr sz="1200">
              <a:highlight>
                <a:schemeClr val="dk1"/>
              </a:highlight>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Blending</a:t>
            </a:r>
            <a:endParaRPr/>
          </a:p>
        </p:txBody>
      </p:sp>
      <p:sp>
        <p:nvSpPr>
          <p:cNvPr id="194" name="Google Shape;194;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None/>
            </a:pPr>
            <a:r>
              <a:rPr lang="en" sz="1200">
                <a:highlight>
                  <a:schemeClr val="dk1"/>
                </a:highlight>
                <a:latin typeface="Montserrat"/>
                <a:ea typeface="Montserrat"/>
                <a:cs typeface="Montserrat"/>
                <a:sym typeface="Montserrat"/>
              </a:rPr>
              <a:t>Blending is very similar to stacking. The only key difference is that instead of splitting the data into n parts and training the model n times. The data is split into 2 parts a training set and a validation set and the predictions are made on the validation set. These predictions are then used as the new dataset.</a:t>
            </a:r>
            <a:endParaRPr sz="1200">
              <a:highlight>
                <a:schemeClr val="dk1"/>
              </a:highlight>
              <a:latin typeface="Montserrat"/>
              <a:ea typeface="Montserrat"/>
              <a:cs typeface="Montserrat"/>
              <a:sym typeface="Montserrat"/>
            </a:endParaRPr>
          </a:p>
          <a:p>
            <a:pPr indent="0" lvl="0" marL="0" rtl="0" algn="l">
              <a:lnSpc>
                <a:spcPct val="100000"/>
              </a:lnSpc>
              <a:spcBef>
                <a:spcPts val="3200"/>
              </a:spcBef>
              <a:spcAft>
                <a:spcPts val="0"/>
              </a:spcAft>
              <a:buNone/>
            </a:pPr>
            <a:r>
              <a:rPr lang="en" sz="1200">
                <a:highlight>
                  <a:schemeClr val="dk1"/>
                </a:highlight>
                <a:latin typeface="Montserrat"/>
                <a:ea typeface="Montserrat"/>
                <a:cs typeface="Montserrat"/>
                <a:sym typeface="Montserrat"/>
              </a:rPr>
              <a:t>This is how it works:</a:t>
            </a:r>
            <a:endParaRPr sz="1200">
              <a:highlight>
                <a:schemeClr val="dk1"/>
              </a:highlight>
              <a:latin typeface="Montserrat"/>
              <a:ea typeface="Montserrat"/>
              <a:cs typeface="Montserrat"/>
              <a:sym typeface="Montserrat"/>
            </a:endParaRPr>
          </a:p>
          <a:p>
            <a:pPr indent="-304800" lvl="0" marL="749300" rtl="0" algn="l">
              <a:lnSpc>
                <a:spcPct val="100000"/>
              </a:lnSpc>
              <a:spcBef>
                <a:spcPts val="320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Take the data and split it into 2 parts. (Training and Validation)</a:t>
            </a:r>
            <a:endParaRPr sz="1200">
              <a:highlight>
                <a:schemeClr val="dk1"/>
              </a:highlight>
              <a:latin typeface="Montserrat"/>
              <a:ea typeface="Montserrat"/>
              <a:cs typeface="Montserrat"/>
              <a:sym typeface="Montserrat"/>
            </a:endParaRPr>
          </a:p>
          <a:p>
            <a:pPr indent="-304800" lvl="0" marL="749300" rtl="0" algn="l">
              <a:lnSpc>
                <a:spcPct val="100000"/>
              </a:lnSpc>
              <a:spcBef>
                <a:spcPts val="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Train the model on the training set and make predictions on the validation set.</a:t>
            </a:r>
            <a:endParaRPr sz="1200">
              <a:highlight>
                <a:schemeClr val="dk1"/>
              </a:highlight>
              <a:latin typeface="Montserrat"/>
              <a:ea typeface="Montserrat"/>
              <a:cs typeface="Montserrat"/>
              <a:sym typeface="Montserrat"/>
            </a:endParaRPr>
          </a:p>
          <a:p>
            <a:pPr indent="-304800" lvl="0" marL="749300" rtl="0" algn="l">
              <a:lnSpc>
                <a:spcPct val="100000"/>
              </a:lnSpc>
              <a:spcBef>
                <a:spcPts val="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Do this for a bunch of other models and concatenate the data.</a:t>
            </a:r>
            <a:endParaRPr sz="1200">
              <a:highlight>
                <a:schemeClr val="dk1"/>
              </a:highlight>
              <a:latin typeface="Montserrat"/>
              <a:ea typeface="Montserrat"/>
              <a:cs typeface="Montserrat"/>
              <a:sym typeface="Montserrat"/>
            </a:endParaRPr>
          </a:p>
          <a:p>
            <a:pPr indent="-304800" lvl="0" marL="749300" rtl="0" algn="l">
              <a:lnSpc>
                <a:spcPct val="100000"/>
              </a:lnSpc>
              <a:spcBef>
                <a:spcPts val="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Use this data as input to the meta model to get the final prediction.</a:t>
            </a:r>
            <a:endParaRPr sz="1200">
              <a:highlight>
                <a:schemeClr val="dk1"/>
              </a:highlight>
              <a:latin typeface="Montserrat"/>
              <a:ea typeface="Montserrat"/>
              <a:cs typeface="Montserrat"/>
              <a:sym typeface="Montserrat"/>
            </a:endParaRPr>
          </a:p>
          <a:p>
            <a:pPr indent="0" lvl="0" marL="0" rtl="0" algn="l">
              <a:lnSpc>
                <a:spcPct val="100000"/>
              </a:lnSpc>
              <a:spcBef>
                <a:spcPts val="0"/>
              </a:spcBef>
              <a:spcAft>
                <a:spcPts val="1200"/>
              </a:spcAft>
              <a:buNone/>
            </a:pPr>
            <a:r>
              <a:t/>
            </a:r>
            <a:endParaRPr sz="1200">
              <a:highlight>
                <a:schemeClr val="dk1"/>
              </a:highlight>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Ensembling</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highlight>
                  <a:schemeClr val="dk1"/>
                </a:highlight>
                <a:latin typeface="Montserrat"/>
                <a:ea typeface="Montserrat"/>
                <a:cs typeface="Montserrat"/>
                <a:sym typeface="Montserrat"/>
              </a:rPr>
              <a:t>In layman’s terms an ensemble is a group of items that are viewed collectively instead of individually. The same meaning applies in the context of Machine Learning where the items are the individual models.</a:t>
            </a:r>
            <a:endParaRPr sz="1600">
              <a:highlight>
                <a:schemeClr val="dk1"/>
              </a:highlight>
              <a:latin typeface="Montserrat"/>
              <a:ea typeface="Montserrat"/>
              <a:cs typeface="Montserrat"/>
              <a:sym typeface="Montserrat"/>
            </a:endParaRPr>
          </a:p>
          <a:p>
            <a:pPr indent="0" lvl="0" marL="0" rtl="0" algn="l">
              <a:spcBef>
                <a:spcPts val="1200"/>
              </a:spcBef>
              <a:spcAft>
                <a:spcPts val="0"/>
              </a:spcAft>
              <a:buNone/>
            </a:pPr>
            <a:r>
              <a:t/>
            </a:r>
            <a:endParaRPr sz="1600">
              <a:highlight>
                <a:schemeClr val="dk1"/>
              </a:highlight>
              <a:latin typeface="Montserrat"/>
              <a:ea typeface="Montserrat"/>
              <a:cs typeface="Montserrat"/>
              <a:sym typeface="Montserrat"/>
            </a:endParaRPr>
          </a:p>
          <a:p>
            <a:pPr indent="0" lvl="0" marL="0" rtl="0" algn="l">
              <a:spcBef>
                <a:spcPts val="1200"/>
              </a:spcBef>
              <a:spcAft>
                <a:spcPts val="1200"/>
              </a:spcAft>
              <a:buNone/>
            </a:pPr>
            <a:r>
              <a:rPr lang="en" sz="1600">
                <a:highlight>
                  <a:schemeClr val="dk1"/>
                </a:highlight>
                <a:latin typeface="Montserrat"/>
                <a:ea typeface="Montserrat"/>
                <a:cs typeface="Montserrat"/>
                <a:sym typeface="Montserrat"/>
              </a:rPr>
              <a:t>So we basically train a bunch of models and aggregate their outputs to form a better model which is our ensemble model.</a:t>
            </a:r>
            <a:endParaRPr sz="1600">
              <a:highlight>
                <a:schemeClr val="dk1"/>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Voting Strategies</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highlight>
                  <a:schemeClr val="dk1"/>
                </a:highlight>
                <a:latin typeface="Montserrat"/>
                <a:ea typeface="Montserrat"/>
                <a:cs typeface="Montserrat"/>
                <a:sym typeface="Montserrat"/>
              </a:rPr>
              <a:t>There are 2 types of voting strategies:</a:t>
            </a:r>
            <a:endParaRPr sz="1600">
              <a:highlight>
                <a:schemeClr val="dk1"/>
              </a:highlight>
              <a:latin typeface="Montserrat"/>
              <a:ea typeface="Montserrat"/>
              <a:cs typeface="Montserrat"/>
              <a:sym typeface="Montserrat"/>
            </a:endParaRPr>
          </a:p>
          <a:p>
            <a:pPr indent="-330200" lvl="0" marL="457200" rtl="0" algn="l">
              <a:spcBef>
                <a:spcPts val="1200"/>
              </a:spcBef>
              <a:spcAft>
                <a:spcPts val="0"/>
              </a:spcAft>
              <a:buSzPts val="1600"/>
              <a:buAutoNum type="arabicPeriod"/>
            </a:pPr>
            <a:r>
              <a:rPr lang="en" sz="1600">
                <a:highlight>
                  <a:schemeClr val="dk1"/>
                </a:highlight>
                <a:latin typeface="Montserrat"/>
                <a:ea typeface="Montserrat"/>
                <a:cs typeface="Montserrat"/>
                <a:sym typeface="Montserrat"/>
              </a:rPr>
              <a:t>Hard Voting:- </a:t>
            </a:r>
            <a:r>
              <a:rPr lang="en" sz="1600">
                <a:highlight>
                  <a:schemeClr val="dk1"/>
                </a:highlight>
                <a:latin typeface="Montserrat"/>
                <a:ea typeface="Montserrat"/>
                <a:cs typeface="Montserrat"/>
                <a:sym typeface="Montserrat"/>
              </a:rPr>
              <a:t>In this voting strategy we basically choose the option with the highest number of votes and go ahead with it.</a:t>
            </a:r>
            <a:endParaRPr sz="1600">
              <a:highlight>
                <a:schemeClr val="dk1"/>
              </a:highlight>
              <a:latin typeface="Montserrat"/>
              <a:ea typeface="Montserrat"/>
              <a:cs typeface="Montserrat"/>
              <a:sym typeface="Montserrat"/>
            </a:endParaRPr>
          </a:p>
          <a:p>
            <a:pPr indent="0" lvl="0" marL="457200" rtl="0" algn="l">
              <a:spcBef>
                <a:spcPts val="1200"/>
              </a:spcBef>
              <a:spcAft>
                <a:spcPts val="0"/>
              </a:spcAft>
              <a:buNone/>
            </a:pPr>
            <a:r>
              <a:t/>
            </a:r>
            <a:endParaRPr sz="1600">
              <a:highlight>
                <a:schemeClr val="dk1"/>
              </a:highlight>
              <a:latin typeface="Montserrat"/>
              <a:ea typeface="Montserrat"/>
              <a:cs typeface="Montserrat"/>
              <a:sym typeface="Montserrat"/>
            </a:endParaRPr>
          </a:p>
          <a:p>
            <a:pPr indent="-330200" lvl="0" marL="457200" rtl="0" algn="l">
              <a:spcBef>
                <a:spcPts val="1200"/>
              </a:spcBef>
              <a:spcAft>
                <a:spcPts val="0"/>
              </a:spcAft>
              <a:buSzPts val="1600"/>
              <a:buFont typeface="Montserrat"/>
              <a:buAutoNum type="arabicPeriod"/>
            </a:pPr>
            <a:r>
              <a:rPr lang="en" sz="1600">
                <a:highlight>
                  <a:schemeClr val="dk1"/>
                </a:highlight>
                <a:latin typeface="Montserrat"/>
                <a:ea typeface="Montserrat"/>
                <a:cs typeface="Montserrat"/>
                <a:sym typeface="Montserrat"/>
              </a:rPr>
              <a:t>Soft Voting:- In soft voting the weighted average of probabilities of each occurrence for  each person is taken.</a:t>
            </a:r>
            <a:endParaRPr sz="1600">
              <a:highlight>
                <a:schemeClr val="dk1"/>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Different Ensembling Techniques</a:t>
            </a:r>
            <a:endParaRPr/>
          </a:p>
        </p:txBody>
      </p:sp>
      <p:sp>
        <p:nvSpPr>
          <p:cNvPr id="152" name="Google Shape;152;p16"/>
          <p:cNvSpPr txBox="1"/>
          <p:nvPr>
            <p:ph idx="1" type="body"/>
          </p:nvPr>
        </p:nvSpPr>
        <p:spPr>
          <a:xfrm>
            <a:off x="1297500" y="15379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Montserrat"/>
              <a:buAutoNum type="arabicPeriod"/>
            </a:pPr>
            <a:r>
              <a:rPr lang="en" sz="1600">
                <a:latin typeface="Montserrat"/>
                <a:ea typeface="Montserrat"/>
                <a:cs typeface="Montserrat"/>
                <a:sym typeface="Montserrat"/>
              </a:rPr>
              <a:t>Boosting</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AutoNum type="arabicPeriod"/>
            </a:pPr>
            <a:r>
              <a:rPr lang="en" sz="1600">
                <a:latin typeface="Montserrat"/>
                <a:ea typeface="Montserrat"/>
                <a:cs typeface="Montserrat"/>
                <a:sym typeface="Montserrat"/>
              </a:rPr>
              <a:t>Bagging</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AutoNum type="arabicPeriod"/>
            </a:pPr>
            <a:r>
              <a:rPr lang="en" sz="1600">
                <a:latin typeface="Montserrat"/>
                <a:ea typeface="Montserrat"/>
                <a:cs typeface="Montserrat"/>
                <a:sym typeface="Montserrat"/>
              </a:rPr>
              <a:t>Stacking</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AutoNum type="arabicPeriod"/>
            </a:pPr>
            <a:r>
              <a:rPr lang="en" sz="1600">
                <a:latin typeface="Montserrat"/>
                <a:ea typeface="Montserrat"/>
                <a:cs typeface="Montserrat"/>
                <a:sym typeface="Montserrat"/>
              </a:rPr>
              <a:t>Blending</a:t>
            </a:r>
            <a:endParaRPr sz="16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Boosting</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None/>
            </a:pPr>
            <a:r>
              <a:rPr lang="en" sz="1200">
                <a:highlight>
                  <a:schemeClr val="dk1"/>
                </a:highlight>
                <a:latin typeface="Montserrat"/>
                <a:ea typeface="Montserrat"/>
                <a:cs typeface="Montserrat"/>
                <a:sym typeface="Montserrat"/>
              </a:rPr>
              <a:t>This is the logic behind boosting. You train multiple weak learners sequentially and after each iteration the new model tries to compensate for the weakness of its predecessor. In this way at the end of the sequence we will have a strong learner which we can use to make more accurate predictions.</a:t>
            </a:r>
            <a:endParaRPr sz="1200">
              <a:highlight>
                <a:schemeClr val="dk1"/>
              </a:highlight>
              <a:latin typeface="Montserrat"/>
              <a:ea typeface="Montserrat"/>
              <a:cs typeface="Montserrat"/>
              <a:sym typeface="Montserrat"/>
            </a:endParaRPr>
          </a:p>
          <a:p>
            <a:pPr indent="0" lvl="0" marL="0" rtl="0" algn="l">
              <a:lnSpc>
                <a:spcPct val="100000"/>
              </a:lnSpc>
              <a:spcBef>
                <a:spcPts val="3200"/>
              </a:spcBef>
              <a:spcAft>
                <a:spcPts val="0"/>
              </a:spcAft>
              <a:buNone/>
            </a:pPr>
            <a:r>
              <a:rPr lang="en" sz="1200">
                <a:highlight>
                  <a:schemeClr val="dk1"/>
                </a:highlight>
                <a:latin typeface="Montserrat"/>
                <a:ea typeface="Montserrat"/>
                <a:cs typeface="Montserrat"/>
                <a:sym typeface="Montserrat"/>
              </a:rPr>
              <a:t>In boosting each model improves in the area where its predecessor failed. This means that the data is passed through all the models and they are interconnected.</a:t>
            </a:r>
            <a:endParaRPr sz="1200">
              <a:highlight>
                <a:schemeClr val="dk1"/>
              </a:highlight>
              <a:latin typeface="Montserrat"/>
              <a:ea typeface="Montserrat"/>
              <a:cs typeface="Montserrat"/>
              <a:sym typeface="Montserrat"/>
            </a:endParaRPr>
          </a:p>
          <a:p>
            <a:pPr indent="0" lvl="0" marL="0" rtl="0" algn="l">
              <a:lnSpc>
                <a:spcPct val="100000"/>
              </a:lnSpc>
              <a:spcBef>
                <a:spcPts val="0"/>
              </a:spcBef>
              <a:spcAft>
                <a:spcPts val="1200"/>
              </a:spcAft>
              <a:buNone/>
            </a:pPr>
            <a:r>
              <a:t/>
            </a:r>
            <a:endParaRPr sz="1200">
              <a:highlight>
                <a:schemeClr val="dk1"/>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3200"/>
              </a:spcBef>
              <a:spcAft>
                <a:spcPts val="0"/>
              </a:spcAft>
              <a:buNone/>
            </a:pPr>
            <a:r>
              <a:rPr lang="en" sz="1200">
                <a:highlight>
                  <a:schemeClr val="dk1"/>
                </a:highlight>
                <a:latin typeface="Montserrat"/>
                <a:ea typeface="Montserrat"/>
                <a:cs typeface="Montserrat"/>
                <a:sym typeface="Montserrat"/>
              </a:rPr>
              <a:t>This is how it works:</a:t>
            </a:r>
            <a:endParaRPr sz="1200">
              <a:highlight>
                <a:schemeClr val="dk1"/>
              </a:highlight>
              <a:latin typeface="Montserrat"/>
              <a:ea typeface="Montserrat"/>
              <a:cs typeface="Montserrat"/>
              <a:sym typeface="Montserrat"/>
            </a:endParaRPr>
          </a:p>
          <a:p>
            <a:pPr indent="-304800" lvl="0" marL="749300" rtl="0" algn="l">
              <a:lnSpc>
                <a:spcPct val="100000"/>
              </a:lnSpc>
              <a:spcBef>
                <a:spcPts val="320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You take your dataset and fit it on a base model. Lets call this model 1.</a:t>
            </a:r>
            <a:endParaRPr sz="1200">
              <a:highlight>
                <a:schemeClr val="dk1"/>
              </a:highlight>
              <a:latin typeface="Montserrat"/>
              <a:ea typeface="Montserrat"/>
              <a:cs typeface="Montserrat"/>
              <a:sym typeface="Montserrat"/>
            </a:endParaRPr>
          </a:p>
          <a:p>
            <a:pPr indent="-304800" lvl="0" marL="749300" rtl="0" algn="l">
              <a:lnSpc>
                <a:spcPct val="100000"/>
              </a:lnSpc>
              <a:spcBef>
                <a:spcPts val="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Now you use this model to make predictions on the dataset and get the errors.</a:t>
            </a:r>
            <a:endParaRPr sz="1200">
              <a:highlight>
                <a:schemeClr val="dk1"/>
              </a:highlight>
              <a:latin typeface="Montserrat"/>
              <a:ea typeface="Montserrat"/>
              <a:cs typeface="Montserrat"/>
              <a:sym typeface="Montserrat"/>
            </a:endParaRPr>
          </a:p>
          <a:p>
            <a:pPr indent="-304800" lvl="0" marL="749300" rtl="0" algn="l">
              <a:lnSpc>
                <a:spcPct val="100000"/>
              </a:lnSpc>
              <a:spcBef>
                <a:spcPts val="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The predictions that were incorrect are given higher weights.</a:t>
            </a:r>
            <a:endParaRPr sz="1200">
              <a:highlight>
                <a:schemeClr val="dk1"/>
              </a:highlight>
              <a:latin typeface="Montserrat"/>
              <a:ea typeface="Montserrat"/>
              <a:cs typeface="Montserrat"/>
              <a:sym typeface="Montserrat"/>
            </a:endParaRPr>
          </a:p>
          <a:p>
            <a:pPr indent="-304800" lvl="0" marL="749300" rtl="0" algn="l">
              <a:lnSpc>
                <a:spcPct val="100000"/>
              </a:lnSpc>
              <a:spcBef>
                <a:spcPts val="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The process continues and step 2–3 are repeated until the maximum iterations are reached or the error doesn’t reduce anymore.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Bagging</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sz="1200">
                <a:highlight>
                  <a:schemeClr val="dk1"/>
                </a:highlight>
                <a:latin typeface="Montserrat"/>
                <a:ea typeface="Montserrat"/>
                <a:cs typeface="Montserrat"/>
                <a:sym typeface="Montserrat"/>
              </a:rPr>
              <a:t>Unlike boosting which runs sequentially, bagging runs parallelly. Instead of the models correcting each other iteration after iteration, in bagging the models are trained parallelly without them affecting each other .i.e. they are independent of each other.</a:t>
            </a:r>
            <a:endParaRPr sz="1200">
              <a:highlight>
                <a:schemeClr val="dk1"/>
              </a:highlight>
              <a:latin typeface="Montserrat"/>
              <a:ea typeface="Montserrat"/>
              <a:cs typeface="Montserrat"/>
              <a:sym typeface="Montserrat"/>
            </a:endParaRPr>
          </a:p>
          <a:p>
            <a:pPr indent="0" lvl="0" marL="0" rtl="0" algn="l">
              <a:lnSpc>
                <a:spcPct val="100000"/>
              </a:lnSpc>
              <a:spcBef>
                <a:spcPts val="3200"/>
              </a:spcBef>
              <a:spcAft>
                <a:spcPts val="0"/>
              </a:spcAft>
              <a:buSzPts val="275"/>
              <a:buNone/>
            </a:pPr>
            <a:r>
              <a:rPr lang="en" sz="1200">
                <a:highlight>
                  <a:schemeClr val="dk1"/>
                </a:highlight>
                <a:latin typeface="Montserrat"/>
                <a:ea typeface="Montserrat"/>
                <a:cs typeface="Montserrat"/>
                <a:sym typeface="Montserrat"/>
              </a:rPr>
              <a:t>In bagging you take the output of a bunch of weak learners and aggregate them to get a strong learner. But since all the weak learners are the same type of models they will give the same type of output. So what do you do?</a:t>
            </a:r>
            <a:endParaRPr sz="1200">
              <a:highlight>
                <a:schemeClr val="dk1"/>
              </a:highlight>
              <a:latin typeface="Montserrat"/>
              <a:ea typeface="Montserrat"/>
              <a:cs typeface="Montserrat"/>
              <a:sym typeface="Montserrat"/>
            </a:endParaRPr>
          </a:p>
          <a:p>
            <a:pPr indent="0" lvl="0" marL="0" rtl="0" algn="l">
              <a:lnSpc>
                <a:spcPct val="100000"/>
              </a:lnSpc>
              <a:spcBef>
                <a:spcPts val="3200"/>
              </a:spcBef>
              <a:spcAft>
                <a:spcPts val="0"/>
              </a:spcAft>
              <a:buSzPts val="275"/>
              <a:buNone/>
            </a:pPr>
            <a:r>
              <a:rPr lang="en" sz="1200">
                <a:highlight>
                  <a:schemeClr val="dk1"/>
                </a:highlight>
                <a:latin typeface="Montserrat"/>
                <a:ea typeface="Montserrat"/>
                <a:cs typeface="Montserrat"/>
                <a:sym typeface="Montserrat"/>
              </a:rPr>
              <a:t>Bootstrapping. It is a method to create subsets of data with various observations and features, with replacement.</a:t>
            </a:r>
            <a:endParaRPr sz="1200">
              <a:highlight>
                <a:schemeClr val="dk1"/>
              </a:highlight>
              <a:latin typeface="Montserrat"/>
              <a:ea typeface="Montserrat"/>
              <a:cs typeface="Montserrat"/>
              <a:sym typeface="Montserrat"/>
            </a:endParaRPr>
          </a:p>
          <a:p>
            <a:pPr indent="0" lvl="0" marL="0" rtl="0" algn="l">
              <a:lnSpc>
                <a:spcPct val="100000"/>
              </a:lnSpc>
              <a:spcBef>
                <a:spcPts val="3200"/>
              </a:spcBef>
              <a:spcAft>
                <a:spcPts val="0"/>
              </a:spcAft>
              <a:buSzPts val="275"/>
              <a:buNone/>
            </a:pPr>
            <a:r>
              <a:t/>
            </a:r>
            <a:endParaRPr sz="1200">
              <a:highlight>
                <a:schemeClr val="dk1"/>
              </a:highlight>
              <a:latin typeface="Montserrat"/>
              <a:ea typeface="Montserrat"/>
              <a:cs typeface="Montserrat"/>
              <a:sym typeface="Montserrat"/>
            </a:endParaRPr>
          </a:p>
          <a:p>
            <a:pPr indent="0" lvl="0" marL="0" rtl="0" algn="l">
              <a:lnSpc>
                <a:spcPct val="100000"/>
              </a:lnSpc>
              <a:spcBef>
                <a:spcPts val="0"/>
              </a:spcBef>
              <a:spcAft>
                <a:spcPts val="1200"/>
              </a:spcAft>
              <a:buSzPts val="275"/>
              <a:buNone/>
            </a:pPr>
            <a:r>
              <a:t/>
            </a:r>
            <a:endParaRPr sz="1200">
              <a:highlight>
                <a:schemeClr val="dk1"/>
              </a:highlight>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3200"/>
              </a:spcBef>
              <a:spcAft>
                <a:spcPts val="0"/>
              </a:spcAft>
              <a:buClr>
                <a:srgbClr val="000000"/>
              </a:buClr>
              <a:buSzPts val="275"/>
              <a:buFont typeface="Arial"/>
              <a:buNone/>
            </a:pPr>
            <a:r>
              <a:rPr lang="en" sz="1200">
                <a:highlight>
                  <a:schemeClr val="dk1"/>
                </a:highlight>
                <a:latin typeface="Montserrat"/>
                <a:ea typeface="Montserrat"/>
                <a:cs typeface="Montserrat"/>
                <a:sym typeface="Montserrat"/>
              </a:rPr>
              <a:t>This is how it works:</a:t>
            </a:r>
            <a:endParaRPr sz="1200">
              <a:highlight>
                <a:schemeClr val="dk1"/>
              </a:highlight>
              <a:latin typeface="Montserrat"/>
              <a:ea typeface="Montserrat"/>
              <a:cs typeface="Montserrat"/>
              <a:sym typeface="Montserrat"/>
            </a:endParaRPr>
          </a:p>
          <a:p>
            <a:pPr indent="-304800" lvl="0" marL="749300" rtl="0" algn="l">
              <a:lnSpc>
                <a:spcPct val="100000"/>
              </a:lnSpc>
              <a:spcBef>
                <a:spcPts val="320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You take your dataset and split into various subsets, each with different observations and features.</a:t>
            </a:r>
            <a:endParaRPr sz="1200">
              <a:highlight>
                <a:schemeClr val="dk1"/>
              </a:highlight>
              <a:latin typeface="Montserrat"/>
              <a:ea typeface="Montserrat"/>
              <a:cs typeface="Montserrat"/>
              <a:sym typeface="Montserrat"/>
            </a:endParaRPr>
          </a:p>
          <a:p>
            <a:pPr indent="-304800" lvl="0" marL="749300" rtl="0" algn="l">
              <a:lnSpc>
                <a:spcPct val="100000"/>
              </a:lnSpc>
              <a:spcBef>
                <a:spcPts val="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You train each subset on a base model independently of each other.</a:t>
            </a:r>
            <a:endParaRPr sz="1200">
              <a:highlight>
                <a:schemeClr val="dk1"/>
              </a:highlight>
              <a:latin typeface="Montserrat"/>
              <a:ea typeface="Montserrat"/>
              <a:cs typeface="Montserrat"/>
              <a:sym typeface="Montserrat"/>
            </a:endParaRPr>
          </a:p>
          <a:p>
            <a:pPr indent="-304800" lvl="0" marL="749300" rtl="0" algn="l">
              <a:lnSpc>
                <a:spcPct val="100000"/>
              </a:lnSpc>
              <a:spcBef>
                <a:spcPts val="0"/>
              </a:spcBef>
              <a:spcAft>
                <a:spcPts val="0"/>
              </a:spcAft>
              <a:buClr>
                <a:schemeClr val="lt1"/>
              </a:buClr>
              <a:buSzPts val="1200"/>
              <a:buFont typeface="Montserrat"/>
              <a:buAutoNum type="arabicPeriod"/>
            </a:pPr>
            <a:r>
              <a:rPr lang="en" sz="1200">
                <a:highlight>
                  <a:schemeClr val="dk1"/>
                </a:highlight>
                <a:latin typeface="Montserrat"/>
                <a:ea typeface="Montserrat"/>
                <a:cs typeface="Montserrat"/>
                <a:sym typeface="Montserrat"/>
              </a:rPr>
              <a:t>Then you make a prediction on all the weak models and aggregate them to form a final prediction using an aggregator function.</a:t>
            </a:r>
            <a:endParaRPr sz="1200">
              <a:highlight>
                <a:schemeClr val="dk1"/>
              </a:highlight>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Stacking</a:t>
            </a:r>
            <a:endParaRPr/>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sz="1200">
                <a:highlight>
                  <a:schemeClr val="dk1"/>
                </a:highlight>
                <a:latin typeface="Montserrat"/>
                <a:ea typeface="Montserrat"/>
                <a:cs typeface="Montserrat"/>
                <a:sym typeface="Montserrat"/>
              </a:rPr>
              <a:t>Stacking is similar to bagging in the sense that it uses multiple models that are trained in parallel. But also different in the sense that it concatenates their predictions and feeds it into another model to get a strong learner.</a:t>
            </a:r>
            <a:endParaRPr sz="1200">
              <a:highlight>
                <a:schemeClr val="dk1"/>
              </a:highlight>
              <a:latin typeface="Montserrat"/>
              <a:ea typeface="Montserrat"/>
              <a:cs typeface="Montserrat"/>
              <a:sym typeface="Montserrat"/>
            </a:endParaRPr>
          </a:p>
          <a:p>
            <a:pPr indent="0" lvl="0" marL="0" rtl="0" algn="l">
              <a:lnSpc>
                <a:spcPct val="100000"/>
              </a:lnSpc>
              <a:spcBef>
                <a:spcPts val="3200"/>
              </a:spcBef>
              <a:spcAft>
                <a:spcPts val="0"/>
              </a:spcAft>
              <a:buSzPts val="275"/>
              <a:buNone/>
            </a:pPr>
            <a:r>
              <a:rPr lang="en" sz="1200">
                <a:highlight>
                  <a:schemeClr val="dk1"/>
                </a:highlight>
                <a:latin typeface="Montserrat"/>
                <a:ea typeface="Montserrat"/>
                <a:cs typeface="Montserrat"/>
                <a:sym typeface="Montserrat"/>
              </a:rPr>
              <a:t>In stacking we use the same dataset to train multiple models of different kinds like KNN’s, Decision Trees and even Neural Networks. These models are referred to as level 0. Then we use these models to make predictions and concatenate the results to form a new dataset. This new dataset may also contain the original input features to provide additional context. This new dataset is then used as input to train a meta model (level 1) which outputs the final prediction.</a:t>
            </a:r>
            <a:endParaRPr sz="1200">
              <a:highlight>
                <a:schemeClr val="dk1"/>
              </a:highlight>
              <a:latin typeface="Montserrat"/>
              <a:ea typeface="Montserrat"/>
              <a:cs typeface="Montserrat"/>
              <a:sym typeface="Montserrat"/>
            </a:endParaRPr>
          </a:p>
          <a:p>
            <a:pPr indent="0" lvl="0" marL="0" rtl="0" algn="l">
              <a:lnSpc>
                <a:spcPct val="100000"/>
              </a:lnSpc>
              <a:spcBef>
                <a:spcPts val="3200"/>
              </a:spcBef>
              <a:spcAft>
                <a:spcPts val="0"/>
              </a:spcAft>
              <a:buSzPts val="275"/>
              <a:buNone/>
            </a:pPr>
            <a:r>
              <a:rPr lang="en" sz="1200">
                <a:highlight>
                  <a:schemeClr val="dk1"/>
                </a:highlight>
                <a:latin typeface="Montserrat"/>
                <a:ea typeface="Montserrat"/>
                <a:cs typeface="Montserrat"/>
                <a:sym typeface="Montserrat"/>
              </a:rPr>
              <a:t>So you are basically using a bunch of different models at level 0, getting their output, combining them and feeding it as input to another model.</a:t>
            </a:r>
            <a:endParaRPr sz="1200">
              <a:highlight>
                <a:schemeClr val="dk1"/>
              </a:highlight>
              <a:latin typeface="Montserrat"/>
              <a:ea typeface="Montserrat"/>
              <a:cs typeface="Montserrat"/>
              <a:sym typeface="Montserrat"/>
            </a:endParaRPr>
          </a:p>
          <a:p>
            <a:pPr indent="0" lvl="0" marL="0" rtl="0" algn="l">
              <a:lnSpc>
                <a:spcPct val="100000"/>
              </a:lnSpc>
              <a:spcBef>
                <a:spcPts val="3200"/>
              </a:spcBef>
              <a:spcAft>
                <a:spcPts val="0"/>
              </a:spcAft>
              <a:buSzPts val="275"/>
              <a:buNone/>
            </a:pPr>
            <a:r>
              <a:t/>
            </a:r>
            <a:endParaRPr sz="1200">
              <a:highlight>
                <a:schemeClr val="dk1"/>
              </a:highlight>
              <a:latin typeface="Montserrat"/>
              <a:ea typeface="Montserrat"/>
              <a:cs typeface="Montserrat"/>
              <a:sym typeface="Montserrat"/>
            </a:endParaRPr>
          </a:p>
          <a:p>
            <a:pPr indent="0" lvl="0" marL="0" rtl="0" algn="l">
              <a:lnSpc>
                <a:spcPct val="100000"/>
              </a:lnSpc>
              <a:spcBef>
                <a:spcPts val="3200"/>
              </a:spcBef>
              <a:spcAft>
                <a:spcPts val="0"/>
              </a:spcAft>
              <a:buSzPts val="275"/>
              <a:buNone/>
            </a:pPr>
            <a:r>
              <a:t/>
            </a:r>
            <a:endParaRPr sz="1200">
              <a:highlight>
                <a:schemeClr val="dk1"/>
              </a:highlight>
              <a:latin typeface="Montserrat"/>
              <a:ea typeface="Montserrat"/>
              <a:cs typeface="Montserrat"/>
              <a:sym typeface="Montserrat"/>
            </a:endParaRPr>
          </a:p>
          <a:p>
            <a:pPr indent="0" lvl="0" marL="0" rtl="0" algn="l">
              <a:lnSpc>
                <a:spcPct val="100000"/>
              </a:lnSpc>
              <a:spcBef>
                <a:spcPts val="0"/>
              </a:spcBef>
              <a:spcAft>
                <a:spcPts val="0"/>
              </a:spcAft>
              <a:buSzPts val="275"/>
              <a:buNone/>
            </a:pPr>
            <a:r>
              <a:t/>
            </a:r>
            <a:endParaRPr sz="1200">
              <a:highlight>
                <a:schemeClr val="dk1"/>
              </a:highlight>
              <a:latin typeface="Montserrat"/>
              <a:ea typeface="Montserrat"/>
              <a:cs typeface="Montserrat"/>
              <a:sym typeface="Montserrat"/>
            </a:endParaRPr>
          </a:p>
          <a:p>
            <a:pPr indent="0" lvl="0" marL="0" rtl="0" algn="l">
              <a:lnSpc>
                <a:spcPct val="100000"/>
              </a:lnSpc>
              <a:spcBef>
                <a:spcPts val="1200"/>
              </a:spcBef>
              <a:spcAft>
                <a:spcPts val="1200"/>
              </a:spcAft>
              <a:buSzPts val="275"/>
              <a:buNone/>
            </a:pPr>
            <a:r>
              <a:t/>
            </a:r>
            <a:endParaRPr sz="1200">
              <a:highlight>
                <a:schemeClr val="dk1"/>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