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2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1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9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38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8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2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92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1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ED709-611D-43E1-BCC1-27A16AFF06B3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00F52-9A07-418E-B697-25AE4708D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5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436-8CDD-695C-1F3B-6B5BD392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6325"/>
            <a:ext cx="9144000" cy="2387600"/>
          </a:xfrm>
        </p:spPr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  <p:pic>
        <p:nvPicPr>
          <p:cNvPr id="4" name="Google Shape;73;p13">
            <a:extLst>
              <a:ext uri="{FF2B5EF4-FFF2-40B4-BE49-F238E27FC236}">
                <a16:creationId xmlns:a16="http://schemas.microsoft.com/office/drawing/2014/main" id="{EF4A3913-6541-DB4A-E83D-60F0AF4747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5F0FFA-B5C6-B8F6-AFF4-591F110096C2}"/>
              </a:ext>
            </a:extLst>
          </p:cNvPr>
          <p:cNvCxnSpPr>
            <a:cxnSpLocks/>
          </p:cNvCxnSpPr>
          <p:nvPr/>
        </p:nvCxnSpPr>
        <p:spPr>
          <a:xfrm>
            <a:off x="4114800" y="2301275"/>
            <a:ext cx="411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oogle Shape;74;p13">
            <a:extLst>
              <a:ext uri="{FF2B5EF4-FFF2-40B4-BE49-F238E27FC236}">
                <a16:creationId xmlns:a16="http://schemas.microsoft.com/office/drawing/2014/main" id="{BBB1CE2F-9AA0-5052-956F-51A36AAC9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72" y="3230151"/>
            <a:ext cx="5635870" cy="2917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3;p13">
            <a:extLst>
              <a:ext uri="{FF2B5EF4-FFF2-40B4-BE49-F238E27FC236}">
                <a16:creationId xmlns:a16="http://schemas.microsoft.com/office/drawing/2014/main" id="{78E49AB0-1F25-AEDB-0B15-A968CB0900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464E3-804A-69C5-DFB1-05743A3E2C8D}"/>
              </a:ext>
            </a:extLst>
          </p:cNvPr>
          <p:cNvSpPr txBox="1"/>
          <p:nvPr/>
        </p:nvSpPr>
        <p:spPr>
          <a:xfrm>
            <a:off x="1441940" y="808491"/>
            <a:ext cx="9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?</a:t>
            </a:r>
            <a:endParaRPr lang="en-IN" sz="4400" dirty="0"/>
          </a:p>
        </p:txBody>
      </p:sp>
      <p:pic>
        <p:nvPicPr>
          <p:cNvPr id="5" name="Google Shape;110;p16">
            <a:extLst>
              <a:ext uri="{FF2B5EF4-FFF2-40B4-BE49-F238E27FC236}">
                <a16:creationId xmlns:a16="http://schemas.microsoft.com/office/drawing/2014/main" id="{590A448E-59D7-57D5-D7BD-81F382B0F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9131"/>
          <a:stretch/>
        </p:blipFill>
        <p:spPr>
          <a:xfrm>
            <a:off x="1195754" y="2083775"/>
            <a:ext cx="3947746" cy="32707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p16">
            <a:extLst>
              <a:ext uri="{FF2B5EF4-FFF2-40B4-BE49-F238E27FC236}">
                <a16:creationId xmlns:a16="http://schemas.microsoft.com/office/drawing/2014/main" id="{EBE60F56-EFDB-B031-AC73-D899F1A3F9D3}"/>
              </a:ext>
            </a:extLst>
          </p:cNvPr>
          <p:cNvSpPr txBox="1"/>
          <p:nvPr/>
        </p:nvSpPr>
        <p:spPr>
          <a:xfrm>
            <a:off x="10049620" y="2429036"/>
            <a:ext cx="2031011" cy="23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Tip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2"/>
                </a:solidFill>
              </a:rPr>
              <a:t>1</a:t>
            </a:r>
            <a:r>
              <a:rPr lang="en" sz="2300" dirty="0">
                <a:solidFill>
                  <a:srgbClr val="4D5156"/>
                </a:solidFill>
                <a:highlight>
                  <a:srgbClr val="FFFFFF"/>
                </a:highlight>
              </a:rPr>
              <a:t> ≥ </a:t>
            </a:r>
            <a:r>
              <a:rPr lang="en" sz="2300" dirty="0">
                <a:solidFill>
                  <a:schemeClr val="dk2"/>
                </a:solidFill>
              </a:rPr>
              <a:t>h(x) </a:t>
            </a:r>
            <a:r>
              <a:rPr lang="en" sz="2300" dirty="0">
                <a:solidFill>
                  <a:srgbClr val="4D5156"/>
                </a:solidFill>
                <a:highlight>
                  <a:srgbClr val="FFFFFF"/>
                </a:highlight>
              </a:rPr>
              <a:t>≥ 0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h(x) = P(Y|X)</a:t>
            </a:r>
            <a:endParaRPr sz="2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</a:rPr>
              <a:t>Y is Binary(0 or 1)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072B-2882-2C72-43FA-0CFCF5CDD26C}"/>
              </a:ext>
            </a:extLst>
          </p:cNvPr>
          <p:cNvCxnSpPr>
            <a:cxnSpLocks/>
          </p:cNvCxnSpPr>
          <p:nvPr/>
        </p:nvCxnSpPr>
        <p:spPr>
          <a:xfrm>
            <a:off x="10049608" y="2532185"/>
            <a:ext cx="0" cy="1749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oogle Shape;110;p16">
            <a:extLst>
              <a:ext uri="{FF2B5EF4-FFF2-40B4-BE49-F238E27FC236}">
                <a16:creationId xmlns:a16="http://schemas.microsoft.com/office/drawing/2014/main" id="{011F4B2F-995B-E9E6-5CEC-6C24957DC6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0284"/>
          <a:stretch/>
        </p:blipFill>
        <p:spPr>
          <a:xfrm>
            <a:off x="5336931" y="1973871"/>
            <a:ext cx="4234972" cy="3490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763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3;p13">
            <a:extLst>
              <a:ext uri="{FF2B5EF4-FFF2-40B4-BE49-F238E27FC236}">
                <a16:creationId xmlns:a16="http://schemas.microsoft.com/office/drawing/2014/main" id="{CA967DD4-D314-614C-1F8C-20A8689D69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1D5C9-CB85-BAA0-71ED-C5BDD88AB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91" b="61914"/>
          <a:stretch/>
        </p:blipFill>
        <p:spPr>
          <a:xfrm>
            <a:off x="650630" y="2659559"/>
            <a:ext cx="6550270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494989-80F6-6425-6096-AA372DE44E45}"/>
              </a:ext>
            </a:extLst>
          </p:cNvPr>
          <p:cNvSpPr txBox="1"/>
          <p:nvPr/>
        </p:nvSpPr>
        <p:spPr>
          <a:xfrm>
            <a:off x="1362808" y="1871797"/>
            <a:ext cx="454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Regression: 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692C2-6ACE-D5A6-7BF2-97F550171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15" y="3241802"/>
            <a:ext cx="422910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958E40-E21A-3B2D-ADB9-D118258BD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74"/>
          <a:stretch/>
        </p:blipFill>
        <p:spPr>
          <a:xfrm>
            <a:off x="650630" y="3429000"/>
            <a:ext cx="6550270" cy="1438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152F2-349D-9790-1652-89F3A8E1A144}"/>
              </a:ext>
            </a:extLst>
          </p:cNvPr>
          <p:cNvSpPr txBox="1"/>
          <p:nvPr/>
        </p:nvSpPr>
        <p:spPr>
          <a:xfrm>
            <a:off x="8244253" y="1871797"/>
            <a:ext cx="35139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Logistic Regression:</a:t>
            </a:r>
          </a:p>
          <a:p>
            <a:endParaRPr lang="en-US" dirty="0"/>
          </a:p>
          <a:p>
            <a:r>
              <a:rPr lang="en-US" sz="2400" dirty="0"/>
              <a:t>Hypothesis:</a:t>
            </a:r>
            <a:endParaRPr lang="en-IN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E9BE4-1772-CD86-ED6F-908C83576FD3}"/>
              </a:ext>
            </a:extLst>
          </p:cNvPr>
          <p:cNvCxnSpPr>
            <a:cxnSpLocks/>
          </p:cNvCxnSpPr>
          <p:nvPr/>
        </p:nvCxnSpPr>
        <p:spPr>
          <a:xfrm>
            <a:off x="7640515" y="1966212"/>
            <a:ext cx="0" cy="3288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273BA4-03A2-16BA-23FA-03A692E4A9B1}"/>
              </a:ext>
            </a:extLst>
          </p:cNvPr>
          <p:cNvCxnSpPr>
            <a:cxnSpLocks/>
          </p:cNvCxnSpPr>
          <p:nvPr/>
        </p:nvCxnSpPr>
        <p:spPr>
          <a:xfrm>
            <a:off x="7555522" y="2222875"/>
            <a:ext cx="0" cy="3131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C32971-E3C2-2ED3-4748-F4401D4FE0F6}"/>
              </a:ext>
            </a:extLst>
          </p:cNvPr>
          <p:cNvCxnSpPr>
            <a:cxnSpLocks/>
          </p:cNvCxnSpPr>
          <p:nvPr/>
        </p:nvCxnSpPr>
        <p:spPr>
          <a:xfrm flipH="1">
            <a:off x="7640515" y="5254535"/>
            <a:ext cx="3777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1F5FAE-9BD5-A567-B5B2-4A39B68771DF}"/>
              </a:ext>
            </a:extLst>
          </p:cNvPr>
          <p:cNvCxnSpPr>
            <a:cxnSpLocks/>
          </p:cNvCxnSpPr>
          <p:nvPr/>
        </p:nvCxnSpPr>
        <p:spPr>
          <a:xfrm flipH="1">
            <a:off x="7555522" y="5354182"/>
            <a:ext cx="3700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3;p13">
            <a:extLst>
              <a:ext uri="{FF2B5EF4-FFF2-40B4-BE49-F238E27FC236}">
                <a16:creationId xmlns:a16="http://schemas.microsoft.com/office/drawing/2014/main" id="{A679458B-FDD8-0741-BB54-9144FEEBE6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17;p17">
            <a:extLst>
              <a:ext uri="{FF2B5EF4-FFF2-40B4-BE49-F238E27FC236}">
                <a16:creationId xmlns:a16="http://schemas.microsoft.com/office/drawing/2014/main" id="{A376C266-3C0F-3802-8F57-BC236589E92D}"/>
              </a:ext>
            </a:extLst>
          </p:cNvPr>
          <p:cNvGrpSpPr/>
          <p:nvPr/>
        </p:nvGrpSpPr>
        <p:grpSpPr>
          <a:xfrm>
            <a:off x="9262924" y="1134897"/>
            <a:ext cx="2206869" cy="2776450"/>
            <a:chOff x="6803275" y="419419"/>
            <a:chExt cx="2212050" cy="2513020"/>
          </a:xfrm>
        </p:grpSpPr>
        <p:pic>
          <p:nvPicPr>
            <p:cNvPr id="8" name="Google Shape;118;p17">
              <a:extLst>
                <a:ext uri="{FF2B5EF4-FFF2-40B4-BE49-F238E27FC236}">
                  <a16:creationId xmlns:a16="http://schemas.microsoft.com/office/drawing/2014/main" id="{3CDE0E97-DC12-3BD0-B8D9-CCE2E7AFA9C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19;p17" descr="Piece of duct tape sticking a note to the slide">
              <a:extLst>
                <a:ext uri="{FF2B5EF4-FFF2-40B4-BE49-F238E27FC236}">
                  <a16:creationId xmlns:a16="http://schemas.microsoft.com/office/drawing/2014/main" id="{1FEC0E59-6128-28C9-8A4B-AB9A4F9530C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20;p17">
              <a:extLst>
                <a:ext uri="{FF2B5EF4-FFF2-40B4-BE49-F238E27FC236}">
                  <a16:creationId xmlns:a16="http://schemas.microsoft.com/office/drawing/2014/main" id="{83BC47E9-F3A7-2369-4D7A-B7483CFD70F9}"/>
                </a:ext>
              </a:extLst>
            </p:cNvPr>
            <p:cNvSpPr txBox="1"/>
            <p:nvPr/>
          </p:nvSpPr>
          <p:spPr>
            <a:xfrm>
              <a:off x="7010827" y="823811"/>
              <a:ext cx="1862973" cy="1864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endParaRPr sz="1300" dirty="0">
                <a:solidFill>
                  <a:schemeClr val="dk2"/>
                </a:solidFill>
              </a:endParaRPr>
            </a:p>
          </p:txBody>
        </p:sp>
      </p:grpSp>
      <p:sp>
        <p:nvSpPr>
          <p:cNvPr id="11" name="Google Shape;123;p17">
            <a:extLst>
              <a:ext uri="{FF2B5EF4-FFF2-40B4-BE49-F238E27FC236}">
                <a16:creationId xmlns:a16="http://schemas.microsoft.com/office/drawing/2014/main" id="{D2DE2F83-5B24-69DC-F12C-593EF1A27B68}"/>
              </a:ext>
            </a:extLst>
          </p:cNvPr>
          <p:cNvSpPr txBox="1"/>
          <p:nvPr/>
        </p:nvSpPr>
        <p:spPr>
          <a:xfrm>
            <a:off x="9535487" y="2019596"/>
            <a:ext cx="1740115" cy="167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dirty="0">
                <a:solidFill>
                  <a:srgbClr val="5F6368"/>
                </a:solidFill>
                <a:highlight>
                  <a:srgbClr val="FFFFFF"/>
                </a:highlight>
              </a:rPr>
              <a:t>Cost Function</a:t>
            </a:r>
            <a:r>
              <a:rPr lang="en" sz="1250" dirty="0">
                <a:solidFill>
                  <a:srgbClr val="4D5156"/>
                </a:solidFill>
                <a:highlight>
                  <a:srgbClr val="FFFFFF"/>
                </a:highlight>
              </a:rPr>
              <a:t> is a function that measures the performance of a Machine Learning model for given data.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Google Shape;79;p14">
            <a:extLst>
              <a:ext uri="{FF2B5EF4-FFF2-40B4-BE49-F238E27FC236}">
                <a16:creationId xmlns:a16="http://schemas.microsoft.com/office/drawing/2014/main" id="{16CF715E-9EB3-9334-BE2A-ED989384D0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77" y="1195754"/>
            <a:ext cx="4227960" cy="483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0;p14" descr="Piece of duct tape sticking a note to the slide">
            <a:extLst>
              <a:ext uri="{FF2B5EF4-FFF2-40B4-BE49-F238E27FC236}">
                <a16:creationId xmlns:a16="http://schemas.microsoft.com/office/drawing/2014/main" id="{A91863E9-5DC3-7980-FCC6-66781301EE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1675548" y="1191541"/>
            <a:ext cx="2059026" cy="738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;p14">
            <a:extLst>
              <a:ext uri="{FF2B5EF4-FFF2-40B4-BE49-F238E27FC236}">
                <a16:creationId xmlns:a16="http://schemas.microsoft.com/office/drawing/2014/main" id="{1DDBAEF9-6783-C69A-B142-79C790D338AB}"/>
              </a:ext>
            </a:extLst>
          </p:cNvPr>
          <p:cNvSpPr txBox="1"/>
          <p:nvPr/>
        </p:nvSpPr>
        <p:spPr>
          <a:xfrm>
            <a:off x="1006154" y="1775044"/>
            <a:ext cx="3411405" cy="76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aleway"/>
                <a:ea typeface="Raleway"/>
                <a:cs typeface="Raleway"/>
                <a:sym typeface="Raleway"/>
              </a:rPr>
              <a:t>Sigmoid</a:t>
            </a:r>
            <a:endParaRPr sz="3000" b="1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" name="Google Shape;88;p14">
            <a:extLst>
              <a:ext uri="{FF2B5EF4-FFF2-40B4-BE49-F238E27FC236}">
                <a16:creationId xmlns:a16="http://schemas.microsoft.com/office/drawing/2014/main" id="{56BA96DC-8EEC-203B-E835-7C79A77FCA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563" y="3192237"/>
            <a:ext cx="4039398" cy="271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9;p14">
            <a:extLst>
              <a:ext uri="{FF2B5EF4-FFF2-40B4-BE49-F238E27FC236}">
                <a16:creationId xmlns:a16="http://schemas.microsoft.com/office/drawing/2014/main" id="{317837EE-B4C6-F64E-BDC0-DA41EF98EF6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38781"/>
          <a:stretch/>
        </p:blipFill>
        <p:spPr>
          <a:xfrm>
            <a:off x="1345756" y="2539686"/>
            <a:ext cx="1764610" cy="59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5E4FC-467B-CF27-E20F-73BA19B477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6" r="22808"/>
          <a:stretch/>
        </p:blipFill>
        <p:spPr>
          <a:xfrm>
            <a:off x="5370461" y="1840490"/>
            <a:ext cx="3347839" cy="1801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5859C3-7F64-C645-CFA6-E171205067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774"/>
          <a:stretch/>
        </p:blipFill>
        <p:spPr>
          <a:xfrm>
            <a:off x="4778330" y="4128009"/>
            <a:ext cx="6550270" cy="14382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C6D4A-8DFC-EFD2-E8BD-FD53E915B274}"/>
              </a:ext>
            </a:extLst>
          </p:cNvPr>
          <p:cNvSpPr txBox="1"/>
          <p:nvPr/>
        </p:nvSpPr>
        <p:spPr>
          <a:xfrm>
            <a:off x="11328600" y="4168324"/>
            <a:ext cx="4690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!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3;p13">
            <a:extLst>
              <a:ext uri="{FF2B5EF4-FFF2-40B4-BE49-F238E27FC236}">
                <a16:creationId xmlns:a16="http://schemas.microsoft.com/office/drawing/2014/main" id="{44A44B37-B06F-8032-FC58-C66A23CA7A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6;p18">
            <a:extLst>
              <a:ext uri="{FF2B5EF4-FFF2-40B4-BE49-F238E27FC236}">
                <a16:creationId xmlns:a16="http://schemas.microsoft.com/office/drawing/2014/main" id="{E6A9941B-5DBA-64D7-BF90-8DC45FBC3E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36" t="38304" r="7524" b="38304"/>
          <a:stretch/>
        </p:blipFill>
        <p:spPr>
          <a:xfrm>
            <a:off x="1191831" y="2332988"/>
            <a:ext cx="3432900" cy="7580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E3E46-DC36-1AB8-E99C-4B13FB228E96}"/>
              </a:ext>
            </a:extLst>
          </p:cNvPr>
          <p:cNvSpPr txBox="1"/>
          <p:nvPr/>
        </p:nvSpPr>
        <p:spPr>
          <a:xfrm>
            <a:off x="1262440" y="1809777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Mean Squared Error: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8EAD0-7253-37E7-AF3E-55403F24E11A}"/>
              </a:ext>
            </a:extLst>
          </p:cNvPr>
          <p:cNvSpPr txBox="1"/>
          <p:nvPr/>
        </p:nvSpPr>
        <p:spPr>
          <a:xfrm>
            <a:off x="1556240" y="696066"/>
            <a:ext cx="9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if we use the same Cost Function ?</a:t>
            </a:r>
            <a:endParaRPr lang="en-IN" sz="4400" dirty="0"/>
          </a:p>
        </p:txBody>
      </p:sp>
      <p:pic>
        <p:nvPicPr>
          <p:cNvPr id="13" name="Google Shape;137;p18">
            <a:extLst>
              <a:ext uri="{FF2B5EF4-FFF2-40B4-BE49-F238E27FC236}">
                <a16:creationId xmlns:a16="http://schemas.microsoft.com/office/drawing/2014/main" id="{240DC824-00FD-4A1C-AC97-14CC99EE08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6632" r="52516"/>
          <a:stretch/>
        </p:blipFill>
        <p:spPr>
          <a:xfrm>
            <a:off x="6886564" y="3312998"/>
            <a:ext cx="3789483" cy="25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8">
            <a:extLst>
              <a:ext uri="{FF2B5EF4-FFF2-40B4-BE49-F238E27FC236}">
                <a16:creationId xmlns:a16="http://schemas.microsoft.com/office/drawing/2014/main" id="{A96AE7C4-6C4C-698B-3246-7290EFE17C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0838" t="38789"/>
          <a:stretch/>
        </p:blipFill>
        <p:spPr>
          <a:xfrm>
            <a:off x="1191831" y="3378866"/>
            <a:ext cx="3883269" cy="241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2117D6-C4FB-ABE5-4A0C-CD1A31F731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t="20833" r="1663" b="11921"/>
          <a:stretch/>
        </p:blipFill>
        <p:spPr>
          <a:xfrm>
            <a:off x="6096000" y="2369727"/>
            <a:ext cx="5370612" cy="6901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03EF60-6CD5-EFAE-2FFA-E28A17CF02B1}"/>
              </a:ext>
            </a:extLst>
          </p:cNvPr>
          <p:cNvSpPr txBox="1"/>
          <p:nvPr/>
        </p:nvSpPr>
        <p:spPr>
          <a:xfrm>
            <a:off x="6217650" y="1781487"/>
            <a:ext cx="302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Loss:</a:t>
            </a:r>
            <a:endParaRPr lang="en-IN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AF7A8-42AE-7AB6-DF6F-03CA8BB25E50}"/>
              </a:ext>
            </a:extLst>
          </p:cNvPr>
          <p:cNvCxnSpPr>
            <a:cxnSpLocks/>
          </p:cNvCxnSpPr>
          <p:nvPr/>
        </p:nvCxnSpPr>
        <p:spPr>
          <a:xfrm>
            <a:off x="5794130" y="1870316"/>
            <a:ext cx="0" cy="3923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6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8;p19">
            <a:extLst>
              <a:ext uri="{FF2B5EF4-FFF2-40B4-BE49-F238E27FC236}">
                <a16:creationId xmlns:a16="http://schemas.microsoft.com/office/drawing/2014/main" id="{1848AC4A-FF47-386A-B6BA-38A1209DA9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6494" r="27700" b="45250"/>
          <a:stretch/>
        </p:blipFill>
        <p:spPr>
          <a:xfrm>
            <a:off x="1424355" y="2745844"/>
            <a:ext cx="3209192" cy="954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9E3152A-3009-9813-702C-467DCAF36FD0}"/>
              </a:ext>
            </a:extLst>
          </p:cNvPr>
          <p:cNvSpPr txBox="1"/>
          <p:nvPr/>
        </p:nvSpPr>
        <p:spPr>
          <a:xfrm>
            <a:off x="1424355" y="2058711"/>
            <a:ext cx="2795953" cy="41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Cost Function 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0EFFD-92E7-BD96-F628-9FD15FE35712}"/>
              </a:ext>
            </a:extLst>
          </p:cNvPr>
          <p:cNvSpPr txBox="1"/>
          <p:nvPr/>
        </p:nvSpPr>
        <p:spPr>
          <a:xfrm>
            <a:off x="1424355" y="477340"/>
            <a:ext cx="948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Logistic Regression</a:t>
            </a:r>
          </a:p>
        </p:txBody>
      </p:sp>
      <p:pic>
        <p:nvPicPr>
          <p:cNvPr id="6" name="Google Shape;149;p19">
            <a:extLst>
              <a:ext uri="{FF2B5EF4-FFF2-40B4-BE49-F238E27FC236}">
                <a16:creationId xmlns:a16="http://schemas.microsoft.com/office/drawing/2014/main" id="{D6DFA448-D2C5-F8AA-78FA-C085972E41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355" y="4955758"/>
            <a:ext cx="3717967" cy="88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7;p19">
            <a:extLst>
              <a:ext uri="{FF2B5EF4-FFF2-40B4-BE49-F238E27FC236}">
                <a16:creationId xmlns:a16="http://schemas.microsoft.com/office/drawing/2014/main" id="{BB6AF28D-B9B1-7FC2-E7DE-7B2BC00C0D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777" y="1767742"/>
            <a:ext cx="5362633" cy="4272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3">
            <a:extLst>
              <a:ext uri="{FF2B5EF4-FFF2-40B4-BE49-F238E27FC236}">
                <a16:creationId xmlns:a16="http://schemas.microsoft.com/office/drawing/2014/main" id="{7E78C61D-2F93-DE25-524B-9F47B7B97C8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8;p19">
            <a:extLst>
              <a:ext uri="{FF2B5EF4-FFF2-40B4-BE49-F238E27FC236}">
                <a16:creationId xmlns:a16="http://schemas.microsoft.com/office/drawing/2014/main" id="{DD55CFD6-7CCB-DD74-D722-B9C061C1D3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59" t="50165" r="2520"/>
          <a:stretch/>
        </p:blipFill>
        <p:spPr>
          <a:xfrm>
            <a:off x="879231" y="3970883"/>
            <a:ext cx="5635870" cy="700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E5B28E-C85C-F54A-01EB-5B220461021E}"/>
              </a:ext>
            </a:extLst>
          </p:cNvPr>
          <p:cNvCxnSpPr>
            <a:cxnSpLocks/>
          </p:cNvCxnSpPr>
          <p:nvPr/>
        </p:nvCxnSpPr>
        <p:spPr>
          <a:xfrm>
            <a:off x="1608992" y="1366917"/>
            <a:ext cx="4487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6;p20">
            <a:extLst>
              <a:ext uri="{FF2B5EF4-FFF2-40B4-BE49-F238E27FC236}">
                <a16:creationId xmlns:a16="http://schemas.microsoft.com/office/drawing/2014/main" id="{BC4FAD34-BB15-D26E-34FB-162FDD1DD2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1682"/>
          <a:stretch/>
        </p:blipFill>
        <p:spPr>
          <a:xfrm>
            <a:off x="1038733" y="1221357"/>
            <a:ext cx="5959944" cy="94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3;p13">
            <a:extLst>
              <a:ext uri="{FF2B5EF4-FFF2-40B4-BE49-F238E27FC236}">
                <a16:creationId xmlns:a16="http://schemas.microsoft.com/office/drawing/2014/main" id="{99C1F98D-6F75-584C-604B-1152FC964E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7;p14">
            <a:extLst>
              <a:ext uri="{FF2B5EF4-FFF2-40B4-BE49-F238E27FC236}">
                <a16:creationId xmlns:a16="http://schemas.microsoft.com/office/drawing/2014/main" id="{DFC03957-C969-0BFE-5846-BC4839A487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331" y="1740877"/>
            <a:ext cx="4339228" cy="380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6;p20">
            <a:extLst>
              <a:ext uri="{FF2B5EF4-FFF2-40B4-BE49-F238E27FC236}">
                <a16:creationId xmlns:a16="http://schemas.microsoft.com/office/drawing/2014/main" id="{125186B5-DC51-52F6-4FDA-C10C1A4A95A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8318" b="45678"/>
          <a:stretch/>
        </p:blipFill>
        <p:spPr>
          <a:xfrm>
            <a:off x="1038733" y="2125151"/>
            <a:ext cx="5959945" cy="171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20">
            <a:extLst>
              <a:ext uri="{FF2B5EF4-FFF2-40B4-BE49-F238E27FC236}">
                <a16:creationId xmlns:a16="http://schemas.microsoft.com/office/drawing/2014/main" id="{945BF4A4-7355-5ED9-B45F-C58ABF3D72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37" t="56343" r="137" b="-1810"/>
          <a:stretch/>
        </p:blipFill>
        <p:spPr>
          <a:xfrm>
            <a:off x="1038733" y="3836030"/>
            <a:ext cx="5959946" cy="2277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15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8;p22">
            <a:extLst>
              <a:ext uri="{FF2B5EF4-FFF2-40B4-BE49-F238E27FC236}">
                <a16:creationId xmlns:a16="http://schemas.microsoft.com/office/drawing/2014/main" id="{CC31A075-7D79-BD46-C19C-3D4EF1DB27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1925" y="699721"/>
            <a:ext cx="8498779" cy="545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3;p13">
            <a:extLst>
              <a:ext uri="{FF2B5EF4-FFF2-40B4-BE49-F238E27FC236}">
                <a16:creationId xmlns:a16="http://schemas.microsoft.com/office/drawing/2014/main" id="{9F1D858B-0707-D028-37E7-2EAC718CC3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431" y="159310"/>
            <a:ext cx="851200" cy="7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B84E68-8736-EC6F-FDBD-9DE89C096D8C}"/>
              </a:ext>
            </a:extLst>
          </p:cNvPr>
          <p:cNvSpPr txBox="1"/>
          <p:nvPr/>
        </p:nvSpPr>
        <p:spPr>
          <a:xfrm>
            <a:off x="2321395" y="61619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References for images: Andrew ng course </a:t>
            </a:r>
          </a:p>
        </p:txBody>
      </p:sp>
    </p:spTree>
    <p:extLst>
      <p:ext uri="{BB962C8B-B14F-4D97-AF65-F5344CB8AC3E}">
        <p14:creationId xmlns:p14="http://schemas.microsoft.com/office/powerpoint/2010/main" val="31829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</TotalTime>
  <Words>88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Lato</vt:lpstr>
      <vt:lpstr>Raleway</vt:lpstr>
      <vt:lpstr>Parallax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16010121096_FY_KEDAR KULKARNI</dc:creator>
  <cp:lastModifiedBy>16010121096_FY_KEDAR KULKARNI</cp:lastModifiedBy>
  <cp:revision>5</cp:revision>
  <dcterms:created xsi:type="dcterms:W3CDTF">2022-11-22T06:57:31Z</dcterms:created>
  <dcterms:modified xsi:type="dcterms:W3CDTF">2022-11-25T10:50:23Z</dcterms:modified>
</cp:coreProperties>
</file>