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1" r:id="rId7"/>
    <p:sldId id="285" r:id="rId8"/>
    <p:sldId id="280" r:id="rId9"/>
    <p:sldId id="282" r:id="rId10"/>
    <p:sldId id="283" r:id="rId11"/>
    <p:sldId id="286" r:id="rId12"/>
    <p:sldId id="287"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960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833323"/>
            <a:ext cx="3485073" cy="2420504"/>
          </a:xfrm>
        </p:spPr>
        <p:txBody>
          <a:bodyPr>
            <a:normAutofit/>
          </a:bodyPr>
          <a:lstStyle/>
          <a:p>
            <a:pPr algn="l"/>
            <a:r>
              <a:rPr lang="en-US" sz="4000" dirty="0"/>
              <a:t>K-Means Clustering Algorithm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endParaRPr lang="en-US" sz="2300" dirty="0"/>
          </a:p>
        </p:txBody>
      </p:sp>
      <p:pic>
        <p:nvPicPr>
          <p:cNvPr id="6" name="Picture 5">
            <a:extLst>
              <a:ext uri="{FF2B5EF4-FFF2-40B4-BE49-F238E27FC236}">
                <a16:creationId xmlns:a16="http://schemas.microsoft.com/office/drawing/2014/main" id="{F6D34DCF-53FB-4DB3-9D4C-D94AF858AAD6}"/>
              </a:ext>
            </a:extLst>
          </p:cNvPr>
          <p:cNvPicPr>
            <a:picLocks noChangeAspect="1"/>
          </p:cNvPicPr>
          <p:nvPr/>
        </p:nvPicPr>
        <p:blipFill>
          <a:blip r:embed="rId5"/>
          <a:stretch>
            <a:fillRect/>
          </a:stretch>
        </p:blipFill>
        <p:spPr>
          <a:xfrm>
            <a:off x="10747817" y="14383"/>
            <a:ext cx="1364284" cy="1264002"/>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A70-B8B5-434F-8833-C827C621EB5C}"/>
              </a:ext>
            </a:extLst>
          </p:cNvPr>
          <p:cNvSpPr>
            <a:spLocks noGrp="1"/>
          </p:cNvSpPr>
          <p:nvPr>
            <p:ph type="title"/>
          </p:nvPr>
        </p:nvSpPr>
        <p:spPr>
          <a:xfrm>
            <a:off x="913794" y="482723"/>
            <a:ext cx="10353762" cy="1257300"/>
          </a:xfrm>
        </p:spPr>
        <p:txBody>
          <a:bodyPr/>
          <a:lstStyle/>
          <a:p>
            <a:r>
              <a:rPr lang="en-US" dirty="0"/>
              <a:t>How to select K?</a:t>
            </a:r>
          </a:p>
        </p:txBody>
      </p:sp>
      <p:sp>
        <p:nvSpPr>
          <p:cNvPr id="4" name="TextBox 3">
            <a:extLst>
              <a:ext uri="{FF2B5EF4-FFF2-40B4-BE49-F238E27FC236}">
                <a16:creationId xmlns:a16="http://schemas.microsoft.com/office/drawing/2014/main" id="{6D386103-E4E1-4AE4-AA6C-FFD108AAF044}"/>
              </a:ext>
            </a:extLst>
          </p:cNvPr>
          <p:cNvSpPr txBox="1"/>
          <p:nvPr/>
        </p:nvSpPr>
        <p:spPr>
          <a:xfrm>
            <a:off x="5151740" y="1439038"/>
            <a:ext cx="4971495" cy="369332"/>
          </a:xfrm>
          <a:prstGeom prst="rect">
            <a:avLst/>
          </a:prstGeom>
          <a:noFill/>
        </p:spPr>
        <p:txBody>
          <a:bodyPr wrap="square" rtlCol="0">
            <a:spAutoFit/>
          </a:bodyPr>
          <a:lstStyle/>
          <a:p>
            <a:r>
              <a:rPr lang="en-US" dirty="0"/>
              <a:t>Elbow method</a:t>
            </a:r>
          </a:p>
        </p:txBody>
      </p:sp>
      <p:sp>
        <p:nvSpPr>
          <p:cNvPr id="5" name="TextBox 4">
            <a:extLst>
              <a:ext uri="{FF2B5EF4-FFF2-40B4-BE49-F238E27FC236}">
                <a16:creationId xmlns:a16="http://schemas.microsoft.com/office/drawing/2014/main" id="{379EE62F-A962-4A5C-A654-BBD0B7F8DE47}"/>
              </a:ext>
            </a:extLst>
          </p:cNvPr>
          <p:cNvSpPr txBox="1"/>
          <p:nvPr/>
        </p:nvSpPr>
        <p:spPr>
          <a:xfrm>
            <a:off x="1958120" y="2246050"/>
            <a:ext cx="8265111" cy="3277820"/>
          </a:xfrm>
          <a:prstGeom prst="rect">
            <a:avLst/>
          </a:prstGeom>
          <a:noFill/>
        </p:spPr>
        <p:txBody>
          <a:bodyPr wrap="square" rtlCol="0">
            <a:spAutoFit/>
          </a:bodyPr>
          <a:lstStyle/>
          <a:p>
            <a:pPr marL="342900" indent="-342900" algn="l">
              <a:lnSpc>
                <a:spcPct val="150000"/>
              </a:lnSpc>
              <a:buFont typeface="+mj-lt"/>
              <a:buAutoNum type="arabicPeriod"/>
            </a:pPr>
            <a:r>
              <a:rPr lang="en-US" b="0" i="0" dirty="0">
                <a:solidFill>
                  <a:srgbClr val="D5D5D5"/>
                </a:solidFill>
                <a:effectLst/>
              </a:rPr>
              <a:t>Perform K means clustering on different values of K ranging from 1 to any upper limit. </a:t>
            </a:r>
          </a:p>
          <a:p>
            <a:pPr marL="342900" indent="-342900" algn="l">
              <a:lnSpc>
                <a:spcPct val="150000"/>
              </a:lnSpc>
              <a:buFont typeface="+mj-lt"/>
              <a:buAutoNum type="arabicPeriod"/>
            </a:pPr>
            <a:r>
              <a:rPr lang="en-US" b="0" i="0" dirty="0">
                <a:solidFill>
                  <a:srgbClr val="D5D5D5"/>
                </a:solidFill>
                <a:effectLst/>
              </a:rPr>
              <a:t>For each K, calculate WCSS</a:t>
            </a:r>
          </a:p>
          <a:p>
            <a:pPr marL="342900" indent="-342900" algn="l">
              <a:lnSpc>
                <a:spcPct val="150000"/>
              </a:lnSpc>
              <a:buFont typeface="+mj-lt"/>
              <a:buAutoNum type="arabicPeriod"/>
            </a:pPr>
            <a:r>
              <a:rPr lang="en-US" b="0" i="0" dirty="0">
                <a:solidFill>
                  <a:srgbClr val="D5D5D5"/>
                </a:solidFill>
                <a:effectLst/>
              </a:rPr>
              <a:t>Plot the value for WCSS with the number of clusters K.</a:t>
            </a:r>
          </a:p>
          <a:p>
            <a:pPr marL="342900" indent="-342900" algn="l">
              <a:lnSpc>
                <a:spcPct val="150000"/>
              </a:lnSpc>
              <a:buFont typeface="+mj-lt"/>
              <a:buAutoNum type="arabicPeriod"/>
            </a:pPr>
            <a:r>
              <a:rPr lang="en-US" b="0" i="0" dirty="0">
                <a:solidFill>
                  <a:srgbClr val="D5D5D5"/>
                </a:solidFill>
                <a:effectLst/>
              </a:rPr>
              <a:t>The location of a bend (knee) in the plot is generally considered as an indicator of the appropriate number of clusters. i.e. the point after which WCSS doesn’t decrease more rapidly is the appropriate value of K.</a:t>
            </a:r>
          </a:p>
          <a:p>
            <a:endParaRPr lang="en-US" dirty="0"/>
          </a:p>
        </p:txBody>
      </p:sp>
      <p:pic>
        <p:nvPicPr>
          <p:cNvPr id="6" name="Picture 5">
            <a:extLst>
              <a:ext uri="{FF2B5EF4-FFF2-40B4-BE49-F238E27FC236}">
                <a16:creationId xmlns:a16="http://schemas.microsoft.com/office/drawing/2014/main" id="{E6558EC6-A9F8-4265-AD2E-5905E7FBDA0D}"/>
              </a:ext>
            </a:extLst>
          </p:cNvPr>
          <p:cNvPicPr>
            <a:picLocks noChangeAspect="1"/>
          </p:cNvPicPr>
          <p:nvPr/>
        </p:nvPicPr>
        <p:blipFill>
          <a:blip r:embed="rId2"/>
          <a:stretch>
            <a:fillRect/>
          </a:stretch>
        </p:blipFill>
        <p:spPr>
          <a:xfrm>
            <a:off x="11274827" y="14383"/>
            <a:ext cx="837274" cy="775730"/>
          </a:xfrm>
          <a:prstGeom prst="rect">
            <a:avLst/>
          </a:prstGeom>
        </p:spPr>
      </p:pic>
    </p:spTree>
    <p:extLst>
      <p:ext uri="{BB962C8B-B14F-4D97-AF65-F5344CB8AC3E}">
        <p14:creationId xmlns:p14="http://schemas.microsoft.com/office/powerpoint/2010/main" val="301606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586992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What is Unsupervised Learning?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17113" y="1741593"/>
            <a:ext cx="4403596" cy="4058751"/>
          </a:xfrm>
        </p:spPr>
        <p:txBody>
          <a:bodyPr anchor="t">
            <a:normAutofit lnSpcReduction="10000"/>
          </a:bodyPr>
          <a:lstStyle/>
          <a:p>
            <a:pPr lvl="0">
              <a:buFont typeface="Wingdings" panose="05000000000000000000" pitchFamily="2" charset="2"/>
              <a:buChar char="v"/>
            </a:pPr>
            <a:r>
              <a:rPr lang="en-US" sz="2400" dirty="0"/>
              <a:t>Analyze unlabeled data </a:t>
            </a:r>
          </a:p>
          <a:p>
            <a:pPr lvl="0">
              <a:buFont typeface="Wingdings" panose="05000000000000000000" pitchFamily="2" charset="2"/>
              <a:buChar char="v"/>
            </a:pPr>
            <a:r>
              <a:rPr lang="en-US" sz="2400" dirty="0"/>
              <a:t>Labels or scores are not provided for training data</a:t>
            </a:r>
          </a:p>
          <a:p>
            <a:pPr lvl="0">
              <a:buFont typeface="Wingdings" panose="05000000000000000000" pitchFamily="2" charset="2"/>
              <a:buChar char="v"/>
            </a:pPr>
            <a:r>
              <a:rPr lang="en-US" sz="2400" dirty="0"/>
              <a:t>Algorithms discover hidden patterns without the need for human intervention</a:t>
            </a:r>
          </a:p>
          <a:p>
            <a:pPr>
              <a:buFont typeface="Wingdings" panose="05000000000000000000" pitchFamily="2" charset="2"/>
              <a:buChar char="v"/>
            </a:pPr>
            <a:r>
              <a:rPr lang="en-US" sz="2400" dirty="0"/>
              <a:t>Ideal for Data Analysis, Customer segmentation and Image Recognition.</a:t>
            </a:r>
          </a:p>
        </p:txBody>
      </p:sp>
      <p:pic>
        <p:nvPicPr>
          <p:cNvPr id="7" name="Picture 6">
            <a:extLst>
              <a:ext uri="{FF2B5EF4-FFF2-40B4-BE49-F238E27FC236}">
                <a16:creationId xmlns:a16="http://schemas.microsoft.com/office/drawing/2014/main" id="{78512B93-2080-4E7D-9D78-40397FD054D2}"/>
              </a:ext>
            </a:extLst>
          </p:cNvPr>
          <p:cNvPicPr>
            <a:picLocks noChangeAspect="1"/>
          </p:cNvPicPr>
          <p:nvPr/>
        </p:nvPicPr>
        <p:blipFill>
          <a:blip r:embed="rId7"/>
          <a:stretch>
            <a:fillRect/>
          </a:stretch>
        </p:blipFill>
        <p:spPr>
          <a:xfrm>
            <a:off x="281933" y="1924685"/>
            <a:ext cx="5288816" cy="1974299"/>
          </a:xfrm>
          <a:prstGeom prst="rect">
            <a:avLst/>
          </a:prstGeom>
        </p:spPr>
      </p:pic>
      <p:sp>
        <p:nvSpPr>
          <p:cNvPr id="8" name="TextBox 7">
            <a:extLst>
              <a:ext uri="{FF2B5EF4-FFF2-40B4-BE49-F238E27FC236}">
                <a16:creationId xmlns:a16="http://schemas.microsoft.com/office/drawing/2014/main" id="{E40A2C1C-8DB5-475E-AF0C-DB72DB50B7CB}"/>
              </a:ext>
            </a:extLst>
          </p:cNvPr>
          <p:cNvSpPr txBox="1"/>
          <p:nvPr/>
        </p:nvSpPr>
        <p:spPr>
          <a:xfrm>
            <a:off x="821267" y="2315218"/>
            <a:ext cx="1325880" cy="369332"/>
          </a:xfrm>
          <a:prstGeom prst="rect">
            <a:avLst/>
          </a:prstGeom>
          <a:noFill/>
        </p:spPr>
        <p:txBody>
          <a:bodyPr wrap="square" rtlCol="0">
            <a:spAutoFit/>
          </a:bodyPr>
          <a:lstStyle/>
          <a:p>
            <a:r>
              <a:rPr lang="en-US" dirty="0">
                <a:solidFill>
                  <a:schemeClr val="bg1"/>
                </a:solidFill>
              </a:rPr>
              <a:t>INPUT</a:t>
            </a:r>
          </a:p>
        </p:txBody>
      </p:sp>
      <p:sp>
        <p:nvSpPr>
          <p:cNvPr id="9" name="TextBox 8">
            <a:extLst>
              <a:ext uri="{FF2B5EF4-FFF2-40B4-BE49-F238E27FC236}">
                <a16:creationId xmlns:a16="http://schemas.microsoft.com/office/drawing/2014/main" id="{F05D34AD-6252-4A61-BF05-B4148366FC1D}"/>
              </a:ext>
            </a:extLst>
          </p:cNvPr>
          <p:cNvSpPr txBox="1"/>
          <p:nvPr/>
        </p:nvSpPr>
        <p:spPr>
          <a:xfrm>
            <a:off x="2796272" y="2315218"/>
            <a:ext cx="960120" cy="369332"/>
          </a:xfrm>
          <a:prstGeom prst="rect">
            <a:avLst/>
          </a:prstGeom>
          <a:noFill/>
        </p:spPr>
        <p:txBody>
          <a:bodyPr wrap="square" rtlCol="0">
            <a:spAutoFit/>
          </a:bodyPr>
          <a:lstStyle/>
          <a:p>
            <a:r>
              <a:rPr lang="en-US" dirty="0">
                <a:solidFill>
                  <a:schemeClr val="bg1"/>
                </a:solidFill>
              </a:rPr>
              <a:t>Model</a:t>
            </a:r>
          </a:p>
        </p:txBody>
      </p:sp>
      <p:sp>
        <p:nvSpPr>
          <p:cNvPr id="10" name="TextBox 9">
            <a:extLst>
              <a:ext uri="{FF2B5EF4-FFF2-40B4-BE49-F238E27FC236}">
                <a16:creationId xmlns:a16="http://schemas.microsoft.com/office/drawing/2014/main" id="{A82FEFB5-9AC5-49C9-9542-F5B71B490F40}"/>
              </a:ext>
            </a:extLst>
          </p:cNvPr>
          <p:cNvSpPr txBox="1"/>
          <p:nvPr/>
        </p:nvSpPr>
        <p:spPr>
          <a:xfrm>
            <a:off x="4141174" y="2315218"/>
            <a:ext cx="1170432" cy="369332"/>
          </a:xfrm>
          <a:prstGeom prst="rect">
            <a:avLst/>
          </a:prstGeom>
          <a:noFill/>
        </p:spPr>
        <p:txBody>
          <a:bodyPr wrap="square" rtlCol="0">
            <a:spAutoFit/>
          </a:bodyPr>
          <a:lstStyle/>
          <a:p>
            <a:r>
              <a:rPr lang="en-US" dirty="0">
                <a:solidFill>
                  <a:schemeClr val="bg1"/>
                </a:solidFill>
              </a:rPr>
              <a:t>OUTPUT</a:t>
            </a:r>
          </a:p>
        </p:txBody>
      </p:sp>
      <p:pic>
        <p:nvPicPr>
          <p:cNvPr id="14" name="Picture 13">
            <a:extLst>
              <a:ext uri="{FF2B5EF4-FFF2-40B4-BE49-F238E27FC236}">
                <a16:creationId xmlns:a16="http://schemas.microsoft.com/office/drawing/2014/main" id="{4339802B-933D-49A2-A860-44E8D21A6766}"/>
              </a:ext>
            </a:extLst>
          </p:cNvPr>
          <p:cNvPicPr>
            <a:picLocks noChangeAspect="1"/>
          </p:cNvPicPr>
          <p:nvPr/>
        </p:nvPicPr>
        <p:blipFill>
          <a:blip r:embed="rId8"/>
          <a:stretch>
            <a:fillRect/>
          </a:stretch>
        </p:blipFill>
        <p:spPr>
          <a:xfrm>
            <a:off x="11274827" y="14383"/>
            <a:ext cx="837274" cy="775730"/>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575157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Then what is Clustering?</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lvl="0">
              <a:buFont typeface="Wingdings" panose="05000000000000000000" pitchFamily="2" charset="2"/>
              <a:buChar char="v"/>
            </a:pPr>
            <a:r>
              <a:rPr lang="en-US" sz="2400" dirty="0"/>
              <a:t>Data Mining Technique</a:t>
            </a:r>
          </a:p>
          <a:p>
            <a:pPr lvl="0">
              <a:buFont typeface="Wingdings" panose="05000000000000000000" pitchFamily="2" charset="2"/>
              <a:buChar char="v"/>
            </a:pPr>
            <a:r>
              <a:rPr lang="en-US" sz="2400" dirty="0"/>
              <a:t>Group unlabeled data based on their “similarities” or “differences”</a:t>
            </a:r>
          </a:p>
          <a:p>
            <a:pPr>
              <a:buFont typeface="Wingdings" panose="05000000000000000000" pitchFamily="2" charset="2"/>
              <a:buChar char="Ø"/>
            </a:pPr>
            <a:r>
              <a:rPr lang="en-US" sz="2400" dirty="0"/>
              <a:t>Exclusive/Hard clustering</a:t>
            </a:r>
          </a:p>
          <a:p>
            <a:pPr>
              <a:buFont typeface="Wingdings" panose="05000000000000000000" pitchFamily="2" charset="2"/>
              <a:buChar char="Ø"/>
            </a:pPr>
            <a:r>
              <a:rPr lang="en-US" sz="2400" dirty="0"/>
              <a:t>Hierarchical clustering</a:t>
            </a:r>
          </a:p>
          <a:p>
            <a:pPr>
              <a:buFont typeface="Wingdings" panose="05000000000000000000" pitchFamily="2" charset="2"/>
              <a:buChar char="Ø"/>
            </a:pPr>
            <a:r>
              <a:rPr lang="en-US" sz="2400" dirty="0"/>
              <a:t>Probabilistic/Soft clustering</a:t>
            </a:r>
          </a:p>
        </p:txBody>
      </p:sp>
      <p:pic>
        <p:nvPicPr>
          <p:cNvPr id="5" name="Picture 4">
            <a:extLst>
              <a:ext uri="{FF2B5EF4-FFF2-40B4-BE49-F238E27FC236}">
                <a16:creationId xmlns:a16="http://schemas.microsoft.com/office/drawing/2014/main" id="{093578BC-B3FC-4C6B-A42B-D7BDA4505090}"/>
              </a:ext>
            </a:extLst>
          </p:cNvPr>
          <p:cNvPicPr>
            <a:picLocks noChangeAspect="1"/>
          </p:cNvPicPr>
          <p:nvPr/>
        </p:nvPicPr>
        <p:blipFill>
          <a:blip r:embed="rId7"/>
          <a:stretch>
            <a:fillRect/>
          </a:stretch>
        </p:blipFill>
        <p:spPr>
          <a:xfrm>
            <a:off x="169263" y="1428750"/>
            <a:ext cx="5343525" cy="4000500"/>
          </a:xfrm>
          <a:prstGeom prst="rect">
            <a:avLst/>
          </a:prstGeom>
        </p:spPr>
      </p:pic>
      <p:pic>
        <p:nvPicPr>
          <p:cNvPr id="11" name="Picture 10">
            <a:extLst>
              <a:ext uri="{FF2B5EF4-FFF2-40B4-BE49-F238E27FC236}">
                <a16:creationId xmlns:a16="http://schemas.microsoft.com/office/drawing/2014/main" id="{3A498296-9CD5-4DF7-9BED-08EAEE4A9364}"/>
              </a:ext>
            </a:extLst>
          </p:cNvPr>
          <p:cNvPicPr>
            <a:picLocks noChangeAspect="1"/>
          </p:cNvPicPr>
          <p:nvPr/>
        </p:nvPicPr>
        <p:blipFill>
          <a:blip r:embed="rId8"/>
          <a:stretch>
            <a:fillRect/>
          </a:stretch>
        </p:blipFill>
        <p:spPr>
          <a:xfrm>
            <a:off x="11274827" y="14383"/>
            <a:ext cx="837274" cy="775730"/>
          </a:xfrm>
          <a:prstGeom prst="rect">
            <a:avLst/>
          </a:prstGeom>
        </p:spPr>
      </p:pic>
    </p:spTree>
    <p:extLst>
      <p:ext uri="{BB962C8B-B14F-4D97-AF65-F5344CB8AC3E}">
        <p14:creationId xmlns:p14="http://schemas.microsoft.com/office/powerpoint/2010/main" val="421949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3626-73F8-4693-B59B-CC7C4C3F9983}"/>
              </a:ext>
            </a:extLst>
          </p:cNvPr>
          <p:cNvSpPr>
            <a:spLocks noGrp="1"/>
          </p:cNvSpPr>
          <p:nvPr>
            <p:ph type="title"/>
          </p:nvPr>
        </p:nvSpPr>
        <p:spPr/>
        <p:txBody>
          <a:bodyPr/>
          <a:lstStyle/>
          <a:p>
            <a:r>
              <a:rPr lang="en-US" dirty="0"/>
              <a:t>What does “K” really mean?</a:t>
            </a:r>
          </a:p>
        </p:txBody>
      </p:sp>
      <p:pic>
        <p:nvPicPr>
          <p:cNvPr id="5" name="Picture 4">
            <a:extLst>
              <a:ext uri="{FF2B5EF4-FFF2-40B4-BE49-F238E27FC236}">
                <a16:creationId xmlns:a16="http://schemas.microsoft.com/office/drawing/2014/main" id="{B6298B4B-2643-4910-81FC-F58EB427D7E6}"/>
              </a:ext>
            </a:extLst>
          </p:cNvPr>
          <p:cNvPicPr>
            <a:picLocks noChangeAspect="1"/>
          </p:cNvPicPr>
          <p:nvPr/>
        </p:nvPicPr>
        <p:blipFill>
          <a:blip r:embed="rId2"/>
          <a:stretch>
            <a:fillRect/>
          </a:stretch>
        </p:blipFill>
        <p:spPr>
          <a:xfrm>
            <a:off x="11274827" y="14383"/>
            <a:ext cx="837274" cy="775730"/>
          </a:xfrm>
          <a:prstGeom prst="rect">
            <a:avLst/>
          </a:prstGeom>
        </p:spPr>
      </p:pic>
    </p:spTree>
    <p:extLst>
      <p:ext uri="{BB962C8B-B14F-4D97-AF65-F5344CB8AC3E}">
        <p14:creationId xmlns:p14="http://schemas.microsoft.com/office/powerpoint/2010/main" val="116587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3626-73F8-4693-B59B-CC7C4C3F9983}"/>
              </a:ext>
            </a:extLst>
          </p:cNvPr>
          <p:cNvSpPr>
            <a:spLocks noGrp="1"/>
          </p:cNvSpPr>
          <p:nvPr>
            <p:ph type="title"/>
          </p:nvPr>
        </p:nvSpPr>
        <p:spPr/>
        <p:txBody>
          <a:bodyPr/>
          <a:lstStyle/>
          <a:p>
            <a:r>
              <a:rPr lang="en-US" dirty="0"/>
              <a:t>What does “K” really mean?</a:t>
            </a:r>
          </a:p>
        </p:txBody>
      </p:sp>
      <p:sp>
        <p:nvSpPr>
          <p:cNvPr id="4" name="TextBox 3">
            <a:extLst>
              <a:ext uri="{FF2B5EF4-FFF2-40B4-BE49-F238E27FC236}">
                <a16:creationId xmlns:a16="http://schemas.microsoft.com/office/drawing/2014/main" id="{ECF24FAA-9488-4A6A-B448-59C1A6F944AF}"/>
              </a:ext>
            </a:extLst>
          </p:cNvPr>
          <p:cNvSpPr txBox="1"/>
          <p:nvPr/>
        </p:nvSpPr>
        <p:spPr>
          <a:xfrm>
            <a:off x="913795" y="3230725"/>
            <a:ext cx="9528048" cy="769441"/>
          </a:xfrm>
          <a:prstGeom prst="rect">
            <a:avLst/>
          </a:prstGeom>
          <a:noFill/>
        </p:spPr>
        <p:txBody>
          <a:bodyPr wrap="square" rtlCol="0">
            <a:spAutoFit/>
          </a:bodyPr>
          <a:lstStyle/>
          <a:p>
            <a:r>
              <a:rPr lang="en-US" sz="4400" dirty="0"/>
              <a:t>K </a:t>
            </a:r>
            <a:r>
              <a:rPr lang="en-US" sz="4400" dirty="0">
                <a:sym typeface="Wingdings" panose="05000000000000000000" pitchFamily="2" charset="2"/>
              </a:rPr>
              <a:t> </a:t>
            </a:r>
            <a:r>
              <a:rPr lang="en-US" sz="4400" dirty="0"/>
              <a:t>Number of clusters we want to form </a:t>
            </a:r>
          </a:p>
        </p:txBody>
      </p:sp>
      <p:sp>
        <p:nvSpPr>
          <p:cNvPr id="5" name="TextBox 4">
            <a:extLst>
              <a:ext uri="{FF2B5EF4-FFF2-40B4-BE49-F238E27FC236}">
                <a16:creationId xmlns:a16="http://schemas.microsoft.com/office/drawing/2014/main" id="{43EABB2C-05CB-4B72-A834-4195DE58A6E6}"/>
              </a:ext>
            </a:extLst>
          </p:cNvPr>
          <p:cNvSpPr txBox="1"/>
          <p:nvPr/>
        </p:nvSpPr>
        <p:spPr>
          <a:xfrm>
            <a:off x="913795" y="4169664"/>
            <a:ext cx="10040717" cy="707886"/>
          </a:xfrm>
          <a:prstGeom prst="rect">
            <a:avLst/>
          </a:prstGeom>
          <a:noFill/>
        </p:spPr>
        <p:txBody>
          <a:bodyPr wrap="square" rtlCol="0">
            <a:spAutoFit/>
          </a:bodyPr>
          <a:lstStyle/>
          <a:p>
            <a:r>
              <a:rPr lang="en-US" sz="4000" dirty="0"/>
              <a:t>Mean </a:t>
            </a:r>
            <a:r>
              <a:rPr lang="en-US" sz="4000" dirty="0">
                <a:sym typeface="Wingdings" panose="05000000000000000000" pitchFamily="2" charset="2"/>
              </a:rPr>
              <a:t> Measure of similarity will be Distance </a:t>
            </a:r>
          </a:p>
        </p:txBody>
      </p:sp>
      <p:pic>
        <p:nvPicPr>
          <p:cNvPr id="6" name="Picture 5">
            <a:extLst>
              <a:ext uri="{FF2B5EF4-FFF2-40B4-BE49-F238E27FC236}">
                <a16:creationId xmlns:a16="http://schemas.microsoft.com/office/drawing/2014/main" id="{94E38EE9-4EB5-4D20-908A-CFAF942133D8}"/>
              </a:ext>
            </a:extLst>
          </p:cNvPr>
          <p:cNvPicPr>
            <a:picLocks noChangeAspect="1"/>
          </p:cNvPicPr>
          <p:nvPr/>
        </p:nvPicPr>
        <p:blipFill>
          <a:blip r:embed="rId2"/>
          <a:stretch>
            <a:fillRect/>
          </a:stretch>
        </p:blipFill>
        <p:spPr>
          <a:xfrm>
            <a:off x="11274827" y="14383"/>
            <a:ext cx="837274" cy="775730"/>
          </a:xfrm>
          <a:prstGeom prst="rect">
            <a:avLst/>
          </a:prstGeom>
        </p:spPr>
      </p:pic>
    </p:spTree>
    <p:extLst>
      <p:ext uri="{BB962C8B-B14F-4D97-AF65-F5344CB8AC3E}">
        <p14:creationId xmlns:p14="http://schemas.microsoft.com/office/powerpoint/2010/main" val="311225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A33E-5478-4C14-AD22-34EFD87CDBAE}"/>
              </a:ext>
            </a:extLst>
          </p:cNvPr>
          <p:cNvSpPr>
            <a:spLocks noGrp="1"/>
          </p:cNvSpPr>
          <p:nvPr>
            <p:ph type="title"/>
          </p:nvPr>
        </p:nvSpPr>
        <p:spPr>
          <a:xfrm>
            <a:off x="-2344310" y="156839"/>
            <a:ext cx="10353762" cy="1257300"/>
          </a:xfrm>
        </p:spPr>
        <p:txBody>
          <a:bodyPr/>
          <a:lstStyle/>
          <a:p>
            <a:r>
              <a:rPr lang="en-US" dirty="0"/>
              <a:t>Flow of the Algorithm</a:t>
            </a:r>
          </a:p>
        </p:txBody>
      </p:sp>
      <p:pic>
        <p:nvPicPr>
          <p:cNvPr id="13" name="Content Placeholder 12">
            <a:extLst>
              <a:ext uri="{FF2B5EF4-FFF2-40B4-BE49-F238E27FC236}">
                <a16:creationId xmlns:a16="http://schemas.microsoft.com/office/drawing/2014/main" id="{F56C8E0F-BABD-4ADF-844A-2C3AB3763203}"/>
              </a:ext>
            </a:extLst>
          </p:cNvPr>
          <p:cNvPicPr>
            <a:picLocks noGrp="1" noChangeAspect="1"/>
          </p:cNvPicPr>
          <p:nvPr>
            <p:ph idx="1"/>
          </p:nvPr>
        </p:nvPicPr>
        <p:blipFill>
          <a:blip r:embed="rId2"/>
          <a:stretch>
            <a:fillRect/>
          </a:stretch>
        </p:blipFill>
        <p:spPr>
          <a:xfrm>
            <a:off x="6729984" y="-150695"/>
            <a:ext cx="3383280" cy="7122347"/>
          </a:xfrm>
        </p:spPr>
      </p:pic>
      <p:sp>
        <p:nvSpPr>
          <p:cNvPr id="14" name="TextBox 13">
            <a:extLst>
              <a:ext uri="{FF2B5EF4-FFF2-40B4-BE49-F238E27FC236}">
                <a16:creationId xmlns:a16="http://schemas.microsoft.com/office/drawing/2014/main" id="{EB06EEF8-48F3-4C11-85C2-4F6A2831366A}"/>
              </a:ext>
            </a:extLst>
          </p:cNvPr>
          <p:cNvSpPr txBox="1"/>
          <p:nvPr/>
        </p:nvSpPr>
        <p:spPr>
          <a:xfrm>
            <a:off x="365760" y="1044807"/>
            <a:ext cx="5193792" cy="369332"/>
          </a:xfrm>
          <a:prstGeom prst="rect">
            <a:avLst/>
          </a:prstGeom>
          <a:noFill/>
        </p:spPr>
        <p:txBody>
          <a:bodyPr wrap="square" rtlCol="0">
            <a:spAutoFit/>
          </a:bodyPr>
          <a:lstStyle/>
          <a:p>
            <a:r>
              <a:rPr lang="en-US" dirty="0"/>
              <a:t>For a fixed number of clusters </a:t>
            </a:r>
          </a:p>
        </p:txBody>
      </p:sp>
      <p:pic>
        <p:nvPicPr>
          <p:cNvPr id="16" name="Picture 15">
            <a:extLst>
              <a:ext uri="{FF2B5EF4-FFF2-40B4-BE49-F238E27FC236}">
                <a16:creationId xmlns:a16="http://schemas.microsoft.com/office/drawing/2014/main" id="{1789CBA7-9820-4392-A098-3D81B59A457C}"/>
              </a:ext>
            </a:extLst>
          </p:cNvPr>
          <p:cNvPicPr>
            <a:picLocks noChangeAspect="1"/>
          </p:cNvPicPr>
          <p:nvPr/>
        </p:nvPicPr>
        <p:blipFill>
          <a:blip r:embed="rId3"/>
          <a:stretch>
            <a:fillRect/>
          </a:stretch>
        </p:blipFill>
        <p:spPr>
          <a:xfrm>
            <a:off x="365760" y="4556468"/>
            <a:ext cx="4705350" cy="1438275"/>
          </a:xfrm>
          <a:prstGeom prst="rect">
            <a:avLst/>
          </a:prstGeom>
        </p:spPr>
      </p:pic>
      <p:sp>
        <p:nvSpPr>
          <p:cNvPr id="17" name="TextBox 16">
            <a:extLst>
              <a:ext uri="{FF2B5EF4-FFF2-40B4-BE49-F238E27FC236}">
                <a16:creationId xmlns:a16="http://schemas.microsoft.com/office/drawing/2014/main" id="{0882EBFB-7050-4C4D-A4C0-0220CD46D338}"/>
              </a:ext>
            </a:extLst>
          </p:cNvPr>
          <p:cNvSpPr txBox="1"/>
          <p:nvPr/>
        </p:nvSpPr>
        <p:spPr>
          <a:xfrm>
            <a:off x="176403" y="3287149"/>
            <a:ext cx="5779008" cy="800219"/>
          </a:xfrm>
          <a:prstGeom prst="rect">
            <a:avLst/>
          </a:prstGeom>
          <a:noFill/>
        </p:spPr>
        <p:txBody>
          <a:bodyPr wrap="square" rtlCol="0">
            <a:spAutoFit/>
          </a:bodyPr>
          <a:lstStyle/>
          <a:p>
            <a:r>
              <a:rPr lang="en-US" sz="4600" dirty="0"/>
              <a:t>Calculation of Distance</a:t>
            </a:r>
          </a:p>
        </p:txBody>
      </p:sp>
      <p:sp>
        <p:nvSpPr>
          <p:cNvPr id="18" name="TextBox 17">
            <a:extLst>
              <a:ext uri="{FF2B5EF4-FFF2-40B4-BE49-F238E27FC236}">
                <a16:creationId xmlns:a16="http://schemas.microsoft.com/office/drawing/2014/main" id="{E6F7498C-2BE0-4EAB-8A1F-C39FCFB79B90}"/>
              </a:ext>
            </a:extLst>
          </p:cNvPr>
          <p:cNvSpPr txBox="1"/>
          <p:nvPr/>
        </p:nvSpPr>
        <p:spPr>
          <a:xfrm>
            <a:off x="365760" y="4087368"/>
            <a:ext cx="1792224" cy="369332"/>
          </a:xfrm>
          <a:prstGeom prst="rect">
            <a:avLst/>
          </a:prstGeom>
          <a:noFill/>
        </p:spPr>
        <p:txBody>
          <a:bodyPr wrap="square" rtlCol="0">
            <a:spAutoFit/>
          </a:bodyPr>
          <a:lstStyle/>
          <a:p>
            <a:r>
              <a:rPr lang="en-US" dirty="0"/>
              <a:t>For n dimensions</a:t>
            </a:r>
          </a:p>
        </p:txBody>
      </p:sp>
      <p:pic>
        <p:nvPicPr>
          <p:cNvPr id="19" name="Picture 18">
            <a:extLst>
              <a:ext uri="{FF2B5EF4-FFF2-40B4-BE49-F238E27FC236}">
                <a16:creationId xmlns:a16="http://schemas.microsoft.com/office/drawing/2014/main" id="{18EAFFA9-04FC-47C1-B10C-63578F005967}"/>
              </a:ext>
            </a:extLst>
          </p:cNvPr>
          <p:cNvPicPr>
            <a:picLocks noChangeAspect="1"/>
          </p:cNvPicPr>
          <p:nvPr/>
        </p:nvPicPr>
        <p:blipFill>
          <a:blip r:embed="rId4"/>
          <a:stretch>
            <a:fillRect/>
          </a:stretch>
        </p:blipFill>
        <p:spPr>
          <a:xfrm>
            <a:off x="11274827" y="14383"/>
            <a:ext cx="837274" cy="775730"/>
          </a:xfrm>
          <a:prstGeom prst="rect">
            <a:avLst/>
          </a:prstGeom>
        </p:spPr>
      </p:pic>
    </p:spTree>
    <p:extLst>
      <p:ext uri="{BB962C8B-B14F-4D97-AF65-F5344CB8AC3E}">
        <p14:creationId xmlns:p14="http://schemas.microsoft.com/office/powerpoint/2010/main" val="322404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95C1-87E3-4364-859A-D622A37C9A5F}"/>
              </a:ext>
            </a:extLst>
          </p:cNvPr>
          <p:cNvSpPr>
            <a:spLocks noGrp="1"/>
          </p:cNvSpPr>
          <p:nvPr>
            <p:ph type="title"/>
          </p:nvPr>
        </p:nvSpPr>
        <p:spPr>
          <a:xfrm>
            <a:off x="931570" y="55602"/>
            <a:ext cx="10353762" cy="1257300"/>
          </a:xfrm>
        </p:spPr>
        <p:txBody>
          <a:bodyPr/>
          <a:lstStyle/>
          <a:p>
            <a:r>
              <a:rPr lang="en-US" dirty="0"/>
              <a:t>Evaluating Clusters</a:t>
            </a:r>
          </a:p>
        </p:txBody>
      </p:sp>
      <p:sp>
        <p:nvSpPr>
          <p:cNvPr id="10" name="TextBox 9">
            <a:extLst>
              <a:ext uri="{FF2B5EF4-FFF2-40B4-BE49-F238E27FC236}">
                <a16:creationId xmlns:a16="http://schemas.microsoft.com/office/drawing/2014/main" id="{173BC291-9995-45CF-93BC-9E716FE6902B}"/>
              </a:ext>
            </a:extLst>
          </p:cNvPr>
          <p:cNvSpPr txBox="1"/>
          <p:nvPr/>
        </p:nvSpPr>
        <p:spPr>
          <a:xfrm>
            <a:off x="523783" y="1497568"/>
            <a:ext cx="5752730" cy="369332"/>
          </a:xfrm>
          <a:prstGeom prst="rect">
            <a:avLst/>
          </a:prstGeom>
          <a:noFill/>
        </p:spPr>
        <p:txBody>
          <a:bodyPr wrap="square" rtlCol="0">
            <a:spAutoFit/>
          </a:bodyPr>
          <a:lstStyle/>
          <a:p>
            <a:r>
              <a:rPr lang="en-US" dirty="0"/>
              <a:t>1 Dimension Example: </a:t>
            </a:r>
          </a:p>
        </p:txBody>
      </p:sp>
      <p:pic>
        <p:nvPicPr>
          <p:cNvPr id="12" name="Picture 11">
            <a:extLst>
              <a:ext uri="{FF2B5EF4-FFF2-40B4-BE49-F238E27FC236}">
                <a16:creationId xmlns:a16="http://schemas.microsoft.com/office/drawing/2014/main" id="{A57961DB-92FE-4ED9-8273-D89D02E10AD6}"/>
              </a:ext>
            </a:extLst>
          </p:cNvPr>
          <p:cNvPicPr>
            <a:picLocks noChangeAspect="1"/>
          </p:cNvPicPr>
          <p:nvPr/>
        </p:nvPicPr>
        <p:blipFill>
          <a:blip r:embed="rId2"/>
          <a:stretch>
            <a:fillRect/>
          </a:stretch>
        </p:blipFill>
        <p:spPr>
          <a:xfrm>
            <a:off x="523783" y="1866900"/>
            <a:ext cx="5936494" cy="1005927"/>
          </a:xfrm>
          <a:prstGeom prst="rect">
            <a:avLst/>
          </a:prstGeom>
        </p:spPr>
      </p:pic>
      <p:sp>
        <p:nvSpPr>
          <p:cNvPr id="13" name="TextBox 12">
            <a:extLst>
              <a:ext uri="{FF2B5EF4-FFF2-40B4-BE49-F238E27FC236}">
                <a16:creationId xmlns:a16="http://schemas.microsoft.com/office/drawing/2014/main" id="{E9A2CC30-46DE-4B53-BF6B-F133FF7F5627}"/>
              </a:ext>
            </a:extLst>
          </p:cNvPr>
          <p:cNvSpPr txBox="1"/>
          <p:nvPr/>
        </p:nvSpPr>
        <p:spPr>
          <a:xfrm>
            <a:off x="3725955" y="3060800"/>
            <a:ext cx="5468644" cy="369332"/>
          </a:xfrm>
          <a:prstGeom prst="rect">
            <a:avLst/>
          </a:prstGeom>
          <a:noFill/>
        </p:spPr>
        <p:txBody>
          <a:bodyPr wrap="square" rtlCol="0">
            <a:spAutoFit/>
          </a:bodyPr>
          <a:lstStyle/>
          <a:p>
            <a:r>
              <a:rPr lang="en-US" dirty="0"/>
              <a:t>Q. Which Clustering is the Best? Vote in the poll!</a:t>
            </a:r>
          </a:p>
        </p:txBody>
      </p:sp>
      <p:pic>
        <p:nvPicPr>
          <p:cNvPr id="15" name="Picture 14">
            <a:extLst>
              <a:ext uri="{FF2B5EF4-FFF2-40B4-BE49-F238E27FC236}">
                <a16:creationId xmlns:a16="http://schemas.microsoft.com/office/drawing/2014/main" id="{696BE18B-E7E8-40E8-940C-1F9AE9D7CEFB}"/>
              </a:ext>
            </a:extLst>
          </p:cNvPr>
          <p:cNvPicPr>
            <a:picLocks noChangeAspect="1"/>
          </p:cNvPicPr>
          <p:nvPr/>
        </p:nvPicPr>
        <p:blipFill>
          <a:blip r:embed="rId3"/>
          <a:stretch>
            <a:fillRect/>
          </a:stretch>
        </p:blipFill>
        <p:spPr>
          <a:xfrm>
            <a:off x="3642690" y="3627084"/>
            <a:ext cx="4906618" cy="660832"/>
          </a:xfrm>
          <a:prstGeom prst="rect">
            <a:avLst/>
          </a:prstGeom>
        </p:spPr>
      </p:pic>
      <p:pic>
        <p:nvPicPr>
          <p:cNvPr id="17" name="Picture 16">
            <a:extLst>
              <a:ext uri="{FF2B5EF4-FFF2-40B4-BE49-F238E27FC236}">
                <a16:creationId xmlns:a16="http://schemas.microsoft.com/office/drawing/2014/main" id="{698E600A-0085-480A-8EC0-883317DBF23E}"/>
              </a:ext>
            </a:extLst>
          </p:cNvPr>
          <p:cNvPicPr>
            <a:picLocks noChangeAspect="1"/>
          </p:cNvPicPr>
          <p:nvPr/>
        </p:nvPicPr>
        <p:blipFill>
          <a:blip r:embed="rId4"/>
          <a:stretch>
            <a:fillRect/>
          </a:stretch>
        </p:blipFill>
        <p:spPr>
          <a:xfrm>
            <a:off x="3642690" y="4584522"/>
            <a:ext cx="4906618" cy="587698"/>
          </a:xfrm>
          <a:prstGeom prst="rect">
            <a:avLst/>
          </a:prstGeom>
        </p:spPr>
      </p:pic>
      <p:pic>
        <p:nvPicPr>
          <p:cNvPr id="19" name="Picture 18">
            <a:extLst>
              <a:ext uri="{FF2B5EF4-FFF2-40B4-BE49-F238E27FC236}">
                <a16:creationId xmlns:a16="http://schemas.microsoft.com/office/drawing/2014/main" id="{A23215E6-39E4-4456-A6DC-332B7FFA1328}"/>
              </a:ext>
            </a:extLst>
          </p:cNvPr>
          <p:cNvPicPr>
            <a:picLocks noChangeAspect="1"/>
          </p:cNvPicPr>
          <p:nvPr/>
        </p:nvPicPr>
        <p:blipFill>
          <a:blip r:embed="rId5"/>
          <a:stretch>
            <a:fillRect/>
          </a:stretch>
        </p:blipFill>
        <p:spPr>
          <a:xfrm>
            <a:off x="3667595" y="5512082"/>
            <a:ext cx="4881713" cy="587675"/>
          </a:xfrm>
          <a:prstGeom prst="rect">
            <a:avLst/>
          </a:prstGeom>
        </p:spPr>
      </p:pic>
      <p:sp>
        <p:nvSpPr>
          <p:cNvPr id="20" name="TextBox 19">
            <a:extLst>
              <a:ext uri="{FF2B5EF4-FFF2-40B4-BE49-F238E27FC236}">
                <a16:creationId xmlns:a16="http://schemas.microsoft.com/office/drawing/2014/main" id="{69EC03CB-B7A5-4F00-835C-F5A786D1002E}"/>
              </a:ext>
            </a:extLst>
          </p:cNvPr>
          <p:cNvSpPr txBox="1"/>
          <p:nvPr/>
        </p:nvSpPr>
        <p:spPr>
          <a:xfrm>
            <a:off x="3225439" y="3824844"/>
            <a:ext cx="834501" cy="2031325"/>
          </a:xfrm>
          <a:prstGeom prst="rect">
            <a:avLst/>
          </a:prstGeom>
          <a:noFill/>
        </p:spPr>
        <p:txBody>
          <a:bodyPr wrap="square" rtlCol="0">
            <a:spAutoFit/>
          </a:bodyPr>
          <a:lstStyle/>
          <a:p>
            <a:r>
              <a:rPr lang="en-US" dirty="0"/>
              <a:t>A.</a:t>
            </a:r>
            <a:br>
              <a:rPr lang="en-US" dirty="0"/>
            </a:br>
            <a:br>
              <a:rPr lang="en-US" dirty="0"/>
            </a:br>
            <a:br>
              <a:rPr lang="en-US" dirty="0"/>
            </a:br>
            <a:r>
              <a:rPr lang="en-US" dirty="0"/>
              <a:t>B.</a:t>
            </a:r>
            <a:br>
              <a:rPr lang="en-US" dirty="0"/>
            </a:br>
            <a:br>
              <a:rPr lang="en-US" dirty="0"/>
            </a:br>
            <a:br>
              <a:rPr lang="en-US" dirty="0"/>
            </a:br>
            <a:r>
              <a:rPr lang="en-US" dirty="0"/>
              <a:t>C.</a:t>
            </a:r>
          </a:p>
        </p:txBody>
      </p:sp>
      <p:sp>
        <p:nvSpPr>
          <p:cNvPr id="21" name="TextBox 20">
            <a:extLst>
              <a:ext uri="{FF2B5EF4-FFF2-40B4-BE49-F238E27FC236}">
                <a16:creationId xmlns:a16="http://schemas.microsoft.com/office/drawing/2014/main" id="{843E8E1E-1583-4639-9F8F-B66B0E07EFE6}"/>
              </a:ext>
            </a:extLst>
          </p:cNvPr>
          <p:cNvSpPr txBox="1"/>
          <p:nvPr/>
        </p:nvSpPr>
        <p:spPr>
          <a:xfrm>
            <a:off x="4636008" y="980896"/>
            <a:ext cx="6309360" cy="369332"/>
          </a:xfrm>
          <a:prstGeom prst="rect">
            <a:avLst/>
          </a:prstGeom>
          <a:noFill/>
        </p:spPr>
        <p:txBody>
          <a:bodyPr wrap="square" rtlCol="0">
            <a:spAutoFit/>
          </a:bodyPr>
          <a:lstStyle/>
          <a:p>
            <a:r>
              <a:rPr lang="en-US" dirty="0"/>
              <a:t>Lack of a direct loss function </a:t>
            </a:r>
          </a:p>
        </p:txBody>
      </p:sp>
      <p:pic>
        <p:nvPicPr>
          <p:cNvPr id="22" name="Picture 21">
            <a:extLst>
              <a:ext uri="{FF2B5EF4-FFF2-40B4-BE49-F238E27FC236}">
                <a16:creationId xmlns:a16="http://schemas.microsoft.com/office/drawing/2014/main" id="{7A6B2DD1-793C-4925-B7B6-EAC0EC47F85D}"/>
              </a:ext>
            </a:extLst>
          </p:cNvPr>
          <p:cNvPicPr>
            <a:picLocks noChangeAspect="1"/>
          </p:cNvPicPr>
          <p:nvPr/>
        </p:nvPicPr>
        <p:blipFill>
          <a:blip r:embed="rId6"/>
          <a:stretch>
            <a:fillRect/>
          </a:stretch>
        </p:blipFill>
        <p:spPr>
          <a:xfrm>
            <a:off x="11274827" y="14383"/>
            <a:ext cx="837274" cy="775730"/>
          </a:xfrm>
          <a:prstGeom prst="rect">
            <a:avLst/>
          </a:prstGeom>
        </p:spPr>
      </p:pic>
    </p:spTree>
    <p:extLst>
      <p:ext uri="{BB962C8B-B14F-4D97-AF65-F5344CB8AC3E}">
        <p14:creationId xmlns:p14="http://schemas.microsoft.com/office/powerpoint/2010/main" val="407264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FF1473-E7A7-480B-9485-92C7C9D2FED7}"/>
              </a:ext>
            </a:extLst>
          </p:cNvPr>
          <p:cNvPicPr>
            <a:picLocks noChangeAspect="1"/>
          </p:cNvPicPr>
          <p:nvPr/>
        </p:nvPicPr>
        <p:blipFill>
          <a:blip r:embed="rId2"/>
          <a:stretch>
            <a:fillRect/>
          </a:stretch>
        </p:blipFill>
        <p:spPr>
          <a:xfrm>
            <a:off x="509361" y="1814205"/>
            <a:ext cx="11173275" cy="1975538"/>
          </a:xfrm>
          <a:prstGeom prst="rect">
            <a:avLst/>
          </a:prstGeom>
        </p:spPr>
      </p:pic>
      <p:sp>
        <p:nvSpPr>
          <p:cNvPr id="6" name="Rectangle 5">
            <a:extLst>
              <a:ext uri="{FF2B5EF4-FFF2-40B4-BE49-F238E27FC236}">
                <a16:creationId xmlns:a16="http://schemas.microsoft.com/office/drawing/2014/main" id="{34FF2066-2E82-4FC3-8E72-D214292A0EB4}"/>
              </a:ext>
            </a:extLst>
          </p:cNvPr>
          <p:cNvSpPr/>
          <p:nvPr/>
        </p:nvSpPr>
        <p:spPr>
          <a:xfrm>
            <a:off x="639193" y="2523437"/>
            <a:ext cx="9579006" cy="557074"/>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11D360E-7AF5-4ABF-9BF7-411F2903A91F}"/>
              </a:ext>
            </a:extLst>
          </p:cNvPr>
          <p:cNvSpPr txBox="1"/>
          <p:nvPr/>
        </p:nvSpPr>
        <p:spPr>
          <a:xfrm>
            <a:off x="2127681" y="284085"/>
            <a:ext cx="7936636" cy="800219"/>
          </a:xfrm>
          <a:prstGeom prst="rect">
            <a:avLst/>
          </a:prstGeom>
          <a:noFill/>
        </p:spPr>
        <p:txBody>
          <a:bodyPr wrap="square" rtlCol="0">
            <a:spAutoFit/>
          </a:bodyPr>
          <a:lstStyle/>
          <a:p>
            <a:r>
              <a:rPr lang="en-US" sz="4600" dirty="0"/>
              <a:t>Concept of Variance and WCSS</a:t>
            </a:r>
          </a:p>
        </p:txBody>
      </p:sp>
      <p:sp>
        <p:nvSpPr>
          <p:cNvPr id="8" name="TextBox 7">
            <a:extLst>
              <a:ext uri="{FF2B5EF4-FFF2-40B4-BE49-F238E27FC236}">
                <a16:creationId xmlns:a16="http://schemas.microsoft.com/office/drawing/2014/main" id="{5C580BF0-A861-4101-90C5-0F7594984D9C}"/>
              </a:ext>
            </a:extLst>
          </p:cNvPr>
          <p:cNvSpPr txBox="1"/>
          <p:nvPr/>
        </p:nvSpPr>
        <p:spPr>
          <a:xfrm>
            <a:off x="509362" y="1341998"/>
            <a:ext cx="1834343" cy="369332"/>
          </a:xfrm>
          <a:prstGeom prst="rect">
            <a:avLst/>
          </a:prstGeom>
          <a:noFill/>
        </p:spPr>
        <p:txBody>
          <a:bodyPr wrap="square" rtlCol="0">
            <a:spAutoFit/>
          </a:bodyPr>
          <a:lstStyle/>
          <a:p>
            <a:r>
              <a:rPr lang="en-US" dirty="0"/>
              <a:t>Answer: B</a:t>
            </a:r>
          </a:p>
        </p:txBody>
      </p:sp>
      <p:sp>
        <p:nvSpPr>
          <p:cNvPr id="9" name="TextBox 8">
            <a:extLst>
              <a:ext uri="{FF2B5EF4-FFF2-40B4-BE49-F238E27FC236}">
                <a16:creationId xmlns:a16="http://schemas.microsoft.com/office/drawing/2014/main" id="{0DE08D0F-85F4-4E05-8BDC-A808928F4E52}"/>
              </a:ext>
            </a:extLst>
          </p:cNvPr>
          <p:cNvSpPr txBox="1"/>
          <p:nvPr/>
        </p:nvSpPr>
        <p:spPr>
          <a:xfrm>
            <a:off x="509361" y="4065973"/>
            <a:ext cx="7989902" cy="523220"/>
          </a:xfrm>
          <a:prstGeom prst="rect">
            <a:avLst/>
          </a:prstGeom>
          <a:noFill/>
        </p:spPr>
        <p:txBody>
          <a:bodyPr wrap="square" rtlCol="0">
            <a:spAutoFit/>
          </a:bodyPr>
          <a:lstStyle/>
          <a:p>
            <a:r>
              <a:rPr lang="en-US" sz="2800" b="1" dirty="0"/>
              <a:t>But what do these lines represent? </a:t>
            </a:r>
          </a:p>
        </p:txBody>
      </p:sp>
      <p:pic>
        <p:nvPicPr>
          <p:cNvPr id="10" name="Picture 9">
            <a:extLst>
              <a:ext uri="{FF2B5EF4-FFF2-40B4-BE49-F238E27FC236}">
                <a16:creationId xmlns:a16="http://schemas.microsoft.com/office/drawing/2014/main" id="{475050CE-FAB6-4CFC-91C6-C7BC0760F301}"/>
              </a:ext>
            </a:extLst>
          </p:cNvPr>
          <p:cNvPicPr>
            <a:picLocks noChangeAspect="1"/>
          </p:cNvPicPr>
          <p:nvPr/>
        </p:nvPicPr>
        <p:blipFill>
          <a:blip r:embed="rId3"/>
          <a:stretch>
            <a:fillRect/>
          </a:stretch>
        </p:blipFill>
        <p:spPr>
          <a:xfrm>
            <a:off x="11274827" y="14383"/>
            <a:ext cx="837274" cy="775730"/>
          </a:xfrm>
          <a:prstGeom prst="rect">
            <a:avLst/>
          </a:prstGeom>
        </p:spPr>
      </p:pic>
    </p:spTree>
    <p:extLst>
      <p:ext uri="{BB962C8B-B14F-4D97-AF65-F5344CB8AC3E}">
        <p14:creationId xmlns:p14="http://schemas.microsoft.com/office/powerpoint/2010/main" val="259676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70EA-0165-4918-875C-34B1AA1E02BA}"/>
              </a:ext>
            </a:extLst>
          </p:cNvPr>
          <p:cNvSpPr>
            <a:spLocks noGrp="1"/>
          </p:cNvSpPr>
          <p:nvPr>
            <p:ph type="title"/>
          </p:nvPr>
        </p:nvSpPr>
        <p:spPr>
          <a:xfrm>
            <a:off x="919119" y="124968"/>
            <a:ext cx="10353762" cy="1257300"/>
          </a:xfrm>
        </p:spPr>
        <p:txBody>
          <a:bodyPr/>
          <a:lstStyle/>
          <a:p>
            <a:r>
              <a:rPr lang="en-US" dirty="0"/>
              <a:t>Concept of Variance and WCSS</a:t>
            </a:r>
          </a:p>
        </p:txBody>
      </p:sp>
      <p:pic>
        <p:nvPicPr>
          <p:cNvPr id="5" name="Content Placeholder 4">
            <a:extLst>
              <a:ext uri="{FF2B5EF4-FFF2-40B4-BE49-F238E27FC236}">
                <a16:creationId xmlns:a16="http://schemas.microsoft.com/office/drawing/2014/main" id="{6F8F92CD-E3F8-438B-B2D7-6282A73D8CB5}"/>
              </a:ext>
            </a:extLst>
          </p:cNvPr>
          <p:cNvPicPr>
            <a:picLocks noGrp="1" noChangeAspect="1"/>
          </p:cNvPicPr>
          <p:nvPr>
            <p:ph idx="1"/>
          </p:nvPr>
        </p:nvPicPr>
        <p:blipFill>
          <a:blip r:embed="rId2"/>
          <a:stretch>
            <a:fillRect/>
          </a:stretch>
        </p:blipFill>
        <p:spPr>
          <a:xfrm>
            <a:off x="511459" y="1600961"/>
            <a:ext cx="4289141" cy="4698899"/>
          </a:xfrm>
        </p:spPr>
      </p:pic>
      <p:pic>
        <p:nvPicPr>
          <p:cNvPr id="2050" name="Picture 2" descr="Beginner&amp;#39;s Guide To K-Means Clustering - Analytics India Magazine">
            <a:extLst>
              <a:ext uri="{FF2B5EF4-FFF2-40B4-BE49-F238E27FC236}">
                <a16:creationId xmlns:a16="http://schemas.microsoft.com/office/drawing/2014/main" id="{0ACBBCE8-ACC4-4B7F-A317-BDA933633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654" y="3172308"/>
            <a:ext cx="4456766" cy="13525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82A953-05AE-449B-B82E-FE7D004DF0A7}"/>
              </a:ext>
            </a:extLst>
          </p:cNvPr>
          <p:cNvSpPr txBox="1"/>
          <p:nvPr/>
        </p:nvSpPr>
        <p:spPr>
          <a:xfrm>
            <a:off x="5503510" y="2095130"/>
            <a:ext cx="4945507" cy="1200329"/>
          </a:xfrm>
          <a:prstGeom prst="rect">
            <a:avLst/>
          </a:prstGeom>
          <a:noFill/>
        </p:spPr>
        <p:txBody>
          <a:bodyPr wrap="square" rtlCol="0">
            <a:spAutoFit/>
          </a:bodyPr>
          <a:lstStyle/>
          <a:p>
            <a:r>
              <a:rPr lang="en-US" b="0" i="0" dirty="0">
                <a:solidFill>
                  <a:srgbClr val="D5D5D5"/>
                </a:solidFill>
                <a:effectLst/>
              </a:rPr>
              <a:t>Sum of squares of distances of every data point from its corresponding cluster centroid which is called WCSS ( Within-Cluster Sums of Squares).</a:t>
            </a:r>
          </a:p>
          <a:p>
            <a:endParaRPr lang="en-US" dirty="0"/>
          </a:p>
        </p:txBody>
      </p:sp>
      <p:pic>
        <p:nvPicPr>
          <p:cNvPr id="8" name="Picture 7">
            <a:extLst>
              <a:ext uri="{FF2B5EF4-FFF2-40B4-BE49-F238E27FC236}">
                <a16:creationId xmlns:a16="http://schemas.microsoft.com/office/drawing/2014/main" id="{B03B65F7-D821-41F9-B2B9-818A545E6307}"/>
              </a:ext>
            </a:extLst>
          </p:cNvPr>
          <p:cNvPicPr>
            <a:picLocks noChangeAspect="1"/>
          </p:cNvPicPr>
          <p:nvPr/>
        </p:nvPicPr>
        <p:blipFill>
          <a:blip r:embed="rId4"/>
          <a:stretch>
            <a:fillRect/>
          </a:stretch>
        </p:blipFill>
        <p:spPr>
          <a:xfrm>
            <a:off x="11274827" y="14383"/>
            <a:ext cx="837274" cy="775730"/>
          </a:xfrm>
          <a:prstGeom prst="rect">
            <a:avLst/>
          </a:prstGeom>
        </p:spPr>
      </p:pic>
    </p:spTree>
    <p:extLst>
      <p:ext uri="{BB962C8B-B14F-4D97-AF65-F5344CB8AC3E}">
        <p14:creationId xmlns:p14="http://schemas.microsoft.com/office/powerpoint/2010/main" val="2617047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openxmlformats.org/package/2006/metadata/core-properties"/>
    <ds:schemaRef ds:uri="http://www.w3.org/XML/1998/namespace"/>
    <ds:schemaRef ds:uri="http://purl.org/dc/elements/1.1/"/>
    <ds:schemaRef ds:uri="16c05727-aa75-4e4a-9b5f-8a80a1165891"/>
    <ds:schemaRef ds:uri="http://schemas.microsoft.com/office/2006/documentManagement/types"/>
    <ds:schemaRef ds:uri="http://purl.org/dc/dcmitype/"/>
    <ds:schemaRef ds:uri="http://purl.org/dc/terms/"/>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{F0EBD96F-B2DD-46B2-A36A-FB3FC7413EA5}tf55705232_win32</Template>
  <TotalTime>353</TotalTime>
  <Words>294</Words>
  <Application>Microsoft Office PowerPoint</Application>
  <PresentationFormat>Widescreen</PresentationFormat>
  <Paragraphs>41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Goudy Old Style</vt:lpstr>
      <vt:lpstr>Wingdings</vt:lpstr>
      <vt:lpstr>Wingdings 2</vt:lpstr>
      <vt:lpstr>SlateVTI</vt:lpstr>
      <vt:lpstr>K-Means Clustering Algorithm</vt:lpstr>
      <vt:lpstr>What is Unsupervised Learning? </vt:lpstr>
      <vt:lpstr>Then what is Clustering?</vt:lpstr>
      <vt:lpstr>What does “K” really mean?</vt:lpstr>
      <vt:lpstr>What does “K” really mean?</vt:lpstr>
      <vt:lpstr>Flow of the Algorithm</vt:lpstr>
      <vt:lpstr>Evaluating Clusters</vt:lpstr>
      <vt:lpstr>PowerPoint Presentation</vt:lpstr>
      <vt:lpstr>Concept of Variance and WCSS</vt:lpstr>
      <vt:lpstr>How to select 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Algorithm</dc:title>
  <dc:creator>Jatin Nainani</dc:creator>
  <cp:lastModifiedBy>Jatin Nainani</cp:lastModifiedBy>
  <cp:revision>2</cp:revision>
  <dcterms:created xsi:type="dcterms:W3CDTF">2021-09-02T11:50:52Z</dcterms:created>
  <dcterms:modified xsi:type="dcterms:W3CDTF">2021-09-02T17:44:50Z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