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5" r:id="rId4"/>
    <p:sldId id="258" r:id="rId5"/>
    <p:sldId id="276" r:id="rId6"/>
    <p:sldId id="277" r:id="rId7"/>
    <p:sldId id="267" r:id="rId8"/>
    <p:sldId id="268" r:id="rId9"/>
    <p:sldId id="279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9" r:id="rId19"/>
  </p:sldIdLst>
  <p:sldSz cx="9144000" cy="5143500" type="screen16x9"/>
  <p:notesSz cx="6858000" cy="9144000"/>
  <p:embeddedFontLst>
    <p:embeddedFont>
      <p:font typeface="Merriweather" panose="020B060402020202020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Comic Sans MS" panose="030F0702030302020204" pitchFamily="66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7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402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0b8e9c9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0b8e9c9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460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0b8e9c9d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0b8e9c9d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668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0b8e9c9d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0b8e9c9d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45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0b8e9c9d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0b8e9c9d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065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0b8e9c9d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0b8e9c9d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12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0b54790c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0b54790c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81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0b54790c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0b54790c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41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0b8e9c9d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0b8e9c9d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652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0b8fb43f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0b8fb43f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631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09ac5b1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09ac5b1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80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0b8e9c9d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0b8e9c9d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7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0b8e9c9d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0b8e9c9d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13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0b8e9c9d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0b8e9c9d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70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3805676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dratic_programm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721575"/>
            <a:ext cx="8520600" cy="2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the Support Vector Machines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(SVMs) 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150" y="70075"/>
            <a:ext cx="1421775" cy="131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607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Maths behind SVMs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50" y="1434675"/>
            <a:ext cx="4122174" cy="35423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638950" y="2956450"/>
            <a:ext cx="3069300" cy="16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Variables: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 - perpendicular vector to decision boundary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x,y - support vectors of two classes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- the decision boundary constant.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638950" y="1560800"/>
            <a:ext cx="41223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We try to is maximize the width of the street to find optimum hyperplane</a:t>
            </a:r>
            <a:endParaRPr sz="2000" b="1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518450" y="337525"/>
            <a:ext cx="61071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way to calculate street width 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71625" y="1501250"/>
            <a:ext cx="29121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1: Defining Width 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71625" y="3332600"/>
            <a:ext cx="32808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2: General Support Vector                     Equation 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572000" y="3323425"/>
            <a:ext cx="37197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4: Final Width Expression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572000" y="1501250"/>
            <a:ext cx="3940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3: Separate equations for classes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3980250" y="1653775"/>
            <a:ext cx="27900" cy="2873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/>
          <p:nvPr/>
        </p:nvCxnSpPr>
        <p:spPr>
          <a:xfrm>
            <a:off x="556025" y="3102313"/>
            <a:ext cx="2988600" cy="8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7"/>
          <p:cNvCxnSpPr/>
          <p:nvPr/>
        </p:nvCxnSpPr>
        <p:spPr>
          <a:xfrm>
            <a:off x="4938825" y="3077750"/>
            <a:ext cx="3280800" cy="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152" y="2253850"/>
            <a:ext cx="2207700" cy="373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425" y="4065975"/>
            <a:ext cx="17716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2575" y="1959975"/>
            <a:ext cx="2419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1975" y="3835025"/>
            <a:ext cx="17145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3D for better visualization !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132000" y="2390650"/>
            <a:ext cx="34251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The third coordinate ‘z’ is given by </a:t>
            </a:r>
            <a:endParaRPr sz="14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/>
              <a:t>z = w.x + b</a:t>
            </a:r>
            <a:endParaRPr sz="1400" b="1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450" y="134549"/>
            <a:ext cx="4256100" cy="23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450" y="2861224"/>
            <a:ext cx="4169324" cy="203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>
            <a:stCxn id="110" idx="3"/>
            <a:endCxn id="111" idx="3"/>
          </p:cNvCxnSpPr>
          <p:nvPr/>
        </p:nvCxnSpPr>
        <p:spPr>
          <a:xfrm flipH="1">
            <a:off x="8266850" y="1311049"/>
            <a:ext cx="86700" cy="2565600"/>
          </a:xfrm>
          <a:prstGeom prst="curvedConnector3">
            <a:avLst>
              <a:gd name="adj1" fmla="val -274654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8"/>
          <p:cNvSpPr txBox="1"/>
          <p:nvPr/>
        </p:nvSpPr>
        <p:spPr>
          <a:xfrm>
            <a:off x="409000" y="3804950"/>
            <a:ext cx="29622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‘1’ only in w.x+b=1?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800" y="152400"/>
            <a:ext cx="320019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283275" y="1871925"/>
            <a:ext cx="37044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Since we have selected ‘1’, plane has slope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800" y="2739075"/>
            <a:ext cx="1687350" cy="6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55225" y="3854125"/>
            <a:ext cx="37605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If we wish to change 1 to any other number, we can but the plane will also rotate along decision boundary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find Street Width (Method 2) 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550" y="1501275"/>
            <a:ext cx="1639925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171625" y="2819725"/>
            <a:ext cx="8058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2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71625" y="1501250"/>
            <a:ext cx="8058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1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71625" y="4138200"/>
            <a:ext cx="8058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3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037" y="2553063"/>
            <a:ext cx="2150950" cy="10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1875" y="4138200"/>
            <a:ext cx="2150950" cy="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4735200" y="4138200"/>
            <a:ext cx="8058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6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735200" y="2819725"/>
            <a:ext cx="8058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5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735200" y="1501250"/>
            <a:ext cx="8058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4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1950" y="3978600"/>
            <a:ext cx="1454250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9175" y="2636950"/>
            <a:ext cx="2305650" cy="9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26200" y="1409388"/>
            <a:ext cx="2150950" cy="695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0"/>
          <p:cNvCxnSpPr/>
          <p:nvPr/>
        </p:nvCxnSpPr>
        <p:spPr>
          <a:xfrm>
            <a:off x="3980250" y="1653775"/>
            <a:ext cx="27900" cy="2873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0"/>
          <p:cNvCxnSpPr/>
          <p:nvPr/>
        </p:nvCxnSpPr>
        <p:spPr>
          <a:xfrm rot="10800000" flipH="1">
            <a:off x="630675" y="2270250"/>
            <a:ext cx="2214600" cy="28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0"/>
          <p:cNvCxnSpPr/>
          <p:nvPr/>
        </p:nvCxnSpPr>
        <p:spPr>
          <a:xfrm rot="10800000" flipH="1">
            <a:off x="630675" y="3854075"/>
            <a:ext cx="2214600" cy="28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0"/>
          <p:cNvCxnSpPr/>
          <p:nvPr/>
        </p:nvCxnSpPr>
        <p:spPr>
          <a:xfrm rot="10800000" flipH="1">
            <a:off x="5320400" y="3863438"/>
            <a:ext cx="2214600" cy="28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0"/>
          <p:cNvCxnSpPr/>
          <p:nvPr/>
        </p:nvCxnSpPr>
        <p:spPr>
          <a:xfrm rot="10800000" flipH="1">
            <a:off x="5320400" y="2310900"/>
            <a:ext cx="2214600" cy="28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311700" y="1653775"/>
            <a:ext cx="29121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1: Lagrange’s Multiplier by Definition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171625" y="3472750"/>
            <a:ext cx="32808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2: Differentiating wrt ‘w’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443775" y="2743075"/>
            <a:ext cx="37197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4: Differentiating wrt ‘b’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4443775" y="1551700"/>
            <a:ext cx="3940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3: Equation for ‘w’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>
            <a:off x="3980250" y="1653775"/>
            <a:ext cx="27900" cy="3195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>
            <a:off x="556025" y="3239038"/>
            <a:ext cx="2988600" cy="8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4500238" y="2666138"/>
            <a:ext cx="3280800" cy="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311700" y="162850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Street Width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(Using Lagrange’s Multipliers)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50" y="4035900"/>
            <a:ext cx="2419350" cy="72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98521"/>
            <a:ext cx="3827850" cy="81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700" y="2012173"/>
            <a:ext cx="2025882" cy="44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7700" y="4390492"/>
            <a:ext cx="1507050" cy="53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6475" y="3166225"/>
            <a:ext cx="1507043" cy="72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1"/>
          <p:cNvCxnSpPr/>
          <p:nvPr/>
        </p:nvCxnSpPr>
        <p:spPr>
          <a:xfrm>
            <a:off x="4535963" y="3934438"/>
            <a:ext cx="3280800" cy="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21"/>
          <p:cNvSpPr txBox="1"/>
          <p:nvPr/>
        </p:nvSpPr>
        <p:spPr>
          <a:xfrm>
            <a:off x="4443775" y="3978475"/>
            <a:ext cx="3940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5: Result of partial differentiation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171625" y="1501250"/>
            <a:ext cx="41169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6: Substituting the values obtained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171625" y="3332600"/>
            <a:ext cx="2617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Step 7: Final expression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Google Shape;170;p22"/>
          <p:cNvCxnSpPr/>
          <p:nvPr/>
        </p:nvCxnSpPr>
        <p:spPr>
          <a:xfrm>
            <a:off x="2175088" y="2988450"/>
            <a:ext cx="41553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311700" y="162850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Street Width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(Using Lagrange’s Multipliers)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375" y="3844390"/>
            <a:ext cx="490298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779" y="2110950"/>
            <a:ext cx="6576182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of SVMs Equation 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2"/>
          </p:nvPr>
        </p:nvSpPr>
        <p:spPr>
          <a:xfrm>
            <a:off x="311300" y="1650150"/>
            <a:ext cx="39540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</a:rPr>
              <a:t>The Equation obtained can be further solved using Quadratic Programming</a:t>
            </a:r>
            <a:endParaRPr sz="1700" b="1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 b="1">
              <a:solidFill>
                <a:srgbClr val="FFFFFF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1"/>
          </p:nvPr>
        </p:nvSpPr>
        <p:spPr>
          <a:xfrm>
            <a:off x="311300" y="3579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reference: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https://en.wikipedia.org/wiki/Quadratic_programming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5003825" y="3645600"/>
            <a:ext cx="3704400" cy="1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Why QP?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Hint: The equation for L is quadratic wrt to x and the constraints on x is linear.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Isn’t it a perfect recipe? 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525" y="0"/>
            <a:ext cx="4557000" cy="36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latin typeface="Comic Sans MS"/>
                <a:ea typeface="Comic Sans MS"/>
                <a:cs typeface="Comic Sans MS"/>
                <a:sym typeface="Comic Sans MS"/>
              </a:rPr>
              <a:t>You are now beginning to understand SVMs! Thanks  </a:t>
            </a:r>
            <a:endParaRPr sz="2200" i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743650" y="1660800"/>
            <a:ext cx="7362000" cy="20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SVM is usually regarded as an efficient Machine Learning algorithms as it tries to find the best hyperplane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Obviously the above is not true always ! It’s ML, you can’t always be accurate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SVMs can always take n-features meaning the algorithm also works in n-dimension but we can’t demonstrate more than 3 dimensions due to human limitations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 kernel functions can also be used in other Machine Learning Algorithms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476250" y="467608"/>
            <a:ext cx="4368711" cy="5013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Times New Roman"/>
              </a:rPr>
              <a:t>Rock it SVMs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Decision Boundary best fits the given data? 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3545800"/>
            <a:ext cx="3127500" cy="14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 Try to think in terms of patterns and corner points!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Never forget about extending concepts in n-dimensions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800" y="1020225"/>
            <a:ext cx="3961631" cy="35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Decision boundary of left plot is not good as compared to right plot.</a:t>
            </a:r>
          </a:p>
          <a:p>
            <a:r>
              <a:rPr lang="en-IN" dirty="0" smtClean="0"/>
              <a:t>Data when not scaled can have adverse effects like one feature not having much importance</a:t>
            </a:r>
          </a:p>
          <a:p>
            <a:r>
              <a:rPr lang="en-IN" dirty="0" smtClean="0"/>
              <a:t>Addition of data which is on either side of the street won’t affect the model.</a:t>
            </a:r>
          </a:p>
          <a:p>
            <a:r>
              <a:rPr lang="en-IN" dirty="0" smtClean="0"/>
              <a:t>Best with datasets of small-medium range. ~10k because time complexity can go over cubic for </a:t>
            </a:r>
            <a:r>
              <a:rPr lang="en-IN" smtClean="0"/>
              <a:t>certain kernels.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662" y="1533973"/>
            <a:ext cx="4572638" cy="1019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083" y="2934365"/>
            <a:ext cx="460121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2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Jargon Alerts !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25" y="2425500"/>
            <a:ext cx="18186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Street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Street Width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Support Vectors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Hyperplane</a:t>
            </a:r>
            <a:endParaRPr sz="1400"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b="1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172" y="1289375"/>
            <a:ext cx="5274051" cy="38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 Margin and Hard Margin Classification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 hard margin classification the instances are strictly on their side of their street.</a:t>
            </a:r>
          </a:p>
          <a:p>
            <a:r>
              <a:rPr lang="en-IN" dirty="0" smtClean="0"/>
              <a:t>In soft margin classification some street violations are allowed.</a:t>
            </a:r>
          </a:p>
          <a:p>
            <a:r>
              <a:rPr lang="en-IN" dirty="0" smtClean="0"/>
              <a:t>The amount of violations that are tolerated depend on the </a:t>
            </a:r>
            <a:r>
              <a:rPr lang="en-IN" dirty="0" err="1" smtClean="0"/>
              <a:t>hyperparameter</a:t>
            </a:r>
            <a:r>
              <a:rPr lang="en-IN" dirty="0" smtClean="0"/>
              <a:t> c.</a:t>
            </a:r>
          </a:p>
          <a:p>
            <a:r>
              <a:rPr lang="en-IN" dirty="0"/>
              <a:t>c</a:t>
            </a:r>
            <a:r>
              <a:rPr lang="en-IN" dirty="0" smtClean="0"/>
              <a:t> is the inverse of the tolerance.</a:t>
            </a:r>
          </a:p>
          <a:p>
            <a:r>
              <a:rPr lang="en-IN" dirty="0" smtClean="0"/>
              <a:t>The lower it is the wider the street is and the better it </a:t>
            </a:r>
            <a:r>
              <a:rPr lang="en-IN" dirty="0" err="1" smtClean="0"/>
              <a:t>genralizes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167" y="2058286"/>
            <a:ext cx="456311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1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 linear data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Not all data is linear and thus linearly separable. </a:t>
            </a:r>
          </a:p>
          <a:p>
            <a:r>
              <a:rPr lang="en-IN" dirty="0" smtClean="0"/>
              <a:t>Converting linear data to high dimension data gives it more features and thus makes it more separable.</a:t>
            </a:r>
          </a:p>
          <a:p>
            <a:r>
              <a:rPr lang="en-IN" dirty="0" smtClean="0"/>
              <a:t>Higher the degree will be the closer will be the fit. It’s a </a:t>
            </a:r>
            <a:r>
              <a:rPr lang="en-IN" dirty="0" err="1" smtClean="0"/>
              <a:t>hyperparameter</a:t>
            </a:r>
            <a:r>
              <a:rPr lang="en-IN" dirty="0" smtClean="0"/>
              <a:t> that can be tuned.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03" y="1505700"/>
            <a:ext cx="4591691" cy="1733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171" y="3324446"/>
            <a:ext cx="458216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Trick 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2"/>
          </p:nvPr>
        </p:nvSpPr>
        <p:spPr>
          <a:xfrm>
            <a:off x="4832400" y="1384075"/>
            <a:ext cx="3999900" cy="19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Separates non-linear data</a:t>
            </a:r>
            <a:endParaRPr sz="16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Doesn’t actually convert data vectors in higher dimensions, just assumes!</a:t>
            </a:r>
            <a:endParaRPr sz="1600" b="1" dirty="0"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00" y="1865614"/>
            <a:ext cx="4577300" cy="28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163" y="4460275"/>
            <a:ext cx="1990325" cy="4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4832400" y="3756025"/>
            <a:ext cx="3223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above computation for dot product using kernel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Gaussian Kernel</a:t>
            </a:r>
            <a:endParaRPr sz="3200"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4323750" y="313645"/>
            <a:ext cx="3127500" cy="637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 dirty="0">
                <a:solidFill>
                  <a:srgbClr val="000000"/>
                </a:solidFill>
              </a:rPr>
              <a:t>Sigma represents similarity between x and y </a:t>
            </a:r>
            <a:endParaRPr sz="1500" dirty="0">
              <a:solidFill>
                <a:srgbClr val="000000"/>
              </a:solidFill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25" y="2330025"/>
            <a:ext cx="2815554" cy="7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380925" y="1958250"/>
            <a:ext cx="20079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Function is given by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776646" y="988470"/>
            <a:ext cx="1073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Similarity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Google Shape;201;p25"/>
          <p:cNvCxnSpPr/>
          <p:nvPr/>
        </p:nvCxnSpPr>
        <p:spPr>
          <a:xfrm rot="10800000">
            <a:off x="5993483" y="951420"/>
            <a:ext cx="11700" cy="39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25"/>
          <p:cNvSpPr txBox="1"/>
          <p:nvPr/>
        </p:nvSpPr>
        <p:spPr>
          <a:xfrm>
            <a:off x="6410108" y="988470"/>
            <a:ext cx="7314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Sigma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5"/>
          <p:cNvCxnSpPr/>
          <p:nvPr/>
        </p:nvCxnSpPr>
        <p:spPr>
          <a:xfrm rot="10800000">
            <a:off x="7298533" y="951420"/>
            <a:ext cx="11700" cy="39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" name="Google Shape;204;p25"/>
          <p:cNvSpPr txBox="1"/>
          <p:nvPr/>
        </p:nvSpPr>
        <p:spPr>
          <a:xfrm>
            <a:off x="4326008" y="1470843"/>
            <a:ext cx="28155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General-purpose Kernel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750" y="2433729"/>
            <a:ext cx="4582164" cy="16480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Vector Regression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 smtClean="0"/>
              <a:t>Similar to SVC’s but the main intuition is to increase the width of the street instead of reducing it to accommodate the maximum number of instances.</a:t>
            </a:r>
          </a:p>
          <a:p>
            <a:r>
              <a:rPr lang="en-IN" sz="1200" dirty="0" smtClean="0"/>
              <a:t>The decision boundary is actually the line of best fit.</a:t>
            </a:r>
          </a:p>
          <a:p>
            <a:r>
              <a:rPr lang="en-IN" sz="1200" dirty="0" smtClean="0"/>
              <a:t>Unlike other models that try to minimize the error between the real and predicted value, SVR tries to fit the best line within a threshold value.</a:t>
            </a:r>
          </a:p>
          <a:p>
            <a:r>
              <a:rPr lang="en-IN" sz="1200" dirty="0" smtClean="0"/>
              <a:t>The threshold value is the distance between the </a:t>
            </a:r>
            <a:r>
              <a:rPr lang="en-IN" sz="1200" dirty="0" err="1" smtClean="0"/>
              <a:t>hyperplane</a:t>
            </a:r>
            <a:r>
              <a:rPr lang="en-IN" sz="1200" dirty="0" smtClean="0"/>
              <a:t> and boundary line.</a:t>
            </a:r>
          </a:p>
          <a:p>
            <a:r>
              <a:rPr lang="en-IN" sz="1200" dirty="0" smtClean="0"/>
              <a:t>Like SVC’s non linear data is also considered.</a:t>
            </a:r>
          </a:p>
          <a:p>
            <a:r>
              <a:rPr lang="en-IN" sz="1200" dirty="0" smtClean="0"/>
              <a:t>Eta is a </a:t>
            </a:r>
            <a:r>
              <a:rPr lang="en-IN" sz="1200" dirty="0" err="1" smtClean="0"/>
              <a:t>hyperparameter</a:t>
            </a:r>
            <a:r>
              <a:rPr lang="en-IN" sz="1200" dirty="0" smtClean="0"/>
              <a:t> which decides the width of the street.</a:t>
            </a:r>
            <a:endParaRPr lang="en-IN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00" y="1426033"/>
            <a:ext cx="3899846" cy="1685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894" y="3022641"/>
            <a:ext cx="3818857" cy="16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20306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728</Words>
  <Application>Microsoft Office PowerPoint</Application>
  <PresentationFormat>On-screen Show (16:9)</PresentationFormat>
  <Paragraphs>91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Merriweather</vt:lpstr>
      <vt:lpstr>Roboto</vt:lpstr>
      <vt:lpstr>Times New Roman</vt:lpstr>
      <vt:lpstr>Comic Sans MS</vt:lpstr>
      <vt:lpstr>Arial</vt:lpstr>
      <vt:lpstr>Paradigm</vt:lpstr>
      <vt:lpstr>Supporting the Support Vector Machines (SVMs) </vt:lpstr>
      <vt:lpstr>Which Decision Boundary best fits the given data? </vt:lpstr>
      <vt:lpstr>PowerPoint Presentation</vt:lpstr>
      <vt:lpstr>Jargon Alerts !</vt:lpstr>
      <vt:lpstr>Soft Margin and Hard Margin Classification</vt:lpstr>
      <vt:lpstr>Non linear data</vt:lpstr>
      <vt:lpstr>Kernel Trick </vt:lpstr>
      <vt:lpstr>Gaussian Kernel</vt:lpstr>
      <vt:lpstr>Support Vector Regression</vt:lpstr>
      <vt:lpstr>Maths behind SVMs </vt:lpstr>
      <vt:lpstr>Easy way to calculate street width </vt:lpstr>
      <vt:lpstr>Introducing 3D for better visualization !</vt:lpstr>
      <vt:lpstr>Why ‘1’ only in w.x+b=1?</vt:lpstr>
      <vt:lpstr>Steps to find Street Width (Method 2) </vt:lpstr>
      <vt:lpstr>Minimizing Street Width                                   (Using Lagrange’s Multipliers)</vt:lpstr>
      <vt:lpstr>Minimizing Street Width                                   (Using Lagrange’s Multipliers)</vt:lpstr>
      <vt:lpstr>Computation of SVMs Equation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the Support Vector Machines (SVMs) </dc:title>
  <cp:lastModifiedBy>burhanizrangwala@gmail.com</cp:lastModifiedBy>
  <cp:revision>15</cp:revision>
  <dcterms:modified xsi:type="dcterms:W3CDTF">2021-08-31T14:46:27Z</dcterms:modified>
</cp:coreProperties>
</file>