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95" r:id="rId4"/>
    <p:sldId id="258" r:id="rId5"/>
    <p:sldId id="259" r:id="rId6"/>
    <p:sldId id="260" r:id="rId7"/>
    <p:sldId id="261" r:id="rId8"/>
    <p:sldId id="262" r:id="rId9"/>
    <p:sldId id="263" r:id="rId10"/>
    <p:sldId id="296" r:id="rId11"/>
    <p:sldId id="264" r:id="rId12"/>
    <p:sldId id="297" r:id="rId13"/>
    <p:sldId id="267" r:id="rId14"/>
    <p:sldId id="278" r:id="rId15"/>
  </p:sldIdLst>
  <p:sldSz cx="9144000" cy="5143500" type="screen16x9"/>
  <p:notesSz cx="6858000" cy="9144000"/>
  <p:embeddedFontLst>
    <p:embeddedFont>
      <p:font typeface="Oswald" charset="0"/>
      <p:regular r:id="rId17"/>
      <p:bold r:id="rId18"/>
    </p:embeddedFont>
    <p:embeddedFont>
      <p:font typeface="Source Sans Pro" pitchFamily="34" charset="0"/>
      <p:regular r:id="rId19"/>
      <p:bold r:id="rId20"/>
      <p:italic r:id="rId21"/>
      <p:boldItalic r:id="rId22"/>
    </p:embeddedFont>
    <p:embeddedFont>
      <p:font typeface="Cambria" pitchFamily="18" charset="0"/>
      <p:regular r:id="rId23"/>
      <p:bold r:id="rId24"/>
      <p:italic r:id="rId25"/>
      <p:boldItalic r:id="rId26"/>
    </p:embeddedFont>
    <p:embeddedFont>
      <p:font typeface="Calibri" pitchFamily="34" charset="0"/>
      <p:regular r:id="rId27"/>
      <p:bold r:id="rId28"/>
      <p:italic r:id="rId29"/>
      <p:boldItalic r:id="rId30"/>
    </p:embeddedFont>
    <p:embeddedFont>
      <p:font typeface="Book Antiqua"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NAIVE-BAYES CLASSIFIER IN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
        <p:nvSpPr>
          <p:cNvPr id="1025" name="Rectangle 1"/>
          <p:cNvSpPr>
            <a:spLocks noChangeArrowheads="1"/>
          </p:cNvSpPr>
          <p:nvPr/>
        </p:nvSpPr>
        <p:spPr bwMode="auto">
          <a:xfrm>
            <a:off x="304800" y="3333750"/>
            <a:ext cx="8610600" cy="984885"/>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90A0B"/>
                </a:solidFill>
                <a:effectLst/>
                <a:latin typeface="-apple-system"/>
                <a:cs typeface="Arial" pitchFamily="34" charset="0"/>
              </a:rPr>
              <a:t>Bernoulli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3C484E"/>
                </a:solidFill>
                <a:effectLst/>
                <a:latin typeface="Arial" pitchFamily="34" charset="0"/>
                <a:cs typeface="Arial" pitchFamily="34" charset="0"/>
              </a:rPr>
              <a:t>As we deal with binary values, let's consider 'p' as probability of success and 'q' as probability of failure and q=1-p</a:t>
            </a:r>
            <a:br>
              <a:rPr kumimoji="0" lang="en-US" sz="1300" b="0" i="0" u="none" strike="noStrike" cap="none" normalizeH="0" baseline="0" dirty="0" smtClean="0">
                <a:ln>
                  <a:noFill/>
                </a:ln>
                <a:solidFill>
                  <a:srgbClr val="3C484E"/>
                </a:solidFill>
                <a:effectLst/>
                <a:latin typeface="Arial" pitchFamily="34" charset="0"/>
                <a:cs typeface="Arial" pitchFamily="34" charset="0"/>
              </a:rPr>
            </a:br>
            <a:r>
              <a:rPr kumimoji="0" lang="en-US" sz="1300" b="0" i="0" u="none" strike="noStrike" cap="none" normalizeH="0" baseline="0" dirty="0" smtClean="0">
                <a:ln>
                  <a:noFill/>
                </a:ln>
                <a:solidFill>
                  <a:srgbClr val="3C484E"/>
                </a:solidFill>
                <a:effectLst/>
                <a:latin typeface="Arial" pitchFamily="34" charset="0"/>
                <a:cs typeface="Arial" pitchFamily="34" charset="0"/>
              </a:rPr>
              <a:t>For a random variable 'X' in Bernoulli distribution.</a:t>
            </a:r>
          </a:p>
          <a:p>
            <a:pPr marL="0" marR="0" lvl="0" indent="0" algn="l" defTabSz="914400" rtl="0" eaLnBrk="0" fontAlgn="base" latinLnBrk="0" hangingPunct="0">
              <a:lnSpc>
                <a:spcPct val="100000"/>
              </a:lnSpc>
              <a:spcBef>
                <a:spcPct val="0"/>
              </a:spcBef>
              <a:spcAft>
                <a:spcPct val="0"/>
              </a:spcAft>
              <a:buClrTx/>
              <a:buSzTx/>
              <a:buFontTx/>
              <a:buNone/>
              <a:tabLst/>
            </a:pPr>
            <a:endParaRPr lang="en-US" sz="1300" dirty="0" smtClean="0">
              <a:solidFill>
                <a:srgbClr val="3C484E"/>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dirty="0" smtClean="0">
                <a:ln>
                  <a:noFill/>
                </a:ln>
                <a:solidFill>
                  <a:srgbClr val="090A0B"/>
                </a:solidFill>
                <a:effectLst/>
                <a:latin typeface="inherit"/>
                <a:cs typeface="Arial" pitchFamily="34" charset="0"/>
              </a:rPr>
              <a:t>where 'x' can have only two values either 0 or 1</a:t>
            </a:r>
            <a:endParaRPr kumimoji="0" lang="en-US" sz="1300" b="0" i="0" u="none" strike="noStrike" cap="none" normalizeH="0" baseline="0" dirty="0" smtClean="0">
              <a:ln>
                <a:noFill/>
              </a:ln>
              <a:solidFill>
                <a:srgbClr val="3C484E"/>
              </a:solidFill>
              <a:effectLst/>
              <a:latin typeface="Arial" pitchFamily="34" charset="0"/>
              <a:cs typeface="Arial" pitchFamily="34" charset="0"/>
            </a:endParaRPr>
          </a:p>
        </p:txBody>
      </p:sp>
      <p:pic>
        <p:nvPicPr>
          <p:cNvPr id="1026" name="Picture 2" descr="11-1"/>
          <p:cNvPicPr>
            <a:picLocks noChangeAspect="1" noChangeArrowheads="1"/>
          </p:cNvPicPr>
          <p:nvPr/>
        </p:nvPicPr>
        <p:blipFill>
          <a:blip r:embed="rId2"/>
          <a:srcRect/>
          <a:stretch>
            <a:fillRect/>
          </a:stretch>
        </p:blipFill>
        <p:spPr bwMode="auto">
          <a:xfrm>
            <a:off x="2514600" y="1428750"/>
            <a:ext cx="4267200" cy="1790701"/>
          </a:xfrm>
          <a:prstGeom prst="rect">
            <a:avLst/>
          </a:prstGeom>
          <a:noFill/>
        </p:spPr>
      </p:pic>
      <p:sp>
        <p:nvSpPr>
          <p:cNvPr id="8" name="Rectangle 7"/>
          <p:cNvSpPr/>
          <p:nvPr/>
        </p:nvSpPr>
        <p:spPr>
          <a:xfrm>
            <a:off x="152400" y="209550"/>
            <a:ext cx="8763000" cy="1169551"/>
          </a:xfrm>
          <a:prstGeom prst="rect">
            <a:avLst/>
          </a:prstGeom>
        </p:spPr>
        <p:txBody>
          <a:bodyPr wrap="square">
            <a:spAutoFit/>
          </a:bodyPr>
          <a:lstStyle/>
          <a:p>
            <a:r>
              <a:rPr lang="en-US" b="1" i="1" u="sng" dirty="0" smtClean="0"/>
              <a:t>Bernoulli Naive </a:t>
            </a:r>
            <a:r>
              <a:rPr lang="en-US" b="1" i="1" u="sng" dirty="0" err="1" smtClean="0"/>
              <a:t>Bayes</a:t>
            </a:r>
            <a:endParaRPr lang="en-US" b="1" i="1" u="sng" dirty="0" smtClean="0"/>
          </a:p>
          <a:p>
            <a:endParaRPr lang="en-US" b="1" i="1" u="sng" dirty="0" smtClean="0"/>
          </a:p>
          <a:p>
            <a:r>
              <a:rPr lang="en-US" dirty="0" smtClean="0"/>
              <a:t>This is used when features are binary. So, instead of using the frequency of the word, if you have discrete features in 1s and 0s that represent the presence or absence of a feature. In that case, the features will be binary and we will use Bernoulli Naive </a:t>
            </a:r>
            <a:r>
              <a:rPr lang="en-US" dirty="0" err="1" smtClean="0"/>
              <a:t>Bayes</a:t>
            </a:r>
            <a:r>
              <a:rPr lang="en-US"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11" name="Rectangle 10"/>
          <p:cNvSpPr/>
          <p:nvPr/>
        </p:nvSpPr>
        <p:spPr>
          <a:xfrm>
            <a:off x="381000" y="285750"/>
            <a:ext cx="8458200" cy="3416320"/>
          </a:xfrm>
          <a:prstGeom prst="rect">
            <a:avLst/>
          </a:prstGeom>
        </p:spPr>
        <p:txBody>
          <a:bodyPr wrap="square">
            <a:spAutoFit/>
          </a:bodyPr>
          <a:lstStyle/>
          <a:p>
            <a:r>
              <a:rPr lang="en-US" sz="2400" b="1" dirty="0" smtClean="0">
                <a:solidFill>
                  <a:schemeClr val="accent1">
                    <a:lumMod val="60000"/>
                    <a:lumOff val="40000"/>
                  </a:schemeClr>
                </a:solidFill>
                <a:latin typeface="Oswald" charset="0"/>
              </a:rPr>
              <a:t>Difference between Bernoulli, Multinomial and Gaussian Naive </a:t>
            </a:r>
            <a:r>
              <a:rPr lang="en-US" sz="2400" b="1" dirty="0" err="1" smtClean="0">
                <a:solidFill>
                  <a:schemeClr val="accent1">
                    <a:lumMod val="60000"/>
                    <a:lumOff val="40000"/>
                  </a:schemeClr>
                </a:solidFill>
                <a:latin typeface="Oswald" charset="0"/>
              </a:rPr>
              <a:t>Bayes</a:t>
            </a:r>
            <a:endParaRPr lang="en-US" sz="2400" b="1" dirty="0" smtClean="0">
              <a:solidFill>
                <a:schemeClr val="accent1">
                  <a:lumMod val="60000"/>
                  <a:lumOff val="40000"/>
                </a:schemeClr>
              </a:solidFill>
              <a:latin typeface="Oswald" charset="0"/>
            </a:endParaRPr>
          </a:p>
          <a:p>
            <a:endParaRPr lang="en-US" dirty="0" smtClean="0"/>
          </a:p>
          <a:p>
            <a:r>
              <a:rPr lang="en-US" dirty="0" smtClean="0"/>
              <a:t>Multinomial Naïve </a:t>
            </a:r>
            <a:r>
              <a:rPr lang="en-US" dirty="0" err="1" smtClean="0"/>
              <a:t>Bayes</a:t>
            </a:r>
            <a:r>
              <a:rPr lang="en-US" dirty="0" smtClean="0"/>
              <a:t> consider a feature vector where a given term represents the number of times it appears or very often i.e. frequency.</a:t>
            </a:r>
          </a:p>
          <a:p>
            <a:r>
              <a:rPr lang="en-US" dirty="0" smtClean="0"/>
              <a:t> On the other hand, Bernoulli is a binary algorithm used when the feature is present or not.</a:t>
            </a:r>
          </a:p>
          <a:p>
            <a:r>
              <a:rPr lang="en-US" dirty="0" smtClean="0"/>
              <a:t> At last Gaussian is based on continuous distribution.</a:t>
            </a:r>
          </a:p>
          <a:p>
            <a:endParaRPr lang="en-US" dirty="0" smtClean="0"/>
          </a:p>
          <a:p>
            <a:pPr fontAlgn="base"/>
            <a:r>
              <a:rPr lang="en-US" b="1" i="1" dirty="0" smtClean="0"/>
              <a:t>Multinomial Naive </a:t>
            </a:r>
            <a:r>
              <a:rPr lang="en-US" b="1" i="1" dirty="0" err="1" smtClean="0"/>
              <a:t>Bayes</a:t>
            </a:r>
            <a:r>
              <a:rPr lang="en-US" dirty="0" smtClean="0"/>
              <a:t> - Widely used classifier for document classification which keeps the count of frequent words present in the documents.</a:t>
            </a:r>
          </a:p>
          <a:p>
            <a:pPr fontAlgn="base"/>
            <a:r>
              <a:rPr lang="en-US" b="1" i="1" dirty="0" smtClean="0"/>
              <a:t>Bernoulli Naive </a:t>
            </a:r>
            <a:r>
              <a:rPr lang="en-US" b="1" i="1" dirty="0" err="1" smtClean="0"/>
              <a:t>Bayes</a:t>
            </a:r>
            <a:r>
              <a:rPr lang="en-US" dirty="0" smtClean="0"/>
              <a:t> - Used for discrete data, where features are only in binary form.</a:t>
            </a:r>
          </a:p>
          <a:p>
            <a:pPr fontAlgn="base"/>
            <a:r>
              <a:rPr lang="en-US" b="1" i="1" dirty="0" smtClean="0"/>
              <a:t>Gaussian Naive </a:t>
            </a:r>
            <a:r>
              <a:rPr lang="en-US" b="1" i="1" dirty="0" err="1" smtClean="0"/>
              <a:t>Bayes</a:t>
            </a:r>
            <a:r>
              <a:rPr lang="en-US" dirty="0" smtClean="0"/>
              <a:t> - Used when we are dealing with continuous data and uses Gaussian distribution..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7" name="Picture 6"/>
          <p:cNvPicPr/>
          <p:nvPr/>
        </p:nvPicPr>
        <p:blipFill>
          <a:blip r:embed="rId2"/>
          <a:srcRect/>
          <a:stretch>
            <a:fillRect/>
          </a:stretch>
        </p:blipFill>
        <p:spPr bwMode="auto">
          <a:xfrm>
            <a:off x="0" y="0"/>
            <a:ext cx="4114800" cy="1657350"/>
          </a:xfrm>
          <a:prstGeom prst="rect">
            <a:avLst/>
          </a:prstGeom>
          <a:noFill/>
          <a:ln w="9525">
            <a:noFill/>
            <a:miter lim="800000"/>
            <a:headEnd/>
            <a:tailEnd/>
          </a:ln>
        </p:spPr>
      </p:pic>
      <p:sp>
        <p:nvSpPr>
          <p:cNvPr id="8" name="Rectangle 7"/>
          <p:cNvSpPr/>
          <p:nvPr/>
        </p:nvSpPr>
        <p:spPr>
          <a:xfrm>
            <a:off x="0" y="1428750"/>
            <a:ext cx="9144000" cy="3139321"/>
          </a:xfrm>
          <a:prstGeom prst="rect">
            <a:avLst/>
          </a:prstGeom>
        </p:spPr>
        <p:txBody>
          <a:bodyPr wrap="square">
            <a:spAutoFit/>
          </a:bodyPr>
          <a:lstStyle/>
          <a:p>
            <a:pPr fontAlgn="base"/>
            <a:r>
              <a:rPr lang="en-US" sz="1100" dirty="0" smtClean="0"/>
              <a:t>And we want to classify an </a:t>
            </a:r>
            <a:r>
              <a:rPr lang="en-US" sz="1100" b="1" dirty="0" smtClean="0"/>
              <a:t>instance 'X' with Confident=Yes, Studied=Yes and Sick=No</a:t>
            </a:r>
            <a:endParaRPr lang="en-US" sz="1100" dirty="0" smtClean="0"/>
          </a:p>
          <a:p>
            <a:pPr fontAlgn="base"/>
            <a:r>
              <a:rPr lang="en-US" sz="1100" dirty="0" smtClean="0"/>
              <a:t>So, first we need to calculate the class probabilities </a:t>
            </a:r>
            <a:r>
              <a:rPr lang="en-US" sz="1100" dirty="0" err="1" smtClean="0"/>
              <a:t>i.e</a:t>
            </a:r>
            <a:r>
              <a:rPr lang="en-US" sz="1100" dirty="0" smtClean="0"/>
              <a:t> </a:t>
            </a:r>
            <a:r>
              <a:rPr lang="en-US" sz="1100" b="1" dirty="0" smtClean="0"/>
              <a:t>P(Pass)=3/5 and P(Fail)=2/5</a:t>
            </a:r>
            <a:r>
              <a:rPr lang="en-US" sz="1100" dirty="0" smtClean="0"/>
              <a:t/>
            </a:r>
            <a:br>
              <a:rPr lang="en-US" sz="1100" dirty="0" smtClean="0"/>
            </a:br>
            <a:r>
              <a:rPr lang="en-US" sz="1100" dirty="0" smtClean="0"/>
              <a:t>P(Confident=Yes| Result=Pass) = 2/3</a:t>
            </a:r>
            <a:br>
              <a:rPr lang="en-US" sz="1100" dirty="0" smtClean="0"/>
            </a:br>
            <a:r>
              <a:rPr lang="en-US" sz="1100" dirty="0" smtClean="0"/>
              <a:t>P(Studied=Yes| Result=Pass) = 2/3</a:t>
            </a:r>
            <a:br>
              <a:rPr lang="en-US" sz="1100" dirty="0" smtClean="0"/>
            </a:br>
            <a:r>
              <a:rPr lang="en-US" sz="1100" dirty="0" smtClean="0"/>
              <a:t>P(Sick=Yes| Result=Pass) = 1/3</a:t>
            </a:r>
          </a:p>
          <a:p>
            <a:pPr fontAlgn="base"/>
            <a:r>
              <a:rPr lang="en-US" sz="1100" dirty="0" smtClean="0"/>
              <a:t>Similarly,</a:t>
            </a:r>
          </a:p>
          <a:p>
            <a:pPr fontAlgn="base"/>
            <a:r>
              <a:rPr lang="en-US" sz="1100" dirty="0" smtClean="0"/>
              <a:t>P(Confident=Yes| Result=Fail) = 1/2</a:t>
            </a:r>
            <a:br>
              <a:rPr lang="en-US" sz="1100" dirty="0" smtClean="0"/>
            </a:br>
            <a:r>
              <a:rPr lang="en-US" sz="1100" dirty="0" smtClean="0"/>
              <a:t>P(Studied=Yes| Result=Fail) = 1/2</a:t>
            </a:r>
            <a:br>
              <a:rPr lang="en-US" sz="1100" dirty="0" smtClean="0"/>
            </a:br>
            <a:r>
              <a:rPr lang="en-US" sz="1100" dirty="0" smtClean="0"/>
              <a:t>P(Sick=Yes| Result=Fail) = 1/2</a:t>
            </a:r>
          </a:p>
          <a:p>
            <a:pPr fontAlgn="base"/>
            <a:r>
              <a:rPr lang="en-US" sz="1100" dirty="0" smtClean="0"/>
              <a:t>Now we calculate,</a:t>
            </a:r>
          </a:p>
          <a:p>
            <a:pPr fontAlgn="base"/>
            <a:r>
              <a:rPr lang="en-US" sz="1100" dirty="0" smtClean="0"/>
              <a:t>P(</a:t>
            </a:r>
            <a:r>
              <a:rPr lang="en-US" sz="1100" dirty="0" err="1" smtClean="0"/>
              <a:t>X|Result</a:t>
            </a:r>
            <a:r>
              <a:rPr lang="en-US" sz="1100" dirty="0" smtClean="0"/>
              <a:t>=Pass)</a:t>
            </a:r>
            <a:r>
              <a:rPr lang="en-US" sz="1100" dirty="0" err="1" smtClean="0"/>
              <a:t>xP</a:t>
            </a:r>
            <a:r>
              <a:rPr lang="en-US" sz="1100" dirty="0" smtClean="0"/>
              <a:t>(Result=Pass) = (2/3) * (2/3) * (1/3) * (3/5) = </a:t>
            </a:r>
            <a:r>
              <a:rPr lang="en-US" sz="1100" b="1" dirty="0" smtClean="0"/>
              <a:t>0.088</a:t>
            </a:r>
            <a:r>
              <a:rPr lang="en-US" sz="1100" dirty="0" smtClean="0"/>
              <a:t/>
            </a:r>
            <a:br>
              <a:rPr lang="en-US" sz="1100" dirty="0" smtClean="0"/>
            </a:br>
            <a:r>
              <a:rPr lang="en-US" sz="1100" dirty="0" smtClean="0"/>
              <a:t>P(</a:t>
            </a:r>
            <a:r>
              <a:rPr lang="en-US" sz="1100" dirty="0" err="1" smtClean="0"/>
              <a:t>X|Result</a:t>
            </a:r>
            <a:r>
              <a:rPr lang="en-US" sz="1100" dirty="0" smtClean="0"/>
              <a:t>=Fail)</a:t>
            </a:r>
            <a:r>
              <a:rPr lang="en-US" sz="1100" dirty="0" err="1" smtClean="0"/>
              <a:t>xP</a:t>
            </a:r>
            <a:r>
              <a:rPr lang="en-US" sz="1100" dirty="0" smtClean="0"/>
              <a:t>(Result=Fail) = (1/2) * (1/2) * (1/2) * (2/5) = </a:t>
            </a:r>
            <a:r>
              <a:rPr lang="en-US" sz="1100" b="1" dirty="0" smtClean="0"/>
              <a:t>0.05</a:t>
            </a:r>
            <a:endParaRPr lang="en-US" sz="1100" dirty="0" smtClean="0"/>
          </a:p>
          <a:p>
            <a:pPr fontAlgn="base"/>
            <a:r>
              <a:rPr lang="en-US" sz="1100" dirty="0" smtClean="0"/>
              <a:t>Next step is to calculate the probability of estimator</a:t>
            </a:r>
            <a:br>
              <a:rPr lang="en-US" sz="1100" dirty="0" smtClean="0"/>
            </a:br>
            <a:r>
              <a:rPr lang="en-US" sz="1100" dirty="0" smtClean="0"/>
              <a:t>P(X) = P(Confident=Yes)</a:t>
            </a:r>
            <a:r>
              <a:rPr lang="en-US" sz="1100" dirty="0" err="1" smtClean="0"/>
              <a:t>xP</a:t>
            </a:r>
            <a:r>
              <a:rPr lang="en-US" sz="1100" dirty="0" smtClean="0"/>
              <a:t>(Studied=Yes)</a:t>
            </a:r>
            <a:r>
              <a:rPr lang="en-US" sz="1100" dirty="0" err="1" smtClean="0"/>
              <a:t>xP</a:t>
            </a:r>
            <a:r>
              <a:rPr lang="en-US" sz="1100" dirty="0" smtClean="0"/>
              <a:t>(Sick=No) = (3/5) * (3/5) * (2/5) = </a:t>
            </a:r>
            <a:r>
              <a:rPr lang="en-US" sz="1100" b="1" dirty="0" smtClean="0"/>
              <a:t>0.144</a:t>
            </a:r>
            <a:endParaRPr lang="en-US" sz="1100" dirty="0" smtClean="0"/>
          </a:p>
          <a:p>
            <a:pPr fontAlgn="base"/>
            <a:r>
              <a:rPr lang="en-US" sz="1100" dirty="0" smtClean="0"/>
              <a:t>Finally,</a:t>
            </a:r>
            <a:br>
              <a:rPr lang="en-US" sz="1100" dirty="0" smtClean="0"/>
            </a:br>
            <a:r>
              <a:rPr lang="en-US" sz="1100" b="1" dirty="0" smtClean="0"/>
              <a:t>P(Result=</a:t>
            </a:r>
            <a:r>
              <a:rPr lang="en-US" sz="1100" b="1" dirty="0" err="1" smtClean="0"/>
              <a:t>Pass|X</a:t>
            </a:r>
            <a:r>
              <a:rPr lang="en-US" sz="1100" b="1" dirty="0" smtClean="0"/>
              <a:t>) = 0.088/0.144 = 0.611</a:t>
            </a:r>
            <a:r>
              <a:rPr lang="en-US" sz="1100" dirty="0" smtClean="0"/>
              <a:t/>
            </a:r>
            <a:br>
              <a:rPr lang="en-US" sz="1100" dirty="0" smtClean="0"/>
            </a:br>
            <a:r>
              <a:rPr lang="en-US" sz="1100" b="1" dirty="0" smtClean="0"/>
              <a:t>P(Result=</a:t>
            </a:r>
            <a:r>
              <a:rPr lang="en-US" sz="1100" b="1" dirty="0" err="1" smtClean="0"/>
              <a:t>Fail|X</a:t>
            </a:r>
            <a:r>
              <a:rPr lang="en-US" sz="1100" b="1" dirty="0" smtClean="0"/>
              <a:t>) = 0.05/0.144 = 0.34</a:t>
            </a:r>
            <a:endParaRPr lang="en-US" sz="1100" dirty="0" smtClean="0"/>
          </a:p>
          <a:p>
            <a:pPr fontAlgn="base"/>
            <a:r>
              <a:rPr lang="en-US" sz="1100" dirty="0" smtClean="0"/>
              <a:t>As 0.611&gt;0.31, the </a:t>
            </a:r>
            <a:r>
              <a:rPr lang="en-US" sz="1100" dirty="0" err="1" smtClean="0"/>
              <a:t>instnace</a:t>
            </a:r>
            <a:r>
              <a:rPr lang="en-US" sz="1100" dirty="0" smtClean="0"/>
              <a:t> with 'Confident=Yes, Studied=Yes and Sick=No' has result as 'Pass'.</a:t>
            </a:r>
            <a:endParaRPr lang="en-US"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61" name="Google Shape;561;p24"/>
          <p:cNvSpPr/>
          <p:nvPr/>
        </p:nvSpPr>
        <p:spPr>
          <a:xfrm>
            <a:off x="3485050" y="1567267"/>
            <a:ext cx="929494" cy="548374"/>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4"/>
          <p:cNvGrpSpPr/>
          <p:nvPr/>
        </p:nvGrpSpPr>
        <p:grpSpPr>
          <a:xfrm>
            <a:off x="3844549" y="3126202"/>
            <a:ext cx="599842" cy="589958"/>
            <a:chOff x="1244325" y="4999400"/>
            <a:chExt cx="444525" cy="437200"/>
          </a:xfrm>
        </p:grpSpPr>
        <p:sp>
          <p:nvSpPr>
            <p:cNvPr id="563" name="Google Shape;563;p24"/>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4"/>
          <p:cNvGrpSpPr/>
          <p:nvPr/>
        </p:nvGrpSpPr>
        <p:grpSpPr>
          <a:xfrm>
            <a:off x="5266889" y="3113863"/>
            <a:ext cx="409140" cy="420402"/>
            <a:chOff x="2605300" y="5003050"/>
            <a:chExt cx="418900" cy="430475"/>
          </a:xfrm>
        </p:grpSpPr>
        <p:sp>
          <p:nvSpPr>
            <p:cNvPr id="569" name="Google Shape;569;p24"/>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4"/>
          <p:cNvSpPr/>
          <p:nvPr/>
        </p:nvSpPr>
        <p:spPr>
          <a:xfrm>
            <a:off x="5213649" y="2080225"/>
            <a:ext cx="300114" cy="27302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22" name="Rectangle 21"/>
          <p:cNvSpPr/>
          <p:nvPr/>
        </p:nvSpPr>
        <p:spPr>
          <a:xfrm>
            <a:off x="304800" y="263426"/>
            <a:ext cx="8534400" cy="4185761"/>
          </a:xfrm>
          <a:prstGeom prst="rect">
            <a:avLst/>
          </a:prstGeom>
        </p:spPr>
        <p:txBody>
          <a:bodyPr wrap="square">
            <a:spAutoFit/>
          </a:bodyPr>
          <a:lstStyle/>
          <a:p>
            <a:r>
              <a:rPr lang="en-US" b="1" dirty="0" smtClean="0">
                <a:solidFill>
                  <a:schemeClr val="accent1">
                    <a:lumMod val="60000"/>
                    <a:lumOff val="40000"/>
                  </a:schemeClr>
                </a:solidFill>
              </a:rPr>
              <a:t>Advantages</a:t>
            </a:r>
          </a:p>
          <a:p>
            <a:pPr>
              <a:buFont typeface="Arial" pitchFamily="34" charset="0"/>
              <a:buChar char="•"/>
            </a:pPr>
            <a:r>
              <a:rPr lang="en-US" dirty="0" smtClean="0"/>
              <a:t>This algorithm works quickly and can save a lot of time. </a:t>
            </a:r>
          </a:p>
          <a:p>
            <a:pPr>
              <a:buFont typeface="Arial" pitchFamily="34" charset="0"/>
              <a:buChar char="•"/>
            </a:pPr>
            <a:r>
              <a:rPr lang="en-US" dirty="0" smtClean="0"/>
              <a:t>Naive </a:t>
            </a:r>
            <a:r>
              <a:rPr lang="en-US" dirty="0" err="1" smtClean="0"/>
              <a:t>Bayes</a:t>
            </a:r>
            <a:r>
              <a:rPr lang="en-US" dirty="0" smtClean="0"/>
              <a:t> is suitable for solving multi-class prediction problems. </a:t>
            </a:r>
          </a:p>
          <a:p>
            <a:pPr>
              <a:buFont typeface="Arial" pitchFamily="34" charset="0"/>
              <a:buChar char="•"/>
            </a:pPr>
            <a:r>
              <a:rPr lang="en-US" dirty="0" smtClean="0"/>
              <a:t>If its assumption of the independence of features holds true, it can perform better than other models and requires much less training data. </a:t>
            </a:r>
          </a:p>
          <a:p>
            <a:pPr>
              <a:buFont typeface="Arial" pitchFamily="34" charset="0"/>
              <a:buChar char="•"/>
            </a:pPr>
            <a:r>
              <a:rPr lang="en-US" dirty="0" smtClean="0"/>
              <a:t>Naive </a:t>
            </a:r>
            <a:r>
              <a:rPr lang="en-US" dirty="0" err="1" smtClean="0"/>
              <a:t>Bayes</a:t>
            </a:r>
            <a:r>
              <a:rPr lang="en-US" dirty="0" smtClean="0"/>
              <a:t> is better suited for categorical input variables than numerical variables.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endParaRPr lang="en-US" dirty="0" smtClean="0"/>
          </a:p>
          <a:p>
            <a:endParaRPr lang="en-US" dirty="0" smtClean="0">
              <a:solidFill>
                <a:schemeClr val="accent1">
                  <a:lumMod val="60000"/>
                  <a:lumOff val="40000"/>
                </a:schemeClr>
              </a:solidFill>
            </a:endParaRPr>
          </a:p>
          <a:p>
            <a:r>
              <a:rPr lang="en-US" b="1" dirty="0" smtClean="0">
                <a:solidFill>
                  <a:schemeClr val="accent1">
                    <a:lumMod val="60000"/>
                    <a:lumOff val="40000"/>
                  </a:schemeClr>
                </a:solidFill>
              </a:rPr>
              <a:t>Disadvantages</a:t>
            </a:r>
          </a:p>
          <a:p>
            <a:pPr>
              <a:buFont typeface="Arial" pitchFamily="34" charset="0"/>
              <a:buChar char="•"/>
            </a:pPr>
            <a:r>
              <a:rPr lang="en-US" dirty="0" smtClean="0"/>
              <a:t>Naive </a:t>
            </a:r>
            <a:r>
              <a:rPr lang="en-US" dirty="0" err="1" smtClean="0"/>
              <a:t>Bayes</a:t>
            </a:r>
            <a:r>
              <a:rPr lang="en-US" dirty="0" smtClean="0"/>
              <a:t> assumes that all predictors (or features) are independent, rarely happening in real life. This limits the applicability of this algorithm in real-world use cases.</a:t>
            </a:r>
          </a:p>
          <a:p>
            <a:pPr>
              <a:buFont typeface="Arial" pitchFamily="34" charset="0"/>
              <a:buChar char="•"/>
            </a:pPr>
            <a:r>
              <a:rPr lang="en-US" dirty="0" smtClean="0"/>
              <a:t>This algorithm faces the ‘zero-frequency problem’ where it assigns zero probability to a categorical variable whose category in the test data set wasn’t available in the training dataset. It would be best if you used a smoothing technique to overcome this issue.</a:t>
            </a:r>
          </a:p>
          <a:p>
            <a:pPr>
              <a:buFont typeface="Arial" pitchFamily="34" charset="0"/>
              <a:buChar char="•"/>
            </a:pPr>
            <a:r>
              <a:rPr lang="en-US" dirty="0" smtClean="0"/>
              <a:t>Its estimations can be wrong in some cases, so you shouldn’t take its probability outputs very seriously.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INTRODUCTION     </a:t>
            </a:r>
            <a:endParaRPr/>
          </a:p>
        </p:txBody>
      </p:sp>
      <p:sp>
        <p:nvSpPr>
          <p:cNvPr id="470" name="Google Shape;470;p14"/>
          <p:cNvSpPr txBox="1"/>
          <p:nvPr/>
        </p:nvSpPr>
        <p:spPr>
          <a:xfrm>
            <a:off x="457200" y="895350"/>
            <a:ext cx="8305800" cy="3048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solidFill>
                  <a:srgbClr val="00CEF6"/>
                </a:solidFill>
                <a:latin typeface="Source Sans Pro"/>
                <a:ea typeface="Source Sans Pro"/>
                <a:cs typeface="Source Sans Pro"/>
                <a:sym typeface="Source Sans Pro"/>
              </a:rPr>
              <a:t>WHAT IS NAÏVE BAYES</a:t>
            </a:r>
          </a:p>
          <a:p>
            <a:pPr lvl="0">
              <a:spcBef>
                <a:spcPts val="600"/>
              </a:spcBef>
            </a:pPr>
            <a:r>
              <a:rPr lang="en-US" sz="1200" dirty="0" smtClean="0"/>
              <a:t>Naive </a:t>
            </a:r>
            <a:r>
              <a:rPr lang="en-US" sz="1200" dirty="0" err="1" smtClean="0"/>
              <a:t>Bayes</a:t>
            </a:r>
            <a:r>
              <a:rPr lang="en-US" sz="1200" dirty="0" smtClean="0"/>
              <a:t> is a probabilistic machine learning algorithm that can be used in a wide variety of classification tasks. Typical applications include filtering spam, classifying documents, sentiment prediction etc. </a:t>
            </a: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pic>
        <p:nvPicPr>
          <p:cNvPr id="1027" name="Picture 3"/>
          <p:cNvPicPr>
            <a:picLocks noChangeAspect="1" noChangeArrowheads="1"/>
          </p:cNvPicPr>
          <p:nvPr/>
        </p:nvPicPr>
        <p:blipFill>
          <a:blip r:embed="rId3"/>
          <a:srcRect/>
          <a:stretch>
            <a:fillRect/>
          </a:stretch>
        </p:blipFill>
        <p:spPr bwMode="auto">
          <a:xfrm>
            <a:off x="2209800" y="2038350"/>
            <a:ext cx="4381500" cy="1905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
        <p:nvSpPr>
          <p:cNvPr id="6" name="Rectangle 5"/>
          <p:cNvSpPr/>
          <p:nvPr/>
        </p:nvSpPr>
        <p:spPr>
          <a:xfrm>
            <a:off x="304800" y="361950"/>
            <a:ext cx="8534400" cy="4124206"/>
          </a:xfrm>
          <a:prstGeom prst="rect">
            <a:avLst/>
          </a:prstGeom>
        </p:spPr>
        <p:txBody>
          <a:bodyPr wrap="square">
            <a:spAutoFit/>
          </a:bodyPr>
          <a:lstStyle/>
          <a:p>
            <a:r>
              <a:rPr lang="en-US" dirty="0" smtClean="0">
                <a:latin typeface="Cambria" pitchFamily="18" charset="0"/>
                <a:ea typeface="Cambria" pitchFamily="18" charset="0"/>
              </a:rPr>
              <a:t>Machine learning falls into two categories:</a:t>
            </a:r>
          </a:p>
          <a:p>
            <a:pPr algn="ctr">
              <a:buFont typeface="Arial" pitchFamily="34" charset="0"/>
              <a:buChar char="•"/>
            </a:pPr>
            <a:r>
              <a:rPr lang="en-US" dirty="0" smtClean="0">
                <a:latin typeface="Cambria" pitchFamily="18" charset="0"/>
                <a:ea typeface="Cambria" pitchFamily="18" charset="0"/>
              </a:rPr>
              <a:t>Supervised learning </a:t>
            </a:r>
          </a:p>
          <a:p>
            <a:pPr algn="ctr">
              <a:buFont typeface="Arial" pitchFamily="34" charset="0"/>
              <a:buChar char="•"/>
            </a:pPr>
            <a:r>
              <a:rPr lang="en-US" dirty="0" smtClean="0">
                <a:latin typeface="Cambria" pitchFamily="18" charset="0"/>
                <a:ea typeface="Cambria" pitchFamily="18" charset="0"/>
              </a:rPr>
              <a:t>Unsupervised learning</a:t>
            </a:r>
          </a:p>
          <a:p>
            <a:r>
              <a:rPr lang="en-US" dirty="0" smtClean="0">
                <a:latin typeface="Cambria" pitchFamily="18" charset="0"/>
                <a:ea typeface="Cambria" pitchFamily="18" charset="0"/>
              </a:rPr>
              <a:t>Supervised learning falls into two categories:</a:t>
            </a:r>
          </a:p>
          <a:p>
            <a:pPr algn="ctr">
              <a:buFont typeface="Arial" pitchFamily="34" charset="0"/>
              <a:buChar char="•"/>
            </a:pPr>
            <a:r>
              <a:rPr lang="en-US" dirty="0" smtClean="0">
                <a:latin typeface="Cambria" pitchFamily="18" charset="0"/>
                <a:ea typeface="Cambria" pitchFamily="18" charset="0"/>
              </a:rPr>
              <a:t>Classification </a:t>
            </a:r>
          </a:p>
          <a:p>
            <a:pPr algn="ctr">
              <a:buFont typeface="Arial" pitchFamily="34" charset="0"/>
              <a:buChar char="•"/>
            </a:pPr>
            <a:r>
              <a:rPr lang="en-US" dirty="0" smtClean="0">
                <a:latin typeface="Cambria" pitchFamily="18" charset="0"/>
                <a:ea typeface="Cambria" pitchFamily="18" charset="0"/>
              </a:rPr>
              <a:t>Regression </a:t>
            </a:r>
          </a:p>
          <a:p>
            <a:r>
              <a:rPr lang="en-US" dirty="0" smtClean="0">
                <a:latin typeface="Cambria" pitchFamily="18" charset="0"/>
                <a:ea typeface="Cambria" pitchFamily="18" charset="0"/>
              </a:rPr>
              <a:t>Naive </a:t>
            </a:r>
            <a:r>
              <a:rPr lang="en-US" dirty="0" err="1" smtClean="0">
                <a:latin typeface="Cambria" pitchFamily="18" charset="0"/>
                <a:ea typeface="Cambria" pitchFamily="18" charset="0"/>
              </a:rPr>
              <a:t>Bayes</a:t>
            </a:r>
            <a:r>
              <a:rPr lang="en-US" dirty="0" smtClean="0">
                <a:latin typeface="Cambria" pitchFamily="18" charset="0"/>
                <a:ea typeface="Cambria" pitchFamily="18" charset="0"/>
              </a:rPr>
              <a:t> algorithm falls under </a:t>
            </a:r>
            <a:r>
              <a:rPr lang="en-US" b="1" i="1" dirty="0" smtClean="0">
                <a:latin typeface="Cambria" pitchFamily="18" charset="0"/>
                <a:ea typeface="Cambria" pitchFamily="18" charset="0"/>
              </a:rPr>
              <a:t>classification.</a:t>
            </a:r>
          </a:p>
          <a:p>
            <a:endParaRPr lang="en-US" b="1" i="1" dirty="0" smtClean="0">
              <a:solidFill>
                <a:schemeClr val="accent3">
                  <a:lumMod val="60000"/>
                  <a:lumOff val="40000"/>
                </a:schemeClr>
              </a:solidFill>
              <a:latin typeface="Oswald" charset="0"/>
              <a:ea typeface="Cambria" pitchFamily="18" charset="0"/>
            </a:endParaRPr>
          </a:p>
          <a:p>
            <a:r>
              <a:rPr lang="en-US" sz="2400" b="1" i="1" dirty="0" smtClean="0">
                <a:solidFill>
                  <a:schemeClr val="accent3">
                    <a:lumMod val="60000"/>
                    <a:lumOff val="40000"/>
                  </a:schemeClr>
                </a:solidFill>
                <a:latin typeface="Oswald" charset="0"/>
                <a:ea typeface="Cambria" pitchFamily="18" charset="0"/>
              </a:rPr>
              <a:t>WHERE IS IT USED?</a:t>
            </a:r>
          </a:p>
          <a:p>
            <a:r>
              <a:rPr lang="en-US" i="1" dirty="0" smtClean="0">
                <a:solidFill>
                  <a:schemeClr val="tx1"/>
                </a:solidFill>
                <a:latin typeface="Cambria" pitchFamily="18" charset="0"/>
                <a:ea typeface="Cambria" pitchFamily="18" charset="0"/>
              </a:rPr>
              <a:t>Naïve </a:t>
            </a:r>
            <a:r>
              <a:rPr lang="en-US" i="1" dirty="0" err="1" smtClean="0">
                <a:solidFill>
                  <a:schemeClr val="tx1"/>
                </a:solidFill>
                <a:latin typeface="Cambria" pitchFamily="18" charset="0"/>
                <a:ea typeface="Cambria" pitchFamily="18" charset="0"/>
              </a:rPr>
              <a:t>Bayes</a:t>
            </a:r>
            <a:r>
              <a:rPr lang="en-US" i="1" dirty="0" smtClean="0">
                <a:solidFill>
                  <a:schemeClr val="tx1"/>
                </a:solidFill>
                <a:latin typeface="Cambria" pitchFamily="18" charset="0"/>
                <a:ea typeface="Cambria" pitchFamily="18" charset="0"/>
              </a:rPr>
              <a:t> has it’s applications in </a:t>
            </a:r>
          </a:p>
          <a:p>
            <a:pPr>
              <a:buFont typeface="Arial" pitchFamily="34" charset="0"/>
              <a:buChar char="•"/>
            </a:pPr>
            <a:r>
              <a:rPr lang="en-US" dirty="0" smtClean="0">
                <a:solidFill>
                  <a:schemeClr val="tx1"/>
                </a:solidFill>
                <a:latin typeface="Cambria" pitchFamily="18" charset="0"/>
                <a:ea typeface="Cambria" pitchFamily="18" charset="0"/>
              </a:rPr>
              <a:t>Face Recognition</a:t>
            </a:r>
          </a:p>
          <a:p>
            <a:pPr>
              <a:buFont typeface="Arial" pitchFamily="34" charset="0"/>
              <a:buChar char="•"/>
            </a:pPr>
            <a:r>
              <a:rPr lang="en-US" dirty="0" smtClean="0">
                <a:solidFill>
                  <a:schemeClr val="tx1"/>
                </a:solidFill>
                <a:latin typeface="Cambria" pitchFamily="18" charset="0"/>
                <a:ea typeface="Cambria" pitchFamily="18" charset="0"/>
              </a:rPr>
              <a:t>Weather Prediction </a:t>
            </a:r>
          </a:p>
          <a:p>
            <a:pPr>
              <a:buFont typeface="Arial" pitchFamily="34" charset="0"/>
              <a:buChar char="•"/>
            </a:pPr>
            <a:r>
              <a:rPr lang="en-US" dirty="0" smtClean="0">
                <a:solidFill>
                  <a:schemeClr val="tx1"/>
                </a:solidFill>
                <a:latin typeface="Cambria" pitchFamily="18" charset="0"/>
                <a:ea typeface="Cambria" pitchFamily="18" charset="0"/>
              </a:rPr>
              <a:t>Medical Diagnosis </a:t>
            </a:r>
          </a:p>
          <a:p>
            <a:pPr>
              <a:buFont typeface="Arial" pitchFamily="34" charset="0"/>
              <a:buChar char="•"/>
            </a:pPr>
            <a:r>
              <a:rPr lang="en-US" dirty="0" smtClean="0">
                <a:solidFill>
                  <a:schemeClr val="tx1"/>
                </a:solidFill>
                <a:latin typeface="Cambria" pitchFamily="18" charset="0"/>
                <a:ea typeface="Cambria" pitchFamily="18" charset="0"/>
              </a:rPr>
              <a:t>News Classification </a:t>
            </a:r>
          </a:p>
          <a:p>
            <a:endParaRPr lang="en-US" i="1" dirty="0" smtClean="0">
              <a:solidFill>
                <a:schemeClr val="tx1"/>
              </a:solidFill>
              <a:latin typeface="Cambria" pitchFamily="18" charset="0"/>
              <a:ea typeface="Cambria" pitchFamily="18" charset="0"/>
            </a:endParaRPr>
          </a:p>
          <a:p>
            <a:endParaRPr lang="en-US" i="1" dirty="0" smtClean="0">
              <a:solidFill>
                <a:schemeClr val="tx1"/>
              </a:solidFill>
              <a:latin typeface="Cambria" pitchFamily="18" charset="0"/>
              <a:ea typeface="Cambria" pitchFamily="18" charset="0"/>
            </a:endParaRPr>
          </a:p>
          <a:p>
            <a:endParaRPr lang="en-US" i="1" dirty="0" smtClean="0">
              <a:solidFill>
                <a:schemeClr val="tx1"/>
              </a:solidFill>
              <a:latin typeface="Cambria" pitchFamily="18" charset="0"/>
              <a:ea typeface="Cambria" pitchFamily="18" charset="0"/>
            </a:endParaRPr>
          </a:p>
          <a:p>
            <a:endParaRPr lang="en-US" i="1" dirty="0">
              <a:solidFill>
                <a:schemeClr val="tx1"/>
              </a:solidFill>
              <a:latin typeface="Cambria" pitchFamily="18" charset="0"/>
              <a:ea typeface="Cambr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What’s Naive about Naive </a:t>
            </a:r>
            <a:r>
              <a:rPr lang="en" sz="4800" smtClean="0"/>
              <a:t>Bayes</a:t>
            </a:r>
            <a:r>
              <a:rPr lang="en" sz="4800" smtClean="0"/>
              <a:t>?</a:t>
            </a:r>
            <a:r>
              <a:rPr lang="en" sz="4800" dirty="0" smtClean="0"/>
              <a:t/>
            </a:r>
            <a:br>
              <a:rPr lang="en" sz="4800" dirty="0" smtClean="0"/>
            </a:br>
            <a:endParaRPr sz="4800"/>
          </a:p>
        </p:txBody>
      </p:sp>
      <p:sp>
        <p:nvSpPr>
          <p:cNvPr id="479" name="Google Shape;479;p1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a:buNone/>
            </a:pPr>
            <a:r>
              <a:rPr lang="en-US" dirty="0" smtClean="0"/>
              <a:t>Naive </a:t>
            </a:r>
            <a:r>
              <a:rPr lang="en-US" dirty="0" err="1" smtClean="0"/>
              <a:t>Bayes</a:t>
            </a:r>
            <a:r>
              <a:rPr lang="en-US" dirty="0" smtClean="0"/>
              <a:t> (NB) is ‘naive’ because it makes the assumption that features of a measurement are independent of each other. This is naive because it is (almost) never true.</a:t>
            </a:r>
            <a:endParaRPr b="1"/>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72706" name="Picture 2" descr="https://miro.medium.com/max/875/1*Vp4WjLi5-3lTCyXkRChCzg.jpeg"/>
          <p:cNvPicPr>
            <a:picLocks noChangeAspect="1" noChangeArrowheads="1"/>
          </p:cNvPicPr>
          <p:nvPr/>
        </p:nvPicPr>
        <p:blipFill>
          <a:blip r:embed="rId3"/>
          <a:srcRect/>
          <a:stretch>
            <a:fillRect/>
          </a:stretch>
        </p:blipFill>
        <p:spPr bwMode="auto">
          <a:xfrm>
            <a:off x="2286000" y="1428750"/>
            <a:ext cx="4419600" cy="3308386"/>
          </a:xfrm>
          <a:prstGeom prst="rect">
            <a:avLst/>
          </a:prstGeom>
          <a:noFill/>
        </p:spPr>
      </p:pic>
      <p:sp>
        <p:nvSpPr>
          <p:cNvPr id="11" name="Rectangle 10"/>
          <p:cNvSpPr/>
          <p:nvPr/>
        </p:nvSpPr>
        <p:spPr>
          <a:xfrm>
            <a:off x="2819400" y="361950"/>
            <a:ext cx="3201517" cy="584775"/>
          </a:xfrm>
          <a:prstGeom prst="rect">
            <a:avLst/>
          </a:prstGeom>
        </p:spPr>
        <p:txBody>
          <a:bodyPr wrap="none">
            <a:spAutoFit/>
          </a:bodyPr>
          <a:lstStyle/>
          <a:p>
            <a:r>
              <a:rPr lang="en" sz="3200" b="1" dirty="0" smtClean="0">
                <a:solidFill>
                  <a:schemeClr val="accent3">
                    <a:lumMod val="60000"/>
                    <a:lumOff val="40000"/>
                  </a:schemeClr>
                </a:solidFill>
                <a:latin typeface="Oswald" charset="0"/>
              </a:rPr>
              <a:t>KNOW THIS FIRST!</a:t>
            </a:r>
            <a:endParaRPr lang="en-US" sz="3200" b="1" dirty="0">
              <a:solidFill>
                <a:schemeClr val="accent3">
                  <a:lumMod val="60000"/>
                  <a:lumOff val="40000"/>
                </a:schemeClr>
              </a:solidFill>
              <a:latin typeface="Oswald"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70658" name="Picture 2" descr="Image of a mathematical equation"/>
          <p:cNvPicPr>
            <a:picLocks noChangeAspect="1" noChangeArrowheads="1"/>
          </p:cNvPicPr>
          <p:nvPr/>
        </p:nvPicPr>
        <p:blipFill>
          <a:blip r:embed="rId3"/>
          <a:srcRect/>
          <a:stretch>
            <a:fillRect/>
          </a:stretch>
        </p:blipFill>
        <p:spPr bwMode="auto">
          <a:xfrm>
            <a:off x="762000" y="133350"/>
            <a:ext cx="7143750" cy="2047876"/>
          </a:xfrm>
          <a:prstGeom prst="rect">
            <a:avLst/>
          </a:prstGeom>
          <a:noFill/>
        </p:spPr>
      </p:pic>
      <p:sp>
        <p:nvSpPr>
          <p:cNvPr id="71681" name="Rectangle 1"/>
          <p:cNvSpPr>
            <a:spLocks noChangeArrowheads="1"/>
          </p:cNvSpPr>
          <p:nvPr/>
        </p:nvSpPr>
        <p:spPr bwMode="auto">
          <a:xfrm>
            <a:off x="76200" y="2343150"/>
            <a:ext cx="90678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P(</a:t>
            </a:r>
            <a:r>
              <a:rPr kumimoji="0" lang="en-US" sz="1600"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c|x</a:t>
            </a:r>
            <a:r>
              <a:rPr kumimoji="0" lang="en-US" sz="16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posterior probability of class( c, target) given predictor( x, attributes).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P(c): is the prior probability of class.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P(</a:t>
            </a:r>
            <a:r>
              <a:rPr kumimoji="0" lang="en-US" sz="1600"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x|c</a:t>
            </a:r>
            <a:r>
              <a:rPr kumimoji="0" lang="en-US" sz="16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is the likelihood which is the probability of predictor-given class.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P(x): is the prior probability of predictor</a:t>
            </a:r>
            <a:r>
              <a:rPr kumimoji="0" lang="en-US" sz="1600" b="0" i="0" u="none" strike="noStrike" cap="none" normalizeH="0" baseline="0" smtClean="0">
                <a:ln>
                  <a:noFill/>
                </a:ln>
                <a:solidFill>
                  <a:schemeClr val="tx1"/>
                </a:solidFill>
                <a:effectLst/>
                <a:latin typeface="Cambria" pitchFamily="18" charset="0"/>
                <a:ea typeface="Calibri" pitchFamily="34" charset="0"/>
                <a:cs typeface="Times New Roman" pitchFamily="18"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990600" y="1333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UNDERSTANDING BAYES FORMULA WITH AN EXAMPLE</a:t>
            </a:r>
            <a:endParaRPr>
              <a:solidFill>
                <a:schemeClr val="accent2"/>
              </a:solidFill>
            </a:endParaRPr>
          </a:p>
        </p:txBody>
      </p:sp>
      <p:sp>
        <p:nvSpPr>
          <p:cNvPr id="501" name="Google Shape;5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68610" name="Picture 2" descr="Casino Playing Cards Icon | Metro Raster Sport Iconset | Icons-Land"/>
          <p:cNvPicPr>
            <a:picLocks noChangeAspect="1" noChangeArrowheads="1"/>
          </p:cNvPicPr>
          <p:nvPr/>
        </p:nvPicPr>
        <p:blipFill>
          <a:blip r:embed="rId4"/>
          <a:srcRect/>
          <a:stretch>
            <a:fillRect/>
          </a:stretch>
        </p:blipFill>
        <p:spPr bwMode="auto">
          <a:xfrm>
            <a:off x="6781800" y="1276350"/>
            <a:ext cx="2362200" cy="2362200"/>
          </a:xfrm>
          <a:prstGeom prst="rect">
            <a:avLst/>
          </a:prstGeom>
          <a:noFill/>
        </p:spPr>
      </p:pic>
      <p:sp>
        <p:nvSpPr>
          <p:cNvPr id="6" name="Rectangle 5"/>
          <p:cNvSpPr/>
          <p:nvPr/>
        </p:nvSpPr>
        <p:spPr>
          <a:xfrm>
            <a:off x="304800" y="971550"/>
            <a:ext cx="6553200" cy="3293209"/>
          </a:xfrm>
          <a:prstGeom prst="rect">
            <a:avLst/>
          </a:prstGeom>
        </p:spPr>
        <p:txBody>
          <a:bodyPr wrap="square">
            <a:spAutoFit/>
          </a:bodyPr>
          <a:lstStyle/>
          <a:p>
            <a:r>
              <a:rPr lang="en-US" sz="1300" b="1" i="1" dirty="0" smtClean="0">
                <a:latin typeface="Book Antiqua" pitchFamily="18" charset="0"/>
              </a:rPr>
              <a:t>A card is picked from that deck at random. The objective is to find the probability of a King card, given that the card picked is red in color.</a:t>
            </a:r>
          </a:p>
          <a:p>
            <a:endParaRPr lang="en-US" sz="1300" dirty="0" smtClean="0">
              <a:latin typeface="Book Antiqua" pitchFamily="18" charset="0"/>
            </a:endParaRPr>
          </a:p>
          <a:p>
            <a:r>
              <a:rPr lang="en-US" sz="1300" dirty="0" smtClean="0">
                <a:latin typeface="Book Antiqua" pitchFamily="18" charset="0"/>
              </a:rPr>
              <a:t>      P(King | Red Card) = ?</a:t>
            </a:r>
          </a:p>
          <a:p>
            <a:r>
              <a:rPr lang="en-US" sz="1300" dirty="0" smtClean="0">
                <a:latin typeface="Book Antiqua" pitchFamily="18" charset="0"/>
              </a:rPr>
              <a:t>We’ll use,</a:t>
            </a:r>
          </a:p>
          <a:p>
            <a:r>
              <a:rPr lang="en-US" sz="1300" dirty="0" smtClean="0">
                <a:latin typeface="Book Antiqua" pitchFamily="18" charset="0"/>
              </a:rPr>
              <a:t>     P(King | Red Card) = P(Red Card | King) x P(King) / P(Red Card)</a:t>
            </a:r>
          </a:p>
          <a:p>
            <a:r>
              <a:rPr lang="en-US" sz="1300" dirty="0" smtClean="0">
                <a:latin typeface="Book Antiqua" pitchFamily="18" charset="0"/>
              </a:rPr>
              <a:t>So,</a:t>
            </a:r>
          </a:p>
          <a:p>
            <a:r>
              <a:rPr lang="en-US" sz="1300" dirty="0" smtClean="0">
                <a:latin typeface="Book Antiqua" pitchFamily="18" charset="0"/>
              </a:rPr>
              <a:t>     P (Red Card | King) = Probability of getting a Red card given that the card chosen is King = 2 Red Kings / 4 Total Kings = ½</a:t>
            </a:r>
          </a:p>
          <a:p>
            <a:r>
              <a:rPr lang="en-US" sz="1300" dirty="0" smtClean="0">
                <a:latin typeface="Book Antiqua" pitchFamily="18" charset="0"/>
              </a:rPr>
              <a:t>     P (King) = Probability that the chosen card is a King = 4 Kings / 52 Total Cards = 1 / 13</a:t>
            </a:r>
          </a:p>
          <a:p>
            <a:r>
              <a:rPr lang="en-US" sz="1300" dirty="0" smtClean="0">
                <a:latin typeface="Book Antiqua" pitchFamily="18" charset="0"/>
              </a:rPr>
              <a:t>     (Red Card) = Probability that the chosen card is red = 26 Red cards / 52 Total Cards = 1/ 2</a:t>
            </a:r>
          </a:p>
          <a:p>
            <a:r>
              <a:rPr lang="en-US" sz="1300" dirty="0" smtClean="0">
                <a:latin typeface="Book Antiqua" pitchFamily="18" charset="0"/>
              </a:rPr>
              <a:t>Hence, finding the posterior probability of randomly choosing a King given a Red card is:</a:t>
            </a:r>
          </a:p>
          <a:p>
            <a:r>
              <a:rPr lang="en-US" sz="1300" dirty="0" smtClean="0">
                <a:latin typeface="Book Antiqua" pitchFamily="18" charset="0"/>
              </a:rPr>
              <a:t>     P (King | Red Card) = (1 / 2) x (1 / 13) / (1 / 2) = 1</a:t>
            </a:r>
            <a:r>
              <a:rPr lang="en-US" sz="1300" b="1" dirty="0" smtClean="0">
                <a:latin typeface="Book Antiqua" pitchFamily="18" charset="0"/>
              </a:rPr>
              <a:t> / 13</a:t>
            </a:r>
            <a:r>
              <a:rPr lang="en-US" sz="1300" dirty="0" smtClean="0">
                <a:latin typeface="Book Antiqua" pitchFamily="18" charset="0"/>
              </a:rPr>
              <a:t> or </a:t>
            </a:r>
            <a:r>
              <a:rPr lang="en-US" sz="1300" b="1" dirty="0" smtClean="0">
                <a:latin typeface="Book Antiqua" pitchFamily="18" charset="0"/>
              </a:rPr>
              <a:t>0.077</a:t>
            </a:r>
            <a:endParaRPr lang="en-US" sz="1300" dirty="0">
              <a:latin typeface="Book Antiqua" pitchFamily="18" charset="0"/>
            </a:endParaRPr>
          </a:p>
        </p:txBody>
      </p:sp>
    </p:spTree>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3" name="Rectangle 2"/>
          <p:cNvSpPr/>
          <p:nvPr/>
        </p:nvSpPr>
        <p:spPr>
          <a:xfrm>
            <a:off x="2209800" y="285750"/>
            <a:ext cx="4572000" cy="707886"/>
          </a:xfrm>
          <a:prstGeom prst="rect">
            <a:avLst/>
          </a:prstGeom>
        </p:spPr>
        <p:txBody>
          <a:bodyPr>
            <a:spAutoFit/>
          </a:bodyPr>
          <a:lstStyle/>
          <a:p>
            <a:r>
              <a:rPr lang="en" sz="2000" b="1" dirty="0" smtClean="0">
                <a:solidFill>
                  <a:schemeClr val="accent1">
                    <a:lumMod val="60000"/>
                    <a:lumOff val="40000"/>
                  </a:schemeClr>
                </a:solidFill>
                <a:latin typeface="Oswald" charset="0"/>
              </a:rPr>
              <a:t>When it comes to Naive Bayes</a:t>
            </a:r>
            <a:br>
              <a:rPr lang="en" sz="2000" b="1" dirty="0" smtClean="0">
                <a:solidFill>
                  <a:schemeClr val="accent1">
                    <a:lumMod val="60000"/>
                    <a:lumOff val="40000"/>
                  </a:schemeClr>
                </a:solidFill>
                <a:latin typeface="Oswald" charset="0"/>
              </a:rPr>
            </a:br>
            <a:endParaRPr lang="en-US" sz="2000" b="1" dirty="0">
              <a:solidFill>
                <a:schemeClr val="accent1">
                  <a:lumMod val="60000"/>
                  <a:lumOff val="40000"/>
                </a:schemeClr>
              </a:solidFill>
              <a:latin typeface="Oswald" charset="0"/>
            </a:endParaRPr>
          </a:p>
        </p:txBody>
      </p:sp>
      <p:sp>
        <p:nvSpPr>
          <p:cNvPr id="4" name="Rectangle 3"/>
          <p:cNvSpPr/>
          <p:nvPr/>
        </p:nvSpPr>
        <p:spPr>
          <a:xfrm>
            <a:off x="381000" y="819150"/>
            <a:ext cx="8229600" cy="2031325"/>
          </a:xfrm>
          <a:prstGeom prst="rect">
            <a:avLst/>
          </a:prstGeom>
        </p:spPr>
        <p:txBody>
          <a:bodyPr wrap="square">
            <a:spAutoFit/>
          </a:bodyPr>
          <a:lstStyle/>
          <a:p>
            <a:r>
              <a:rPr lang="en" dirty="0" smtClean="0"/>
              <a:t>There are 3 types commonly used:</a:t>
            </a:r>
          </a:p>
          <a:p>
            <a:endParaRPr lang="en" dirty="0" smtClean="0"/>
          </a:p>
          <a:p>
            <a:pPr marL="342900" indent="-342900">
              <a:buAutoNum type="arabicParenR"/>
            </a:pPr>
            <a:r>
              <a:rPr lang="en-US" b="1" i="1" u="sng" dirty="0" smtClean="0"/>
              <a:t>Gaussian Naive </a:t>
            </a:r>
            <a:r>
              <a:rPr lang="en-US" b="1" i="1" u="sng" dirty="0" err="1" smtClean="0"/>
              <a:t>Bayes</a:t>
            </a:r>
            <a:endParaRPr lang="en-US" b="1" i="1" u="sng" dirty="0" smtClean="0"/>
          </a:p>
          <a:p>
            <a:pPr marL="342900" indent="-342900"/>
            <a:endParaRPr lang="en-US" b="1" i="1" u="sng" dirty="0" smtClean="0"/>
          </a:p>
          <a:p>
            <a:r>
              <a:rPr lang="en-US" dirty="0" smtClean="0"/>
              <a:t>This type of Naive </a:t>
            </a:r>
            <a:r>
              <a:rPr lang="en-US" dirty="0" err="1" smtClean="0"/>
              <a:t>Bayes</a:t>
            </a:r>
            <a:r>
              <a:rPr lang="en-US" dirty="0" smtClean="0"/>
              <a:t> is used when variables are continuous in nature. It assumes that all the variables have a normal distribution. So if you have some variables which do not have this property, you might want to transform them to the features having distribution normal.</a:t>
            </a:r>
          </a:p>
          <a:p>
            <a:endParaRPr lang="en-US" dirty="0" smtClean="0"/>
          </a:p>
          <a:p>
            <a:endParaRPr lang="en-US" dirty="0"/>
          </a:p>
        </p:txBody>
      </p:sp>
      <p:pic>
        <p:nvPicPr>
          <p:cNvPr id="66562" name="Picture 2" descr="Gaussian Naive Bayes"/>
          <p:cNvPicPr>
            <a:picLocks noChangeAspect="1" noChangeArrowheads="1"/>
          </p:cNvPicPr>
          <p:nvPr/>
        </p:nvPicPr>
        <p:blipFill>
          <a:blip r:embed="rId3"/>
          <a:srcRect/>
          <a:stretch>
            <a:fillRect/>
          </a:stretch>
        </p:blipFill>
        <p:spPr bwMode="auto">
          <a:xfrm>
            <a:off x="304800" y="2343150"/>
            <a:ext cx="2854817" cy="2133600"/>
          </a:xfrm>
          <a:prstGeom prst="rect">
            <a:avLst/>
          </a:prstGeom>
          <a:noFill/>
        </p:spPr>
      </p:pic>
      <p:pic>
        <p:nvPicPr>
          <p:cNvPr id="66563" name="Picture 3"/>
          <p:cNvPicPr>
            <a:picLocks noChangeAspect="1" noChangeArrowheads="1"/>
          </p:cNvPicPr>
          <p:nvPr/>
        </p:nvPicPr>
        <p:blipFill>
          <a:blip r:embed="rId4"/>
          <a:srcRect/>
          <a:stretch>
            <a:fillRect/>
          </a:stretch>
        </p:blipFill>
        <p:spPr bwMode="auto">
          <a:xfrm>
            <a:off x="3429000" y="2495550"/>
            <a:ext cx="3833813" cy="941768"/>
          </a:xfrm>
          <a:prstGeom prst="rect">
            <a:avLst/>
          </a:prstGeom>
          <a:noFill/>
          <a:ln w="9525">
            <a:noFill/>
            <a:miter lim="800000"/>
            <a:headEnd/>
            <a:tailEnd/>
          </a:ln>
          <a:effectLst/>
        </p:spPr>
      </p:pic>
      <p:sp>
        <p:nvSpPr>
          <p:cNvPr id="7" name="Rectangle 6"/>
          <p:cNvSpPr/>
          <p:nvPr/>
        </p:nvSpPr>
        <p:spPr>
          <a:xfrm>
            <a:off x="4038600" y="3409950"/>
            <a:ext cx="4572000" cy="523220"/>
          </a:xfrm>
          <a:prstGeom prst="rect">
            <a:avLst/>
          </a:prstGeom>
        </p:spPr>
        <p:txBody>
          <a:bodyPr>
            <a:spAutoFit/>
          </a:bodyPr>
          <a:lstStyle/>
          <a:p>
            <a:r>
              <a:rPr lang="en-US" dirty="0" smtClean="0"/>
              <a:t>The parameters </a:t>
            </a:r>
            <a:r>
              <a:rPr lang="en-US" dirty="0" err="1" smtClean="0"/>
              <a:t>σy</a:t>
            </a:r>
            <a:r>
              <a:rPr lang="en-US" dirty="0" smtClean="0"/>
              <a:t> and </a:t>
            </a:r>
            <a:r>
              <a:rPr lang="en-US" dirty="0" err="1" smtClean="0"/>
              <a:t>μy</a:t>
            </a:r>
            <a:r>
              <a:rPr lang="en-US" dirty="0" smtClean="0"/>
              <a:t> are estimated using maximum likelihood.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9" name="Rectangle 8"/>
          <p:cNvSpPr/>
          <p:nvPr/>
        </p:nvSpPr>
        <p:spPr>
          <a:xfrm>
            <a:off x="304800" y="155704"/>
            <a:ext cx="8534400" cy="3539430"/>
          </a:xfrm>
          <a:prstGeom prst="rect">
            <a:avLst/>
          </a:prstGeom>
        </p:spPr>
        <p:txBody>
          <a:bodyPr wrap="square">
            <a:spAutoFit/>
          </a:bodyPr>
          <a:lstStyle/>
          <a:p>
            <a:r>
              <a:rPr lang="en-US" b="1" i="1" u="sng" dirty="0" smtClean="0"/>
              <a:t>Multinomial Naive </a:t>
            </a:r>
            <a:r>
              <a:rPr lang="en-US" b="1" i="1" u="sng" dirty="0" err="1" smtClean="0"/>
              <a:t>Bayes</a:t>
            </a:r>
            <a:endParaRPr lang="en-US" b="1" i="1" u="sng" dirty="0" smtClean="0"/>
          </a:p>
          <a:p>
            <a:endParaRPr lang="en-US" b="1" i="1" u="sng" dirty="0" smtClean="0"/>
          </a:p>
          <a:p>
            <a:r>
              <a:rPr lang="en-US" dirty="0" smtClean="0"/>
              <a:t>Next comes the multinomial Naive </a:t>
            </a:r>
            <a:r>
              <a:rPr lang="en-US" dirty="0" err="1" smtClean="0"/>
              <a:t>Bayes</a:t>
            </a:r>
            <a:r>
              <a:rPr lang="en-US" dirty="0" smtClean="0"/>
              <a:t>. This is used when the features represent the frequency.</a:t>
            </a:r>
          </a:p>
          <a:p>
            <a:r>
              <a:rPr lang="en-US" dirty="0" smtClean="0"/>
              <a:t>Suppose you have a text document and you extract all the unique words and create multiple features where each feature represents the count of the word in the document. In such a case, we have a frequency as a feature. In such a scenario, we use multinomial Naive </a:t>
            </a:r>
            <a:r>
              <a:rPr lang="en-US" dirty="0" err="1" smtClean="0"/>
              <a:t>Bayes</a:t>
            </a:r>
            <a:r>
              <a:rPr lang="en-US" dirty="0" smtClean="0"/>
              <a:t>.</a:t>
            </a:r>
          </a:p>
          <a:p>
            <a:r>
              <a:rPr lang="en-US" dirty="0" smtClean="0"/>
              <a:t>It ignores the non-occurrence of the features. So, if you have frequency 0 then the probability of occurrence of that feature will be 0 hence multinomial naive </a:t>
            </a:r>
            <a:r>
              <a:rPr lang="en-US" dirty="0" err="1" smtClean="0"/>
              <a:t>Bayes</a:t>
            </a:r>
            <a:r>
              <a:rPr lang="en-US" dirty="0" smtClean="0"/>
              <a:t> ignores that feature. It is known to work well with text classification problem.</a:t>
            </a:r>
          </a:p>
          <a:p>
            <a:endParaRPr lang="en-US" dirty="0" smtClean="0"/>
          </a:p>
          <a:p>
            <a:r>
              <a:rPr lang="en-US" dirty="0" smtClean="0"/>
              <a:t>The term </a:t>
            </a:r>
            <a:r>
              <a:rPr lang="en-US" b="1" dirty="0" smtClean="0"/>
              <a:t>Multinomial Naive </a:t>
            </a:r>
            <a:r>
              <a:rPr lang="en-US" b="1" dirty="0" err="1" smtClean="0"/>
              <a:t>Bayes</a:t>
            </a:r>
            <a:r>
              <a:rPr lang="en-US" dirty="0" smtClean="0"/>
              <a:t> simply lets us know that each p(</a:t>
            </a:r>
            <a:r>
              <a:rPr lang="en-US" dirty="0" err="1" smtClean="0"/>
              <a:t>fi|c</a:t>
            </a:r>
            <a:r>
              <a:rPr lang="en-US" dirty="0" smtClean="0"/>
              <a:t>)p(</a:t>
            </a:r>
            <a:r>
              <a:rPr lang="en-US" dirty="0" err="1" smtClean="0"/>
              <a:t>fi|c</a:t>
            </a:r>
            <a:r>
              <a:rPr lang="en-US" dirty="0" smtClean="0"/>
              <a:t>) is a multinomial distribution, rather than some other distribution. This works well for data which can easily be turned into counts, such as word counts in text.</a:t>
            </a:r>
          </a:p>
          <a:p>
            <a:endParaRPr lang="en-US" dirty="0" smtClean="0"/>
          </a:p>
          <a:p>
            <a:r>
              <a:rPr lang="en" dirty="0" smtClean="0"/>
              <a:t/>
            </a:r>
            <a:br>
              <a:rPr lang="en" dirty="0" smtClean="0"/>
            </a:br>
            <a:endParaRPr lang="en-US" dirty="0"/>
          </a:p>
        </p:txBody>
      </p:sp>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3164</TotalTime>
  <Words>549</Words>
  <PresentationFormat>On-screen Show (16:9)</PresentationFormat>
  <Paragraphs>109</Paragraphs>
  <Slides>14</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Oswald</vt:lpstr>
      <vt:lpstr>Source Sans Pro</vt:lpstr>
      <vt:lpstr>Cambria</vt:lpstr>
      <vt:lpstr>Calibri</vt:lpstr>
      <vt:lpstr>Times New Roman</vt:lpstr>
      <vt:lpstr>Book Antiqua</vt:lpstr>
      <vt:lpstr>-apple-system</vt:lpstr>
      <vt:lpstr>inherit</vt:lpstr>
      <vt:lpstr>Quince template</vt:lpstr>
      <vt:lpstr>NAIVE-BAYES CLASSIFIER IN MACHINE LEARNING</vt:lpstr>
      <vt:lpstr>INTRODUCTION     </vt:lpstr>
      <vt:lpstr>Slide 3</vt:lpstr>
      <vt:lpstr>What’s Naive about Naive Bayes? </vt:lpstr>
      <vt:lpstr>Slide 5</vt:lpstr>
      <vt:lpstr>Slide 6</vt:lpstr>
      <vt:lpstr>UNDERSTANDING BAYES FORMULA WITH AN EXAMPLE</vt:lpstr>
      <vt:lpstr>Slide 8</vt:lpstr>
      <vt:lpstr>Slide 9</vt:lpstr>
      <vt:lpstr>Slide 10</vt:lpstr>
      <vt:lpstr>Slide 11</vt:lpstr>
      <vt:lpstr>Slide 12</vt:lpstr>
      <vt:lpstr>Slide 13</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NAIVE-BAYES CLASSIFIER IN MACHINE LEARNING</dc:title>
  <dc:creator>Riya</dc:creator>
  <cp:lastModifiedBy>Riya</cp:lastModifiedBy>
  <cp:revision>16</cp:revision>
  <dcterms:modified xsi:type="dcterms:W3CDTF">2021-09-02T16:53:56Z</dcterms:modified>
</cp:coreProperties>
</file>