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2086eac849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2086eac84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08bc422d6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08bc422d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208bc422d6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208bc422d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208bc422d6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208bc422d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208bc422d6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208bc422d6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208bc422d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208bc422d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208bc422d6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208bc422d6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2086eac849_5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2086eac849_5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2086eac849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2086eac849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2086eac849_5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2086eac849_5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086eac849_5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2086eac849_5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2086eac849_5_5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2086eac849_5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2086eac849_5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2086eac849_5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2086eac849_5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2086eac849_5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2086eac849_5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2086eac849_5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lin ang="5400012" scaled="0"/>
        </a:gradFill>
        <a:effectLst/>
      </p:bgPr>
    </p:bg>
    <p:spTree>
      <p:nvGrpSpPr>
        <p:cNvPr id="1" name="Shape 391"/>
        <p:cNvGrpSpPr/>
        <p:nvPr/>
      </p:nvGrpSpPr>
      <p:grpSpPr>
        <a:xfrm>
          <a:off x="0" y="0"/>
          <a:ext cx="0" cy="0"/>
          <a:chOff x="0" y="0"/>
          <a:chExt cx="0" cy="0"/>
        </a:xfrm>
      </p:grpSpPr>
      <p:sp>
        <p:nvSpPr>
          <p:cNvPr id="392" name="Google Shape;392;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lt1"/>
                </a:solidFill>
              </a:rPr>
              <a:t>Neural Networks</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1"/>
          <p:cNvSpPr txBox="1">
            <a:spLocks noGrp="1"/>
          </p:cNvSpPr>
          <p:nvPr>
            <p:ph type="title"/>
          </p:nvPr>
        </p:nvSpPr>
        <p:spPr>
          <a:xfrm>
            <a:off x="821525" y="497450"/>
            <a:ext cx="7140600" cy="557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Forward Propagation</a:t>
            </a:r>
            <a:endParaRPr/>
          </a:p>
        </p:txBody>
      </p:sp>
      <p:pic>
        <p:nvPicPr>
          <p:cNvPr id="452" name="Google Shape;452;p71"/>
          <p:cNvPicPr preferRelativeResize="0"/>
          <p:nvPr/>
        </p:nvPicPr>
        <p:blipFill rotWithShape="1">
          <a:blip r:embed="rId3">
            <a:alphaModFix/>
          </a:blip>
          <a:srcRect l="954" t="16665" r="600" b="2513"/>
          <a:stretch/>
        </p:blipFill>
        <p:spPr>
          <a:xfrm>
            <a:off x="821525" y="1114200"/>
            <a:ext cx="7674076" cy="352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2"/>
          <p:cNvSpPr txBox="1">
            <a:spLocks noGrp="1"/>
          </p:cNvSpPr>
          <p:nvPr>
            <p:ph type="title"/>
          </p:nvPr>
        </p:nvSpPr>
        <p:spPr>
          <a:xfrm>
            <a:off x="679700" y="473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Backpropagation</a:t>
            </a:r>
            <a:endParaRPr/>
          </a:p>
        </p:txBody>
      </p:sp>
      <p:pic>
        <p:nvPicPr>
          <p:cNvPr id="458" name="Google Shape;458;p72"/>
          <p:cNvPicPr preferRelativeResize="0"/>
          <p:nvPr/>
        </p:nvPicPr>
        <p:blipFill>
          <a:blip r:embed="rId3">
            <a:alphaModFix/>
          </a:blip>
          <a:stretch>
            <a:fillRect/>
          </a:stretch>
        </p:blipFill>
        <p:spPr>
          <a:xfrm>
            <a:off x="606900" y="1209975"/>
            <a:ext cx="7919749" cy="3406250"/>
          </a:xfrm>
          <a:prstGeom prst="rect">
            <a:avLst/>
          </a:prstGeom>
          <a:noFill/>
          <a:ln>
            <a:noFill/>
          </a:ln>
        </p:spPr>
      </p:pic>
      <p:pic>
        <p:nvPicPr>
          <p:cNvPr id="459" name="Google Shape;459;p72"/>
          <p:cNvPicPr preferRelativeResize="0"/>
          <p:nvPr/>
        </p:nvPicPr>
        <p:blipFill>
          <a:blip r:embed="rId4">
            <a:alphaModFix/>
          </a:blip>
          <a:stretch>
            <a:fillRect/>
          </a:stretch>
        </p:blipFill>
        <p:spPr>
          <a:xfrm>
            <a:off x="7199450" y="3036375"/>
            <a:ext cx="1684775" cy="62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3"/>
          <p:cNvSpPr txBox="1">
            <a:spLocks noGrp="1"/>
          </p:cNvSpPr>
          <p:nvPr>
            <p:ph type="title"/>
          </p:nvPr>
        </p:nvSpPr>
        <p:spPr>
          <a:xfrm>
            <a:off x="727650" y="482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Batch and Stochastic Gradient Descent</a:t>
            </a:r>
            <a:endParaRPr/>
          </a:p>
        </p:txBody>
      </p:sp>
      <p:sp>
        <p:nvSpPr>
          <p:cNvPr id="465" name="Google Shape;465;p7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66" name="Google Shape;466;p73"/>
          <p:cNvPicPr preferRelativeResize="0"/>
          <p:nvPr/>
        </p:nvPicPr>
        <p:blipFill>
          <a:blip r:embed="rId3">
            <a:alphaModFix/>
          </a:blip>
          <a:stretch>
            <a:fillRect/>
          </a:stretch>
        </p:blipFill>
        <p:spPr>
          <a:xfrm>
            <a:off x="201938" y="1067875"/>
            <a:ext cx="8743725" cy="381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4"/>
          <p:cNvSpPr txBox="1">
            <a:spLocks noGrp="1"/>
          </p:cNvSpPr>
          <p:nvPr>
            <p:ph type="title"/>
          </p:nvPr>
        </p:nvSpPr>
        <p:spPr>
          <a:xfrm>
            <a:off x="727650" y="429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an NN</a:t>
            </a:r>
            <a:endParaRPr/>
          </a:p>
        </p:txBody>
      </p:sp>
      <p:sp>
        <p:nvSpPr>
          <p:cNvPr id="472" name="Google Shape;472;p74"/>
          <p:cNvSpPr txBox="1">
            <a:spLocks noGrp="1"/>
          </p:cNvSpPr>
          <p:nvPr>
            <p:ph type="body" idx="1"/>
          </p:nvPr>
        </p:nvSpPr>
        <p:spPr>
          <a:xfrm>
            <a:off x="727650" y="965025"/>
            <a:ext cx="7688700" cy="3889800"/>
          </a:xfrm>
          <a:prstGeom prst="rect">
            <a:avLst/>
          </a:prstGeom>
        </p:spPr>
        <p:txBody>
          <a:bodyPr spcFirstLastPara="1" wrap="square" lIns="91425" tIns="91425" rIns="91425" bIns="91425" anchor="t" anchorCtr="0">
            <a:normAutofit fontScale="25000" lnSpcReduction="20000"/>
          </a:bodyPr>
          <a:lstStyle/>
          <a:p>
            <a:pPr marL="0" lvl="0" indent="0" algn="l" rtl="0">
              <a:lnSpc>
                <a:spcPct val="50000"/>
              </a:lnSpc>
              <a:spcBef>
                <a:spcPts val="0"/>
              </a:spcBef>
              <a:spcAft>
                <a:spcPts val="0"/>
              </a:spcAft>
              <a:buNone/>
            </a:pPr>
            <a:r>
              <a:rPr lang="en" sz="4807" b="1">
                <a:latin typeface="Arial"/>
                <a:ea typeface="Arial"/>
                <a:cs typeface="Arial"/>
                <a:sym typeface="Arial"/>
              </a:rPr>
              <a:t>STEP 1:</a:t>
            </a:r>
            <a:r>
              <a:rPr lang="en" sz="4807">
                <a:latin typeface="Arial"/>
                <a:ea typeface="Arial"/>
                <a:cs typeface="Arial"/>
                <a:sym typeface="Arial"/>
              </a:rPr>
              <a:t> Randomly initialize weights to small numbers close to 0 (but not 0).</a:t>
            </a:r>
            <a:endParaRPr sz="4807">
              <a:latin typeface="Arial"/>
              <a:ea typeface="Arial"/>
              <a:cs typeface="Arial"/>
              <a:sym typeface="Arial"/>
            </a:endParaRPr>
          </a:p>
          <a:p>
            <a:pPr marL="0" lvl="0" indent="0" algn="l" rtl="0">
              <a:lnSpc>
                <a:spcPct val="50000"/>
              </a:lnSpc>
              <a:spcBef>
                <a:spcPts val="1200"/>
              </a:spcBef>
              <a:spcAft>
                <a:spcPts val="0"/>
              </a:spcAft>
              <a:buNone/>
            </a:pPr>
            <a:endParaRPr sz="4807">
              <a:latin typeface="Arial"/>
              <a:ea typeface="Arial"/>
              <a:cs typeface="Arial"/>
              <a:sym typeface="Arial"/>
            </a:endParaRPr>
          </a:p>
          <a:p>
            <a:pPr marL="0" lvl="0" indent="0" algn="l" rtl="0">
              <a:lnSpc>
                <a:spcPct val="50000"/>
              </a:lnSpc>
              <a:spcBef>
                <a:spcPts val="1200"/>
              </a:spcBef>
              <a:spcAft>
                <a:spcPts val="0"/>
              </a:spcAft>
              <a:buNone/>
            </a:pPr>
            <a:r>
              <a:rPr lang="en" sz="4807" b="1">
                <a:latin typeface="Arial"/>
                <a:ea typeface="Arial"/>
                <a:cs typeface="Arial"/>
                <a:sym typeface="Arial"/>
              </a:rPr>
              <a:t>STEP 2:</a:t>
            </a:r>
            <a:r>
              <a:rPr lang="en" sz="4807">
                <a:latin typeface="Arial"/>
                <a:ea typeface="Arial"/>
                <a:cs typeface="Arial"/>
                <a:sym typeface="Arial"/>
              </a:rPr>
              <a:t> Input the first observation of your dataset in the input layer, each feature in one input node.</a:t>
            </a:r>
            <a:endParaRPr sz="4807">
              <a:latin typeface="Arial"/>
              <a:ea typeface="Arial"/>
              <a:cs typeface="Arial"/>
              <a:sym typeface="Arial"/>
            </a:endParaRPr>
          </a:p>
          <a:p>
            <a:pPr marL="0" lvl="0" indent="0" algn="l" rtl="0">
              <a:lnSpc>
                <a:spcPct val="50000"/>
              </a:lnSpc>
              <a:spcBef>
                <a:spcPts val="1200"/>
              </a:spcBef>
              <a:spcAft>
                <a:spcPts val="0"/>
              </a:spcAft>
              <a:buNone/>
            </a:pPr>
            <a:endParaRPr sz="4807">
              <a:latin typeface="Arial"/>
              <a:ea typeface="Arial"/>
              <a:cs typeface="Arial"/>
              <a:sym typeface="Arial"/>
            </a:endParaRPr>
          </a:p>
          <a:p>
            <a:pPr marL="0" lvl="0" indent="0" algn="l" rtl="0">
              <a:lnSpc>
                <a:spcPct val="50000"/>
              </a:lnSpc>
              <a:spcBef>
                <a:spcPts val="1200"/>
              </a:spcBef>
              <a:spcAft>
                <a:spcPts val="0"/>
              </a:spcAft>
              <a:buNone/>
            </a:pPr>
            <a:r>
              <a:rPr lang="en" sz="4807" b="1">
                <a:latin typeface="Arial"/>
                <a:ea typeface="Arial"/>
                <a:cs typeface="Arial"/>
                <a:sym typeface="Arial"/>
              </a:rPr>
              <a:t>STEP 3:</a:t>
            </a:r>
            <a:r>
              <a:rPr lang="en" sz="4807">
                <a:latin typeface="Arial"/>
                <a:ea typeface="Arial"/>
                <a:cs typeface="Arial"/>
                <a:sym typeface="Arial"/>
              </a:rPr>
              <a:t> Forward Propagation from left to right, the neurons are activated in a way that the impact </a:t>
            </a:r>
            <a:endParaRPr sz="4807">
              <a:latin typeface="Arial"/>
              <a:ea typeface="Arial"/>
              <a:cs typeface="Arial"/>
              <a:sym typeface="Arial"/>
            </a:endParaRPr>
          </a:p>
          <a:p>
            <a:pPr marL="0" lvl="0" indent="0" algn="l" rtl="0">
              <a:lnSpc>
                <a:spcPct val="50000"/>
              </a:lnSpc>
              <a:spcBef>
                <a:spcPts val="1200"/>
              </a:spcBef>
              <a:spcAft>
                <a:spcPts val="0"/>
              </a:spcAft>
              <a:buNone/>
            </a:pPr>
            <a:r>
              <a:rPr lang="en" sz="4807">
                <a:latin typeface="Arial"/>
                <a:ea typeface="Arial"/>
                <a:cs typeface="Arial"/>
                <a:sym typeface="Arial"/>
              </a:rPr>
              <a:t>of each neuron’s activation is limited by the weights. Propagate the activations till you get the</a:t>
            </a:r>
            <a:endParaRPr sz="4807">
              <a:latin typeface="Arial"/>
              <a:ea typeface="Arial"/>
              <a:cs typeface="Arial"/>
              <a:sym typeface="Arial"/>
            </a:endParaRPr>
          </a:p>
          <a:p>
            <a:pPr marL="0" lvl="0" indent="0" algn="l" rtl="0">
              <a:lnSpc>
                <a:spcPct val="50000"/>
              </a:lnSpc>
              <a:spcBef>
                <a:spcPts val="1200"/>
              </a:spcBef>
              <a:spcAft>
                <a:spcPts val="0"/>
              </a:spcAft>
              <a:buNone/>
            </a:pPr>
            <a:r>
              <a:rPr lang="en" sz="4807">
                <a:latin typeface="Arial"/>
                <a:ea typeface="Arial"/>
                <a:cs typeface="Arial"/>
                <a:sym typeface="Arial"/>
              </a:rPr>
              <a:t>predicted y.</a:t>
            </a:r>
            <a:endParaRPr sz="4807">
              <a:latin typeface="Arial"/>
              <a:ea typeface="Arial"/>
              <a:cs typeface="Arial"/>
              <a:sym typeface="Arial"/>
            </a:endParaRPr>
          </a:p>
          <a:p>
            <a:pPr marL="0" lvl="0" indent="0" algn="l" rtl="0">
              <a:lnSpc>
                <a:spcPct val="50000"/>
              </a:lnSpc>
              <a:spcBef>
                <a:spcPts val="1200"/>
              </a:spcBef>
              <a:spcAft>
                <a:spcPts val="0"/>
              </a:spcAft>
              <a:buNone/>
            </a:pPr>
            <a:endParaRPr sz="4807">
              <a:latin typeface="Arial"/>
              <a:ea typeface="Arial"/>
              <a:cs typeface="Arial"/>
              <a:sym typeface="Arial"/>
            </a:endParaRPr>
          </a:p>
          <a:p>
            <a:pPr marL="0" lvl="0" indent="0" algn="l" rtl="0">
              <a:lnSpc>
                <a:spcPct val="50000"/>
              </a:lnSpc>
              <a:spcBef>
                <a:spcPts val="1200"/>
              </a:spcBef>
              <a:spcAft>
                <a:spcPts val="0"/>
              </a:spcAft>
              <a:buNone/>
            </a:pPr>
            <a:r>
              <a:rPr lang="en" sz="4807" b="1">
                <a:latin typeface="Arial"/>
                <a:ea typeface="Arial"/>
                <a:cs typeface="Arial"/>
                <a:sym typeface="Arial"/>
              </a:rPr>
              <a:t>STEP 4:</a:t>
            </a:r>
            <a:r>
              <a:rPr lang="en" sz="4807">
                <a:latin typeface="Arial"/>
                <a:ea typeface="Arial"/>
                <a:cs typeface="Arial"/>
                <a:sym typeface="Arial"/>
              </a:rPr>
              <a:t> Compare the predicted result to the actual result and calculate the error.</a:t>
            </a:r>
            <a:endParaRPr sz="4807">
              <a:latin typeface="Arial"/>
              <a:ea typeface="Arial"/>
              <a:cs typeface="Arial"/>
              <a:sym typeface="Arial"/>
            </a:endParaRPr>
          </a:p>
          <a:p>
            <a:pPr marL="0" lvl="0" indent="0" algn="l" rtl="0">
              <a:lnSpc>
                <a:spcPct val="50000"/>
              </a:lnSpc>
              <a:spcBef>
                <a:spcPts val="1200"/>
              </a:spcBef>
              <a:spcAft>
                <a:spcPts val="0"/>
              </a:spcAft>
              <a:buNone/>
            </a:pPr>
            <a:endParaRPr sz="4807">
              <a:latin typeface="Arial"/>
              <a:ea typeface="Arial"/>
              <a:cs typeface="Arial"/>
              <a:sym typeface="Arial"/>
            </a:endParaRPr>
          </a:p>
          <a:p>
            <a:pPr marL="0" lvl="0" indent="0" algn="l" rtl="0">
              <a:lnSpc>
                <a:spcPct val="50000"/>
              </a:lnSpc>
              <a:spcBef>
                <a:spcPts val="1200"/>
              </a:spcBef>
              <a:spcAft>
                <a:spcPts val="0"/>
              </a:spcAft>
              <a:buNone/>
            </a:pPr>
            <a:r>
              <a:rPr lang="en" sz="4807" b="1">
                <a:latin typeface="Arial"/>
                <a:ea typeface="Arial"/>
                <a:cs typeface="Arial"/>
                <a:sym typeface="Arial"/>
              </a:rPr>
              <a:t>STEP 5:</a:t>
            </a:r>
            <a:r>
              <a:rPr lang="en" sz="4807">
                <a:latin typeface="Arial"/>
                <a:ea typeface="Arial"/>
                <a:cs typeface="Arial"/>
                <a:sym typeface="Arial"/>
              </a:rPr>
              <a:t> Backpropagation from right to left, the error is back propagated and the weights are </a:t>
            </a:r>
            <a:endParaRPr sz="4807">
              <a:latin typeface="Arial"/>
              <a:ea typeface="Arial"/>
              <a:cs typeface="Arial"/>
              <a:sym typeface="Arial"/>
            </a:endParaRPr>
          </a:p>
          <a:p>
            <a:pPr marL="0" lvl="0" indent="0" algn="l" rtl="0">
              <a:lnSpc>
                <a:spcPct val="50000"/>
              </a:lnSpc>
              <a:spcBef>
                <a:spcPts val="1200"/>
              </a:spcBef>
              <a:spcAft>
                <a:spcPts val="0"/>
              </a:spcAft>
              <a:buNone/>
            </a:pPr>
            <a:r>
              <a:rPr lang="en" sz="4807">
                <a:latin typeface="Arial"/>
                <a:ea typeface="Arial"/>
                <a:cs typeface="Arial"/>
                <a:sym typeface="Arial"/>
              </a:rPr>
              <a:t>Updated according to how much they are responsible for the error.</a:t>
            </a:r>
            <a:endParaRPr sz="4807">
              <a:latin typeface="Arial"/>
              <a:ea typeface="Arial"/>
              <a:cs typeface="Arial"/>
              <a:sym typeface="Arial"/>
            </a:endParaRPr>
          </a:p>
          <a:p>
            <a:pPr marL="0" lvl="0" indent="0" algn="l" rtl="0">
              <a:lnSpc>
                <a:spcPct val="50000"/>
              </a:lnSpc>
              <a:spcBef>
                <a:spcPts val="1200"/>
              </a:spcBef>
              <a:spcAft>
                <a:spcPts val="0"/>
              </a:spcAft>
              <a:buNone/>
            </a:pPr>
            <a:endParaRPr sz="4807">
              <a:latin typeface="Arial"/>
              <a:ea typeface="Arial"/>
              <a:cs typeface="Arial"/>
              <a:sym typeface="Arial"/>
            </a:endParaRPr>
          </a:p>
          <a:p>
            <a:pPr marL="0" lvl="0" indent="0" algn="l" rtl="0">
              <a:lnSpc>
                <a:spcPct val="50000"/>
              </a:lnSpc>
              <a:spcBef>
                <a:spcPts val="1200"/>
              </a:spcBef>
              <a:spcAft>
                <a:spcPts val="0"/>
              </a:spcAft>
              <a:buNone/>
            </a:pPr>
            <a:r>
              <a:rPr lang="en" sz="4807" b="1">
                <a:latin typeface="Arial"/>
                <a:ea typeface="Arial"/>
                <a:cs typeface="Arial"/>
                <a:sym typeface="Arial"/>
              </a:rPr>
              <a:t>STEP 6: </a:t>
            </a:r>
            <a:r>
              <a:rPr lang="en" sz="4807">
                <a:latin typeface="Arial"/>
                <a:ea typeface="Arial"/>
                <a:cs typeface="Arial"/>
                <a:sym typeface="Arial"/>
              </a:rPr>
              <a:t>Repeat steps 1 to 5 and update weights after each observation (stochastic Gradient Descent) or</a:t>
            </a:r>
            <a:endParaRPr sz="4807">
              <a:latin typeface="Arial"/>
              <a:ea typeface="Arial"/>
              <a:cs typeface="Arial"/>
              <a:sym typeface="Arial"/>
            </a:endParaRPr>
          </a:p>
          <a:p>
            <a:pPr marL="0" lvl="0" indent="0" algn="l" rtl="0">
              <a:lnSpc>
                <a:spcPct val="50000"/>
              </a:lnSpc>
              <a:spcBef>
                <a:spcPts val="1200"/>
              </a:spcBef>
              <a:spcAft>
                <a:spcPts val="0"/>
              </a:spcAft>
              <a:buNone/>
            </a:pPr>
            <a:r>
              <a:rPr lang="en" sz="4807">
                <a:latin typeface="Arial"/>
                <a:ea typeface="Arial"/>
                <a:cs typeface="Arial"/>
                <a:sym typeface="Arial"/>
              </a:rPr>
              <a:t>             Repeat steps 1 to 5 and update weights after a batch of observations (Batch Learning)</a:t>
            </a:r>
            <a:endParaRPr sz="4807">
              <a:latin typeface="Arial"/>
              <a:ea typeface="Arial"/>
              <a:cs typeface="Arial"/>
              <a:sym typeface="Arial"/>
            </a:endParaRPr>
          </a:p>
          <a:p>
            <a:pPr marL="0" lvl="0" indent="0" algn="l" rtl="0">
              <a:lnSpc>
                <a:spcPct val="50000"/>
              </a:lnSpc>
              <a:spcBef>
                <a:spcPts val="1200"/>
              </a:spcBef>
              <a:spcAft>
                <a:spcPts val="0"/>
              </a:spcAft>
              <a:buNone/>
            </a:pPr>
            <a:endParaRPr sz="4807">
              <a:latin typeface="Arial"/>
              <a:ea typeface="Arial"/>
              <a:cs typeface="Arial"/>
              <a:sym typeface="Arial"/>
            </a:endParaRPr>
          </a:p>
          <a:p>
            <a:pPr marL="0" lvl="0" indent="0" algn="l" rtl="0">
              <a:lnSpc>
                <a:spcPct val="50000"/>
              </a:lnSpc>
              <a:spcBef>
                <a:spcPts val="1200"/>
              </a:spcBef>
              <a:spcAft>
                <a:spcPts val="0"/>
              </a:spcAft>
              <a:buNone/>
            </a:pPr>
            <a:r>
              <a:rPr lang="en" sz="4807" b="1">
                <a:latin typeface="Arial"/>
                <a:ea typeface="Arial"/>
                <a:cs typeface="Arial"/>
                <a:sym typeface="Arial"/>
              </a:rPr>
              <a:t>STEP 7: </a:t>
            </a:r>
            <a:r>
              <a:rPr lang="en" sz="4807">
                <a:latin typeface="Arial"/>
                <a:ea typeface="Arial"/>
                <a:cs typeface="Arial"/>
                <a:sym typeface="Arial"/>
              </a:rPr>
              <a:t>When the whole training set is passed through the NN, that makes an epoch. Redo more epochs.</a:t>
            </a:r>
            <a:r>
              <a:rPr lang="en" sz="4807" b="1">
                <a:latin typeface="Arial"/>
                <a:ea typeface="Arial"/>
                <a:cs typeface="Arial"/>
                <a:sym typeface="Arial"/>
              </a:rPr>
              <a:t> </a:t>
            </a:r>
            <a:endParaRPr sz="4807" b="1">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5"/>
          <p:cNvSpPr txBox="1">
            <a:spLocks noGrp="1"/>
          </p:cNvSpPr>
          <p:nvPr>
            <p:ph type="title"/>
          </p:nvPr>
        </p:nvSpPr>
        <p:spPr>
          <a:xfrm>
            <a:off x="639925" y="482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Gradient Descent</a:t>
            </a:r>
            <a:endParaRPr/>
          </a:p>
        </p:txBody>
      </p:sp>
      <p:pic>
        <p:nvPicPr>
          <p:cNvPr id="478" name="Google Shape;478;p75"/>
          <p:cNvPicPr preferRelativeResize="0"/>
          <p:nvPr/>
        </p:nvPicPr>
        <p:blipFill>
          <a:blip r:embed="rId3">
            <a:alphaModFix/>
          </a:blip>
          <a:stretch>
            <a:fillRect/>
          </a:stretch>
        </p:blipFill>
        <p:spPr>
          <a:xfrm>
            <a:off x="521825" y="1124200"/>
            <a:ext cx="5070176" cy="3579951"/>
          </a:xfrm>
          <a:prstGeom prst="rect">
            <a:avLst/>
          </a:prstGeom>
          <a:noFill/>
          <a:ln>
            <a:noFill/>
          </a:ln>
        </p:spPr>
      </p:pic>
      <p:pic>
        <p:nvPicPr>
          <p:cNvPr id="479" name="Google Shape;479;p75"/>
          <p:cNvPicPr preferRelativeResize="0"/>
          <p:nvPr/>
        </p:nvPicPr>
        <p:blipFill>
          <a:blip r:embed="rId4">
            <a:alphaModFix/>
          </a:blip>
          <a:stretch>
            <a:fillRect/>
          </a:stretch>
        </p:blipFill>
        <p:spPr>
          <a:xfrm>
            <a:off x="5853524" y="2152299"/>
            <a:ext cx="2224875" cy="97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6"/>
          <p:cNvSpPr txBox="1">
            <a:spLocks noGrp="1"/>
          </p:cNvSpPr>
          <p:nvPr>
            <p:ph type="title"/>
          </p:nvPr>
        </p:nvSpPr>
        <p:spPr>
          <a:xfrm>
            <a:off x="639900" y="463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Rate</a:t>
            </a:r>
            <a:endParaRPr/>
          </a:p>
          <a:p>
            <a:pPr marL="0" lvl="0" indent="0" algn="l" rtl="0">
              <a:spcBef>
                <a:spcPts val="0"/>
              </a:spcBef>
              <a:spcAft>
                <a:spcPts val="0"/>
              </a:spcAft>
              <a:buNone/>
            </a:pPr>
            <a:endParaRPr/>
          </a:p>
        </p:txBody>
      </p:sp>
      <p:pic>
        <p:nvPicPr>
          <p:cNvPr id="485" name="Google Shape;485;p76"/>
          <p:cNvPicPr preferRelativeResize="0"/>
          <p:nvPr/>
        </p:nvPicPr>
        <p:blipFill>
          <a:blip r:embed="rId3">
            <a:alphaModFix/>
          </a:blip>
          <a:stretch>
            <a:fillRect/>
          </a:stretch>
        </p:blipFill>
        <p:spPr>
          <a:xfrm>
            <a:off x="373325" y="1145550"/>
            <a:ext cx="5848000" cy="3042875"/>
          </a:xfrm>
          <a:prstGeom prst="rect">
            <a:avLst/>
          </a:prstGeom>
          <a:noFill/>
          <a:ln>
            <a:noFill/>
          </a:ln>
        </p:spPr>
      </p:pic>
      <p:pic>
        <p:nvPicPr>
          <p:cNvPr id="486" name="Google Shape;486;p76"/>
          <p:cNvPicPr preferRelativeResize="0"/>
          <p:nvPr/>
        </p:nvPicPr>
        <p:blipFill>
          <a:blip r:embed="rId4">
            <a:alphaModFix/>
          </a:blip>
          <a:stretch>
            <a:fillRect/>
          </a:stretch>
        </p:blipFill>
        <p:spPr>
          <a:xfrm>
            <a:off x="6221319" y="1873125"/>
            <a:ext cx="2375175" cy="99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lin ang="5400012" scaled="0"/>
        </a:gradFill>
        <a:effectLst/>
      </p:bgPr>
    </p:bg>
    <p:spTree>
      <p:nvGrpSpPr>
        <p:cNvPr id="1" name="Shape 396"/>
        <p:cNvGrpSpPr/>
        <p:nvPr/>
      </p:nvGrpSpPr>
      <p:grpSpPr>
        <a:xfrm>
          <a:off x="0" y="0"/>
          <a:ext cx="0" cy="0"/>
          <a:chOff x="0" y="0"/>
          <a:chExt cx="0" cy="0"/>
        </a:xfrm>
      </p:grpSpPr>
      <p:sp>
        <p:nvSpPr>
          <p:cNvPr id="397" name="Google Shape;397;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Elements of a Neural Network</a:t>
            </a:r>
            <a:endParaRPr>
              <a:solidFill>
                <a:schemeClr val="lt1"/>
              </a:solidFill>
            </a:endParaRPr>
          </a:p>
        </p:txBody>
      </p:sp>
      <p:sp>
        <p:nvSpPr>
          <p:cNvPr id="398" name="Google Shape;398;p63"/>
          <p:cNvSpPr txBox="1">
            <a:spLocks noGrp="1"/>
          </p:cNvSpPr>
          <p:nvPr>
            <p:ph type="body" idx="1"/>
          </p:nvPr>
        </p:nvSpPr>
        <p:spPr>
          <a:xfrm>
            <a:off x="311700" y="1152475"/>
            <a:ext cx="551845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b="1" i="1" dirty="0">
                <a:solidFill>
                  <a:srgbClr val="FFFFFF"/>
                </a:solidFill>
              </a:rPr>
              <a:t>Input Layer :- </a:t>
            </a:r>
            <a:r>
              <a:rPr lang="en" sz="1400" dirty="0">
                <a:solidFill>
                  <a:srgbClr val="FFFFFF"/>
                </a:solidFill>
              </a:rPr>
              <a:t>This layer accepts input features. It provides information from the outside world to the network, no computation is performed at this layer, nodes here just pass on the information(features) to the hidden layer.</a:t>
            </a:r>
            <a:endParaRPr sz="1400" dirty="0">
              <a:solidFill>
                <a:srgbClr val="FFFFFF"/>
              </a:solidFill>
            </a:endParaRPr>
          </a:p>
          <a:p>
            <a:pPr marL="0" lvl="0" indent="0" algn="l" rtl="0">
              <a:spcBef>
                <a:spcPts val="1200"/>
              </a:spcBef>
              <a:spcAft>
                <a:spcPts val="0"/>
              </a:spcAft>
              <a:buClr>
                <a:schemeClr val="dk1"/>
              </a:buClr>
              <a:buSzPts val="1100"/>
              <a:buFont typeface="Arial"/>
              <a:buNone/>
            </a:pPr>
            <a:r>
              <a:rPr lang="en" sz="1400" b="1" i="1" dirty="0">
                <a:solidFill>
                  <a:srgbClr val="FFFFFF"/>
                </a:solidFill>
              </a:rPr>
              <a:t>Hidden Layer :- </a:t>
            </a:r>
            <a:r>
              <a:rPr lang="en" sz="1400" dirty="0">
                <a:solidFill>
                  <a:srgbClr val="FFFFFF"/>
                </a:solidFill>
              </a:rPr>
              <a:t>Nodes of this layer are not exposed to the outer world, they are the part of the abstraction provided by any neural network. Hidden layer performs all sort of computation on the features entered through the input layer and transfer the result to the output layer.</a:t>
            </a:r>
            <a:endParaRPr sz="1400" dirty="0">
              <a:solidFill>
                <a:srgbClr val="FFFFFF"/>
              </a:solidFill>
            </a:endParaRPr>
          </a:p>
          <a:p>
            <a:pPr marL="0" lvl="0" indent="0" algn="l" rtl="0">
              <a:spcBef>
                <a:spcPts val="1200"/>
              </a:spcBef>
              <a:spcAft>
                <a:spcPts val="1200"/>
              </a:spcAft>
              <a:buNone/>
            </a:pPr>
            <a:r>
              <a:rPr lang="en" sz="1400" b="1" i="1" dirty="0">
                <a:solidFill>
                  <a:srgbClr val="FFFFFF"/>
                </a:solidFill>
              </a:rPr>
              <a:t>Output Layer :- </a:t>
            </a:r>
            <a:r>
              <a:rPr lang="en" sz="1400" dirty="0">
                <a:solidFill>
                  <a:srgbClr val="FFFFFF"/>
                </a:solidFill>
              </a:rPr>
              <a:t>This layer brings up the information learned by the network to the outer world.</a:t>
            </a:r>
            <a:endParaRPr sz="1400" dirty="0">
              <a:solidFill>
                <a:schemeClr val="lt1"/>
              </a:solidFill>
            </a:endParaRPr>
          </a:p>
        </p:txBody>
      </p:sp>
      <p:pic>
        <p:nvPicPr>
          <p:cNvPr id="2" name="Google Shape;405;p64">
            <a:extLst>
              <a:ext uri="{FF2B5EF4-FFF2-40B4-BE49-F238E27FC236}">
                <a16:creationId xmlns:a16="http://schemas.microsoft.com/office/drawing/2014/main" id="{376A4443-0122-58EC-9DA9-4FF762AE85B0}"/>
              </a:ext>
            </a:extLst>
          </p:cNvPr>
          <p:cNvPicPr preferRelativeResize="0"/>
          <p:nvPr/>
        </p:nvPicPr>
        <p:blipFill>
          <a:blip r:embed="rId3">
            <a:alphaModFix/>
          </a:blip>
          <a:stretch>
            <a:fillRect/>
          </a:stretch>
        </p:blipFill>
        <p:spPr>
          <a:xfrm>
            <a:off x="5645675" y="1498790"/>
            <a:ext cx="3312695" cy="23040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lin ang="5400012" scaled="0"/>
        </a:gradFill>
        <a:effectLst/>
      </p:bgPr>
    </p:bg>
    <p:spTree>
      <p:nvGrpSpPr>
        <p:cNvPr id="1" name="Shape 402"/>
        <p:cNvGrpSpPr/>
        <p:nvPr/>
      </p:nvGrpSpPr>
      <p:grpSpPr>
        <a:xfrm>
          <a:off x="0" y="0"/>
          <a:ext cx="0" cy="0"/>
          <a:chOff x="0" y="0"/>
          <a:chExt cx="0" cy="0"/>
        </a:xfrm>
      </p:grpSpPr>
      <p:sp>
        <p:nvSpPr>
          <p:cNvPr id="403" name="Google Shape;403;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Neural Networks</a:t>
            </a:r>
            <a:endParaRPr>
              <a:solidFill>
                <a:schemeClr val="lt1"/>
              </a:solidFill>
            </a:endParaRPr>
          </a:p>
        </p:txBody>
      </p:sp>
      <p:sp>
        <p:nvSpPr>
          <p:cNvPr id="404" name="Google Shape;404;p6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lt1"/>
              </a:buClr>
              <a:buSzPts val="1400"/>
              <a:buChar char="●"/>
            </a:pPr>
            <a:r>
              <a:rPr lang="en" sz="1400">
                <a:solidFill>
                  <a:schemeClr val="lt1"/>
                </a:solidFill>
              </a:rPr>
              <a:t>Neural networks are comprised of a node layers, containing an input layer, one or more hidden layers, and an output layer. </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400">
              <a:solidFill>
                <a:schemeClr val="lt1"/>
              </a:solidFill>
            </a:endParaRPr>
          </a:p>
          <a:p>
            <a:pPr marL="0" lvl="0" indent="0" algn="l" rtl="0">
              <a:spcBef>
                <a:spcPts val="1200"/>
              </a:spcBef>
              <a:spcAft>
                <a:spcPts val="1200"/>
              </a:spcAft>
              <a:buNone/>
            </a:pPr>
            <a:endParaRPr sz="1400">
              <a:solidFill>
                <a:schemeClr val="lt1"/>
              </a:solidFill>
            </a:endParaRPr>
          </a:p>
        </p:txBody>
      </p:sp>
      <p:pic>
        <p:nvPicPr>
          <p:cNvPr id="405" name="Google Shape;405;p64"/>
          <p:cNvPicPr preferRelativeResize="0"/>
          <p:nvPr/>
        </p:nvPicPr>
        <p:blipFill>
          <a:blip r:embed="rId3">
            <a:alphaModFix/>
          </a:blip>
          <a:stretch>
            <a:fillRect/>
          </a:stretch>
        </p:blipFill>
        <p:spPr>
          <a:xfrm>
            <a:off x="4724400" y="1170125"/>
            <a:ext cx="4267199" cy="303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lin ang="5400012" scaled="0"/>
        </a:gradFill>
        <a:effectLst/>
      </p:bgPr>
    </p:bg>
    <p:spTree>
      <p:nvGrpSpPr>
        <p:cNvPr id="1" name="Shape 409"/>
        <p:cNvGrpSpPr/>
        <p:nvPr/>
      </p:nvGrpSpPr>
      <p:grpSpPr>
        <a:xfrm>
          <a:off x="0" y="0"/>
          <a:ext cx="0" cy="0"/>
          <a:chOff x="0" y="0"/>
          <a:chExt cx="0" cy="0"/>
        </a:xfrm>
      </p:grpSpPr>
      <p:sp>
        <p:nvSpPr>
          <p:cNvPr id="410" name="Google Shape;41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Neural Networks</a:t>
            </a:r>
            <a:endParaRPr>
              <a:solidFill>
                <a:schemeClr val="lt1"/>
              </a:solidFill>
            </a:endParaRPr>
          </a:p>
        </p:txBody>
      </p:sp>
      <p:sp>
        <p:nvSpPr>
          <p:cNvPr id="411" name="Google Shape;41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lt1"/>
              </a:buClr>
              <a:buSzPts val="1400"/>
              <a:buChar char="●"/>
            </a:pPr>
            <a:r>
              <a:rPr lang="en" sz="1400">
                <a:solidFill>
                  <a:schemeClr val="lt1"/>
                </a:solidFill>
              </a:rPr>
              <a:t>Neural networks rely on training data to learn and improve their accuracy over time. </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However, once these learning algorithms are fine-tuned for accuracy, they are powerful tools in computer science and </a:t>
            </a:r>
            <a:r>
              <a:rPr lang="en" sz="1400">
                <a:solidFill>
                  <a:schemeClr val="lt1"/>
                </a:solidFill>
                <a:uFill>
                  <a:noFill/>
                </a:uFill>
                <a:hlinkClick r:id="rId3">
                  <a:extLst>
                    <a:ext uri="{A12FA001-AC4F-418D-AE19-62706E023703}">
                      <ahyp:hlinkClr xmlns:ahyp="http://schemas.microsoft.com/office/drawing/2018/hyperlinkcolor" val="tx"/>
                    </a:ext>
                  </a:extLst>
                </a:hlinkClick>
              </a:rPr>
              <a:t>artificial intelligence</a:t>
            </a:r>
            <a:r>
              <a:rPr lang="en" sz="1400">
                <a:solidFill>
                  <a:schemeClr val="lt1"/>
                </a:solidFill>
              </a:rPr>
              <a:t>, allowing us to classify and cluster data at a high velocity. </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Tasks in speech recognition or image recognition can take minutes versus hours when compared to the manual identification by human experts. </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One of the most well-known neural networks is Google’s search algorithm.</a:t>
            </a:r>
            <a:endParaRPr sz="1400">
              <a:solidFill>
                <a:schemeClr val="lt1"/>
              </a:solidFill>
            </a:endParaRPr>
          </a:p>
          <a:p>
            <a:pPr marL="0" lvl="0" indent="0" algn="l" rtl="0">
              <a:spcBef>
                <a:spcPts val="1200"/>
              </a:spcBef>
              <a:spcAft>
                <a:spcPts val="1200"/>
              </a:spcAft>
              <a:buNone/>
            </a:pPr>
            <a:endParaRPr sz="1400">
              <a:solidFill>
                <a:schemeClr val="lt1"/>
              </a:solidFill>
            </a:endParaRPr>
          </a:p>
        </p:txBody>
      </p:sp>
      <p:pic>
        <p:nvPicPr>
          <p:cNvPr id="412" name="Google Shape;412;p65"/>
          <p:cNvPicPr preferRelativeResize="0"/>
          <p:nvPr/>
        </p:nvPicPr>
        <p:blipFill>
          <a:blip r:embed="rId4">
            <a:alphaModFix/>
          </a:blip>
          <a:stretch>
            <a:fillRect/>
          </a:stretch>
        </p:blipFill>
        <p:spPr>
          <a:xfrm>
            <a:off x="2915625" y="2920450"/>
            <a:ext cx="3312749" cy="186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lin ang="5400012" scaled="0"/>
        </a:gradFill>
        <a:effectLst/>
      </p:bgPr>
    </p:bg>
    <p:spTree>
      <p:nvGrpSpPr>
        <p:cNvPr id="1" name="Shape 416"/>
        <p:cNvGrpSpPr/>
        <p:nvPr/>
      </p:nvGrpSpPr>
      <p:grpSpPr>
        <a:xfrm>
          <a:off x="0" y="0"/>
          <a:ext cx="0" cy="0"/>
          <a:chOff x="0" y="0"/>
          <a:chExt cx="0" cy="0"/>
        </a:xfrm>
      </p:grpSpPr>
      <p:sp>
        <p:nvSpPr>
          <p:cNvPr id="417" name="Google Shape;417;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Activation Function</a:t>
            </a:r>
            <a:endParaRPr>
              <a:solidFill>
                <a:schemeClr val="lt1"/>
              </a:solidFill>
            </a:endParaRPr>
          </a:p>
        </p:txBody>
      </p:sp>
      <p:sp>
        <p:nvSpPr>
          <p:cNvPr id="418" name="Google Shape;418;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FFFFFF"/>
              </a:buClr>
              <a:buSzPts val="1400"/>
              <a:buChar char="●"/>
            </a:pPr>
            <a:r>
              <a:rPr lang="en" sz="1400">
                <a:solidFill>
                  <a:srgbClr val="FFFFFF"/>
                </a:solidFill>
              </a:rPr>
              <a:t>Activation function decides, whether a neuron should be activated or not by calculating weighted sum and further adding bias with it. The purpose of the activation function is to </a:t>
            </a:r>
            <a:r>
              <a:rPr lang="en" sz="1400" b="1">
                <a:solidFill>
                  <a:srgbClr val="FFFFFF"/>
                </a:solidFill>
              </a:rPr>
              <a:t>introduce non-linearity</a:t>
            </a:r>
            <a:r>
              <a:rPr lang="en" sz="1400">
                <a:solidFill>
                  <a:srgbClr val="FFFFFF"/>
                </a:solidFill>
              </a:rPr>
              <a:t> into the output of a neuron.</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We know, neural network has neurons that work in correspondence of </a:t>
            </a:r>
            <a:r>
              <a:rPr lang="en" sz="1400" i="1">
                <a:solidFill>
                  <a:srgbClr val="FFFFFF"/>
                </a:solidFill>
              </a:rPr>
              <a:t>weight, bias</a:t>
            </a:r>
            <a:r>
              <a:rPr lang="en" sz="1400">
                <a:solidFill>
                  <a:srgbClr val="FFFFFF"/>
                </a:solidFill>
              </a:rPr>
              <a:t> and their respective activation function. In a neural network, we would update the weights and biases of the neurons on the basis of the error at the output. This process is known as </a:t>
            </a:r>
            <a:r>
              <a:rPr lang="en" sz="1400" i="1">
                <a:solidFill>
                  <a:srgbClr val="FFFFFF"/>
                </a:solidFill>
              </a:rPr>
              <a:t>back-propagation</a:t>
            </a:r>
            <a:r>
              <a:rPr lang="en" sz="1400">
                <a:solidFill>
                  <a:srgbClr val="FFFFFF"/>
                </a:solidFill>
              </a:rPr>
              <a:t>. Activation functions make the back-propagation possible since the gradients are supplied along with the error to update the weights and biases.</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An activation function has various variants, some of which are:</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lin ang="5400012" scaled="0"/>
        </a:gradFill>
        <a:effectLst/>
      </p:bgPr>
    </p:bg>
    <p:spTree>
      <p:nvGrpSpPr>
        <p:cNvPr id="1" name="Shape 422"/>
        <p:cNvGrpSpPr/>
        <p:nvPr/>
      </p:nvGrpSpPr>
      <p:grpSpPr>
        <a:xfrm>
          <a:off x="0" y="0"/>
          <a:ext cx="0" cy="0"/>
          <a:chOff x="0" y="0"/>
          <a:chExt cx="0" cy="0"/>
        </a:xfrm>
      </p:grpSpPr>
      <p:sp>
        <p:nvSpPr>
          <p:cNvPr id="423" name="Google Shape;423;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Activation Function</a:t>
            </a:r>
            <a:endParaRPr>
              <a:solidFill>
                <a:schemeClr val="lt1"/>
              </a:solidFill>
            </a:endParaRPr>
          </a:p>
        </p:txBody>
      </p:sp>
      <p:sp>
        <p:nvSpPr>
          <p:cNvPr id="424" name="Google Shape;424;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FFFFFF"/>
                </a:solidFill>
              </a:rPr>
              <a:t>Linear Function :-</a:t>
            </a:r>
            <a:endParaRPr sz="1400" b="1">
              <a:solidFill>
                <a:srgbClr val="FFFFFF"/>
              </a:solidFill>
            </a:endParaRPr>
          </a:p>
          <a:p>
            <a:pPr marL="685800" lvl="0" indent="-317500" algn="l" rtl="0">
              <a:lnSpc>
                <a:spcPct val="158000"/>
              </a:lnSpc>
              <a:spcBef>
                <a:spcPts val="800"/>
              </a:spcBef>
              <a:spcAft>
                <a:spcPts val="0"/>
              </a:spcAft>
              <a:buClr>
                <a:srgbClr val="FFFFFF"/>
              </a:buClr>
              <a:buSzPts val="1400"/>
              <a:buChar char="●"/>
            </a:pPr>
            <a:r>
              <a:rPr lang="en" sz="1400" b="1">
                <a:solidFill>
                  <a:srgbClr val="FFFFFF"/>
                </a:solidFill>
              </a:rPr>
              <a:t>Equation : </a:t>
            </a:r>
            <a:r>
              <a:rPr lang="en" sz="1400">
                <a:solidFill>
                  <a:srgbClr val="FFFFFF"/>
                </a:solidFill>
              </a:rPr>
              <a:t>Linear function has the equation similar to as of a straight line i.e. </a:t>
            </a:r>
            <a:r>
              <a:rPr lang="en" sz="1400" b="1">
                <a:solidFill>
                  <a:srgbClr val="FFFFFF"/>
                </a:solidFill>
              </a:rPr>
              <a:t>y = ax</a:t>
            </a:r>
            <a:endParaRPr sz="1400" b="1">
              <a:solidFill>
                <a:srgbClr val="FFFFFF"/>
              </a:solidFill>
            </a:endParaRPr>
          </a:p>
          <a:p>
            <a:pPr marL="685800" lvl="0" indent="-317500" algn="l" rtl="0">
              <a:lnSpc>
                <a:spcPct val="158000"/>
              </a:lnSpc>
              <a:spcBef>
                <a:spcPts val="0"/>
              </a:spcBef>
              <a:spcAft>
                <a:spcPts val="0"/>
              </a:spcAft>
              <a:buClr>
                <a:srgbClr val="FFFFFF"/>
              </a:buClr>
              <a:buSzPts val="1400"/>
              <a:buChar char="●"/>
            </a:pPr>
            <a:r>
              <a:rPr lang="en" sz="1400">
                <a:solidFill>
                  <a:srgbClr val="FFFFFF"/>
                </a:solidFill>
              </a:rPr>
              <a:t>No matter how many layers we have, if all are linear in nature, the final activation function of last layer is nothing but just a linear function of the input of first layer.</a:t>
            </a:r>
            <a:endParaRPr sz="1400">
              <a:solidFill>
                <a:srgbClr val="FFFFFF"/>
              </a:solidFill>
            </a:endParaRPr>
          </a:p>
          <a:p>
            <a:pPr marL="685800" lvl="0" indent="-317500" algn="l" rtl="0">
              <a:lnSpc>
                <a:spcPct val="158000"/>
              </a:lnSpc>
              <a:spcBef>
                <a:spcPts val="0"/>
              </a:spcBef>
              <a:spcAft>
                <a:spcPts val="0"/>
              </a:spcAft>
              <a:buClr>
                <a:srgbClr val="FFFFFF"/>
              </a:buClr>
              <a:buSzPts val="1400"/>
              <a:buChar char="●"/>
            </a:pPr>
            <a:r>
              <a:rPr lang="en" sz="1400" b="1">
                <a:solidFill>
                  <a:srgbClr val="FFFFFF"/>
                </a:solidFill>
              </a:rPr>
              <a:t>Range :</a:t>
            </a:r>
            <a:r>
              <a:rPr lang="en" sz="1400">
                <a:solidFill>
                  <a:srgbClr val="FFFFFF"/>
                </a:solidFill>
              </a:rPr>
              <a:t> -inf to +inf</a:t>
            </a:r>
            <a:endParaRPr sz="1400">
              <a:solidFill>
                <a:srgbClr val="FFFFFF"/>
              </a:solidFill>
            </a:endParaRPr>
          </a:p>
          <a:p>
            <a:pPr marL="685800" lvl="0" indent="-317500" algn="l" rtl="0">
              <a:lnSpc>
                <a:spcPct val="158000"/>
              </a:lnSpc>
              <a:spcBef>
                <a:spcPts val="0"/>
              </a:spcBef>
              <a:spcAft>
                <a:spcPts val="0"/>
              </a:spcAft>
              <a:buClr>
                <a:srgbClr val="FFFFFF"/>
              </a:buClr>
              <a:buSzPts val="1400"/>
              <a:buChar char="●"/>
            </a:pPr>
            <a:r>
              <a:rPr lang="en" sz="1400" b="1">
                <a:solidFill>
                  <a:srgbClr val="FFFFFF"/>
                </a:solidFill>
              </a:rPr>
              <a:t>Uses : Linear activation function</a:t>
            </a:r>
            <a:r>
              <a:rPr lang="en" sz="1400">
                <a:solidFill>
                  <a:srgbClr val="FFFFFF"/>
                </a:solidFill>
              </a:rPr>
              <a:t> is used at just one place i.e. output layer.</a:t>
            </a:r>
            <a:endParaRPr sz="1400">
              <a:solidFill>
                <a:srgbClr val="FFFFFF"/>
              </a:solidFill>
            </a:endParaRPr>
          </a:p>
          <a:p>
            <a:pPr marL="457200" lvl="0" indent="0" algn="l" rtl="0">
              <a:spcBef>
                <a:spcPts val="3600"/>
              </a:spcBef>
              <a:spcAft>
                <a:spcPts val="1200"/>
              </a:spcAft>
              <a:buNone/>
            </a:pPr>
            <a:endParaRPr sz="1400">
              <a:solidFill>
                <a:srgbClr val="FFFFFF"/>
              </a:solidFill>
            </a:endParaRPr>
          </a:p>
        </p:txBody>
      </p:sp>
      <p:pic>
        <p:nvPicPr>
          <p:cNvPr id="425" name="Google Shape;425;p67"/>
          <p:cNvPicPr preferRelativeResize="0"/>
          <p:nvPr/>
        </p:nvPicPr>
        <p:blipFill>
          <a:blip r:embed="rId3">
            <a:alphaModFix/>
          </a:blip>
          <a:stretch>
            <a:fillRect/>
          </a:stretch>
        </p:blipFill>
        <p:spPr>
          <a:xfrm>
            <a:off x="6677007" y="3238458"/>
            <a:ext cx="1986324" cy="1798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lin ang="5400012" scaled="0"/>
        </a:gradFill>
        <a:effectLst/>
      </p:bgPr>
    </p:bg>
    <p:spTree>
      <p:nvGrpSpPr>
        <p:cNvPr id="1" name="Shape 429"/>
        <p:cNvGrpSpPr/>
        <p:nvPr/>
      </p:nvGrpSpPr>
      <p:grpSpPr>
        <a:xfrm>
          <a:off x="0" y="0"/>
          <a:ext cx="0" cy="0"/>
          <a:chOff x="0" y="0"/>
          <a:chExt cx="0" cy="0"/>
        </a:xfrm>
      </p:grpSpPr>
      <p:sp>
        <p:nvSpPr>
          <p:cNvPr id="430" name="Google Shape;430;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Activation Function</a:t>
            </a:r>
            <a:endParaRPr>
              <a:solidFill>
                <a:schemeClr val="lt1"/>
              </a:solidFill>
            </a:endParaRPr>
          </a:p>
        </p:txBody>
      </p:sp>
      <p:sp>
        <p:nvSpPr>
          <p:cNvPr id="431" name="Google Shape;431;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FFFFFF"/>
                </a:solidFill>
              </a:rPr>
              <a:t> Sigmoid Function :-</a:t>
            </a:r>
            <a:endParaRPr sz="1400">
              <a:solidFill>
                <a:srgbClr val="FFFFFF"/>
              </a:solidFill>
            </a:endParaRPr>
          </a:p>
          <a:p>
            <a:pPr marL="0" lvl="0" indent="0" algn="l" rtl="0">
              <a:lnSpc>
                <a:spcPct val="100000"/>
              </a:lnSpc>
              <a:spcBef>
                <a:spcPts val="800"/>
              </a:spcBef>
              <a:spcAft>
                <a:spcPts val="0"/>
              </a:spcAft>
              <a:buNone/>
            </a:pPr>
            <a:endParaRPr sz="1400">
              <a:solidFill>
                <a:srgbClr val="FFFFFF"/>
              </a:solidFill>
            </a:endParaRPr>
          </a:p>
          <a:p>
            <a:pPr marL="685800" lvl="0" indent="-317500" algn="l" rtl="0">
              <a:lnSpc>
                <a:spcPct val="100000"/>
              </a:lnSpc>
              <a:spcBef>
                <a:spcPts val="3600"/>
              </a:spcBef>
              <a:spcAft>
                <a:spcPts val="0"/>
              </a:spcAft>
              <a:buClr>
                <a:srgbClr val="FFFFFF"/>
              </a:buClr>
              <a:buSzPts val="1400"/>
              <a:buChar char="●"/>
            </a:pPr>
            <a:r>
              <a:rPr lang="en" sz="1400">
                <a:solidFill>
                  <a:srgbClr val="FFFFFF"/>
                </a:solidFill>
              </a:rPr>
              <a:t>It is a function which is plotted as </a:t>
            </a:r>
            <a:r>
              <a:rPr lang="en" sz="1400" b="1">
                <a:solidFill>
                  <a:srgbClr val="FFFFFF"/>
                </a:solidFill>
              </a:rPr>
              <a:t>‘S’</a:t>
            </a:r>
            <a:r>
              <a:rPr lang="en" sz="1400">
                <a:solidFill>
                  <a:srgbClr val="FFFFFF"/>
                </a:solidFill>
              </a:rPr>
              <a:t> shaped graph.</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Equation :</a:t>
            </a:r>
            <a:br>
              <a:rPr lang="en" sz="1400" b="1">
                <a:solidFill>
                  <a:srgbClr val="FFFFFF"/>
                </a:solidFill>
              </a:rPr>
            </a:br>
            <a:r>
              <a:rPr lang="en" sz="1400">
                <a:solidFill>
                  <a:srgbClr val="FFFFFF"/>
                </a:solidFill>
              </a:rPr>
              <a:t>A = 1/(1 + e-x)</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Nature :</a:t>
            </a:r>
            <a:r>
              <a:rPr lang="en" sz="1400">
                <a:solidFill>
                  <a:srgbClr val="FFFFFF"/>
                </a:solidFill>
              </a:rPr>
              <a:t> Non-linear. Notice that X values lies between -2 to 2, Y values are very steep. This means, small changes in x would also bring about large changes in the value of Y.</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Value Range : </a:t>
            </a:r>
            <a:r>
              <a:rPr lang="en" sz="1400">
                <a:solidFill>
                  <a:srgbClr val="FFFFFF"/>
                </a:solidFill>
              </a:rPr>
              <a:t>0 to 1</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Uses : </a:t>
            </a:r>
            <a:r>
              <a:rPr lang="en" sz="1400">
                <a:solidFill>
                  <a:srgbClr val="FFFFFF"/>
                </a:solidFill>
              </a:rPr>
              <a:t>Usually used in output layer of a binary classification, where result is either 0 or 1, as value for sigmoid function lies between 0 and 1 only so, result can be predicted easily to be </a:t>
            </a:r>
            <a:r>
              <a:rPr lang="en" sz="1400" b="1" i="1">
                <a:solidFill>
                  <a:srgbClr val="FFFFFF"/>
                </a:solidFill>
              </a:rPr>
              <a:t>1</a:t>
            </a:r>
            <a:r>
              <a:rPr lang="en" sz="1400">
                <a:solidFill>
                  <a:srgbClr val="FFFFFF"/>
                </a:solidFill>
              </a:rPr>
              <a:t> if value is greater than </a:t>
            </a:r>
            <a:r>
              <a:rPr lang="en" sz="1400" b="1">
                <a:solidFill>
                  <a:srgbClr val="FFFFFF"/>
                </a:solidFill>
              </a:rPr>
              <a:t>0.5</a:t>
            </a:r>
            <a:r>
              <a:rPr lang="en" sz="1400">
                <a:solidFill>
                  <a:srgbClr val="FFFFFF"/>
                </a:solidFill>
              </a:rPr>
              <a:t> and </a:t>
            </a:r>
            <a:r>
              <a:rPr lang="en" sz="1400" b="1" i="1">
                <a:solidFill>
                  <a:srgbClr val="FFFFFF"/>
                </a:solidFill>
              </a:rPr>
              <a:t>0</a:t>
            </a:r>
            <a:r>
              <a:rPr lang="en" sz="1400">
                <a:solidFill>
                  <a:srgbClr val="FFFFFF"/>
                </a:solidFill>
              </a:rPr>
              <a:t> otherwise.</a:t>
            </a:r>
            <a:endParaRPr sz="1400">
              <a:solidFill>
                <a:srgbClr val="FFFFFF"/>
              </a:solidFill>
            </a:endParaRPr>
          </a:p>
          <a:p>
            <a:pPr marL="457200" lvl="0" indent="0" algn="l" rtl="0">
              <a:lnSpc>
                <a:spcPct val="100000"/>
              </a:lnSpc>
              <a:spcBef>
                <a:spcPts val="3600"/>
              </a:spcBef>
              <a:spcAft>
                <a:spcPts val="1200"/>
              </a:spcAft>
              <a:buNone/>
            </a:pPr>
            <a:endParaRPr sz="1400" b="1">
              <a:solidFill>
                <a:srgbClr val="FFFFFF"/>
              </a:solidFill>
            </a:endParaRPr>
          </a:p>
        </p:txBody>
      </p:sp>
      <p:pic>
        <p:nvPicPr>
          <p:cNvPr id="432" name="Google Shape;432;p68"/>
          <p:cNvPicPr preferRelativeResize="0"/>
          <p:nvPr/>
        </p:nvPicPr>
        <p:blipFill>
          <a:blip r:embed="rId3">
            <a:alphaModFix/>
          </a:blip>
          <a:stretch>
            <a:fillRect/>
          </a:stretch>
        </p:blipFill>
        <p:spPr>
          <a:xfrm>
            <a:off x="4751200" y="67375"/>
            <a:ext cx="4277476" cy="205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lin ang="5400012" scaled="0"/>
        </a:gradFill>
        <a:effectLst/>
      </p:bgPr>
    </p:bg>
    <p:spTree>
      <p:nvGrpSpPr>
        <p:cNvPr id="1" name="Shape 436"/>
        <p:cNvGrpSpPr/>
        <p:nvPr/>
      </p:nvGrpSpPr>
      <p:grpSpPr>
        <a:xfrm>
          <a:off x="0" y="0"/>
          <a:ext cx="0" cy="0"/>
          <a:chOff x="0" y="0"/>
          <a:chExt cx="0" cy="0"/>
        </a:xfrm>
      </p:grpSpPr>
      <p:sp>
        <p:nvSpPr>
          <p:cNvPr id="437" name="Google Shape;437;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Activation Function</a:t>
            </a:r>
            <a:endParaRPr>
              <a:solidFill>
                <a:schemeClr val="lt1"/>
              </a:solidFill>
            </a:endParaRPr>
          </a:p>
        </p:txBody>
      </p:sp>
      <p:sp>
        <p:nvSpPr>
          <p:cNvPr id="438" name="Google Shape;438;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solidFill>
                  <a:srgbClr val="FFFFFF"/>
                </a:solidFill>
              </a:rPr>
              <a:t>The activation that works almost always better than sigmoid function is Tanh function also known as </a:t>
            </a:r>
            <a:r>
              <a:rPr lang="en" sz="1400" b="1">
                <a:solidFill>
                  <a:srgbClr val="FFFFFF"/>
                </a:solidFill>
              </a:rPr>
              <a:t>Tangent Hyperbolic function</a:t>
            </a:r>
            <a:r>
              <a:rPr lang="en" sz="1400">
                <a:solidFill>
                  <a:srgbClr val="FFFFFF"/>
                </a:solidFill>
              </a:rPr>
              <a:t>. It’s actually mathematically shifted version of the sigmoid function. Both are similar and can be derived from each other.</a:t>
            </a:r>
            <a:endParaRPr sz="1400">
              <a:solidFill>
                <a:srgbClr val="FFFFFF"/>
              </a:solidFill>
            </a:endParaRPr>
          </a:p>
          <a:p>
            <a:pPr marL="457200" lvl="0" indent="0" algn="l" rtl="0">
              <a:lnSpc>
                <a:spcPct val="100000"/>
              </a:lnSpc>
              <a:spcBef>
                <a:spcPts val="800"/>
              </a:spcBef>
              <a:spcAft>
                <a:spcPts val="0"/>
              </a:spcAft>
              <a:buNone/>
            </a:pPr>
            <a:r>
              <a:rPr lang="en" sz="1400" b="1">
                <a:solidFill>
                  <a:srgbClr val="FFFFFF"/>
                </a:solidFill>
              </a:rPr>
              <a:t>Equation :-</a:t>
            </a:r>
            <a:br>
              <a:rPr lang="en" sz="1400" b="1">
                <a:solidFill>
                  <a:srgbClr val="FFFFFF"/>
                </a:solidFill>
              </a:rPr>
            </a:br>
            <a:r>
              <a:rPr lang="en" sz="1400">
                <a:solidFill>
                  <a:srgbClr val="FFFFFF"/>
                </a:solidFill>
                <a:latin typeface="Courier New"/>
                <a:ea typeface="Courier New"/>
                <a:cs typeface="Courier New"/>
                <a:sym typeface="Courier New"/>
              </a:rPr>
              <a:t>f(x) = tanh(x) = 2/(1 + e-2x) - 1</a:t>
            </a:r>
            <a:endParaRPr sz="1400">
              <a:solidFill>
                <a:srgbClr val="FFFFFF"/>
              </a:solidFill>
              <a:latin typeface="Courier New"/>
              <a:ea typeface="Courier New"/>
              <a:cs typeface="Courier New"/>
              <a:sym typeface="Courier New"/>
            </a:endParaRPr>
          </a:p>
          <a:p>
            <a:pPr marL="457200" lvl="0" indent="0" algn="l" rtl="0">
              <a:lnSpc>
                <a:spcPct val="100000"/>
              </a:lnSpc>
              <a:spcBef>
                <a:spcPts val="1200"/>
              </a:spcBef>
              <a:spcAft>
                <a:spcPts val="0"/>
              </a:spcAft>
              <a:buNone/>
            </a:pPr>
            <a:r>
              <a:rPr lang="en" sz="1400">
                <a:solidFill>
                  <a:srgbClr val="FFFFFF"/>
                </a:solidFill>
                <a:latin typeface="Courier New"/>
                <a:ea typeface="Courier New"/>
                <a:cs typeface="Courier New"/>
                <a:sym typeface="Courier New"/>
              </a:rPr>
              <a:t>OR</a:t>
            </a:r>
            <a:endParaRPr sz="140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rgbClr val="FFFFFF"/>
              </a:buClr>
              <a:buSzPts val="1300"/>
              <a:buFont typeface="Arial"/>
              <a:buNone/>
            </a:pPr>
            <a:r>
              <a:rPr lang="en" sz="1400">
                <a:solidFill>
                  <a:srgbClr val="FFFFFF"/>
                </a:solidFill>
                <a:latin typeface="Courier New"/>
                <a:ea typeface="Courier New"/>
                <a:cs typeface="Courier New"/>
                <a:sym typeface="Courier New"/>
              </a:rPr>
              <a:t>tanh(x) = 2 * sigmoid(2x) - 1</a:t>
            </a:r>
            <a:endParaRPr sz="1400">
              <a:solidFill>
                <a:srgbClr val="FFFFFF"/>
              </a:solidFill>
              <a:latin typeface="Courier New"/>
              <a:ea typeface="Courier New"/>
              <a:cs typeface="Courier New"/>
              <a:sym typeface="Courier New"/>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Value Range :- </a:t>
            </a:r>
            <a:r>
              <a:rPr lang="en" sz="1400">
                <a:solidFill>
                  <a:srgbClr val="FFFFFF"/>
                </a:solidFill>
              </a:rPr>
              <a:t>-1 to +1</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Nature :- </a:t>
            </a:r>
            <a:r>
              <a:rPr lang="en" sz="1400">
                <a:solidFill>
                  <a:srgbClr val="FFFFFF"/>
                </a:solidFill>
              </a:rPr>
              <a:t>non-linear</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Uses :- </a:t>
            </a:r>
            <a:r>
              <a:rPr lang="en" sz="1400">
                <a:solidFill>
                  <a:srgbClr val="FFFFFF"/>
                </a:solidFill>
              </a:rPr>
              <a:t>Usually used in hidden layers of a neural network as it’s values lies between </a:t>
            </a:r>
            <a:r>
              <a:rPr lang="en" sz="1400" b="1">
                <a:solidFill>
                  <a:srgbClr val="FFFFFF"/>
                </a:solidFill>
              </a:rPr>
              <a:t>-1 to 1 </a:t>
            </a:r>
            <a:r>
              <a:rPr lang="en" sz="1400">
                <a:solidFill>
                  <a:srgbClr val="FFFFFF"/>
                </a:solidFill>
              </a:rPr>
              <a:t>hence the mean for the hidden layer comes out be 0 or very close to it, hence helps in </a:t>
            </a:r>
            <a:r>
              <a:rPr lang="en" sz="1400" i="1">
                <a:solidFill>
                  <a:srgbClr val="FFFFFF"/>
                </a:solidFill>
              </a:rPr>
              <a:t>centering the data</a:t>
            </a:r>
            <a:r>
              <a:rPr lang="en" sz="1400">
                <a:solidFill>
                  <a:srgbClr val="FFFFFF"/>
                </a:solidFill>
              </a:rPr>
              <a:t> by bringing mean close to 0. This makes learning for the next layer much easier.</a:t>
            </a:r>
            <a:endParaRPr sz="1400">
              <a:solidFill>
                <a:srgbClr val="FFFFFF"/>
              </a:solidFill>
            </a:endParaRPr>
          </a:p>
          <a:p>
            <a:pPr marL="457200" lvl="0" indent="0" algn="l" rtl="0">
              <a:lnSpc>
                <a:spcPct val="100000"/>
              </a:lnSpc>
              <a:spcBef>
                <a:spcPts val="3600"/>
              </a:spcBef>
              <a:spcAft>
                <a:spcPts val="1200"/>
              </a:spcAft>
              <a:buNone/>
            </a:pPr>
            <a:endParaRPr sz="1400" b="1">
              <a:solidFill>
                <a:srgbClr val="FFFFFF"/>
              </a:solidFill>
            </a:endParaRPr>
          </a:p>
        </p:txBody>
      </p:sp>
      <p:pic>
        <p:nvPicPr>
          <p:cNvPr id="439" name="Google Shape;439;p69"/>
          <p:cNvPicPr preferRelativeResize="0"/>
          <p:nvPr/>
        </p:nvPicPr>
        <p:blipFill>
          <a:blip r:embed="rId3">
            <a:alphaModFix/>
          </a:blip>
          <a:stretch>
            <a:fillRect/>
          </a:stretch>
        </p:blipFill>
        <p:spPr>
          <a:xfrm>
            <a:off x="5023650" y="1782949"/>
            <a:ext cx="3651775" cy="175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lin ang="5400012" scaled="0"/>
        </a:gradFill>
        <a:effectLst/>
      </p:bgPr>
    </p:bg>
    <p:spTree>
      <p:nvGrpSpPr>
        <p:cNvPr id="1" name="Shape 443"/>
        <p:cNvGrpSpPr/>
        <p:nvPr/>
      </p:nvGrpSpPr>
      <p:grpSpPr>
        <a:xfrm>
          <a:off x="0" y="0"/>
          <a:ext cx="0" cy="0"/>
          <a:chOff x="0" y="0"/>
          <a:chExt cx="0" cy="0"/>
        </a:xfrm>
      </p:grpSpPr>
      <p:sp>
        <p:nvSpPr>
          <p:cNvPr id="444" name="Google Shape;444;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Activation Function</a:t>
            </a:r>
            <a:endParaRPr>
              <a:solidFill>
                <a:schemeClr val="lt1"/>
              </a:solidFill>
            </a:endParaRPr>
          </a:p>
        </p:txBody>
      </p:sp>
      <p:sp>
        <p:nvSpPr>
          <p:cNvPr id="445" name="Google Shape;445;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RELU :- </a:t>
            </a:r>
            <a:r>
              <a:rPr lang="en" sz="1400">
                <a:solidFill>
                  <a:srgbClr val="FFFFFF"/>
                </a:solidFill>
              </a:rPr>
              <a:t>Stands for </a:t>
            </a:r>
            <a:r>
              <a:rPr lang="en" sz="1400" i="1">
                <a:solidFill>
                  <a:srgbClr val="FFFFFF"/>
                </a:solidFill>
              </a:rPr>
              <a:t>Rectified linear unit</a:t>
            </a:r>
            <a:r>
              <a:rPr lang="en" sz="1400">
                <a:solidFill>
                  <a:srgbClr val="FFFFFF"/>
                </a:solidFill>
              </a:rPr>
              <a:t>. It is the most widely used activation function. Chiefly implemented in </a:t>
            </a:r>
            <a:r>
              <a:rPr lang="en" sz="1400" i="1">
                <a:solidFill>
                  <a:srgbClr val="FFFFFF"/>
                </a:solidFill>
              </a:rPr>
              <a:t>hidden layers</a:t>
            </a:r>
            <a:r>
              <a:rPr lang="en" sz="1400">
                <a:solidFill>
                  <a:srgbClr val="FFFFFF"/>
                </a:solidFill>
              </a:rPr>
              <a:t> of Neural network.</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Equation :-</a:t>
            </a:r>
            <a:r>
              <a:rPr lang="en" sz="1400">
                <a:solidFill>
                  <a:srgbClr val="FFFFFF"/>
                </a:solidFill>
              </a:rPr>
              <a:t> </a:t>
            </a:r>
            <a:r>
              <a:rPr lang="en" sz="1400" b="1" i="1">
                <a:solidFill>
                  <a:srgbClr val="FFFFFF"/>
                </a:solidFill>
              </a:rPr>
              <a:t>A(x) = max(0,x)</a:t>
            </a:r>
            <a:r>
              <a:rPr lang="en" sz="1400">
                <a:solidFill>
                  <a:srgbClr val="FFFFFF"/>
                </a:solidFill>
              </a:rPr>
              <a:t>. It gives an output x if x is positive and 0 otherwise.</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Value Range :- </a:t>
            </a:r>
            <a:r>
              <a:rPr lang="en" sz="1400">
                <a:solidFill>
                  <a:srgbClr val="FFFFFF"/>
                </a:solidFill>
              </a:rPr>
              <a:t>[0, inf)</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Nature :- </a:t>
            </a:r>
            <a:r>
              <a:rPr lang="en" sz="1400">
                <a:solidFill>
                  <a:srgbClr val="FFFFFF"/>
                </a:solidFill>
              </a:rPr>
              <a:t>non-linear, which means we can easily backpropagate the errors and have multiple layers of neurons being activated by the ReLU function.</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b="1">
                <a:solidFill>
                  <a:srgbClr val="FFFFFF"/>
                </a:solidFill>
              </a:rPr>
              <a:t>Uses :- </a:t>
            </a:r>
            <a:r>
              <a:rPr lang="en" sz="1400">
                <a:solidFill>
                  <a:srgbClr val="FFFFFF"/>
                </a:solidFill>
              </a:rPr>
              <a:t>ReLu is less computationally expensive than tanh and sigmoid because it involves simpler mathematical operations. At a time only a few neurons are activated making the network sparse making it efficient and easy for computation.</a:t>
            </a:r>
            <a:endParaRPr sz="1400">
              <a:solidFill>
                <a:srgbClr val="FFFFFF"/>
              </a:solidFill>
            </a:endParaRPr>
          </a:p>
          <a:p>
            <a:pPr marL="685800" lvl="0" indent="-317500" algn="l" rtl="0">
              <a:lnSpc>
                <a:spcPct val="100000"/>
              </a:lnSpc>
              <a:spcBef>
                <a:spcPts val="0"/>
              </a:spcBef>
              <a:spcAft>
                <a:spcPts val="0"/>
              </a:spcAft>
              <a:buClr>
                <a:srgbClr val="FFFFFF"/>
              </a:buClr>
              <a:buSzPts val="1400"/>
              <a:buChar char="●"/>
            </a:pPr>
            <a:r>
              <a:rPr lang="en" sz="1400">
                <a:solidFill>
                  <a:srgbClr val="FFFFFF"/>
                </a:solidFill>
              </a:rPr>
              <a:t>In simple words, RELU learns </a:t>
            </a:r>
            <a:r>
              <a:rPr lang="en" sz="1400" i="1">
                <a:solidFill>
                  <a:srgbClr val="FFFFFF"/>
                </a:solidFill>
              </a:rPr>
              <a:t>much faster</a:t>
            </a:r>
            <a:r>
              <a:rPr lang="en" sz="1400">
                <a:solidFill>
                  <a:srgbClr val="FFFFFF"/>
                </a:solidFill>
              </a:rPr>
              <a:t> than sigmoid and Tanh function.</a:t>
            </a:r>
            <a:endParaRPr sz="1400">
              <a:solidFill>
                <a:srgbClr val="FFFFFF"/>
              </a:solidFill>
            </a:endParaRPr>
          </a:p>
          <a:p>
            <a:pPr marL="0" lvl="0" indent="0" algn="l" rtl="0">
              <a:lnSpc>
                <a:spcPct val="100000"/>
              </a:lnSpc>
              <a:spcBef>
                <a:spcPts val="3600"/>
              </a:spcBef>
              <a:spcAft>
                <a:spcPts val="0"/>
              </a:spcAft>
              <a:buNone/>
            </a:pPr>
            <a:endParaRPr sz="1400">
              <a:solidFill>
                <a:srgbClr val="FFFFFF"/>
              </a:solidFill>
            </a:endParaRPr>
          </a:p>
          <a:p>
            <a:pPr marL="457200" lvl="0" indent="0" algn="l" rtl="0">
              <a:lnSpc>
                <a:spcPct val="100000"/>
              </a:lnSpc>
              <a:spcBef>
                <a:spcPts val="3600"/>
              </a:spcBef>
              <a:spcAft>
                <a:spcPts val="1200"/>
              </a:spcAft>
              <a:buNone/>
            </a:pPr>
            <a:endParaRPr sz="1400">
              <a:solidFill>
                <a:srgbClr val="FFFFFF"/>
              </a:solidFill>
            </a:endParaRPr>
          </a:p>
        </p:txBody>
      </p:sp>
      <p:pic>
        <p:nvPicPr>
          <p:cNvPr id="446" name="Google Shape;446;p70"/>
          <p:cNvPicPr preferRelativeResize="0"/>
          <p:nvPr/>
        </p:nvPicPr>
        <p:blipFill>
          <a:blip r:embed="rId3">
            <a:alphaModFix/>
          </a:blip>
          <a:stretch>
            <a:fillRect/>
          </a:stretch>
        </p:blipFill>
        <p:spPr>
          <a:xfrm>
            <a:off x="3284926" y="3510901"/>
            <a:ext cx="3167451" cy="1523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1128</Words>
  <Application>Microsoft Office PowerPoint</Application>
  <PresentationFormat>On-screen Show (16:9)</PresentationFormat>
  <Paragraphs>69</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Courier New</vt:lpstr>
      <vt:lpstr>Lato</vt:lpstr>
      <vt:lpstr>Arial</vt:lpstr>
      <vt:lpstr>Raleway</vt:lpstr>
      <vt:lpstr>Simple Light</vt:lpstr>
      <vt:lpstr>Streamline</vt:lpstr>
      <vt:lpstr>Neural Networks</vt:lpstr>
      <vt:lpstr>Elements of a Neural Network</vt:lpstr>
      <vt:lpstr>Neural Networks</vt:lpstr>
      <vt:lpstr>Neural Networks</vt:lpstr>
      <vt:lpstr>Activation Function</vt:lpstr>
      <vt:lpstr>Activation Function</vt:lpstr>
      <vt:lpstr>Activation Function</vt:lpstr>
      <vt:lpstr>Activation Function</vt:lpstr>
      <vt:lpstr>Activation Function</vt:lpstr>
      <vt:lpstr>Forward Propagation</vt:lpstr>
      <vt:lpstr>Backpropagation</vt:lpstr>
      <vt:lpstr>Batch and Stochastic Gradient Descent</vt:lpstr>
      <vt:lpstr>Training an NN</vt:lpstr>
      <vt:lpstr>Gradient Descent</vt:lpstr>
      <vt:lpstr>Learning Rate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Alekya Arra</cp:lastModifiedBy>
  <cp:revision>2</cp:revision>
  <dcterms:modified xsi:type="dcterms:W3CDTF">2023-02-25T08:17:42Z</dcterms:modified>
</cp:coreProperties>
</file>