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 u="heavy">
                <a:solidFill>
                  <a:srgbClr val="7890C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614" y="454583"/>
            <a:ext cx="685077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683" y="1595870"/>
            <a:ext cx="7284632" cy="198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 u="heavy">
                <a:solidFill>
                  <a:srgbClr val="7890C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9/09/introduction-to-pytorch-from-scratch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ytorch.org/docs/stable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merbsezer/Fast-Pytorch" TargetMode="External"/><Relationship Id="rId5" Type="http://schemas.openxmlformats.org/officeDocument/2006/relationships/hyperlink" Target="https://pytorch.org/tutorials/beginner/deep_learning_60min_blitz.html" TargetMode="External"/><Relationship Id="rId4" Type="http://schemas.openxmlformats.org/officeDocument/2006/relationships/hyperlink" Target="https://pytorch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serve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ytorch.org/elastic/0.2.2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vision/stable/index.html" TargetMode="External"/><Relationship Id="rId5" Type="http://schemas.openxmlformats.org/officeDocument/2006/relationships/hyperlink" Target="https://pytorch.org/text/stable/index.html" TargetMode="External"/><Relationship Id="rId10" Type="http://schemas.openxmlformats.org/officeDocument/2006/relationships/hyperlink" Target="https://www.pytorchlightning.ai/" TargetMode="External"/><Relationship Id="rId4" Type="http://schemas.openxmlformats.org/officeDocument/2006/relationships/hyperlink" Target="https://pytorch.org/audio/0.7.0/index.html" TargetMode="External"/><Relationship Id="rId9" Type="http://schemas.openxmlformats.org/officeDocument/2006/relationships/hyperlink" Target="https://pytorch.org/xla/release/1.7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5" name="object 5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821" y="588326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0" y="0"/>
                  </a:lnTo>
                  <a:lnTo>
                    <a:pt x="1150049" y="0"/>
                  </a:lnTo>
                  <a:lnTo>
                    <a:pt x="2300099" y="114576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92953" y="1709337"/>
            <a:ext cx="349122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5311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/>
              <a:t>P</a:t>
            </a:r>
            <a:r>
              <a:rPr sz="3600" spc="-360" dirty="0"/>
              <a:t>y</a:t>
            </a:r>
            <a:r>
              <a:rPr sz="3600" spc="-350" dirty="0"/>
              <a:t>T</a:t>
            </a:r>
            <a:r>
              <a:rPr sz="3600" spc="-15" dirty="0"/>
              <a:t>o</a:t>
            </a:r>
            <a:r>
              <a:rPr sz="3600" spc="-55" dirty="0"/>
              <a:t>r</a:t>
            </a:r>
            <a:r>
              <a:rPr sz="3600" spc="120" dirty="0"/>
              <a:t>c</a:t>
            </a:r>
            <a:r>
              <a:rPr sz="3600" spc="-60" dirty="0"/>
              <a:t>h</a:t>
            </a:r>
            <a:r>
              <a:rPr sz="3600" spc="-105" dirty="0"/>
              <a:t>-</a:t>
            </a:r>
            <a:r>
              <a:rPr sz="3600" spc="-450" dirty="0"/>
              <a:t>1</a:t>
            </a:r>
            <a:r>
              <a:rPr sz="3600" spc="-455" dirty="0"/>
              <a:t>0</a:t>
            </a:r>
            <a:r>
              <a:rPr sz="3600" spc="-770" dirty="0"/>
              <a:t>1:  </a:t>
            </a:r>
            <a:r>
              <a:rPr sz="3600" spc="-85" dirty="0"/>
              <a:t>Int</a:t>
            </a:r>
            <a:r>
              <a:rPr sz="3600" spc="-120" dirty="0"/>
              <a:t>r</a:t>
            </a:r>
            <a:r>
              <a:rPr sz="3600" spc="145" dirty="0"/>
              <a:t>odu</a:t>
            </a:r>
            <a:r>
              <a:rPr sz="3600" spc="135" dirty="0"/>
              <a:t>c</a:t>
            </a:r>
            <a:r>
              <a:rPr sz="3600" spc="60" dirty="0"/>
              <a:t>tion</a:t>
            </a:r>
            <a:r>
              <a:rPr sz="3600" spc="-325" dirty="0"/>
              <a:t> </a:t>
            </a:r>
            <a:r>
              <a:rPr sz="3600" spc="-25" dirty="0"/>
              <a:t>t</a:t>
            </a:r>
            <a:r>
              <a:rPr sz="3600" spc="70" dirty="0"/>
              <a:t>o</a:t>
            </a:r>
            <a:endParaRPr sz="3600"/>
          </a:p>
          <a:p>
            <a:pPr marR="5715" algn="r">
              <a:lnSpc>
                <a:spcPct val="100000"/>
              </a:lnSpc>
            </a:pPr>
            <a:r>
              <a:rPr sz="3600" spc="-20" dirty="0"/>
              <a:t>PyTorch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350" y="76200"/>
            <a:ext cx="878450" cy="8138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575" y="4490500"/>
            <a:ext cx="576799" cy="576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18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Re</a:t>
            </a:r>
            <a:r>
              <a:rPr spc="-10" dirty="0"/>
              <a:t>f</a:t>
            </a:r>
            <a:r>
              <a:rPr spc="-25" dirty="0"/>
              <a:t>e</a:t>
            </a:r>
            <a:r>
              <a:rPr spc="-55" dirty="0"/>
              <a:t>r</a:t>
            </a:r>
            <a:r>
              <a:rPr spc="60" dirty="0"/>
              <a:t>en</a:t>
            </a:r>
            <a:r>
              <a:rPr spc="80" dirty="0"/>
              <a:t>c</a:t>
            </a:r>
            <a:r>
              <a:rPr spc="-30" dirty="0"/>
              <a:t>es</a:t>
            </a:r>
            <a:r>
              <a:rPr spc="-215" dirty="0"/>
              <a:t> </a:t>
            </a:r>
            <a:r>
              <a:rPr spc="-155" dirty="0"/>
              <a:t>y</a:t>
            </a:r>
            <a:r>
              <a:rPr spc="70" dirty="0"/>
              <a:t>ou</a:t>
            </a:r>
            <a:r>
              <a:rPr spc="-215" dirty="0"/>
              <a:t> </a:t>
            </a:r>
            <a:r>
              <a:rPr spc="10" dirty="0"/>
              <a:t>sh</a:t>
            </a:r>
            <a:r>
              <a:rPr spc="65" dirty="0"/>
              <a:t>ould</a:t>
            </a:r>
            <a:r>
              <a:rPr spc="-215" dirty="0"/>
              <a:t> </a:t>
            </a:r>
            <a:r>
              <a:rPr spc="-75" dirty="0"/>
              <a:t>use!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350" y="76200"/>
            <a:ext cx="878450" cy="8138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575" y="4490500"/>
            <a:ext cx="576799" cy="576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909955" indent="-38989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910590" algn="l"/>
                <a:tab pos="911225" algn="l"/>
              </a:tabLst>
            </a:pPr>
            <a:r>
              <a:rPr u="none" spc="40" dirty="0">
                <a:solidFill>
                  <a:srgbClr val="FFFFFF"/>
                </a:solidFill>
              </a:rPr>
              <a:t>Ofﬁcial</a:t>
            </a:r>
            <a:r>
              <a:rPr u="none" spc="-195" dirty="0">
                <a:solidFill>
                  <a:srgbClr val="FFFFFF"/>
                </a:solidFill>
              </a:rPr>
              <a:t> </a:t>
            </a:r>
            <a:r>
              <a:rPr u="none" spc="155" dirty="0">
                <a:solidFill>
                  <a:srgbClr val="FFFFFF"/>
                </a:solidFill>
              </a:rPr>
              <a:t>W</a:t>
            </a:r>
            <a:r>
              <a:rPr u="none" spc="-15" dirty="0">
                <a:solidFill>
                  <a:srgbClr val="FFFFFF"/>
                </a:solidFill>
              </a:rPr>
              <a:t>ebsite:</a:t>
            </a:r>
            <a:r>
              <a:rPr u="none" spc="-195" dirty="0">
                <a:solidFill>
                  <a:srgbClr val="FFFFFF"/>
                </a:solidFill>
              </a:rPr>
              <a:t> </a:t>
            </a:r>
            <a:r>
              <a:rPr spc="-15" dirty="0">
                <a:hlinkClick r:id="rId4"/>
              </a:rPr>
              <a:t>https:</a:t>
            </a:r>
            <a:r>
              <a:rPr spc="-125" dirty="0">
                <a:hlinkClick r:id="rId4"/>
              </a:rPr>
              <a:t>/</a:t>
            </a:r>
            <a:r>
              <a:rPr spc="-85" dirty="0">
                <a:hlinkClick r:id="rId4"/>
              </a:rPr>
              <a:t>/</a:t>
            </a:r>
            <a:r>
              <a:rPr spc="-25" dirty="0">
                <a:hlinkClick r:id="rId4"/>
              </a:rPr>
              <a:t>p</a:t>
            </a:r>
            <a:r>
              <a:rPr spc="5" dirty="0">
                <a:hlinkClick r:id="rId4"/>
              </a:rPr>
              <a:t>ytorch.org</a:t>
            </a:r>
          </a:p>
          <a:p>
            <a:pPr marL="909955" marR="120014" indent="-389890">
              <a:lnSpc>
                <a:spcPct val="114999"/>
              </a:lnSpc>
              <a:buAutoNum type="arabicPeriod"/>
              <a:tabLst>
                <a:tab pos="910590" algn="l"/>
                <a:tab pos="911225" algn="l"/>
              </a:tabLst>
            </a:pPr>
            <a:r>
              <a:rPr u="none" spc="5" dirty="0">
                <a:solidFill>
                  <a:srgbClr val="FFFFFF"/>
                </a:solidFill>
              </a:rPr>
              <a:t>PyTorch Intro </a:t>
            </a:r>
            <a:r>
              <a:rPr u="none" spc="-10" dirty="0">
                <a:solidFill>
                  <a:srgbClr val="FFFFFF"/>
                </a:solidFill>
              </a:rPr>
              <a:t>Tutorial: </a:t>
            </a:r>
            <a:r>
              <a:rPr u="none" spc="-5" dirty="0"/>
              <a:t> </a:t>
            </a:r>
            <a:r>
              <a:rPr spc="-10" dirty="0">
                <a:hlinkClick r:id="rId5"/>
              </a:rPr>
              <a:t>https://pytorch.org/tutorials/beginner/deep_learning_60min_blitz.html</a:t>
            </a:r>
          </a:p>
          <a:p>
            <a:pPr marL="909955" indent="-38989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10590" algn="l"/>
                <a:tab pos="911225" algn="l"/>
              </a:tabLst>
            </a:pPr>
            <a:r>
              <a:rPr u="none" spc="-5" dirty="0">
                <a:solidFill>
                  <a:srgbClr val="FFFFFF"/>
                </a:solidFill>
              </a:rPr>
              <a:t>Fast-PyTorch:</a:t>
            </a:r>
            <a:r>
              <a:rPr u="none" spc="-180" dirty="0"/>
              <a:t> </a:t>
            </a:r>
            <a:r>
              <a:rPr spc="-5" dirty="0">
                <a:hlinkClick r:id="rId6"/>
              </a:rPr>
              <a:t>https://github.com/omerbsezer/Fast-Pytorch</a:t>
            </a:r>
          </a:p>
          <a:p>
            <a:pPr marL="909955" indent="-38989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10590" algn="l"/>
                <a:tab pos="911225" algn="l"/>
              </a:tabLst>
            </a:pPr>
            <a:r>
              <a:rPr u="none" spc="40" dirty="0">
                <a:solidFill>
                  <a:srgbClr val="FFFFFF"/>
                </a:solidFill>
              </a:rPr>
              <a:t>Ofﬁcial</a:t>
            </a:r>
            <a:r>
              <a:rPr u="none" spc="-160" dirty="0">
                <a:solidFill>
                  <a:srgbClr val="FFFFFF"/>
                </a:solidFill>
              </a:rPr>
              <a:t> </a:t>
            </a:r>
            <a:r>
              <a:rPr u="none" spc="5" dirty="0">
                <a:solidFill>
                  <a:srgbClr val="FFFFFF"/>
                </a:solidFill>
              </a:rPr>
              <a:t>Documentation:</a:t>
            </a:r>
            <a:r>
              <a:rPr u="none" spc="-160" dirty="0"/>
              <a:t> </a:t>
            </a:r>
            <a:r>
              <a:rPr spc="-15" dirty="0">
                <a:hlinkClick r:id="rId7"/>
              </a:rPr>
              <a:t>https://pytorch.org/docs/stable/index.html</a:t>
            </a:r>
          </a:p>
          <a:p>
            <a:pPr marL="909955" marR="5080" indent="-389890">
              <a:lnSpc>
                <a:spcPct val="114999"/>
              </a:lnSpc>
              <a:buClr>
                <a:srgbClr val="FFFFFF"/>
              </a:buClr>
              <a:buAutoNum type="arabicPeriod"/>
              <a:tabLst>
                <a:tab pos="910590" algn="l"/>
                <a:tab pos="911225" algn="l"/>
              </a:tabLst>
            </a:pPr>
            <a:r>
              <a:rPr spc="5" dirty="0">
                <a:hlinkClick r:id="rId8"/>
              </a:rPr>
              <a:t>https://www.analyticsvidhya.com/blog/2019/09/introduction-to-pytorc </a:t>
            </a:r>
            <a:r>
              <a:rPr u="none" spc="-484" dirty="0"/>
              <a:t> </a:t>
            </a:r>
            <a:r>
              <a:rPr spc="5" dirty="0">
                <a:hlinkClick r:id="rId8"/>
              </a:rPr>
              <a:t>h-from-scratch/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263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What</a:t>
            </a:r>
            <a:r>
              <a:rPr spc="-215" dirty="0"/>
              <a:t> </a:t>
            </a:r>
            <a:r>
              <a:rPr spc="-45" dirty="0"/>
              <a:t>is</a:t>
            </a:r>
            <a:r>
              <a:rPr spc="-215" dirty="0"/>
              <a:t> </a:t>
            </a:r>
            <a:r>
              <a:rPr spc="254" dirty="0"/>
              <a:t>P</a:t>
            </a:r>
            <a:r>
              <a:rPr spc="-240" dirty="0"/>
              <a:t>y</a:t>
            </a:r>
            <a:r>
              <a:rPr spc="-235" dirty="0"/>
              <a:t>T</a:t>
            </a:r>
            <a:r>
              <a:rPr spc="-10" dirty="0"/>
              <a:t>o</a:t>
            </a:r>
            <a:r>
              <a:rPr spc="-45" dirty="0"/>
              <a:t>r</a:t>
            </a:r>
            <a:r>
              <a:rPr spc="80" dirty="0"/>
              <a:t>c</a:t>
            </a:r>
            <a:r>
              <a:rPr spc="-15" dirty="0"/>
              <a:t>h</a:t>
            </a:r>
            <a:r>
              <a:rPr spc="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549" y="1598665"/>
            <a:ext cx="6867525" cy="291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marR="24765" indent="-37973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PyTorch</a:t>
            </a:r>
            <a:r>
              <a:rPr sz="15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5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sz="15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Tahoma"/>
                <a:cs typeface="Tahoma"/>
              </a:rPr>
              <a:t>library</a:t>
            </a:r>
            <a:r>
              <a:rPr sz="1500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5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facilitate</a:t>
            </a:r>
            <a:r>
              <a:rPr sz="15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building</a:t>
            </a:r>
            <a:r>
              <a:rPr sz="1500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r>
              <a:rPr sz="15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500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models </a:t>
            </a:r>
            <a:r>
              <a:rPr sz="15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easily.</a:t>
            </a:r>
            <a:endParaRPr sz="1500">
              <a:latin typeface="Tahoma"/>
              <a:cs typeface="Tahoma"/>
            </a:endParaRPr>
          </a:p>
          <a:p>
            <a:pPr marL="391795" marR="5080" indent="-379730">
              <a:lnSpc>
                <a:spcPct val="114999"/>
              </a:lnSpc>
              <a:buAutoNum type="arabicPeriod"/>
              <a:tabLst>
                <a:tab pos="391795" algn="l"/>
                <a:tab pos="392430" algn="l"/>
                <a:tab pos="960755" algn="l"/>
                <a:tab pos="1348105" algn="l"/>
                <a:tab pos="2493010" algn="l"/>
                <a:tab pos="3016885" algn="l"/>
                <a:tab pos="3336925" algn="l"/>
                <a:tab pos="4287520" algn="l"/>
                <a:tab pos="4917440" algn="l"/>
                <a:tab pos="5367020" algn="l"/>
                <a:tab pos="6105525" algn="l"/>
              </a:tabLst>
            </a:pP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Used	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for	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applications	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such	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as	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computer	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vision	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and	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natu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language 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processing,</a:t>
            </a:r>
            <a:r>
              <a:rPr sz="15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500">
              <a:latin typeface="Tahoma"/>
              <a:cs typeface="Tahoma"/>
            </a:endParaRPr>
          </a:p>
          <a:p>
            <a:pPr marL="391795" indent="-37973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eloped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Facebook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Research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500" spc="-1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AIR)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lab.</a:t>
            </a:r>
            <a:endParaRPr sz="1500">
              <a:latin typeface="Tahoma"/>
              <a:cs typeface="Tahoma"/>
            </a:endParaRPr>
          </a:p>
          <a:p>
            <a:pPr marL="391795" marR="11430" indent="-379730" algn="just">
              <a:lnSpc>
                <a:spcPct val="114999"/>
              </a:lnSpc>
              <a:buAutoNum type="arabicPeriod"/>
              <a:tabLst>
                <a:tab pos="392430" algn="l"/>
              </a:tabLst>
            </a:pP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PyTorch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emphasizes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ﬂexibility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allows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 learning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expressed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idiomatic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Python,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makes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a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strong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contender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replace </a:t>
            </a:r>
            <a:r>
              <a:rPr sz="15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TensorFlow</a:t>
            </a:r>
            <a:r>
              <a:rPr sz="15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ﬁrst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choice.</a:t>
            </a:r>
            <a:endParaRPr sz="1500">
              <a:latin typeface="Tahoma"/>
              <a:cs typeface="Tahoma"/>
            </a:endParaRPr>
          </a:p>
          <a:p>
            <a:pPr marL="391795" indent="-37973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allows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5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Tahoma"/>
                <a:cs typeface="Tahoma"/>
              </a:rPr>
              <a:t>NumPy-like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arrays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5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Tahoma"/>
                <a:cs typeface="Tahoma"/>
              </a:rPr>
              <a:t>GPUs.</a:t>
            </a:r>
            <a:endParaRPr sz="1500">
              <a:latin typeface="Tahoma"/>
              <a:cs typeface="Tahoma"/>
            </a:endParaRPr>
          </a:p>
          <a:p>
            <a:pPr marL="391795" indent="-37973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PyTorch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supports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dynamic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computation</a:t>
            </a: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graph.</a:t>
            </a:r>
            <a:endParaRPr sz="1500">
              <a:latin typeface="Tahoma"/>
              <a:cs typeface="Tahoma"/>
            </a:endParaRPr>
          </a:p>
          <a:p>
            <a:pPr marL="391795" indent="-37973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391795" algn="l"/>
                <a:tab pos="392430" algn="l"/>
              </a:tabLst>
            </a:pPr>
            <a:r>
              <a:rPr sz="1500" spc="25" dirty="0">
                <a:solidFill>
                  <a:srgbClr val="FFFFFF"/>
                </a:solidFill>
                <a:latin typeface="Tahoma"/>
                <a:cs typeface="Tahoma"/>
              </a:rPr>
              <a:t>Helps</a:t>
            </a:r>
            <a:r>
              <a:rPr sz="15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5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automatically</a:t>
            </a:r>
            <a:r>
              <a:rPr sz="15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5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gradients.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350" y="76200"/>
            <a:ext cx="878450" cy="8138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575" y="4490500"/>
            <a:ext cx="576799" cy="576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218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W</a:t>
            </a:r>
            <a:r>
              <a:rPr spc="130" dirty="0"/>
              <a:t>h</a:t>
            </a:r>
            <a:r>
              <a:rPr spc="-120" dirty="0"/>
              <a:t>y</a:t>
            </a:r>
            <a:r>
              <a:rPr spc="-215" dirty="0"/>
              <a:t> </a:t>
            </a:r>
            <a:r>
              <a:rPr spc="254" dirty="0"/>
              <a:t>P</a:t>
            </a:r>
            <a:r>
              <a:rPr spc="-240" dirty="0"/>
              <a:t>y</a:t>
            </a:r>
            <a:r>
              <a:rPr spc="-235" dirty="0"/>
              <a:t>T</a:t>
            </a:r>
            <a:r>
              <a:rPr spc="-10" dirty="0"/>
              <a:t>o</a:t>
            </a:r>
            <a:r>
              <a:rPr spc="-45" dirty="0"/>
              <a:t>r</a:t>
            </a:r>
            <a:r>
              <a:rPr spc="80" dirty="0"/>
              <a:t>c</a:t>
            </a:r>
            <a:r>
              <a:rPr spc="-10" dirty="0"/>
              <a:t>h</a:t>
            </a:r>
            <a:r>
              <a:rPr spc="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331" y="1999545"/>
            <a:ext cx="7120255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27940" indent="-38989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TensorFlow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steep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6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curve,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6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“so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Pythonic”</a:t>
            </a:r>
            <a:r>
              <a:rPr sz="16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easily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grasp.</a:t>
            </a:r>
            <a:endParaRPr sz="1600">
              <a:latin typeface="Tahoma"/>
              <a:cs typeface="Tahoma"/>
            </a:endParaRPr>
          </a:p>
          <a:p>
            <a:pPr marL="401955" marR="43815" indent="-389890">
              <a:lnSpc>
                <a:spcPct val="114999"/>
              </a:lnSpc>
              <a:buAutoNum type="arabicPeriod"/>
              <a:tabLst>
                <a:tab pos="401955" algn="l"/>
                <a:tab pos="402590" algn="l"/>
              </a:tabLst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static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dynamic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graph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TensorFlow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beforehand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unnecessary.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Instead,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PyTorch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allows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creation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dynamic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computation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graph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ﬂy!</a:t>
            </a:r>
            <a:endParaRPr sz="1600">
              <a:latin typeface="Tahoma"/>
              <a:cs typeface="Tahoma"/>
            </a:endParaRPr>
          </a:p>
          <a:p>
            <a:pPr marL="401955" indent="-38989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PyTorch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allows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automated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differentiation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gradient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passing.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(AutoGrad)</a:t>
            </a:r>
            <a:endParaRPr sz="1600">
              <a:latin typeface="Tahoma"/>
              <a:cs typeface="Tahoma"/>
            </a:endParaRPr>
          </a:p>
          <a:p>
            <a:pPr marL="401955" marR="5080" indent="-389890">
              <a:lnSpc>
                <a:spcPct val="114999"/>
              </a:lnSpc>
              <a:buAutoNum type="arabicPeriod"/>
              <a:tabLst>
                <a:tab pos="401955" algn="l"/>
                <a:tab pos="402590" algn="l"/>
              </a:tabLst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replacement</a:t>
            </a:r>
            <a:r>
              <a:rPr sz="1600" spc="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NumPy</a:t>
            </a:r>
            <a:r>
              <a:rPr sz="1600" spc="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spc="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600" spc="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r>
              <a:rPr sz="1600" spc="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GPUs</a:t>
            </a:r>
            <a:r>
              <a:rPr sz="1600" spc="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other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accelerators.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350" y="76200"/>
            <a:ext cx="878450" cy="8138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575" y="4490500"/>
            <a:ext cx="576799" cy="576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502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Divin</a:t>
            </a:r>
            <a:r>
              <a:rPr spc="150" dirty="0"/>
              <a:t>g</a:t>
            </a:r>
            <a:r>
              <a:rPr spc="-215" dirty="0"/>
              <a:t> </a:t>
            </a:r>
            <a:r>
              <a:rPr spc="40" dirty="0"/>
              <a:t>in</a:t>
            </a:r>
            <a:r>
              <a:rPr spc="-15" dirty="0"/>
              <a:t>t</a:t>
            </a:r>
            <a:r>
              <a:rPr spc="45" dirty="0"/>
              <a:t>o</a:t>
            </a:r>
            <a:r>
              <a:rPr spc="-215" dirty="0"/>
              <a:t> </a:t>
            </a:r>
            <a:r>
              <a:rPr spc="65" dirty="0"/>
              <a:t>th</a:t>
            </a:r>
            <a:r>
              <a:rPr spc="15" dirty="0"/>
              <a:t>e</a:t>
            </a:r>
            <a:r>
              <a:rPr spc="-215" dirty="0"/>
              <a:t> </a:t>
            </a:r>
            <a:r>
              <a:rPr spc="10" dirty="0"/>
              <a:t>lib</a:t>
            </a:r>
            <a:r>
              <a:rPr spc="-10" dirty="0"/>
              <a:t>r</a:t>
            </a:r>
            <a:r>
              <a:rPr spc="-55" dirty="0"/>
              <a:t>a</a:t>
            </a:r>
            <a:r>
              <a:rPr spc="-10" dirty="0"/>
              <a:t>r</a:t>
            </a:r>
            <a:r>
              <a:rPr spc="-105" dirty="0"/>
              <a:t>y</a:t>
            </a:r>
            <a:r>
              <a:rPr spc="-585" dirty="0"/>
              <a:t>:</a:t>
            </a:r>
            <a:r>
              <a:rPr spc="-215" dirty="0"/>
              <a:t> </a:t>
            </a:r>
            <a:r>
              <a:rPr spc="155" dirty="0"/>
              <a:t>NN</a:t>
            </a:r>
            <a:r>
              <a:rPr spc="-215" dirty="0"/>
              <a:t> </a:t>
            </a:r>
            <a:r>
              <a:rPr spc="75" dirty="0"/>
              <a:t>L</a:t>
            </a:r>
            <a:r>
              <a:rPr spc="-55" dirty="0"/>
              <a:t>a</a:t>
            </a:r>
            <a:r>
              <a:rPr spc="-155" dirty="0"/>
              <a:t>y</a:t>
            </a:r>
            <a:r>
              <a:rPr spc="-25" dirty="0"/>
              <a:t>e</a:t>
            </a:r>
            <a:r>
              <a:rPr spc="-30" dirty="0"/>
              <a:t>r</a:t>
            </a:r>
            <a:r>
              <a:rPr spc="-8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350" y="76200"/>
            <a:ext cx="878450" cy="8138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575" y="4490500"/>
            <a:ext cx="576799" cy="576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460250"/>
            <a:ext cx="8479216" cy="2877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575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Divin</a:t>
            </a:r>
            <a:r>
              <a:rPr spc="150" dirty="0"/>
              <a:t>g</a:t>
            </a:r>
            <a:r>
              <a:rPr spc="-215" dirty="0"/>
              <a:t> </a:t>
            </a:r>
            <a:r>
              <a:rPr spc="40" dirty="0"/>
              <a:t>in</a:t>
            </a:r>
            <a:r>
              <a:rPr spc="-15" dirty="0"/>
              <a:t>t</a:t>
            </a:r>
            <a:r>
              <a:rPr spc="45" dirty="0"/>
              <a:t>o</a:t>
            </a:r>
            <a:r>
              <a:rPr spc="-215" dirty="0"/>
              <a:t> </a:t>
            </a:r>
            <a:r>
              <a:rPr spc="65" dirty="0"/>
              <a:t>th</a:t>
            </a:r>
            <a:r>
              <a:rPr spc="15" dirty="0"/>
              <a:t>e</a:t>
            </a:r>
            <a:r>
              <a:rPr spc="-215" dirty="0"/>
              <a:t> </a:t>
            </a:r>
            <a:r>
              <a:rPr spc="10" dirty="0"/>
              <a:t>lib</a:t>
            </a:r>
            <a:r>
              <a:rPr spc="-10" dirty="0"/>
              <a:t>r</a:t>
            </a:r>
            <a:r>
              <a:rPr spc="-55" dirty="0"/>
              <a:t>a</a:t>
            </a:r>
            <a:r>
              <a:rPr spc="-10" dirty="0"/>
              <a:t>r</a:t>
            </a:r>
            <a:r>
              <a:rPr spc="-105" dirty="0"/>
              <a:t>y</a:t>
            </a:r>
            <a:r>
              <a:rPr spc="-585" dirty="0"/>
              <a:t>:</a:t>
            </a:r>
            <a:r>
              <a:rPr spc="-215" dirty="0"/>
              <a:t> </a:t>
            </a:r>
            <a:r>
              <a:rPr spc="55" dirty="0"/>
              <a:t>L</a:t>
            </a:r>
            <a:r>
              <a:rPr spc="-40" dirty="0"/>
              <a:t>oss</a:t>
            </a:r>
            <a:r>
              <a:rPr spc="-215" dirty="0"/>
              <a:t> </a:t>
            </a:r>
            <a:r>
              <a:rPr spc="90" dirty="0"/>
              <a:t>F</a:t>
            </a:r>
            <a:r>
              <a:rPr spc="100" dirty="0"/>
              <a:t>un</a:t>
            </a:r>
            <a:r>
              <a:rPr spc="110" dirty="0"/>
              <a:t>c</a:t>
            </a:r>
            <a:r>
              <a:rPr spc="15" dirty="0"/>
              <a:t>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350" y="76200"/>
            <a:ext cx="878450" cy="8138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575" y="4490500"/>
            <a:ext cx="576799" cy="576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968100"/>
            <a:ext cx="8839199" cy="16063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571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Divin</a:t>
            </a:r>
            <a:r>
              <a:rPr spc="150" dirty="0"/>
              <a:t>g</a:t>
            </a:r>
            <a:r>
              <a:rPr spc="-215" dirty="0"/>
              <a:t> </a:t>
            </a:r>
            <a:r>
              <a:rPr spc="40" dirty="0"/>
              <a:t>in</a:t>
            </a:r>
            <a:r>
              <a:rPr spc="-15" dirty="0"/>
              <a:t>t</a:t>
            </a:r>
            <a:r>
              <a:rPr spc="45" dirty="0"/>
              <a:t>o</a:t>
            </a:r>
            <a:r>
              <a:rPr spc="-215" dirty="0"/>
              <a:t> </a:t>
            </a:r>
            <a:r>
              <a:rPr spc="65" dirty="0"/>
              <a:t>th</a:t>
            </a:r>
            <a:r>
              <a:rPr spc="15" dirty="0"/>
              <a:t>e</a:t>
            </a:r>
            <a:r>
              <a:rPr spc="-215" dirty="0"/>
              <a:t> </a:t>
            </a:r>
            <a:r>
              <a:rPr spc="10" dirty="0"/>
              <a:t>lib</a:t>
            </a:r>
            <a:r>
              <a:rPr spc="-10" dirty="0"/>
              <a:t>r</a:t>
            </a:r>
            <a:r>
              <a:rPr spc="-55" dirty="0"/>
              <a:t>a</a:t>
            </a:r>
            <a:r>
              <a:rPr spc="-10" dirty="0"/>
              <a:t>r</a:t>
            </a:r>
            <a:r>
              <a:rPr spc="-105" dirty="0"/>
              <a:t>y</a:t>
            </a:r>
            <a:r>
              <a:rPr spc="-585" dirty="0"/>
              <a:t>:</a:t>
            </a:r>
            <a:r>
              <a:rPr spc="-215" dirty="0"/>
              <a:t> </a:t>
            </a:r>
            <a:r>
              <a:rPr spc="245" dirty="0"/>
              <a:t>P</a:t>
            </a:r>
            <a:r>
              <a:rPr spc="35" dirty="0"/>
              <a:t>oolin</a:t>
            </a:r>
            <a:r>
              <a:rPr spc="150" dirty="0"/>
              <a:t>g</a:t>
            </a:r>
            <a:r>
              <a:rPr spc="-215" dirty="0"/>
              <a:t> </a:t>
            </a:r>
            <a:r>
              <a:rPr spc="75" dirty="0"/>
              <a:t>L</a:t>
            </a:r>
            <a:r>
              <a:rPr spc="-55" dirty="0"/>
              <a:t>a</a:t>
            </a:r>
            <a:r>
              <a:rPr spc="-160" dirty="0"/>
              <a:t>y</a:t>
            </a:r>
            <a:r>
              <a:rPr spc="-25" dirty="0"/>
              <a:t>e</a:t>
            </a:r>
            <a:r>
              <a:rPr spc="-30" dirty="0"/>
              <a:t>r</a:t>
            </a:r>
            <a:r>
              <a:rPr spc="-8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350" y="76200"/>
            <a:ext cx="878450" cy="8138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575" y="4490500"/>
            <a:ext cx="576799" cy="576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904562"/>
            <a:ext cx="8839200" cy="16391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Divin</a:t>
            </a:r>
            <a:r>
              <a:rPr spc="150" dirty="0"/>
              <a:t>g</a:t>
            </a:r>
            <a:r>
              <a:rPr spc="-215" dirty="0"/>
              <a:t> </a:t>
            </a:r>
            <a:r>
              <a:rPr spc="40" dirty="0"/>
              <a:t>in</a:t>
            </a:r>
            <a:r>
              <a:rPr spc="-15" dirty="0"/>
              <a:t>t</a:t>
            </a:r>
            <a:r>
              <a:rPr spc="45" dirty="0"/>
              <a:t>o</a:t>
            </a:r>
            <a:r>
              <a:rPr spc="-215" dirty="0"/>
              <a:t> </a:t>
            </a:r>
            <a:r>
              <a:rPr spc="65" dirty="0"/>
              <a:t>th</a:t>
            </a:r>
            <a:r>
              <a:rPr spc="15" dirty="0"/>
              <a:t>e</a:t>
            </a:r>
            <a:r>
              <a:rPr spc="-215" dirty="0"/>
              <a:t> </a:t>
            </a:r>
            <a:r>
              <a:rPr spc="10" dirty="0"/>
              <a:t>lib</a:t>
            </a:r>
            <a:r>
              <a:rPr spc="-10" dirty="0"/>
              <a:t>r</a:t>
            </a:r>
            <a:r>
              <a:rPr spc="-55" dirty="0"/>
              <a:t>a</a:t>
            </a:r>
            <a:r>
              <a:rPr spc="-10" dirty="0"/>
              <a:t>r</a:t>
            </a:r>
            <a:r>
              <a:rPr spc="-105" dirty="0"/>
              <a:t>y</a:t>
            </a:r>
            <a:r>
              <a:rPr spc="-585" dirty="0"/>
              <a:t>:</a:t>
            </a:r>
            <a:r>
              <a:rPr spc="-215" dirty="0"/>
              <a:t> </a:t>
            </a:r>
            <a:r>
              <a:rPr spc="70" dirty="0"/>
              <a:t>A</a:t>
            </a:r>
            <a:r>
              <a:rPr spc="110" dirty="0"/>
              <a:t>c</a:t>
            </a:r>
            <a:r>
              <a:rPr spc="-30" dirty="0"/>
              <a:t>ti</a:t>
            </a:r>
            <a:r>
              <a:rPr spc="-90" dirty="0"/>
              <a:t>v</a:t>
            </a:r>
            <a:r>
              <a:rPr spc="25" dirty="0"/>
              <a:t>ation</a:t>
            </a:r>
            <a:r>
              <a:rPr spc="-215" dirty="0"/>
              <a:t> </a:t>
            </a:r>
            <a:r>
              <a:rPr spc="90" dirty="0"/>
              <a:t>F</a:t>
            </a:r>
            <a:r>
              <a:rPr spc="100" dirty="0"/>
              <a:t>un</a:t>
            </a:r>
            <a:r>
              <a:rPr spc="110" dirty="0"/>
              <a:t>c</a:t>
            </a:r>
            <a:r>
              <a:rPr spc="15" dirty="0"/>
              <a:t>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350" y="76200"/>
            <a:ext cx="878450" cy="8138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575" y="4490500"/>
            <a:ext cx="576799" cy="576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460250"/>
            <a:ext cx="8839201" cy="2843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586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Divin</a:t>
            </a:r>
            <a:r>
              <a:rPr spc="150" dirty="0"/>
              <a:t>g</a:t>
            </a:r>
            <a:r>
              <a:rPr spc="-215" dirty="0"/>
              <a:t> </a:t>
            </a:r>
            <a:r>
              <a:rPr spc="40" dirty="0"/>
              <a:t>in</a:t>
            </a:r>
            <a:r>
              <a:rPr spc="-15" dirty="0"/>
              <a:t>t</a:t>
            </a:r>
            <a:r>
              <a:rPr spc="45" dirty="0"/>
              <a:t>o</a:t>
            </a:r>
            <a:r>
              <a:rPr spc="-215" dirty="0"/>
              <a:t> </a:t>
            </a:r>
            <a:r>
              <a:rPr spc="65" dirty="0"/>
              <a:t>th</a:t>
            </a:r>
            <a:r>
              <a:rPr spc="15" dirty="0"/>
              <a:t>e</a:t>
            </a:r>
            <a:r>
              <a:rPr spc="-215" dirty="0"/>
              <a:t> </a:t>
            </a:r>
            <a:r>
              <a:rPr spc="10" dirty="0"/>
              <a:t>lib</a:t>
            </a:r>
            <a:r>
              <a:rPr spc="-10" dirty="0"/>
              <a:t>r</a:t>
            </a:r>
            <a:r>
              <a:rPr spc="-55" dirty="0"/>
              <a:t>a</a:t>
            </a:r>
            <a:r>
              <a:rPr spc="-10" dirty="0"/>
              <a:t>r</a:t>
            </a:r>
            <a:r>
              <a:rPr spc="-105" dirty="0"/>
              <a:t>y</a:t>
            </a:r>
            <a:r>
              <a:rPr spc="-585" dirty="0"/>
              <a:t>:</a:t>
            </a:r>
            <a:r>
              <a:rPr spc="-215" dirty="0"/>
              <a:t> </a:t>
            </a:r>
            <a:r>
              <a:rPr spc="6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350" y="76200"/>
            <a:ext cx="878450" cy="8138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575" y="4490500"/>
            <a:ext cx="576799" cy="576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8600" y="1408175"/>
            <a:ext cx="4076699" cy="31813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569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PyTorch</a:t>
            </a:r>
            <a:r>
              <a:rPr spc="-215" dirty="0"/>
              <a:t> </a:t>
            </a:r>
            <a:r>
              <a:rPr spc="-15" dirty="0"/>
              <a:t>sub-libraries</a:t>
            </a:r>
            <a:r>
              <a:rPr spc="-215" dirty="0"/>
              <a:t> </a:t>
            </a:r>
            <a:r>
              <a:rPr spc="-25" dirty="0"/>
              <a:t>for</a:t>
            </a:r>
            <a:r>
              <a:rPr spc="-215" dirty="0"/>
              <a:t> </a:t>
            </a:r>
            <a:r>
              <a:rPr spc="15" dirty="0"/>
              <a:t>special</a:t>
            </a:r>
            <a:r>
              <a:rPr spc="-210" dirty="0"/>
              <a:t> </a:t>
            </a:r>
            <a:r>
              <a:rPr spc="-35" dirty="0"/>
              <a:t>tasks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350" y="76200"/>
            <a:ext cx="878450" cy="8138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575" y="4490500"/>
            <a:ext cx="576799" cy="576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68403" y="1604252"/>
            <a:ext cx="5518150" cy="139255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371475" algn="l"/>
                <a:tab pos="372110" algn="l"/>
              </a:tabLst>
            </a:pP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Torchaudio:</a:t>
            </a:r>
            <a:r>
              <a:rPr sz="1300" spc="-120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1300" u="heavy" spc="-15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Tahoma"/>
                <a:cs typeface="Tahoma"/>
                <a:hlinkClick r:id="rId4"/>
              </a:rPr>
              <a:t>https://pytorch.org/audio/0.7.0/index.html</a:t>
            </a:r>
            <a:endParaRPr sz="1300">
              <a:latin typeface="Tahoma"/>
              <a:cs typeface="Tahoma"/>
            </a:endParaRPr>
          </a:p>
          <a:p>
            <a:pPr marL="371475" indent="-35941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71475" algn="l"/>
                <a:tab pos="372110" algn="l"/>
              </a:tabLst>
            </a:pP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Torchtext:</a:t>
            </a:r>
            <a:r>
              <a:rPr sz="1300" spc="-130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1300" u="heavy" spc="-1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Tahoma"/>
                <a:cs typeface="Tahoma"/>
                <a:hlinkClick r:id="rId5"/>
              </a:rPr>
              <a:t>https://pytorch.org/text/stable/index.html</a:t>
            </a:r>
            <a:endParaRPr sz="1300">
              <a:latin typeface="Tahoma"/>
              <a:cs typeface="Tahoma"/>
            </a:endParaRPr>
          </a:p>
          <a:p>
            <a:pPr marL="371475" indent="-35941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371475" algn="l"/>
                <a:tab pos="372110" algn="l"/>
              </a:tabLst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Torchvision:</a:t>
            </a:r>
            <a:r>
              <a:rPr sz="1300" spc="-7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1300" u="heavy" spc="-1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Tahoma"/>
                <a:cs typeface="Tahoma"/>
                <a:hlinkClick r:id="rId6"/>
              </a:rPr>
              <a:t>https://pytorch.org/vision/stable/index.html</a:t>
            </a:r>
            <a:endParaRPr sz="1300">
              <a:latin typeface="Tahoma"/>
              <a:cs typeface="Tahoma"/>
            </a:endParaRPr>
          </a:p>
          <a:p>
            <a:pPr marL="371475" indent="-35941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371475" algn="l"/>
                <a:tab pos="372110" algn="l"/>
              </a:tabLst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TorchElastic:</a:t>
            </a:r>
            <a:r>
              <a:rPr sz="1300" spc="-14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1300" u="heavy" spc="-1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Tahoma"/>
                <a:cs typeface="Tahoma"/>
                <a:hlinkClick r:id="rId7"/>
              </a:rPr>
              <a:t>https://pytorch.org/elastic/0.2.2/index.html</a:t>
            </a:r>
            <a:endParaRPr sz="1300">
              <a:latin typeface="Tahoma"/>
              <a:cs typeface="Tahoma"/>
            </a:endParaRPr>
          </a:p>
          <a:p>
            <a:pPr marL="371475" indent="-35941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371475" algn="l"/>
                <a:tab pos="372110" algn="l"/>
              </a:tabLst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TorchServe:</a:t>
            </a:r>
            <a:r>
              <a:rPr sz="1300" spc="-13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1300" u="heavy" spc="-15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Tahoma"/>
                <a:cs typeface="Tahoma"/>
                <a:hlinkClick r:id="rId8"/>
              </a:rPr>
              <a:t>https://pytorch.org/serve/</a:t>
            </a:r>
            <a:endParaRPr sz="1300">
              <a:latin typeface="Tahoma"/>
              <a:cs typeface="Tahoma"/>
            </a:endParaRPr>
          </a:p>
          <a:p>
            <a:pPr marL="371475" indent="-359410">
              <a:lnSpc>
                <a:spcPct val="100000"/>
              </a:lnSpc>
              <a:spcBef>
                <a:spcPts val="234"/>
              </a:spcBef>
              <a:buAutoNum type="arabicPeriod"/>
              <a:tabLst>
                <a:tab pos="371475" algn="l"/>
                <a:tab pos="37211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PyTorch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XLA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devices:</a:t>
            </a:r>
            <a:r>
              <a:rPr sz="1300" spc="-15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1300" u="heavy" spc="-1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Tahoma"/>
                <a:cs typeface="Tahoma"/>
                <a:hlinkClick r:id="rId9"/>
              </a:rPr>
              <a:t>https://pytorch.org/xla/release/1.7/index.html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8403" y="3533637"/>
            <a:ext cx="41160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475" algn="l"/>
              </a:tabLst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1.	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PyTorch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Lightning:</a:t>
            </a:r>
            <a:r>
              <a:rPr sz="1300" spc="-125" dirty="0">
                <a:solidFill>
                  <a:srgbClr val="7890CD"/>
                </a:solidFill>
                <a:latin typeface="Tahoma"/>
                <a:cs typeface="Tahoma"/>
              </a:rPr>
              <a:t> </a:t>
            </a:r>
            <a:r>
              <a:rPr sz="1300" u="heavy" spc="-1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Tahoma"/>
                <a:cs typeface="Tahoma"/>
                <a:hlinkClick r:id="rId10"/>
              </a:rPr>
              <a:t>https://www.pytorchlightning.ai/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0C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399</Words>
  <Application>Microsoft Office PowerPoint</Application>
  <PresentationFormat>On-screen Show (16:9)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Tahoma</vt:lpstr>
      <vt:lpstr>Verdana</vt:lpstr>
      <vt:lpstr>Office Theme</vt:lpstr>
      <vt:lpstr>PyTorch-101:  Introduction to PyTorch</vt:lpstr>
      <vt:lpstr>What is PyTorch?</vt:lpstr>
      <vt:lpstr>Why PyTorch?</vt:lpstr>
      <vt:lpstr>Diving into the library: NN Layers</vt:lpstr>
      <vt:lpstr>Diving into the library: Loss Functions</vt:lpstr>
      <vt:lpstr>Diving into the library: Pooling Layers</vt:lpstr>
      <vt:lpstr>Diving into the library: Activation Functions</vt:lpstr>
      <vt:lpstr>Diving into the library: Models</vt:lpstr>
      <vt:lpstr>PyTorch sub-libraries for special tasks</vt:lpstr>
      <vt:lpstr>References you should use!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PyTorch-101:  Introduction to PyTorch</dc:title>
  <cp:lastModifiedBy>16010420081_FY_Varma Shubham Anil</cp:lastModifiedBy>
  <cp:revision>1</cp:revision>
  <dcterms:created xsi:type="dcterms:W3CDTF">2023-02-12T13:18:49Z</dcterms:created>
  <dcterms:modified xsi:type="dcterms:W3CDTF">2023-02-12T13:19:37Z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