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5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00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3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6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1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0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7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73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2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3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2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0DE7D6-8B66-4365-9F6F-6779C148CBF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7A57-E5F5-4209-ABF2-C18DA11B3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31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9C4E1-57EF-5251-B547-BF2FBCBBA7FB}"/>
              </a:ext>
            </a:extLst>
          </p:cNvPr>
          <p:cNvSpPr txBox="1"/>
          <p:nvPr/>
        </p:nvSpPr>
        <p:spPr>
          <a:xfrm>
            <a:off x="808838" y="850169"/>
            <a:ext cx="1057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Bahnschrift Light" panose="020B0502040204020203" pitchFamily="34" charset="0"/>
              </a:rPr>
              <a:t>BELLMAN’S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D5EDA-EAF3-1AD7-4E6D-B8F6C367BD81}"/>
              </a:ext>
            </a:extLst>
          </p:cNvPr>
          <p:cNvSpPr txBox="1"/>
          <p:nvPr/>
        </p:nvSpPr>
        <p:spPr>
          <a:xfrm>
            <a:off x="1395434" y="2179902"/>
            <a:ext cx="1097093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>
                <a:latin typeface="Bahnschrift Light" panose="020B0502040204020203" pitchFamily="34" charset="0"/>
              </a:rPr>
              <a:t>CONTENTS:</a:t>
            </a:r>
          </a:p>
          <a:p>
            <a:endParaRPr lang="en-IN" sz="22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>
                <a:latin typeface="Bahnschrift Light" panose="020B0502040204020203" pitchFamily="34" charset="0"/>
              </a:rPr>
              <a:t>Importance of Bellman’s Equation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>
                <a:latin typeface="Bahnschrift Light" panose="020B0502040204020203" pitchFamily="34" charset="0"/>
              </a:rPr>
              <a:t>Important terms (Discounted Return, V-function and Q-function)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200" dirty="0">
                <a:latin typeface="Bahnschrift Light" panose="020B0502040204020203" pitchFamily="34" charset="0"/>
              </a:rPr>
              <a:t>Bellman’s Equation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200" dirty="0">
                <a:latin typeface="Bahnschrift Light" panose="020B0502040204020203" pitchFamily="34" charset="0"/>
              </a:rPr>
              <a:t>Derivation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200" dirty="0">
                <a:latin typeface="Bahnschrift Light" panose="020B0502040204020203" pitchFamily="34" charset="0"/>
              </a:rPr>
              <a:t>Sample Program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IN" sz="2200" dirty="0">
              <a:latin typeface="Bahnschrift Light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Bahnschrift Light" panose="020B0502040204020203" pitchFamily="34" charset="0"/>
            </a:endParaRPr>
          </a:p>
          <a:p>
            <a:endParaRPr lang="en-IN" sz="20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E9004-A47D-17C8-3025-6E9323BA4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FF4B2-2D82-3846-5E50-C78CC71ECE1C}"/>
              </a:ext>
            </a:extLst>
          </p:cNvPr>
          <p:cNvSpPr txBox="1"/>
          <p:nvPr/>
        </p:nvSpPr>
        <p:spPr>
          <a:xfrm>
            <a:off x="1181820" y="2782669"/>
            <a:ext cx="935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ahnschrift Light" panose="020B0502040204020203" pitchFamily="34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5532C-B22B-AC8C-1E0D-15FC81524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3F604-7D6A-38F5-2E83-ED3F2AF1356B}"/>
              </a:ext>
            </a:extLst>
          </p:cNvPr>
          <p:cNvSpPr txBox="1"/>
          <p:nvPr/>
        </p:nvSpPr>
        <p:spPr>
          <a:xfrm>
            <a:off x="802395" y="882285"/>
            <a:ext cx="1058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ahnschrift Light" panose="020B0502040204020203" pitchFamily="34" charset="0"/>
              </a:rPr>
              <a:t>IMPORTANCE OF BELLMAN’S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4EC8-C4F6-029A-9D50-37BBC7D15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6" r="2762" b="8761"/>
          <a:stretch/>
        </p:blipFill>
        <p:spPr>
          <a:xfrm>
            <a:off x="467059" y="2553418"/>
            <a:ext cx="3582765" cy="2531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2846D-69BA-9FD5-90F1-A18F938D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844" y="2480576"/>
            <a:ext cx="3346738" cy="2604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F759A-208C-E0D4-8316-11693307B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01" y="2480576"/>
            <a:ext cx="3416339" cy="2604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91033A-17E8-2AE5-E083-CF99FEA65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22F1EC-4E57-77EF-3D75-447F58740E75}"/>
                  </a:ext>
                </a:extLst>
              </p:cNvPr>
              <p:cNvSpPr txBox="1"/>
              <p:nvPr/>
            </p:nvSpPr>
            <p:spPr>
              <a:xfrm>
                <a:off x="905773" y="830592"/>
                <a:ext cx="9920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>
                    <a:latin typeface="Bahnschrift Light" panose="020B0502040204020203" pitchFamily="34" charset="0"/>
                  </a:rPr>
                  <a:t>DISCOUNTED 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IN" sz="3200" b="1" dirty="0">
                    <a:latin typeface="Bahnschrift Ligh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22F1EC-4E57-77EF-3D75-447F58740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73" y="830592"/>
                <a:ext cx="9920378" cy="584775"/>
              </a:xfrm>
              <a:prstGeom prst="rect">
                <a:avLst/>
              </a:prstGeom>
              <a:blipFill>
                <a:blip r:embed="rId2"/>
                <a:stretch>
                  <a:fillRect l="-1598" t="-14583" b="-32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6A5676-3F3A-1D9A-C76B-AF246DD157E0}"/>
                  </a:ext>
                </a:extLst>
              </p:cNvPr>
              <p:cNvSpPr txBox="1"/>
              <p:nvPr/>
            </p:nvSpPr>
            <p:spPr>
              <a:xfrm>
                <a:off x="905773" y="1878354"/>
                <a:ext cx="9920378" cy="339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u="sng" dirty="0">
                    <a:latin typeface="Bahnschrift Light" panose="020B0502040204020203" pitchFamily="34" charset="0"/>
                  </a:rPr>
                  <a:t>Definition</a:t>
                </a:r>
                <a:r>
                  <a:rPr lang="en-IN" dirty="0">
                    <a:latin typeface="Bahnschrift Light" panose="020B0502040204020203" pitchFamily="34" charset="0"/>
                  </a:rPr>
                  <a:t>: It is the total </a:t>
                </a:r>
                <a:r>
                  <a:rPr lang="en-IN" dirty="0">
                    <a:solidFill>
                      <a:schemeClr val="tx2">
                        <a:lumMod val="90000"/>
                      </a:schemeClr>
                    </a:solidFill>
                    <a:latin typeface="Bahnschrift Light" panose="020B0502040204020203" pitchFamily="34" charset="0"/>
                  </a:rPr>
                  <a:t>long </a:t>
                </a:r>
                <a:r>
                  <a:rPr lang="en-IN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Light" panose="020B0502040204020203" pitchFamily="34" charset="0"/>
                  </a:rPr>
                  <a:t>term discounted reward </a:t>
                </a:r>
                <a:r>
                  <a:rPr lang="en-IN" dirty="0">
                    <a:latin typeface="Bahnschrift Light" panose="020B0502040204020203" pitchFamily="34" charset="0"/>
                  </a:rPr>
                  <a:t>from time step 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. . . . 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latin typeface="Bahnschrift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+. . . . . 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r>
                  <a:rPr lang="en-IN" u="sng" dirty="0"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>
                    <a:effectLst/>
                    <a:latin typeface="Bahnschrift Light" panose="020B0502040204020203" pitchFamily="34" charset="0"/>
                  </a:rPr>
                  <a:t>γ</a:t>
                </a:r>
                <a:r>
                  <a:rPr lang="en-US" b="0" i="1" dirty="0">
                    <a:effectLst/>
                    <a:latin typeface="Bahnschrift Light" panose="020B0502040204020203" pitchFamily="34" charset="0"/>
                  </a:rPr>
                  <a:t>=0</a:t>
                </a:r>
                <a:r>
                  <a:rPr lang="en-US" dirty="0">
                    <a:latin typeface="Bahnschrift Light" panose="020B0502040204020203" pitchFamily="34" charset="0"/>
                  </a:rPr>
                  <a:t>:</a:t>
                </a:r>
                <a:r>
                  <a:rPr lang="en-US" b="0" i="0" dirty="0">
                    <a:effectLst/>
                    <a:latin typeface="Bahnschrift Light" panose="020B0502040204020203" pitchFamily="34" charset="0"/>
                  </a:rPr>
                  <a:t> the Agent is only interested in the immediate reward and discards the long-term return.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>
                    <a:effectLst/>
                    <a:latin typeface="Bahnschrift Light" panose="020B0502040204020203" pitchFamily="34" charset="0"/>
                  </a:rPr>
                  <a:t>γ</a:t>
                </a:r>
                <a:r>
                  <a:rPr lang="en-US" b="0" i="1" dirty="0">
                    <a:effectLst/>
                    <a:latin typeface="Bahnschrift Light" panose="020B0502040204020203" pitchFamily="34" charset="0"/>
                  </a:rPr>
                  <a:t>=1</a:t>
                </a:r>
                <a:r>
                  <a:rPr lang="en-US" dirty="0">
                    <a:latin typeface="Bahnschrift Light" panose="020B0502040204020203" pitchFamily="34" charset="0"/>
                  </a:rPr>
                  <a:t>:</a:t>
                </a:r>
                <a:r>
                  <a:rPr lang="en-US" b="0" i="0" dirty="0">
                    <a:effectLst/>
                    <a:latin typeface="Bahnschrift Light" panose="020B0502040204020203" pitchFamily="34" charset="0"/>
                  </a:rPr>
                  <a:t> the Agent will consider all future rewards equal to the immediate reward.</a:t>
                </a:r>
                <a:endParaRPr lang="en-IN" dirty="0"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6A5676-3F3A-1D9A-C76B-AF246DD15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73" y="1878354"/>
                <a:ext cx="9920378" cy="3395545"/>
              </a:xfrm>
              <a:prstGeom prst="rect">
                <a:avLst/>
              </a:prstGeom>
              <a:blipFill>
                <a:blip r:embed="rId3"/>
                <a:stretch>
                  <a:fillRect l="-553" t="-898" b="-19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79EC57A-D69E-D9B7-9E7E-291CBD09B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3DE1A-E1E0-F5B6-A82C-3EAFF4444EC5}"/>
              </a:ext>
            </a:extLst>
          </p:cNvPr>
          <p:cNvSpPr txBox="1"/>
          <p:nvPr/>
        </p:nvSpPr>
        <p:spPr>
          <a:xfrm>
            <a:off x="704490" y="881268"/>
            <a:ext cx="1078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ahnschrift Light" panose="020B0502040204020203" pitchFamily="34" charset="0"/>
              </a:rPr>
              <a:t>V-FUNCTION(State-value function</a:t>
            </a:r>
            <a:r>
              <a:rPr lang="en-IN" sz="2800" b="1" dirty="0">
                <a:latin typeface="Bahnschrift Light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8643AC-7D53-1DC4-06A1-9AB924DD185E}"/>
                  </a:ext>
                </a:extLst>
              </p:cNvPr>
              <p:cNvSpPr txBox="1"/>
              <p:nvPr/>
            </p:nvSpPr>
            <p:spPr>
              <a:xfrm>
                <a:off x="704491" y="1653744"/>
                <a:ext cx="10783018" cy="727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Bahnschrift Light" panose="020B0502040204020203" pitchFamily="34" charset="0"/>
                  </a:rPr>
                  <a:t>In a formal way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>
                    <a:latin typeface="Bahnschrift Light" panose="020B0502040204020203" pitchFamily="34" charset="0"/>
                  </a:rPr>
                  <a:t>,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IN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IN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IN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IN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IN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en-IN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IN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Light" panose="020B0502040204020203" pitchFamily="34" charset="0"/>
                </a:endParaRPr>
              </a:p>
              <a:p>
                <a:endParaRPr lang="en-IN" b="1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IN" dirty="0">
                    <a:latin typeface="Bahnschrift Light" panose="020B0502040204020203" pitchFamily="34" charset="0"/>
                  </a:rPr>
                  <a:t>Always left: V(0) = 1x1 = 1</a:t>
                </a:r>
              </a:p>
              <a:p>
                <a:pPr marL="342900" indent="-342900">
                  <a:buAutoNum type="arabicPeriod"/>
                </a:pPr>
                <a:r>
                  <a:rPr lang="en-IN" dirty="0">
                    <a:latin typeface="Bahnschrift Light" panose="020B0502040204020203" pitchFamily="34" charset="0"/>
                  </a:rPr>
                  <a:t>Always right: V(0) = 1x2 = 2</a:t>
                </a:r>
              </a:p>
              <a:p>
                <a:pPr marL="342900" indent="-342900">
                  <a:buAutoNum type="arabicPeriod"/>
                </a:pPr>
                <a:r>
                  <a:rPr lang="en-IN" dirty="0">
                    <a:latin typeface="Bahnschrift Light" panose="020B0502040204020203" pitchFamily="34" charset="0"/>
                  </a:rPr>
                  <a:t>Take left with 0.5 and take right with 0.5:</a:t>
                </a:r>
              </a:p>
              <a:p>
                <a:r>
                  <a:rPr lang="en-IN" dirty="0">
                    <a:latin typeface="Bahnschrift Light" panose="020B0502040204020203" pitchFamily="34" charset="0"/>
                  </a:rPr>
                  <a:t>		V(0) = 0.5x1 + 0.5x2 = 1.5</a:t>
                </a:r>
              </a:p>
              <a:p>
                <a:r>
                  <a:rPr lang="en-IN" dirty="0">
                    <a:latin typeface="Bahnschrift Light" panose="020B0502040204020203" pitchFamily="34" charset="0"/>
                  </a:rPr>
                  <a:t>4.   Take left with 0.2 and take right with 0.8:</a:t>
                </a:r>
              </a:p>
              <a:p>
                <a:r>
                  <a:rPr lang="en-IN" dirty="0">
                    <a:latin typeface="Bahnschrift Light" panose="020B0502040204020203" pitchFamily="34" charset="0"/>
                  </a:rPr>
                  <a:t>		V(0) = 0.2x1 + 0.8x2 = 1.8</a:t>
                </a: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r>
                  <a:rPr lang="en-IN" dirty="0">
                    <a:latin typeface="Bahnschrift Light" panose="020B0502040204020203" pitchFamily="34" charset="0"/>
                  </a:rPr>
                  <a:t>Best Policy would be option 1 “</a:t>
                </a:r>
                <a:r>
                  <a:rPr lang="en-IN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Light" panose="020B0502040204020203" pitchFamily="34" charset="0"/>
                  </a:rPr>
                  <a:t>always right</a:t>
                </a:r>
                <a:r>
                  <a:rPr lang="en-IN" dirty="0">
                    <a:latin typeface="Bahnschrift Light" panose="020B0502040204020203" pitchFamily="34" charset="0"/>
                  </a:rPr>
                  <a:t>”</a:t>
                </a: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8643AC-7D53-1DC4-06A1-9AB924DD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1" y="1653744"/>
                <a:ext cx="10783018" cy="7273530"/>
              </a:xfrm>
              <a:prstGeom prst="rect">
                <a:avLst/>
              </a:prstGeom>
              <a:blipFill>
                <a:blip r:embed="rId2"/>
                <a:stretch>
                  <a:fillRect l="-509" t="-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BC3C2E4-BE27-A925-B36C-05923E7B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38" y="2746565"/>
            <a:ext cx="3595246" cy="1557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DF8954-46CA-A515-BA5B-F7F6D428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39" y="4418792"/>
            <a:ext cx="3595245" cy="1557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5A0983-ABAE-0AFB-3EC2-EBFC8762D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9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BDDA5-7AE4-13C4-F1AB-B455F8EFEDBD}"/>
              </a:ext>
            </a:extLst>
          </p:cNvPr>
          <p:cNvSpPr txBox="1"/>
          <p:nvPr/>
        </p:nvSpPr>
        <p:spPr>
          <a:xfrm>
            <a:off x="860279" y="1738119"/>
            <a:ext cx="4712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Bahnschrift Light" panose="020B0502040204020203" pitchFamily="34" charset="0"/>
              </a:rPr>
              <a:t>Always left: V(0) = 1x1 = 1</a:t>
            </a:r>
          </a:p>
          <a:p>
            <a:pPr marL="342900" indent="-342900">
              <a:buAutoNum type="arabicPeriod"/>
            </a:pPr>
            <a:endParaRPr lang="en-IN" dirty="0">
              <a:latin typeface="Bahnschrift 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Bahnschrift Light" panose="020B0502040204020203" pitchFamily="34" charset="0"/>
              </a:rPr>
              <a:t>Always right: V(0) = 1x(2+(-10))= -8</a:t>
            </a:r>
          </a:p>
          <a:p>
            <a:pPr marL="342900" indent="-342900">
              <a:buAutoNum type="arabicPeriod"/>
            </a:pPr>
            <a:endParaRPr lang="en-IN" dirty="0">
              <a:latin typeface="Bahnschrift 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Bahnschrift Light" panose="020B0502040204020203" pitchFamily="34" charset="0"/>
              </a:rPr>
              <a:t>Take left with 0.5 and take right with 0.5:</a:t>
            </a:r>
          </a:p>
          <a:p>
            <a:r>
              <a:rPr lang="en-IN" dirty="0">
                <a:latin typeface="Bahnschrift Light" panose="020B0502040204020203" pitchFamily="34" charset="0"/>
              </a:rPr>
              <a:t>		V(0) = 0.5x1 + 0.5x(2+(-10))= -3.5</a:t>
            </a:r>
          </a:p>
          <a:p>
            <a:endParaRPr lang="en-IN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4.   Take left with 0.2 and take right with 0.8:</a:t>
            </a:r>
          </a:p>
          <a:p>
            <a:r>
              <a:rPr lang="en-IN" dirty="0">
                <a:latin typeface="Bahnschrift Light" panose="020B0502040204020203" pitchFamily="34" charset="0"/>
              </a:rPr>
              <a:t>		V(0) = 0.2x1 + 0.8x(2+(-10)) = -6.2</a:t>
            </a:r>
          </a:p>
          <a:p>
            <a:endParaRPr lang="en-IN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Best Policy would be option 1 “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always left</a:t>
            </a:r>
            <a:r>
              <a:rPr lang="en-IN" dirty="0">
                <a:latin typeface="Bahnschrift Light" panose="020B0502040204020203" pitchFamily="34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17C8A-E3D7-A16D-0542-6415AEEE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16" y="1416532"/>
            <a:ext cx="5161636" cy="1697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E0D6E-A205-5C51-431E-D65BFA67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38" y="3511156"/>
            <a:ext cx="5158614" cy="1607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AA309-CFB5-59B8-5C8D-6432E1895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CFCB6-8E2F-113F-3FE3-6365FF2FFA1C}"/>
              </a:ext>
            </a:extLst>
          </p:cNvPr>
          <p:cNvSpPr txBox="1"/>
          <p:nvPr/>
        </p:nvSpPr>
        <p:spPr>
          <a:xfrm>
            <a:off x="883435" y="1050300"/>
            <a:ext cx="106744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ahnschrift Light" panose="020B0502040204020203" pitchFamily="34" charset="0"/>
              </a:rPr>
              <a:t>Q-FUNCTION (Action-value function)</a:t>
            </a:r>
          </a:p>
          <a:p>
            <a:endParaRPr lang="en-IN" sz="2400" dirty="0">
              <a:latin typeface="Bahnschrift Light" panose="020B0502040204020203" pitchFamily="34" charset="0"/>
            </a:endParaRP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4D7B1-DA30-6B07-510F-67E80FA2A293}"/>
                  </a:ext>
                </a:extLst>
              </p:cNvPr>
              <p:cNvSpPr txBox="1"/>
              <p:nvPr/>
            </p:nvSpPr>
            <p:spPr>
              <a:xfrm>
                <a:off x="883435" y="2383357"/>
                <a:ext cx="10205049" cy="316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Bahnschrift Light" panose="020B0502040204020203" pitchFamily="34" charset="0"/>
                  </a:rPr>
                  <a:t>The Q-function can be expressed in a formal way by:</a:t>
                </a:r>
              </a:p>
              <a:p>
                <a:endParaRPr lang="en-IN" sz="2000" dirty="0"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IN" sz="20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IN" sz="20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20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IN" sz="2000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IN" sz="2000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IN" sz="2000" b="1" i="1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1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endParaRPr lang="en-IN" sz="2000" b="1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en-IN" sz="2000" dirty="0">
                    <a:latin typeface="Bahnschrift Light" panose="020B0502040204020203" pitchFamily="34" charset="0"/>
                  </a:rPr>
                  <a:t>Lets formalize a formal relation between Q-function and V-function:</a:t>
                </a:r>
              </a:p>
              <a:p>
                <a:endParaRPr lang="en-IN" sz="2000" dirty="0">
                  <a:latin typeface="Bahnschrift Light" panose="020B0502040204020203" pitchFamily="34" charset="0"/>
                </a:endParaRPr>
              </a:p>
              <a:p>
                <a:r>
                  <a:rPr lang="en-IN" sz="2000" dirty="0">
                    <a:latin typeface="Bahnschrift Light" panose="020B0502040204020203" pitchFamily="34" charset="0"/>
                  </a:rPr>
                  <a:t>1. Probability of selecting an action: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IN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sz="2000" b="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IN" sz="2000" b="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N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2000" dirty="0">
                  <a:latin typeface="Bahnschrift Light" panose="020B0502040204020203" pitchFamily="34" charset="0"/>
                </a:endParaRPr>
              </a:p>
              <a:p>
                <a:r>
                  <a:rPr lang="en-IN" sz="2000" dirty="0">
                    <a:latin typeface="Bahnschrift Light" panose="020B0502040204020203" pitchFamily="34" charset="0"/>
                  </a:rPr>
                  <a:t>2. Relation</a:t>
                </a:r>
                <a:r>
                  <a:rPr lang="en-IN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Light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IN" sz="20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/>
                      <m:e>
                        <m: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IN" sz="2000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IN" sz="2000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IN" sz="20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IN" sz="20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IN" sz="20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IN" sz="2000" b="1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  <a:p>
                <a:endParaRPr lang="en-IN" dirty="0"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4D7B1-DA30-6B07-510F-67E80FA2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35" y="2383357"/>
                <a:ext cx="10205049" cy="3165675"/>
              </a:xfrm>
              <a:prstGeom prst="rect">
                <a:avLst/>
              </a:prstGeom>
              <a:blipFill>
                <a:blip r:embed="rId2"/>
                <a:stretch>
                  <a:fillRect l="-657" t="-1156" b="-55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F17CA0-ABA9-AA81-962A-E1EC94E87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BF5C-9331-6E9F-05F3-4B8CB38A22A0}"/>
              </a:ext>
            </a:extLst>
          </p:cNvPr>
          <p:cNvSpPr txBox="1"/>
          <p:nvPr/>
        </p:nvSpPr>
        <p:spPr>
          <a:xfrm>
            <a:off x="1027981" y="858336"/>
            <a:ext cx="1013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ahnschrift Light" panose="020B0502040204020203" pitchFamily="34" charset="0"/>
              </a:rPr>
              <a:t>BELLMAN’S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81171C-7BF4-3999-ACFE-B02D5A007CE8}"/>
                  </a:ext>
                </a:extLst>
              </p:cNvPr>
              <p:cNvSpPr txBox="1"/>
              <p:nvPr/>
            </p:nvSpPr>
            <p:spPr>
              <a:xfrm>
                <a:off x="1027981" y="2002853"/>
                <a:ext cx="10136038" cy="343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T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Bahnschrift Light" panose="020B0502040204020203" pitchFamily="34" charset="0"/>
                  </a:rPr>
                  <a:t>he </a:t>
                </a:r>
                <a:r>
                  <a:rPr lang="en-US" i="0" dirty="0">
                    <a:solidFill>
                      <a:schemeClr val="tx1"/>
                    </a:solidFill>
                    <a:effectLst/>
                    <a:latin typeface="Bahnschrift Light" panose="020B0502040204020203" pitchFamily="34" charset="0"/>
                  </a:rPr>
                  <a:t>Bellman equation decomposes the value function into two parts, the </a:t>
                </a:r>
                <a:r>
                  <a:rPr lang="en-US" i="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Bahnschrift Light" panose="020B0502040204020203" pitchFamily="34" charset="0"/>
                  </a:rPr>
                  <a:t>immediate reward </a:t>
                </a:r>
                <a:r>
                  <a:rPr lang="en-US" i="0" dirty="0">
                    <a:solidFill>
                      <a:schemeClr val="tx1"/>
                    </a:solidFill>
                    <a:effectLst/>
                    <a:latin typeface="Bahnschrift Light" panose="020B0502040204020203" pitchFamily="34" charset="0"/>
                  </a:rPr>
                  <a:t>plus the </a:t>
                </a:r>
                <a:r>
                  <a:rPr lang="en-US" i="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Bahnschrift Light" panose="020B0502040204020203" pitchFamily="34" charset="0"/>
                  </a:rPr>
                  <a:t>discounted future values</a:t>
                </a:r>
                <a:r>
                  <a:rPr lang="en-US" i="0" dirty="0">
                    <a:solidFill>
                      <a:schemeClr val="tx1"/>
                    </a:solidFill>
                    <a:effectLst/>
                    <a:latin typeface="Bahnschrift Light" panose="020B0502040204020203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0" dirty="0">
                  <a:solidFill>
                    <a:schemeClr val="tx1"/>
                  </a:solidFill>
                  <a:effectLst/>
                  <a:latin typeface="Bahnschrift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Why is it needed?</a:t>
                </a:r>
              </a:p>
              <a:p>
                <a:endParaRPr lang="en-US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Bellman’s Equation: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IN" sz="18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IN" sz="18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18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/>
                      <m:e>
                        <m:r>
                          <a:rPr lang="en-IN" sz="18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IN" sz="1800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IN" sz="1800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IN" sz="1800" b="1" i="1" smtClean="0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b="1" i="1" smtClean="0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IN" sz="1800" b="1" i="1" smtClean="0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sup>
                        </m:sSubSup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800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sSub>
                          <m:sSubPr>
                            <m:ctrlP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IN" b="1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IN" sz="18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Here, </a:t>
                </a:r>
              </a:p>
              <a:p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18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18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18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: immediate reward</a:t>
                </a:r>
              </a:p>
              <a:p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: discounted future rewards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81171C-7BF4-3999-ACFE-B02D5A00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81" y="2002853"/>
                <a:ext cx="10136038" cy="3438890"/>
              </a:xfrm>
              <a:prstGeom prst="rect">
                <a:avLst/>
              </a:prstGeom>
              <a:blipFill>
                <a:blip r:embed="rId2"/>
                <a:stretch>
                  <a:fillRect l="-542" t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50C7884-5FC0-2CE0-2EFE-398186DBA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BD6FC-7265-7C4D-FB99-CE60E7C44C14}"/>
              </a:ext>
            </a:extLst>
          </p:cNvPr>
          <p:cNvSpPr txBox="1"/>
          <p:nvPr/>
        </p:nvSpPr>
        <p:spPr>
          <a:xfrm>
            <a:off x="1026543" y="880474"/>
            <a:ext cx="1066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43B10B-FD1B-EA08-4F44-ED21CD856195}"/>
                  </a:ext>
                </a:extLst>
              </p:cNvPr>
              <p:cNvSpPr txBox="1"/>
              <p:nvPr/>
            </p:nvSpPr>
            <p:spPr>
              <a:xfrm>
                <a:off x="1045234" y="1544129"/>
                <a:ext cx="10101532" cy="454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mbria Math" panose="02040503050406030204" pitchFamily="18" charset="0"/>
                  </a:rPr>
                  <a:t>We know that,</a:t>
                </a:r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dirty="0">
                            <a:latin typeface="Bahnschrift Light" panose="020B0502040204020203" pitchFamily="34" charset="0"/>
                          </a:rPr>
                          <m:t> 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dirty="0">
                            <a:latin typeface="Bahnschrift Light" panose="020B0502040204020203" pitchFamily="34" charset="0"/>
                          </a:rPr>
                          <m:t> 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/>
                  <a:t>                      (</a:t>
                </a:r>
                <a:r>
                  <a:rPr lang="en-IN" dirty="0"/>
                  <a:t>Using linearity of expectation)</a:t>
                </a:r>
              </a:p>
              <a:p>
                <a:endParaRPr lang="en-IN" b="0" dirty="0"/>
              </a:p>
              <a:p>
                <a:r>
                  <a:rPr lang="en-IN" dirty="0"/>
                  <a:t>Using the law: </a:t>
                </a:r>
              </a:p>
              <a:p>
                <a:r>
                  <a:rPr lang="en-IN" b="0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we replace,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lvl="1"/>
                <a:endParaRPr lang="en-IN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Therefore,</a:t>
                </a:r>
              </a:p>
              <a:p>
                <a:r>
                  <a:rPr lang="en-I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d>
                      <m:dPr>
                        <m:begChr m:val="|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b="0" dirty="0"/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b="0" dirty="0"/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b="0" dirty="0"/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m:rPr>
                        <m:nor/>
                      </m:rPr>
                      <a:rPr lang="en-IN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Bahnschrift Light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/>
                      <m:e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IN" b="1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IN" b="1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sup>
                        </m:sSubSup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sSub>
                          <m:sSubPr>
                            <m:ctrlP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IN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IN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b="1" dirty="0"/>
              </a:p>
              <a:p>
                <a:endParaRPr lang="en-IN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43B10B-FD1B-EA08-4F44-ED21CD85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34" y="1544129"/>
                <a:ext cx="10101532" cy="4545540"/>
              </a:xfrm>
              <a:prstGeom prst="rect">
                <a:avLst/>
              </a:prstGeom>
              <a:blipFill>
                <a:blip r:embed="rId2"/>
                <a:stretch>
                  <a:fillRect l="-483" t="-804" b="-7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E92252D-6409-03B5-DC7B-AEF850D4E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6A8BF-7D60-778C-CF42-DDABB66A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91" y="707056"/>
            <a:ext cx="3433314" cy="2602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1DEDA-7D32-AF19-6AAD-35ED7B70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91" y="3642189"/>
            <a:ext cx="3433314" cy="2620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033B5B-AC5D-CF83-813B-BED897F1543F}"/>
              </a:ext>
            </a:extLst>
          </p:cNvPr>
          <p:cNvSpPr txBox="1"/>
          <p:nvPr/>
        </p:nvSpPr>
        <p:spPr>
          <a:xfrm>
            <a:off x="1492372" y="1166842"/>
            <a:ext cx="6573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Bahnschrift Light" panose="020B0502040204020203" pitchFamily="34" charset="0"/>
              </a:rPr>
              <a:t>V(s) = max [R(s,a) + γV(s’)]</a:t>
            </a:r>
          </a:p>
          <a:p>
            <a:r>
              <a:rPr lang="pt-BR" dirty="0">
                <a:latin typeface="Bahnschrift Light" panose="020B0502040204020203" pitchFamily="34" charset="0"/>
              </a:rPr>
              <a:t>s4, s8 = 0</a:t>
            </a:r>
            <a:r>
              <a:rPr lang="pt-BR" b="0" i="0" dirty="0">
                <a:effectLst/>
                <a:latin typeface="Bahnschrift Light" panose="020B0502040204020203" pitchFamily="34" charset="0"/>
              </a:rPr>
              <a:t> </a:t>
            </a:r>
          </a:p>
          <a:p>
            <a:r>
              <a:rPr lang="pt-BR" b="0" i="0" dirty="0">
                <a:effectLst/>
                <a:latin typeface="Bahnschrift Light" panose="020B0502040204020203" pitchFamily="34" charset="0"/>
              </a:rPr>
              <a:t> </a:t>
            </a:r>
          </a:p>
          <a:p>
            <a:r>
              <a:rPr lang="en-IN" dirty="0">
                <a:latin typeface="Bahnschrift Light" panose="020B0502040204020203" pitchFamily="34" charset="0"/>
              </a:rPr>
              <a:t>Lets assume </a:t>
            </a:r>
            <a:r>
              <a:rPr lang="pt-BR" b="0" i="0" dirty="0">
                <a:effectLst/>
                <a:latin typeface="Bahnschrift Light" panose="020B0502040204020203" pitchFamily="34" charset="0"/>
              </a:rPr>
              <a:t>γ = 0.9</a:t>
            </a:r>
            <a:r>
              <a:rPr lang="en-IN" dirty="0">
                <a:latin typeface="Bahnschrift Light" panose="020B0502040204020203" pitchFamily="34" charset="0"/>
              </a:rPr>
              <a:t> </a:t>
            </a:r>
          </a:p>
          <a:p>
            <a:r>
              <a:rPr lang="en-IN" dirty="0">
                <a:latin typeface="Bahnschrift Light" panose="020B0502040204020203" pitchFamily="34" charset="0"/>
              </a:rPr>
              <a:t>s3: 1 + 0.9x0 = 1</a:t>
            </a:r>
          </a:p>
          <a:p>
            <a:r>
              <a:rPr lang="en-IN" dirty="0">
                <a:latin typeface="Bahnschrift Light" panose="020B0502040204020203" pitchFamily="34" charset="0"/>
              </a:rPr>
              <a:t>s2: 0 + 0.9x1 = 0.9</a:t>
            </a:r>
          </a:p>
          <a:p>
            <a:r>
              <a:rPr lang="en-IN" dirty="0">
                <a:latin typeface="Bahnschrift Light" panose="020B0502040204020203" pitchFamily="34" charset="0"/>
              </a:rPr>
              <a:t>s1 = 0 + 0.9x0.9 = 0.81</a:t>
            </a:r>
          </a:p>
          <a:p>
            <a:r>
              <a:rPr lang="en-IN" dirty="0">
                <a:latin typeface="Bahnschrift Light" panose="020B0502040204020203" pitchFamily="34" charset="0"/>
              </a:rPr>
              <a:t>s5 = 0 + 0.9x0.81 = 0.73</a:t>
            </a:r>
          </a:p>
          <a:p>
            <a:r>
              <a:rPr lang="en-IN" dirty="0">
                <a:latin typeface="Bahnschrift Light" panose="020B0502040204020203" pitchFamily="34" charset="0"/>
              </a:rPr>
              <a:t>s9 = 0 + 0.9x0.73 = 0.66</a:t>
            </a:r>
          </a:p>
          <a:p>
            <a:endParaRPr lang="en-IN" dirty="0">
              <a:latin typeface="Bahnschrift Light" panose="020B0502040204020203" pitchFamily="34" charset="0"/>
            </a:endParaRPr>
          </a:p>
          <a:p>
            <a:endParaRPr lang="en-IN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s7= 0 +0.9x1 = 0.9</a:t>
            </a:r>
          </a:p>
          <a:p>
            <a:r>
              <a:rPr lang="en-IN" dirty="0">
                <a:latin typeface="Bahnschrift Light" panose="020B0502040204020203" pitchFamily="34" charset="0"/>
              </a:rPr>
              <a:t>s11 = 0 + 0.9x0.9 = 0.81</a:t>
            </a:r>
          </a:p>
          <a:p>
            <a:r>
              <a:rPr lang="en-IN" dirty="0">
                <a:latin typeface="Bahnschrift Light" panose="020B0502040204020203" pitchFamily="34" charset="0"/>
              </a:rPr>
              <a:t>s10 = 0 + 0.9x0.81 = 0.73</a:t>
            </a:r>
          </a:p>
          <a:p>
            <a:endParaRPr lang="en-IN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s12 = 0 + 0.9x0.81 = 0.73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78799-0584-CB32-95CE-B7068D27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" y="0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616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Cambria Math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Alekya Arra</dc:creator>
  <cp:lastModifiedBy>Alekya Arra</cp:lastModifiedBy>
  <cp:revision>17</cp:revision>
  <dcterms:created xsi:type="dcterms:W3CDTF">2022-08-22T16:38:00Z</dcterms:created>
  <dcterms:modified xsi:type="dcterms:W3CDTF">2022-09-09T16:57:17Z</dcterms:modified>
</cp:coreProperties>
</file>