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84" r:id="rId4"/>
    <p:sldId id="274" r:id="rId5"/>
    <p:sldId id="286" r:id="rId6"/>
    <p:sldId id="275" r:id="rId7"/>
    <p:sldId id="276" r:id="rId8"/>
    <p:sldId id="280" r:id="rId9"/>
    <p:sldId id="277" r:id="rId10"/>
    <p:sldId id="278" r:id="rId11"/>
    <p:sldId id="287" r:id="rId12"/>
    <p:sldId id="279" r:id="rId13"/>
    <p:sldId id="281" r:id="rId14"/>
    <p:sldId id="282" r:id="rId15"/>
    <p:sldId id="28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0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21244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98716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633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3116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63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15767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70429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58062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pic>
        <p:nvPicPr>
          <p:cNvPr id="7" name="Picture 6">
            <a:extLst>
              <a:ext uri="{FF2B5EF4-FFF2-40B4-BE49-F238E27FC236}">
                <a16:creationId xmlns:a16="http://schemas.microsoft.com/office/drawing/2014/main" id="{19828BEC-447F-47D9-829D-017E02D23C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246" y="286830"/>
            <a:ext cx="838199" cy="776586"/>
          </a:xfrm>
          <a:prstGeom prst="rect">
            <a:avLst/>
          </a:prstGeom>
        </p:spPr>
      </p:pic>
    </p:spTree>
    <p:extLst>
      <p:ext uri="{BB962C8B-B14F-4D97-AF65-F5344CB8AC3E}">
        <p14:creationId xmlns:p14="http://schemas.microsoft.com/office/powerpoint/2010/main" val="281046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5032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54103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68F6-396B-49E6-874E-4E0A7EA865B0}"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48995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E68F6-396B-49E6-874E-4E0A7EA865B0}"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12612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E68F6-396B-49E6-874E-4E0A7EA865B0}"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8280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3613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18286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BE68F6-396B-49E6-874E-4E0A7EA865B0}" type="datetimeFigureOut">
              <a:rPr lang="en-US" smtClean="0"/>
              <a:t>9/10/2022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370DC-33D0-457E-B2D1-83C366309148}" type="slidenum">
              <a:rPr lang="en-US" smtClean="0"/>
              <a:t>‹#›</a:t>
            </a:fld>
            <a:endParaRPr lang="en-US"/>
          </a:p>
        </p:txBody>
      </p:sp>
    </p:spTree>
    <p:extLst>
      <p:ext uri="{BB962C8B-B14F-4D97-AF65-F5344CB8AC3E}">
        <p14:creationId xmlns:p14="http://schemas.microsoft.com/office/powerpoint/2010/main" val="9035758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eep-q-learning/" TargetMode="External"/><Relationship Id="rId2" Type="http://schemas.openxmlformats.org/officeDocument/2006/relationships/hyperlink" Target="https://www.analyticsvidhya.com/blog/2019/04/introduction-deep-q-learning-python/" TargetMode="External"/><Relationship Id="rId1" Type="http://schemas.openxmlformats.org/officeDocument/2006/relationships/slideLayout" Target="../slideLayouts/slideLayout2.xml"/><Relationship Id="rId5" Type="http://schemas.openxmlformats.org/officeDocument/2006/relationships/hyperlink" Target="https://www.geeksforgeeks.org/implementing-deep-q-learning-using-tensorflow/" TargetMode="External"/><Relationship Id="rId4" Type="http://schemas.openxmlformats.org/officeDocument/2006/relationships/hyperlink" Target="https://towardsdatascience.com/deep-q-learning-tutorial-mindqn-2a4c855abffc#:~:text=Critically%2C%20Deep%20Q%2DLearning%20replaces,process%20uses%202%20neural%20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9AF-0F36-4D8E-95DC-D3AEB24CCF42}"/>
              </a:ext>
            </a:extLst>
          </p:cNvPr>
          <p:cNvSpPr>
            <a:spLocks noGrp="1"/>
          </p:cNvSpPr>
          <p:nvPr>
            <p:ph type="ctrTitle"/>
          </p:nvPr>
        </p:nvSpPr>
        <p:spPr>
          <a:xfrm>
            <a:off x="-151376" y="650240"/>
            <a:ext cx="9788897" cy="4697730"/>
          </a:xfrm>
        </p:spPr>
        <p:txBody>
          <a:bodyPr/>
          <a:lstStyle/>
          <a:p>
            <a:r>
              <a:rPr lang="en-US" sz="8000" dirty="0">
                <a:latin typeface="Bahnschrift Condensed" panose="020B0502040204020203" pitchFamily="34" charset="0"/>
              </a:rPr>
              <a:t>Reinforcement Learning</a:t>
            </a:r>
            <a:br>
              <a:rPr lang="en-US" sz="6000" dirty="0">
                <a:latin typeface="Bahnschrift Condensed" panose="020B0502040204020203" pitchFamily="34" charset="0"/>
              </a:rPr>
            </a:br>
            <a:br>
              <a:rPr lang="en-US" sz="8000" dirty="0">
                <a:latin typeface="Bahnschrift Condensed" panose="020B0502040204020203" pitchFamily="34" charset="0"/>
              </a:rPr>
            </a:br>
            <a:r>
              <a:rPr lang="en-US" sz="8000" dirty="0">
                <a:latin typeface="Bahnschrift Condensed" panose="020B0502040204020203" pitchFamily="34" charset="0"/>
              </a:rPr>
              <a:t>Deep Q – Learning (DQN)</a:t>
            </a:r>
          </a:p>
        </p:txBody>
      </p:sp>
      <p:pic>
        <p:nvPicPr>
          <p:cNvPr id="5" name="Picture 4">
            <a:extLst>
              <a:ext uri="{FF2B5EF4-FFF2-40B4-BE49-F238E27FC236}">
                <a16:creationId xmlns:a16="http://schemas.microsoft.com/office/drawing/2014/main" id="{A3EB3F28-AEFC-402A-9E4B-A5B107F9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207" y="314960"/>
            <a:ext cx="811489" cy="751840"/>
          </a:xfrm>
          <a:prstGeom prst="rect">
            <a:avLst/>
          </a:prstGeom>
        </p:spPr>
      </p:pic>
    </p:spTree>
    <p:extLst>
      <p:ext uri="{BB962C8B-B14F-4D97-AF65-F5344CB8AC3E}">
        <p14:creationId xmlns:p14="http://schemas.microsoft.com/office/powerpoint/2010/main" val="12302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Solution?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46112" y="1634490"/>
            <a:ext cx="9404723" cy="4476749"/>
          </a:xfrm>
        </p:spPr>
        <p:txBody>
          <a:bodyPr>
            <a:normAutofit/>
          </a:bodyPr>
          <a:lstStyle/>
          <a:p>
            <a:pPr algn="l"/>
            <a:r>
              <a:rPr lang="en-US" sz="2400" b="0" i="0" u="sng" dirty="0">
                <a:effectLst/>
                <a:latin typeface="Lato" panose="020F0502020204030203" pitchFamily="34" charset="0"/>
              </a:rPr>
              <a:t>1. Target Network</a:t>
            </a:r>
          </a:p>
          <a:p>
            <a:pPr algn="l">
              <a:buFont typeface="Wingdings" panose="05000000000000000000" pitchFamily="2" charset="2"/>
              <a:buChar char="q"/>
            </a:pPr>
            <a:r>
              <a:rPr lang="en-US" sz="2400" b="0" i="0" dirty="0">
                <a:effectLst/>
                <a:latin typeface="Lato" panose="020F0502020204030203" pitchFamily="34" charset="0"/>
              </a:rPr>
              <a:t>Since the same network is calculating the predicted value and the target value, there could be a lot of divergence between these two. So, instead of using 1one neural network for learning, we can use two.</a:t>
            </a:r>
          </a:p>
          <a:p>
            <a:pPr algn="l">
              <a:buFont typeface="Wingdings" panose="05000000000000000000" pitchFamily="2" charset="2"/>
              <a:buChar char="q"/>
            </a:pPr>
            <a:r>
              <a:rPr lang="en-US" sz="2400" b="0" i="0" dirty="0">
                <a:effectLst/>
                <a:latin typeface="Lato" panose="020F0502020204030203" pitchFamily="34" charset="0"/>
              </a:rPr>
              <a:t>We could use a separate network to estimate the target. This target network has the same architecture as the function approximator but with frozen parameters. For every C iterations (a hyperparameter), the parameters from the prediction network are copied to the target network. This leads to more stable training because it keeps the target function fixed (for a while):</a:t>
            </a:r>
          </a:p>
        </p:txBody>
      </p:sp>
    </p:spTree>
    <p:extLst>
      <p:ext uri="{BB962C8B-B14F-4D97-AF65-F5344CB8AC3E}">
        <p14:creationId xmlns:p14="http://schemas.microsoft.com/office/powerpoint/2010/main" val="384771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Solution!</a:t>
            </a:r>
          </a:p>
        </p:txBody>
      </p:sp>
      <p:pic>
        <p:nvPicPr>
          <p:cNvPr id="5" name="Picture 4">
            <a:extLst>
              <a:ext uri="{FF2B5EF4-FFF2-40B4-BE49-F238E27FC236}">
                <a16:creationId xmlns:a16="http://schemas.microsoft.com/office/drawing/2014/main" id="{22B24AC3-5B90-453A-923B-B6F8CCE63F9E}"/>
              </a:ext>
            </a:extLst>
          </p:cNvPr>
          <p:cNvPicPr>
            <a:picLocks noChangeAspect="1"/>
          </p:cNvPicPr>
          <p:nvPr/>
        </p:nvPicPr>
        <p:blipFill>
          <a:blip r:embed="rId2"/>
          <a:stretch>
            <a:fillRect/>
          </a:stretch>
        </p:blipFill>
        <p:spPr>
          <a:xfrm>
            <a:off x="2307076" y="1562641"/>
            <a:ext cx="6387591" cy="4780336"/>
          </a:xfrm>
          <a:prstGeom prst="rect">
            <a:avLst/>
          </a:prstGeom>
        </p:spPr>
      </p:pic>
    </p:spTree>
    <p:extLst>
      <p:ext uri="{BB962C8B-B14F-4D97-AF65-F5344CB8AC3E}">
        <p14:creationId xmlns:p14="http://schemas.microsoft.com/office/powerpoint/2010/main" val="255149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26094" y="389498"/>
            <a:ext cx="9404723" cy="1400530"/>
          </a:xfrm>
        </p:spPr>
        <p:txBody>
          <a:bodyPr/>
          <a:lstStyle/>
          <a:p>
            <a:r>
              <a:rPr lang="en-US" dirty="0"/>
              <a:t>Solution!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373655"/>
            <a:ext cx="8905559" cy="5244315"/>
          </a:xfrm>
        </p:spPr>
        <p:txBody>
          <a:bodyPr>
            <a:normAutofit fontScale="92500" lnSpcReduction="20000"/>
          </a:bodyPr>
          <a:lstStyle/>
          <a:p>
            <a:pPr marL="0" indent="0" fontAlgn="base">
              <a:spcBef>
                <a:spcPct val="0"/>
              </a:spcBef>
              <a:buNone/>
            </a:pPr>
            <a:r>
              <a:rPr lang="en-US" sz="2600" u="sng" dirty="0">
                <a:latin typeface="Lato" panose="020F0502020204030203" pitchFamily="34" charset="0"/>
              </a:rPr>
              <a:t>2. Experience Replay</a:t>
            </a:r>
          </a:p>
          <a:p>
            <a:pPr marL="0" indent="0" fontAlgn="base">
              <a:spcBef>
                <a:spcPct val="0"/>
              </a:spcBef>
              <a:buNone/>
            </a:pPr>
            <a:endParaRPr lang="en-US" sz="2400" dirty="0">
              <a:latin typeface="Lato" panose="020F0502020204030203" pitchFamily="34" charset="0"/>
            </a:endParaRPr>
          </a:p>
          <a:p>
            <a:pPr fontAlgn="base">
              <a:spcBef>
                <a:spcPct val="0"/>
              </a:spcBef>
              <a:buFont typeface="Wingdings" panose="05000000000000000000" pitchFamily="2" charset="2"/>
              <a:buChar char="q"/>
            </a:pPr>
            <a:r>
              <a:rPr lang="en-US" sz="2400" dirty="0">
                <a:latin typeface="Lato" panose="020F0502020204030203" pitchFamily="34" charset="0"/>
              </a:rPr>
              <a:t>To perform experience replay, we store the agent’s experiences – 𝑒𝑡=(𝑠𝑡,𝑎𝑡,𝑟𝑡,𝑠𝑡+1)</a:t>
            </a:r>
          </a:p>
          <a:p>
            <a:pPr algn="l">
              <a:buFont typeface="Wingdings" panose="05000000000000000000" pitchFamily="2" charset="2"/>
              <a:buChar char="q"/>
            </a:pPr>
            <a:r>
              <a:rPr lang="en-US" sz="2400" dirty="0">
                <a:latin typeface="Lato" panose="020F0502020204030203" pitchFamily="34" charset="0"/>
              </a:rPr>
              <a:t>What does the above statement mean? Instead of running Q-learning on state/action pairs as they occur during simulation or the actual experience, the system stores the data discovered for [state, action, reward, next_state] – in a large table.</a:t>
            </a:r>
          </a:p>
          <a:p>
            <a:pPr algn="l">
              <a:buFont typeface="Wingdings" panose="05000000000000000000" pitchFamily="2" charset="2"/>
              <a:buChar char="q"/>
            </a:pPr>
            <a:endParaRPr lang="en-US" sz="2400" dirty="0">
              <a:latin typeface="Lato" panose="020F0502020204030203" pitchFamily="34" charset="0"/>
            </a:endParaRPr>
          </a:p>
          <a:p>
            <a:pPr algn="l"/>
            <a:r>
              <a:rPr lang="en-US" sz="2400" dirty="0">
                <a:latin typeface="Lato" panose="020F0502020204030203" pitchFamily="34" charset="0"/>
              </a:rPr>
              <a:t>Let’s understand this using an example.</a:t>
            </a:r>
          </a:p>
          <a:p>
            <a:pPr algn="l">
              <a:buFont typeface="Wingdings" panose="05000000000000000000" pitchFamily="2" charset="2"/>
              <a:buChar char="q"/>
            </a:pPr>
            <a:r>
              <a:rPr lang="en-US" sz="2400" dirty="0">
                <a:latin typeface="Lato" panose="020F0502020204030203" pitchFamily="34" charset="0"/>
              </a:rPr>
              <a:t>Suppose we are trying to build a video game bot where each frame of the game represents a different state. During training, we could sample a random batch of 64 frames from the last 100,000 frames to train our network. This would get us a subset within which the correlation amongst the samples is low and will also provide better sampling efficiency.</a:t>
            </a:r>
          </a:p>
          <a:p>
            <a:pPr marL="0" indent="0" fontAlgn="base">
              <a:spcBef>
                <a:spcPct val="0"/>
              </a:spcBef>
              <a:buNone/>
            </a:pPr>
            <a:endParaRPr lang="en-US" sz="2400" dirty="0">
              <a:latin typeface="Lato" panose="020F0502020204030203" pitchFamily="34" charset="0"/>
            </a:endParaRPr>
          </a:p>
        </p:txBody>
      </p:sp>
    </p:spTree>
    <p:extLst>
      <p:ext uri="{BB962C8B-B14F-4D97-AF65-F5344CB8AC3E}">
        <p14:creationId xmlns:p14="http://schemas.microsoft.com/office/powerpoint/2010/main" val="417753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To summarize</a:t>
            </a:r>
          </a:p>
        </p:txBody>
      </p:sp>
      <p:pic>
        <p:nvPicPr>
          <p:cNvPr id="8" name="Picture 7">
            <a:extLst>
              <a:ext uri="{FF2B5EF4-FFF2-40B4-BE49-F238E27FC236}">
                <a16:creationId xmlns:a16="http://schemas.microsoft.com/office/drawing/2014/main" id="{457C6387-8228-4B8A-A567-C30CA18FA140}"/>
              </a:ext>
            </a:extLst>
          </p:cNvPr>
          <p:cNvPicPr>
            <a:picLocks noChangeAspect="1"/>
          </p:cNvPicPr>
          <p:nvPr/>
        </p:nvPicPr>
        <p:blipFill>
          <a:blip r:embed="rId2"/>
          <a:stretch>
            <a:fillRect/>
          </a:stretch>
        </p:blipFill>
        <p:spPr>
          <a:xfrm>
            <a:off x="948636" y="1767168"/>
            <a:ext cx="8214468" cy="4176847"/>
          </a:xfrm>
          <a:prstGeom prst="rect">
            <a:avLst/>
          </a:prstGeom>
        </p:spPr>
      </p:pic>
    </p:spTree>
    <p:extLst>
      <p:ext uri="{BB962C8B-B14F-4D97-AF65-F5344CB8AC3E}">
        <p14:creationId xmlns:p14="http://schemas.microsoft.com/office/powerpoint/2010/main" val="206803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627061" y="241786"/>
            <a:ext cx="9404723" cy="1400530"/>
          </a:xfrm>
        </p:spPr>
        <p:txBody>
          <a:bodyPr/>
          <a:lstStyle/>
          <a:p>
            <a:r>
              <a:rPr lang="en-US" dirty="0"/>
              <a:t>To summarize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428968" y="1051560"/>
            <a:ext cx="10109492" cy="5565532"/>
          </a:xfrm>
        </p:spPr>
        <p:txBody>
          <a:bodyPr>
            <a:normAutofit/>
          </a:bodyPr>
          <a:lstStyle/>
          <a:p>
            <a:pPr algn="l"/>
            <a:r>
              <a:rPr lang="en-US" sz="2400" dirty="0">
                <a:latin typeface="Lato" panose="020F0502020204030203" pitchFamily="34" charset="0"/>
              </a:rPr>
              <a:t>S</a:t>
            </a:r>
            <a:r>
              <a:rPr lang="en-US" sz="2400" b="0" i="0" dirty="0">
                <a:effectLst/>
                <a:latin typeface="Lato" panose="020F0502020204030203" pitchFamily="34" charset="0"/>
              </a:rPr>
              <a:t>teps involved in a deep Q-network (DQN) :</a:t>
            </a:r>
          </a:p>
          <a:p>
            <a:pPr algn="l">
              <a:buFont typeface="+mj-lt"/>
              <a:buAutoNum type="arabicPeriod"/>
            </a:pPr>
            <a:r>
              <a:rPr lang="en-US" sz="1600" b="0" i="0" dirty="0">
                <a:effectLst/>
                <a:latin typeface="Lato" panose="020F0502020204030203" pitchFamily="34" charset="0"/>
              </a:rPr>
              <a:t>Preprocess and feed the game screen (state s) to our DQN, which will return the Q-values of all possible actions in the state</a:t>
            </a:r>
          </a:p>
          <a:p>
            <a:pPr algn="l">
              <a:buFont typeface="+mj-lt"/>
              <a:buAutoNum type="arabicPeriod"/>
            </a:pPr>
            <a:r>
              <a:rPr lang="en-US" sz="1600" b="0" i="0" dirty="0">
                <a:effectLst/>
                <a:latin typeface="Lato" panose="020F0502020204030203" pitchFamily="34" charset="0"/>
              </a:rPr>
              <a:t>Select an action using the epsilon-greedy policy. With the probability epsilon, we select a random action </a:t>
            </a:r>
            <a:r>
              <a:rPr lang="en-US" sz="1600" b="0" i="1" dirty="0">
                <a:effectLst/>
                <a:latin typeface="Lato" panose="020F0502020204030203" pitchFamily="34" charset="0"/>
              </a:rPr>
              <a:t>a</a:t>
            </a:r>
            <a:r>
              <a:rPr lang="en-US" sz="1600" b="0" i="0" dirty="0">
                <a:effectLst/>
                <a:latin typeface="Lato" panose="020F0502020204030203" pitchFamily="34" charset="0"/>
              </a:rPr>
              <a:t> and with probability 1-epsilon, we select an action that has a maximum Q-value, such as a = argmax(Q(</a:t>
            </a:r>
            <a:r>
              <a:rPr lang="en-US" sz="1600" b="0" i="0" dirty="0" err="1">
                <a:effectLst/>
                <a:latin typeface="Lato" panose="020F0502020204030203" pitchFamily="34" charset="0"/>
              </a:rPr>
              <a:t>s,a,w</a:t>
            </a:r>
            <a:r>
              <a:rPr lang="en-US" sz="1600" b="0" i="0" dirty="0">
                <a:effectLst/>
                <a:latin typeface="Lato" panose="020F0502020204030203" pitchFamily="34" charset="0"/>
              </a:rPr>
              <a:t>))</a:t>
            </a:r>
          </a:p>
          <a:p>
            <a:pPr algn="l">
              <a:buFont typeface="+mj-lt"/>
              <a:buAutoNum type="arabicPeriod"/>
            </a:pPr>
            <a:r>
              <a:rPr lang="en-US" sz="1600" b="0" i="0" dirty="0">
                <a:effectLst/>
                <a:latin typeface="Lato" panose="020F0502020204030203" pitchFamily="34" charset="0"/>
              </a:rPr>
              <a:t>Perform this action in a state </a:t>
            </a:r>
            <a:r>
              <a:rPr lang="en-US" sz="1600" b="0" i="1" dirty="0">
                <a:effectLst/>
                <a:latin typeface="Lato" panose="020F0502020204030203" pitchFamily="34" charset="0"/>
              </a:rPr>
              <a:t>s</a:t>
            </a:r>
            <a:r>
              <a:rPr lang="en-US" sz="1600" b="0" i="0" dirty="0">
                <a:effectLst/>
                <a:latin typeface="Lato" panose="020F0502020204030203" pitchFamily="34" charset="0"/>
              </a:rPr>
              <a:t> and move to a new state </a:t>
            </a:r>
            <a:r>
              <a:rPr lang="en-US" sz="1600" b="0" i="1" dirty="0">
                <a:effectLst/>
                <a:latin typeface="Lato" panose="020F0502020204030203" pitchFamily="34" charset="0"/>
              </a:rPr>
              <a:t>s’</a:t>
            </a:r>
            <a:r>
              <a:rPr lang="en-US" sz="1600" b="0" i="0" dirty="0">
                <a:effectLst/>
                <a:latin typeface="Lato" panose="020F0502020204030203" pitchFamily="34" charset="0"/>
              </a:rPr>
              <a:t> to receive a reward. This state s’ is the preprocessed image of the next game screen. We store this transition in our replay buffer as &lt;</a:t>
            </a:r>
            <a:r>
              <a:rPr lang="en-US" sz="1600" b="0" i="0" dirty="0" err="1">
                <a:effectLst/>
                <a:latin typeface="Lato" panose="020F0502020204030203" pitchFamily="34" charset="0"/>
              </a:rPr>
              <a:t>s,a,r,s</a:t>
            </a:r>
            <a:r>
              <a:rPr lang="en-US" sz="1600" b="0" i="0" dirty="0">
                <a:effectLst/>
                <a:latin typeface="Lato" panose="020F0502020204030203" pitchFamily="34" charset="0"/>
              </a:rPr>
              <a:t>’&gt;</a:t>
            </a:r>
          </a:p>
          <a:p>
            <a:pPr algn="l">
              <a:buFont typeface="+mj-lt"/>
              <a:buAutoNum type="arabicPeriod"/>
            </a:pPr>
            <a:r>
              <a:rPr lang="en-US" sz="1600" b="0" i="0" dirty="0">
                <a:effectLst/>
                <a:latin typeface="Lato" panose="020F0502020204030203" pitchFamily="34" charset="0"/>
              </a:rPr>
              <a:t>Next, sample some random batches of transitions from the replay buffer and calculate the loss</a:t>
            </a:r>
          </a:p>
          <a:p>
            <a:pPr algn="l">
              <a:buFont typeface="+mj-lt"/>
              <a:buAutoNum type="arabicPeriod"/>
            </a:pPr>
            <a:r>
              <a:rPr lang="en-US" sz="1600" b="0" i="0" dirty="0">
                <a:effectLst/>
                <a:latin typeface="Lato" panose="020F0502020204030203" pitchFamily="34" charset="0"/>
              </a:rPr>
              <a:t>It is known that:</a:t>
            </a:r>
          </a:p>
          <a:p>
            <a:pPr algn="l"/>
            <a:endParaRPr lang="en-US" sz="1800" dirty="0"/>
          </a:p>
          <a:p>
            <a:pPr algn="l">
              <a:buFont typeface="+mj-lt"/>
              <a:buAutoNum type="arabicPeriod"/>
            </a:pPr>
            <a:r>
              <a:rPr lang="en-US" sz="1600" b="0" i="0" dirty="0">
                <a:effectLst/>
                <a:latin typeface="Lato" panose="020F0502020204030203" pitchFamily="34" charset="0"/>
              </a:rPr>
              <a:t>which is just the squared difference between target Q and predicted Q</a:t>
            </a:r>
          </a:p>
          <a:p>
            <a:pPr algn="l">
              <a:buFont typeface="+mj-lt"/>
              <a:buAutoNum type="arabicPeriod"/>
            </a:pPr>
            <a:r>
              <a:rPr lang="en-US" sz="1600" b="0" i="0" dirty="0">
                <a:effectLst/>
                <a:latin typeface="Lato" panose="020F0502020204030203" pitchFamily="34" charset="0"/>
              </a:rPr>
              <a:t>Perform gradient descent with respect to our actual network parameters in order to minimize this loss</a:t>
            </a:r>
          </a:p>
          <a:p>
            <a:pPr algn="l">
              <a:buFont typeface="+mj-lt"/>
              <a:buAutoNum type="arabicPeriod"/>
            </a:pPr>
            <a:r>
              <a:rPr lang="en-US" sz="1600" b="0" i="0" dirty="0">
                <a:effectLst/>
                <a:latin typeface="Lato" panose="020F0502020204030203" pitchFamily="34" charset="0"/>
              </a:rPr>
              <a:t>After every C iterations, copy our actual network weights to the target network weights</a:t>
            </a:r>
          </a:p>
          <a:p>
            <a:pPr algn="l">
              <a:buFont typeface="+mj-lt"/>
              <a:buAutoNum type="arabicPeriod"/>
            </a:pPr>
            <a:r>
              <a:rPr lang="en-US" sz="1600" b="0" i="0" dirty="0">
                <a:effectLst/>
                <a:latin typeface="Lato" panose="020F0502020204030203" pitchFamily="34" charset="0"/>
              </a:rPr>
              <a:t>Repeat these steps for </a:t>
            </a:r>
            <a:r>
              <a:rPr lang="en-US" sz="1600" b="0" i="1" dirty="0">
                <a:effectLst/>
                <a:latin typeface="Lato" panose="020F0502020204030203" pitchFamily="34" charset="0"/>
              </a:rPr>
              <a:t>M</a:t>
            </a:r>
            <a:r>
              <a:rPr lang="en-US" sz="1600" b="0" i="0" dirty="0">
                <a:effectLst/>
                <a:latin typeface="Lato" panose="020F0502020204030203" pitchFamily="34" charset="0"/>
              </a:rPr>
              <a:t> number of episodes</a:t>
            </a:r>
          </a:p>
          <a:p>
            <a:pPr algn="l"/>
            <a:endParaRPr lang="en-US" sz="1800" dirty="0"/>
          </a:p>
        </p:txBody>
      </p:sp>
      <p:pic>
        <p:nvPicPr>
          <p:cNvPr id="3080" name="Picture 8">
            <a:extLst>
              <a:ext uri="{FF2B5EF4-FFF2-40B4-BE49-F238E27FC236}">
                <a16:creationId xmlns:a16="http://schemas.microsoft.com/office/drawing/2014/main" id="{02200237-549F-4C58-8F17-1EA1EED0C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052" y="4122420"/>
            <a:ext cx="6789896" cy="40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30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672781" y="468630"/>
            <a:ext cx="9404723" cy="1400530"/>
          </a:xfrm>
        </p:spPr>
        <p:txBody>
          <a:bodyPr/>
          <a:lstStyle/>
          <a:p>
            <a:pPr algn="l"/>
            <a:r>
              <a:rPr lang="en-US" dirty="0"/>
              <a:t>Implementing Deep Q-Learning in Python using </a:t>
            </a:r>
            <a:r>
              <a:rPr lang="en-US" dirty="0" err="1"/>
              <a:t>Keras</a:t>
            </a:r>
            <a:r>
              <a:rPr lang="en-US" dirty="0"/>
              <a:t> &amp; </a:t>
            </a:r>
            <a:r>
              <a:rPr lang="en-US" dirty="0" err="1"/>
              <a:t>OpenAI</a:t>
            </a:r>
            <a:r>
              <a:rPr lang="en-US" dirty="0"/>
              <a:t> Gym</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550861" y="2193889"/>
            <a:ext cx="5545139" cy="4195481"/>
          </a:xfrm>
        </p:spPr>
        <p:txBody>
          <a:bodyPr>
            <a:normAutofit lnSpcReduction="10000"/>
          </a:bodyPr>
          <a:lstStyle/>
          <a:p>
            <a:pPr fontAlgn="base">
              <a:spcBef>
                <a:spcPct val="0"/>
              </a:spcBef>
              <a:buFont typeface="Wingdings" panose="05000000000000000000" pitchFamily="2" charset="2"/>
              <a:buChar char="§"/>
            </a:pPr>
            <a:r>
              <a:rPr lang="en-US" sz="2000" b="0" i="0" dirty="0">
                <a:effectLst/>
                <a:latin typeface="Lato" panose="020F0502020204030203" pitchFamily="34" charset="0"/>
              </a:rPr>
              <a:t>We will make an agent that can play a game called </a:t>
            </a:r>
            <a:r>
              <a:rPr lang="en-US" sz="2000" b="0" i="0" dirty="0" err="1">
                <a:effectLst/>
                <a:latin typeface="Lato" panose="020F0502020204030203" pitchFamily="34" charset="0"/>
              </a:rPr>
              <a:t>CartPole</a:t>
            </a:r>
            <a:r>
              <a:rPr lang="en-US" sz="2000" b="0" i="0" dirty="0">
                <a:effectLst/>
                <a:latin typeface="Lato" panose="020F0502020204030203" pitchFamily="34" charset="0"/>
              </a:rPr>
              <a:t>.</a:t>
            </a:r>
          </a:p>
          <a:p>
            <a:pPr fontAlgn="base">
              <a:spcBef>
                <a:spcPct val="0"/>
              </a:spcBef>
              <a:buFont typeface="Wingdings" panose="05000000000000000000" pitchFamily="2" charset="2"/>
              <a:buChar char="§"/>
            </a:pPr>
            <a:endParaRPr lang="en-US" dirty="0">
              <a:latin typeface="Lato" panose="020F0502020204030203" pitchFamily="34" charset="0"/>
            </a:endParaRPr>
          </a:p>
          <a:p>
            <a:pPr fontAlgn="base">
              <a:spcBef>
                <a:spcPct val="0"/>
              </a:spcBef>
              <a:buFont typeface="Wingdings" panose="05000000000000000000" pitchFamily="2" charset="2"/>
              <a:buChar char="§"/>
            </a:pPr>
            <a:r>
              <a:rPr lang="en-US" dirty="0">
                <a:latin typeface="Lato" panose="020F0502020204030203" pitchFamily="34" charset="0"/>
              </a:rPr>
              <a:t>G</a:t>
            </a:r>
            <a:r>
              <a:rPr lang="en-US" sz="2000" b="0" i="0" dirty="0">
                <a:effectLst/>
                <a:latin typeface="Lato" panose="020F0502020204030203" pitchFamily="34" charset="0"/>
              </a:rPr>
              <a:t>oal of </a:t>
            </a:r>
            <a:r>
              <a:rPr lang="en-US" sz="2000" b="0" i="0" dirty="0" err="1">
                <a:effectLst/>
                <a:latin typeface="Lato" panose="020F0502020204030203" pitchFamily="34" charset="0"/>
              </a:rPr>
              <a:t>CartPole</a:t>
            </a:r>
            <a:r>
              <a:rPr lang="en-US" sz="2000" b="0" i="0" dirty="0">
                <a:effectLst/>
                <a:latin typeface="Lato" panose="020F0502020204030203" pitchFamily="34" charset="0"/>
              </a:rPr>
              <a:t> is to balance a pole that’s connected with one joint on top of a moving cart.</a:t>
            </a:r>
          </a:p>
          <a:p>
            <a:pPr fontAlgn="base">
              <a:spcBef>
                <a:spcPct val="0"/>
              </a:spcBef>
              <a:buFont typeface="Wingdings" panose="05000000000000000000" pitchFamily="2" charset="2"/>
              <a:buChar char="§"/>
            </a:pPr>
            <a:endParaRPr lang="en-US" dirty="0">
              <a:latin typeface="Lato" panose="020F0502020204030203" pitchFamily="34" charset="0"/>
            </a:endParaRPr>
          </a:p>
          <a:p>
            <a:pPr fontAlgn="base">
              <a:spcBef>
                <a:spcPct val="0"/>
              </a:spcBef>
              <a:buFont typeface="Wingdings" panose="05000000000000000000" pitchFamily="2" charset="2"/>
              <a:buChar char="§"/>
            </a:pPr>
            <a:r>
              <a:rPr lang="en-US" dirty="0">
                <a:latin typeface="Lato" panose="020F0502020204030203" pitchFamily="34" charset="0"/>
              </a:rPr>
              <a:t>T</a:t>
            </a:r>
            <a:r>
              <a:rPr lang="en-US" sz="2000" b="0" i="0" dirty="0">
                <a:effectLst/>
                <a:latin typeface="Lato" panose="020F0502020204030203" pitchFamily="34" charset="0"/>
              </a:rPr>
              <a:t>here are four kinds of information given by the state (such as the angle of the pole and position of the cart).</a:t>
            </a:r>
          </a:p>
          <a:p>
            <a:pPr fontAlgn="base">
              <a:spcBef>
                <a:spcPct val="0"/>
              </a:spcBef>
              <a:buFont typeface="Wingdings" panose="05000000000000000000" pitchFamily="2" charset="2"/>
              <a:buChar char="§"/>
            </a:pPr>
            <a:endParaRPr lang="en-US" dirty="0">
              <a:latin typeface="Lato" panose="020F0502020204030203" pitchFamily="34" charset="0"/>
            </a:endParaRPr>
          </a:p>
          <a:p>
            <a:pPr fontAlgn="base">
              <a:spcBef>
                <a:spcPct val="0"/>
              </a:spcBef>
              <a:buFont typeface="Wingdings" panose="05000000000000000000" pitchFamily="2" charset="2"/>
              <a:buChar char="§"/>
            </a:pPr>
            <a:r>
              <a:rPr lang="en-US" sz="2000" b="0" i="0" dirty="0">
                <a:effectLst/>
                <a:latin typeface="Lato" panose="020F0502020204030203" pitchFamily="34" charset="0"/>
              </a:rPr>
              <a:t>An agent can move the cart by performing a series of actions of 0 or 1, pushing the cart left or right.</a:t>
            </a:r>
            <a:endParaRPr lang="en-US" sz="2400" dirty="0"/>
          </a:p>
        </p:txBody>
      </p:sp>
      <p:pic>
        <p:nvPicPr>
          <p:cNvPr id="4098" name="Picture 2">
            <a:extLst>
              <a:ext uri="{FF2B5EF4-FFF2-40B4-BE49-F238E27FC236}">
                <a16:creationId xmlns:a16="http://schemas.microsoft.com/office/drawing/2014/main" id="{8DDF71E5-BB2D-40C4-A834-DE2C162041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35090" y="2783205"/>
            <a:ext cx="40957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4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9FE7-A4AD-4549-A732-138C5B0869DC}"/>
              </a:ext>
            </a:extLst>
          </p:cNvPr>
          <p:cNvSpPr>
            <a:spLocks noGrp="1"/>
          </p:cNvSpPr>
          <p:nvPr>
            <p:ph type="title"/>
          </p:nvPr>
        </p:nvSpPr>
        <p:spPr>
          <a:xfrm>
            <a:off x="714691" y="738468"/>
            <a:ext cx="9404723" cy="1400530"/>
          </a:xfrm>
        </p:spPr>
        <p:txBody>
          <a:bodyPr/>
          <a:lstStyle/>
          <a:p>
            <a:r>
              <a:rPr lang="en-US" b="1" dirty="0"/>
              <a:t>References</a:t>
            </a:r>
          </a:p>
        </p:txBody>
      </p:sp>
      <p:sp>
        <p:nvSpPr>
          <p:cNvPr id="3" name="Content Placeholder 2">
            <a:extLst>
              <a:ext uri="{FF2B5EF4-FFF2-40B4-BE49-F238E27FC236}">
                <a16:creationId xmlns:a16="http://schemas.microsoft.com/office/drawing/2014/main" id="{362FA043-E9F3-47C3-9BE5-79A30F976D78}"/>
              </a:ext>
            </a:extLst>
          </p:cNvPr>
          <p:cNvSpPr>
            <a:spLocks noGrp="1"/>
          </p:cNvSpPr>
          <p:nvPr>
            <p:ph idx="1"/>
          </p:nvPr>
        </p:nvSpPr>
        <p:spPr>
          <a:xfrm>
            <a:off x="1103312" y="2052918"/>
            <a:ext cx="9979657" cy="4195481"/>
          </a:xfrm>
        </p:spPr>
        <p:txBody>
          <a:bodyPr>
            <a:normAutofit/>
          </a:bodyPr>
          <a:lstStyle/>
          <a:p>
            <a:r>
              <a:rPr lang="en-US" sz="2000" dirty="0">
                <a:hlinkClick r:id="rId2"/>
              </a:rPr>
              <a:t>Deep Q-Learning | An Introduction To Deep Reinforcement Learning (analyticsvidhya.com)</a:t>
            </a:r>
            <a:endParaRPr lang="en-US" sz="2000" dirty="0"/>
          </a:p>
          <a:p>
            <a:r>
              <a:rPr lang="en-US" sz="2000" dirty="0">
                <a:hlinkClick r:id="rId3"/>
              </a:rPr>
              <a:t>Deep Q-Learning – </a:t>
            </a:r>
            <a:r>
              <a:rPr lang="en-US" sz="2000" dirty="0" err="1">
                <a:hlinkClick r:id="rId3"/>
              </a:rPr>
              <a:t>GeeksforGeeks</a:t>
            </a:r>
            <a:endParaRPr lang="en-US" sz="2000" dirty="0"/>
          </a:p>
          <a:p>
            <a:r>
              <a:rPr lang="en-US" sz="2000" dirty="0">
                <a:hlinkClick r:id="rId4"/>
              </a:rPr>
              <a:t>Deep Q-Learning Tutorial: </a:t>
            </a:r>
            <a:r>
              <a:rPr lang="en-US" sz="2000" dirty="0" err="1">
                <a:hlinkClick r:id="rId4"/>
              </a:rPr>
              <a:t>minDQN</a:t>
            </a:r>
            <a:r>
              <a:rPr lang="en-US" sz="2000" dirty="0">
                <a:hlinkClick r:id="rId4"/>
              </a:rPr>
              <a:t>. A Practical Guide to Deep Q-Networks | by Mike Wang | Towards Data Science</a:t>
            </a:r>
            <a:endParaRPr lang="en-US" sz="2000" dirty="0"/>
          </a:p>
          <a:p>
            <a:r>
              <a:rPr lang="en-US" sz="2000" dirty="0">
                <a:hlinkClick r:id="rId5"/>
              </a:rPr>
              <a:t>Implementing Deep Q-Learning using </a:t>
            </a:r>
            <a:r>
              <a:rPr lang="en-US" sz="2000" dirty="0" err="1">
                <a:hlinkClick r:id="rId5"/>
              </a:rPr>
              <a:t>Tensorflow</a:t>
            </a:r>
            <a:r>
              <a:rPr lang="en-US" sz="2000" dirty="0">
                <a:hlinkClick r:id="rId5"/>
              </a:rPr>
              <a:t> - </a:t>
            </a:r>
            <a:r>
              <a:rPr lang="en-US" sz="2000" dirty="0" err="1">
                <a:hlinkClick r:id="rId5"/>
              </a:rPr>
              <a:t>GeeksforGeeks</a:t>
            </a:r>
            <a:endParaRPr lang="en-US" sz="2000" dirty="0"/>
          </a:p>
        </p:txBody>
      </p:sp>
    </p:spTree>
    <p:extLst>
      <p:ext uri="{BB962C8B-B14F-4D97-AF65-F5344CB8AC3E}">
        <p14:creationId xmlns:p14="http://schemas.microsoft.com/office/powerpoint/2010/main" val="112989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Contents</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591703"/>
            <a:ext cx="9404723" cy="4613909"/>
          </a:xfrm>
        </p:spPr>
        <p:txBody>
          <a:bodyPr>
            <a:normAutofit fontScale="77500" lnSpcReduction="20000"/>
          </a:bodyPr>
          <a:lstStyle/>
          <a:p>
            <a:pPr algn="l" fontAlgn="base">
              <a:buFont typeface="Arial" panose="020B0604020202020204" pitchFamily="34" charset="0"/>
              <a:buChar char="•"/>
            </a:pPr>
            <a:r>
              <a:rPr lang="en-US" sz="4000" b="0" i="0" dirty="0">
                <a:effectLst/>
                <a:latin typeface="inherit"/>
              </a:rPr>
              <a:t>Deep Q-Learning </a:t>
            </a:r>
            <a:r>
              <a:rPr lang="en-US" sz="4000" dirty="0">
                <a:latin typeface="inherit"/>
              </a:rPr>
              <a:t>usage</a:t>
            </a:r>
          </a:p>
          <a:p>
            <a:pPr algn="l" fontAlgn="base">
              <a:buFont typeface="Arial" panose="020B0604020202020204" pitchFamily="34" charset="0"/>
              <a:buChar char="•"/>
            </a:pPr>
            <a:r>
              <a:rPr lang="en-US" sz="4000" b="0" i="0" dirty="0">
                <a:effectLst/>
                <a:latin typeface="inherit"/>
              </a:rPr>
              <a:t>Why DQN</a:t>
            </a:r>
          </a:p>
          <a:p>
            <a:pPr algn="l" fontAlgn="base">
              <a:buFont typeface="Arial" panose="020B0604020202020204" pitchFamily="34" charset="0"/>
              <a:buChar char="•"/>
            </a:pPr>
            <a:r>
              <a:rPr lang="en-US" sz="4000" b="0" i="0" dirty="0">
                <a:effectLst/>
                <a:latin typeface="inherit"/>
              </a:rPr>
              <a:t>Difference between Q Learning and DQN</a:t>
            </a:r>
          </a:p>
          <a:p>
            <a:pPr algn="l" fontAlgn="base">
              <a:buFont typeface="Arial" panose="020B0604020202020204" pitchFamily="34" charset="0"/>
              <a:buChar char="•"/>
            </a:pPr>
            <a:r>
              <a:rPr lang="en-US" sz="4000" b="0" i="0" dirty="0">
                <a:effectLst/>
                <a:latin typeface="inherit"/>
              </a:rPr>
              <a:t>Steps in DQN</a:t>
            </a:r>
          </a:p>
          <a:p>
            <a:pPr algn="l" fontAlgn="base">
              <a:buFont typeface="Arial" panose="020B0604020202020204" pitchFamily="34" charset="0"/>
              <a:buChar char="•"/>
            </a:pPr>
            <a:r>
              <a:rPr lang="en-US" sz="4000" dirty="0">
                <a:latin typeface="inherit"/>
              </a:rPr>
              <a:t>Issue with DQN Compared to DNN</a:t>
            </a:r>
          </a:p>
          <a:p>
            <a:pPr algn="l" fontAlgn="base">
              <a:buFont typeface="Arial" panose="020B0604020202020204" pitchFamily="34" charset="0"/>
              <a:buChar char="•"/>
            </a:pPr>
            <a:r>
              <a:rPr lang="en-US" sz="4000" b="0" i="0" dirty="0">
                <a:effectLst/>
                <a:latin typeface="inherit"/>
              </a:rPr>
              <a:t>Solution for the Issue</a:t>
            </a:r>
          </a:p>
          <a:p>
            <a:pPr algn="l" fontAlgn="base">
              <a:buFont typeface="Arial" panose="020B0604020202020204" pitchFamily="34" charset="0"/>
              <a:buChar char="•"/>
            </a:pPr>
            <a:r>
              <a:rPr lang="en-US" sz="4000" b="0" i="0" dirty="0">
                <a:effectLst/>
                <a:latin typeface="inherit"/>
              </a:rPr>
              <a:t>To Summarize</a:t>
            </a:r>
          </a:p>
          <a:p>
            <a:pPr algn="l" fontAlgn="base">
              <a:buFont typeface="Arial" panose="020B0604020202020204" pitchFamily="34" charset="0"/>
              <a:buChar char="•"/>
            </a:pPr>
            <a:r>
              <a:rPr lang="en-US" sz="4000" b="0" i="0" dirty="0">
                <a:effectLst/>
                <a:latin typeface="inherit"/>
              </a:rPr>
              <a:t>Implementation using python</a:t>
            </a:r>
          </a:p>
          <a:p>
            <a:pPr algn="l" fontAlgn="base">
              <a:buFont typeface="Arial" panose="020B0604020202020204" pitchFamily="34" charset="0"/>
              <a:buChar char="•"/>
            </a:pPr>
            <a:r>
              <a:rPr lang="en-US" sz="4000" dirty="0">
                <a:latin typeface="inherit"/>
              </a:rPr>
              <a:t>References</a:t>
            </a:r>
            <a:endParaRPr lang="en-US" sz="4000" b="0" i="0" dirty="0">
              <a:effectLst/>
              <a:latin typeface="inherit"/>
            </a:endParaRPr>
          </a:p>
        </p:txBody>
      </p:sp>
    </p:spTree>
    <p:extLst>
      <p:ext uri="{BB962C8B-B14F-4D97-AF65-F5344CB8AC3E}">
        <p14:creationId xmlns:p14="http://schemas.microsoft.com/office/powerpoint/2010/main" val="257901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661351" y="389498"/>
            <a:ext cx="9404723" cy="1400530"/>
          </a:xfrm>
        </p:spPr>
        <p:txBody>
          <a:bodyPr/>
          <a:lstStyle/>
          <a:p>
            <a:r>
              <a:rPr lang="en-US" dirty="0"/>
              <a:t>Deep Reinforcement learning used in Real Life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461826" y="2121497"/>
            <a:ext cx="4954588" cy="4195481"/>
          </a:xfrm>
        </p:spPr>
        <p:txBody>
          <a:bodyPr>
            <a:normAutofit fontScale="92500"/>
          </a:bodyPr>
          <a:lstStyle/>
          <a:p>
            <a:pPr algn="l" fontAlgn="base">
              <a:buFont typeface="Wingdings" panose="05000000000000000000" pitchFamily="2" charset="2"/>
              <a:buChar char="Ø"/>
            </a:pPr>
            <a:r>
              <a:rPr lang="en-US" sz="3000" dirty="0">
                <a:latin typeface="Lato" panose="020F0502020204030203" pitchFamily="34" charset="0"/>
              </a:rPr>
              <a:t>DeepMind :</a:t>
            </a:r>
          </a:p>
          <a:p>
            <a:pPr algn="l" fontAlgn="base">
              <a:buFont typeface="Arial" panose="020B0604020202020204" pitchFamily="34" charset="0"/>
              <a:buChar char="•"/>
            </a:pPr>
            <a:r>
              <a:rPr lang="en-US" sz="2600" dirty="0" err="1">
                <a:latin typeface="arial" panose="020B0604020202020204" pitchFamily="34" charset="0"/>
              </a:rPr>
              <a:t>AlphaZero</a:t>
            </a:r>
            <a:r>
              <a:rPr lang="en-US" sz="2600" dirty="0">
                <a:latin typeface="arial" panose="020B0604020202020204" pitchFamily="34" charset="0"/>
              </a:rPr>
              <a:t> – Chess, Shogi, Go</a:t>
            </a:r>
          </a:p>
          <a:p>
            <a:pPr algn="l" fontAlgn="base">
              <a:buFont typeface="Arial" panose="020B0604020202020204" pitchFamily="34" charset="0"/>
              <a:buChar char="•"/>
            </a:pPr>
            <a:r>
              <a:rPr lang="en-US" sz="2600" dirty="0">
                <a:latin typeface="arial" panose="020B0604020202020204" pitchFamily="34" charset="0"/>
              </a:rPr>
              <a:t>Alpha Star - StarCraft II</a:t>
            </a:r>
          </a:p>
          <a:p>
            <a:pPr marL="0" indent="0" algn="l" fontAlgn="base">
              <a:buNone/>
            </a:pPr>
            <a:endParaRPr lang="en-US" sz="2800" b="0" i="0" dirty="0">
              <a:effectLst/>
              <a:latin typeface="arial" panose="020B0604020202020204" pitchFamily="34" charset="0"/>
            </a:endParaRPr>
          </a:p>
          <a:p>
            <a:pPr algn="l" fontAlgn="base">
              <a:buFont typeface="Wingdings" panose="05000000000000000000" pitchFamily="2" charset="2"/>
              <a:buChar char="Ø"/>
            </a:pPr>
            <a:r>
              <a:rPr lang="en-US" sz="3000" dirty="0">
                <a:latin typeface="Lato" panose="020F0502020204030203" pitchFamily="34" charset="0"/>
              </a:rPr>
              <a:t>I</a:t>
            </a:r>
            <a:r>
              <a:rPr lang="en-US" sz="3000" b="0" i="0" dirty="0">
                <a:effectLst/>
                <a:latin typeface="Lato" panose="020F0502020204030203" pitchFamily="34" charset="0"/>
              </a:rPr>
              <a:t>ndustry-ready</a:t>
            </a:r>
            <a:r>
              <a:rPr lang="en-US" sz="3000" b="0" i="0" dirty="0">
                <a:effectLst/>
                <a:latin typeface="arial" panose="020B0604020202020204" pitchFamily="34" charset="0"/>
              </a:rPr>
              <a:t> applications:</a:t>
            </a:r>
          </a:p>
          <a:p>
            <a:pPr algn="l">
              <a:buFont typeface="Arial" panose="020B0604020202020204" pitchFamily="34" charset="0"/>
              <a:buChar char="•"/>
            </a:pPr>
            <a:r>
              <a:rPr lang="en-US" sz="2800" dirty="0">
                <a:latin typeface="arial" panose="020B0604020202020204" pitchFamily="34" charset="0"/>
              </a:rPr>
              <a:t>Google’s Cloud </a:t>
            </a:r>
            <a:r>
              <a:rPr lang="en-US" sz="2800" dirty="0" err="1">
                <a:latin typeface="arial" panose="020B0604020202020204" pitchFamily="34" charset="0"/>
              </a:rPr>
              <a:t>AutoML</a:t>
            </a:r>
            <a:endParaRPr lang="en-US" sz="2800" dirty="0">
              <a:latin typeface="arial" panose="020B0604020202020204" pitchFamily="34" charset="0"/>
            </a:endParaRPr>
          </a:p>
          <a:p>
            <a:pPr algn="l">
              <a:buFont typeface="Arial" panose="020B0604020202020204" pitchFamily="34" charset="0"/>
              <a:buChar char="•"/>
            </a:pPr>
            <a:r>
              <a:rPr lang="en-US" sz="2800" dirty="0">
                <a:latin typeface="arial" panose="020B0604020202020204" pitchFamily="34" charset="0"/>
              </a:rPr>
              <a:t>Facebook’s Horizon Platform</a:t>
            </a:r>
          </a:p>
          <a:p>
            <a:pPr algn="l" fontAlgn="base">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EF5C4BD2-66E3-4EE2-A0F3-86B29AD610C3}"/>
              </a:ext>
            </a:extLst>
          </p:cNvPr>
          <p:cNvPicPr>
            <a:picLocks noChangeAspect="1"/>
          </p:cNvPicPr>
          <p:nvPr/>
        </p:nvPicPr>
        <p:blipFill>
          <a:blip r:embed="rId2"/>
          <a:stretch>
            <a:fillRect/>
          </a:stretch>
        </p:blipFill>
        <p:spPr>
          <a:xfrm>
            <a:off x="5532631" y="1715732"/>
            <a:ext cx="6339279" cy="4195481"/>
          </a:xfrm>
          <a:prstGeom prst="rect">
            <a:avLst/>
          </a:prstGeom>
        </p:spPr>
      </p:pic>
      <p:sp>
        <p:nvSpPr>
          <p:cNvPr id="6" name="TextBox 5">
            <a:extLst>
              <a:ext uri="{FF2B5EF4-FFF2-40B4-BE49-F238E27FC236}">
                <a16:creationId xmlns:a16="http://schemas.microsoft.com/office/drawing/2014/main" id="{10B4330E-229B-4B29-854F-D402C2C3223B}"/>
              </a:ext>
            </a:extLst>
          </p:cNvPr>
          <p:cNvSpPr txBox="1"/>
          <p:nvPr/>
        </p:nvSpPr>
        <p:spPr>
          <a:xfrm>
            <a:off x="7466401" y="5911213"/>
            <a:ext cx="3188970" cy="646331"/>
          </a:xfrm>
          <a:prstGeom prst="rect">
            <a:avLst/>
          </a:prstGeom>
          <a:noFill/>
        </p:spPr>
        <p:txBody>
          <a:bodyPr wrap="square" rtlCol="0">
            <a:spAutoFit/>
          </a:bodyPr>
          <a:lstStyle/>
          <a:p>
            <a:r>
              <a:rPr lang="en-US" sz="3600" dirty="0">
                <a:latin typeface="Lato" panose="020F0502020204030203" pitchFamily="34" charset="0"/>
                <a:ea typeface="+mj-ea"/>
                <a:cs typeface="+mj-cs"/>
              </a:rPr>
              <a:t>Other Uses</a:t>
            </a:r>
          </a:p>
        </p:txBody>
      </p:sp>
    </p:spTree>
    <p:extLst>
      <p:ext uri="{BB962C8B-B14F-4D97-AF65-F5344CB8AC3E}">
        <p14:creationId xmlns:p14="http://schemas.microsoft.com/office/powerpoint/2010/main" val="352056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Why to use Deep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863090"/>
            <a:ext cx="8946541" cy="4476749"/>
          </a:xfrm>
        </p:spPr>
        <p:txBody>
          <a:bodyPr>
            <a:normAutofit/>
          </a:bodyPr>
          <a:lstStyle/>
          <a:p>
            <a:pPr algn="l"/>
            <a:r>
              <a:rPr lang="en-US" sz="2800" b="0" i="0" dirty="0">
                <a:effectLst/>
                <a:latin typeface="Lato" panose="020F0502020204030203" pitchFamily="34" charset="0"/>
              </a:rPr>
              <a:t>Q-learning is a simple yet quite powerful algorithm to create a cheat sheet for our agent. This helps the agent figure out exactly which action to perform.</a:t>
            </a:r>
          </a:p>
          <a:p>
            <a:pPr algn="l"/>
            <a:r>
              <a:rPr lang="en-US" sz="2800" b="0" i="0" dirty="0">
                <a:effectLst/>
                <a:latin typeface="Lato" panose="020F0502020204030203" pitchFamily="34" charset="0"/>
              </a:rPr>
              <a:t>But what if this </a:t>
            </a:r>
            <a:r>
              <a:rPr lang="en-US" sz="2800" b="0" i="0" dirty="0" err="1">
                <a:effectLst/>
                <a:latin typeface="Lato" panose="020F0502020204030203" pitchFamily="34" charset="0"/>
              </a:rPr>
              <a:t>cheatsheet</a:t>
            </a:r>
            <a:r>
              <a:rPr lang="en-US" sz="2800" b="0" i="0" dirty="0">
                <a:effectLst/>
                <a:latin typeface="Lato" panose="020F0502020204030203" pitchFamily="34" charset="0"/>
              </a:rPr>
              <a:t> is too long? Imagine an environment with 10,000 states and 1,000 actions per state. This would create a table of 10 million cells. Things will quickly get out of control!</a:t>
            </a:r>
          </a:p>
          <a:p>
            <a:pPr algn="l"/>
            <a:endParaRPr lang="en-US" sz="2800" b="0" i="0" dirty="0">
              <a:effectLst/>
              <a:latin typeface="Lato" panose="020F0502020204030203" pitchFamily="34" charset="0"/>
            </a:endParaRPr>
          </a:p>
        </p:txBody>
      </p:sp>
    </p:spTree>
    <p:extLst>
      <p:ext uri="{BB962C8B-B14F-4D97-AF65-F5344CB8AC3E}">
        <p14:creationId xmlns:p14="http://schemas.microsoft.com/office/powerpoint/2010/main" val="405594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Why to use Deep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1103312" y="1771650"/>
            <a:ext cx="8946541" cy="4476749"/>
          </a:xfrm>
        </p:spPr>
        <p:txBody>
          <a:bodyPr>
            <a:normAutofit/>
          </a:bodyPr>
          <a:lstStyle/>
          <a:p>
            <a:pPr algn="l"/>
            <a:r>
              <a:rPr lang="en-US" sz="2400" b="0" i="0" dirty="0">
                <a:effectLst/>
                <a:latin typeface="Lato" panose="020F0502020204030203" pitchFamily="34" charset="0"/>
              </a:rPr>
              <a:t>It is pretty clear that we can’t infer the Q-value of new states from already explored states. This presents two problems:</a:t>
            </a:r>
          </a:p>
          <a:p>
            <a:pPr algn="l">
              <a:buFont typeface="Arial" panose="020B0604020202020204" pitchFamily="34" charset="0"/>
              <a:buChar char="•"/>
            </a:pPr>
            <a:r>
              <a:rPr lang="en-US" sz="2400" b="0" i="0" dirty="0">
                <a:effectLst/>
                <a:latin typeface="Lato" panose="020F0502020204030203" pitchFamily="34" charset="0"/>
              </a:rPr>
              <a:t>First, the amount of memory required to save and update that table would increase as the number of states increases</a:t>
            </a:r>
          </a:p>
          <a:p>
            <a:pPr algn="l">
              <a:buFont typeface="Arial" panose="020B0604020202020204" pitchFamily="34" charset="0"/>
              <a:buChar char="•"/>
            </a:pPr>
            <a:r>
              <a:rPr lang="en-US" sz="2400" b="0" i="0" dirty="0">
                <a:effectLst/>
                <a:latin typeface="Lato" panose="020F0502020204030203" pitchFamily="34" charset="0"/>
              </a:rPr>
              <a:t>Second, the amount of time required to explore each state to create the required Q-table would be unrealistic</a:t>
            </a:r>
            <a:endParaRPr lang="en-US" sz="2400" dirty="0">
              <a:latin typeface="Lato" panose="020F0502020204030203" pitchFamily="34" charset="0"/>
            </a:endParaRPr>
          </a:p>
          <a:p>
            <a:pPr algn="l"/>
            <a:r>
              <a:rPr lang="en-US" sz="2400" dirty="0">
                <a:latin typeface="Lato" panose="020F0502020204030203" pitchFamily="34" charset="0"/>
              </a:rPr>
              <a:t>I</a:t>
            </a:r>
            <a:r>
              <a:rPr lang="en-US" sz="2400" b="0" i="0" dirty="0">
                <a:effectLst/>
                <a:latin typeface="Lato" panose="020F0502020204030203" pitchFamily="34" charset="0"/>
              </a:rPr>
              <a:t>f we approximate these Q-values with machine learning models such as a neural network, it will save a lot of computation power and time.</a:t>
            </a:r>
            <a:endParaRPr lang="en-US" sz="2800" b="0" i="0" dirty="0">
              <a:effectLst/>
              <a:latin typeface="Lato" panose="020F0502020204030203" pitchFamily="34" charset="0"/>
            </a:endParaRPr>
          </a:p>
        </p:txBody>
      </p:sp>
    </p:spTree>
    <p:extLst>
      <p:ext uri="{BB962C8B-B14F-4D97-AF65-F5344CB8AC3E}">
        <p14:creationId xmlns:p14="http://schemas.microsoft.com/office/powerpoint/2010/main" val="3285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Difference between Q Learning and DQN</a:t>
            </a:r>
          </a:p>
        </p:txBody>
      </p:sp>
      <p:pic>
        <p:nvPicPr>
          <p:cNvPr id="5" name="Content Placeholder 4">
            <a:extLst>
              <a:ext uri="{FF2B5EF4-FFF2-40B4-BE49-F238E27FC236}">
                <a16:creationId xmlns:a16="http://schemas.microsoft.com/office/drawing/2014/main" id="{E4E4542F-A683-477D-8908-3ACB26BDD1BF}"/>
              </a:ext>
            </a:extLst>
          </p:cNvPr>
          <p:cNvPicPr>
            <a:picLocks noGrp="1" noChangeAspect="1"/>
          </p:cNvPicPr>
          <p:nvPr>
            <p:ph idx="1"/>
          </p:nvPr>
        </p:nvPicPr>
        <p:blipFill>
          <a:blip r:embed="rId2"/>
          <a:stretch>
            <a:fillRect/>
          </a:stretch>
        </p:blipFill>
        <p:spPr>
          <a:xfrm>
            <a:off x="2320957" y="2052918"/>
            <a:ext cx="6354413" cy="4017629"/>
          </a:xfrm>
        </p:spPr>
      </p:pic>
    </p:spTree>
    <p:extLst>
      <p:ext uri="{BB962C8B-B14F-4D97-AF65-F5344CB8AC3E}">
        <p14:creationId xmlns:p14="http://schemas.microsoft.com/office/powerpoint/2010/main" val="120247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87081" y="377190"/>
            <a:ext cx="9404723" cy="1400530"/>
          </a:xfrm>
        </p:spPr>
        <p:txBody>
          <a:bodyPr/>
          <a:lstStyle/>
          <a:p>
            <a:r>
              <a:rPr lang="en-US" dirty="0"/>
              <a:t>Steps in DQN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1027601" y="1549998"/>
            <a:ext cx="9466520" cy="4930812"/>
          </a:xfrm>
        </p:spPr>
        <p:txBody>
          <a:bodyPr>
            <a:normAutofit fontScale="92500" lnSpcReduction="10000"/>
          </a:bodyPr>
          <a:lstStyle/>
          <a:p>
            <a:pPr algn="l"/>
            <a:r>
              <a:rPr lang="en-US" sz="2200" dirty="0">
                <a:latin typeface="Lato" panose="020F0502020204030203" pitchFamily="34" charset="0"/>
              </a:rPr>
              <a:t>So, what are the steps involved in reinforcement learning using deep Q-learning networks (DQNs)?</a:t>
            </a:r>
          </a:p>
          <a:p>
            <a:pPr algn="l">
              <a:buFont typeface="+mj-lt"/>
              <a:buAutoNum type="arabicPeriod"/>
            </a:pPr>
            <a:r>
              <a:rPr lang="en-US" sz="2200" dirty="0">
                <a:latin typeface="Lato" panose="020F0502020204030203" pitchFamily="34" charset="0"/>
              </a:rPr>
              <a:t>All the past experience is stored by the user in memory</a:t>
            </a:r>
          </a:p>
          <a:p>
            <a:pPr algn="l">
              <a:buFont typeface="+mj-lt"/>
              <a:buAutoNum type="arabicPeriod"/>
            </a:pPr>
            <a:r>
              <a:rPr lang="en-US" sz="2200" dirty="0">
                <a:latin typeface="Lato" panose="020F0502020204030203" pitchFamily="34" charset="0"/>
              </a:rPr>
              <a:t>The next action is determined by the maximum output of the Q-network</a:t>
            </a:r>
          </a:p>
          <a:p>
            <a:pPr algn="l">
              <a:buFont typeface="+mj-lt"/>
              <a:buAutoNum type="arabicPeriod"/>
            </a:pPr>
            <a:r>
              <a:rPr lang="en-US" sz="2200" dirty="0">
                <a:latin typeface="Lato" panose="020F0502020204030203" pitchFamily="34" charset="0"/>
              </a:rPr>
              <a:t>The loss function here is mean squared error of the predicted Q-value and the target Q-value – Q*. This is basically a regression problem. However, we do not know the target or actual value here as we are dealing with a reinforcement learning problem. Going back to the Q-value update equation derived </a:t>
            </a:r>
            <a:r>
              <a:rPr lang="en-US" sz="2200" dirty="0" err="1">
                <a:latin typeface="Lato" panose="020F0502020204030203" pitchFamily="34" charset="0"/>
              </a:rPr>
              <a:t>fromthe</a:t>
            </a:r>
            <a:r>
              <a:rPr lang="en-US" sz="2200" dirty="0">
                <a:latin typeface="Lato" panose="020F0502020204030203" pitchFamily="34" charset="0"/>
              </a:rPr>
              <a:t> Bellman equation. we have:</a:t>
            </a:r>
          </a:p>
          <a:p>
            <a:pPr marL="0" indent="0" algn="l">
              <a:buNone/>
            </a:pPr>
            <a:endParaRPr lang="en-US" sz="2200" dirty="0">
              <a:latin typeface="Lato" panose="020F0502020204030203" pitchFamily="34" charset="0"/>
            </a:endParaRPr>
          </a:p>
          <a:p>
            <a:pPr algn="l">
              <a:buFont typeface="+mj-lt"/>
              <a:buAutoNum type="arabicPeriod"/>
            </a:pPr>
            <a:endParaRPr lang="en-US" sz="2200" dirty="0">
              <a:latin typeface="Lato" panose="020F0502020204030203" pitchFamily="34" charset="0"/>
            </a:endParaRPr>
          </a:p>
          <a:p>
            <a:pPr marL="0" indent="0" algn="l">
              <a:buNone/>
            </a:pPr>
            <a:r>
              <a:rPr lang="en-US" sz="2200" dirty="0">
                <a:latin typeface="Lato" panose="020F0502020204030203" pitchFamily="34" charset="0"/>
              </a:rPr>
              <a:t>The section in green represents the target. We can argue that it is predicting its own value, but since R is the unbiased true reward, the network is going to update its gradient using backpropagation to finally converge.</a:t>
            </a:r>
          </a:p>
        </p:txBody>
      </p:sp>
      <p:pic>
        <p:nvPicPr>
          <p:cNvPr id="5" name="Picture 4">
            <a:extLst>
              <a:ext uri="{FF2B5EF4-FFF2-40B4-BE49-F238E27FC236}">
                <a16:creationId xmlns:a16="http://schemas.microsoft.com/office/drawing/2014/main" id="{4AC62847-FBF3-40D9-BBDF-F25E2E8D0F94}"/>
              </a:ext>
            </a:extLst>
          </p:cNvPr>
          <p:cNvPicPr>
            <a:picLocks noChangeAspect="1"/>
          </p:cNvPicPr>
          <p:nvPr/>
        </p:nvPicPr>
        <p:blipFill>
          <a:blip r:embed="rId2"/>
          <a:stretch>
            <a:fillRect/>
          </a:stretch>
        </p:blipFill>
        <p:spPr>
          <a:xfrm>
            <a:off x="2052209" y="4591306"/>
            <a:ext cx="6292035" cy="716696"/>
          </a:xfrm>
          <a:prstGeom prst="rect">
            <a:avLst/>
          </a:prstGeom>
        </p:spPr>
      </p:pic>
    </p:spTree>
    <p:extLst>
      <p:ext uri="{BB962C8B-B14F-4D97-AF65-F5344CB8AC3E}">
        <p14:creationId xmlns:p14="http://schemas.microsoft.com/office/powerpoint/2010/main" val="140484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pPr fontAlgn="base"/>
            <a:r>
              <a:rPr lang="en-US" dirty="0"/>
              <a:t>Issue with DQN Compared to DNN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444180" y="1759514"/>
            <a:ext cx="6040438" cy="4557466"/>
          </a:xfrm>
        </p:spPr>
        <p:txBody>
          <a:bodyPr>
            <a:normAutofit/>
          </a:bodyPr>
          <a:lstStyle/>
          <a:p>
            <a:r>
              <a:rPr lang="en-US" sz="2800" i="0" u="sng" dirty="0">
                <a:effectLst/>
                <a:latin typeface="Lato" panose="020F0502020204030203" pitchFamily="34" charset="0"/>
              </a:rPr>
              <a:t>Non-stationary or unstable target:</a:t>
            </a:r>
          </a:p>
          <a:p>
            <a:pPr marL="0" indent="0">
              <a:buNone/>
            </a:pPr>
            <a:endParaRPr lang="en-US" sz="2000" dirty="0"/>
          </a:p>
          <a:p>
            <a:r>
              <a:rPr lang="en-US" sz="2400" i="0" dirty="0">
                <a:effectLst/>
                <a:latin typeface="Lato" panose="020F0502020204030203" pitchFamily="34" charset="0"/>
              </a:rPr>
              <a:t>As you can see in the above code, the target is continuously changing with each iteration. In deep learning, the target variable does not change and hence the training is stable, which is just not true for RL</a:t>
            </a:r>
            <a:endParaRPr lang="en-US" sz="2800" dirty="0"/>
          </a:p>
        </p:txBody>
      </p:sp>
      <p:pic>
        <p:nvPicPr>
          <p:cNvPr id="5" name="Picture 4">
            <a:extLst>
              <a:ext uri="{FF2B5EF4-FFF2-40B4-BE49-F238E27FC236}">
                <a16:creationId xmlns:a16="http://schemas.microsoft.com/office/drawing/2014/main" id="{176EE6D1-7F72-41EE-AC4B-4B4726FDF452}"/>
              </a:ext>
            </a:extLst>
          </p:cNvPr>
          <p:cNvPicPr>
            <a:picLocks noChangeAspect="1"/>
          </p:cNvPicPr>
          <p:nvPr/>
        </p:nvPicPr>
        <p:blipFill>
          <a:blip r:embed="rId2"/>
          <a:stretch>
            <a:fillRect/>
          </a:stretch>
        </p:blipFill>
        <p:spPr>
          <a:xfrm>
            <a:off x="6383053" y="1938618"/>
            <a:ext cx="5664167" cy="3593502"/>
          </a:xfrm>
          <a:prstGeom prst="rect">
            <a:avLst/>
          </a:prstGeom>
        </p:spPr>
      </p:pic>
    </p:spTree>
    <p:extLst>
      <p:ext uri="{BB962C8B-B14F-4D97-AF65-F5344CB8AC3E}">
        <p14:creationId xmlns:p14="http://schemas.microsoft.com/office/powerpoint/2010/main" val="28493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832801" y="666077"/>
            <a:ext cx="9404723" cy="1400530"/>
          </a:xfrm>
        </p:spPr>
        <p:txBody>
          <a:bodyPr/>
          <a:lstStyle/>
          <a:p>
            <a:r>
              <a:rPr lang="en-US" dirty="0"/>
              <a:t>Issue with DQN Compared to DNN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06901" y="1836422"/>
            <a:ext cx="9234329" cy="4195481"/>
          </a:xfrm>
        </p:spPr>
        <p:txBody>
          <a:bodyPr>
            <a:normAutofit/>
          </a:bodyPr>
          <a:lstStyle/>
          <a:p>
            <a:pPr algn="l"/>
            <a:r>
              <a:rPr lang="en-US" sz="2600" b="0" i="0" dirty="0">
                <a:effectLst/>
                <a:latin typeface="Lato" panose="020F0502020204030203" pitchFamily="34" charset="0"/>
              </a:rPr>
              <a:t>To summarise, we often depend on the policy or value functions in reinforcement learning to sample actions. However, this is frequently changing as we continuously learn what to explore. As we play out the game, we get to know more about the ground truth values of states and actions and hence, the output is also changing.</a:t>
            </a:r>
          </a:p>
          <a:p>
            <a:pPr algn="l"/>
            <a:r>
              <a:rPr lang="en-US" sz="2600" b="0" i="0" dirty="0">
                <a:effectLst/>
                <a:latin typeface="Lato" panose="020F0502020204030203" pitchFamily="34" charset="0"/>
              </a:rPr>
              <a:t>So, we try to learn to map for a constantly changing input and output.</a:t>
            </a:r>
          </a:p>
        </p:txBody>
      </p:sp>
    </p:spTree>
    <p:extLst>
      <p:ext uri="{BB962C8B-B14F-4D97-AF65-F5344CB8AC3E}">
        <p14:creationId xmlns:p14="http://schemas.microsoft.com/office/powerpoint/2010/main" val="9462899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1664</TotalTime>
  <Words>1153</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Bahnschrift Condensed</vt:lpstr>
      <vt:lpstr>inherit</vt:lpstr>
      <vt:lpstr>Lato</vt:lpstr>
      <vt:lpstr>Trebuchet MS</vt:lpstr>
      <vt:lpstr>Wingdings</vt:lpstr>
      <vt:lpstr>Wingdings 3</vt:lpstr>
      <vt:lpstr>Facet</vt:lpstr>
      <vt:lpstr>Reinforcement Learning  Deep Q – Learning (DQN)</vt:lpstr>
      <vt:lpstr>Contents</vt:lpstr>
      <vt:lpstr>Deep Reinforcement learning used in Real Life</vt:lpstr>
      <vt:lpstr>Why to use Deep Q learning?</vt:lpstr>
      <vt:lpstr>Why to use Deep Q learning?</vt:lpstr>
      <vt:lpstr>Difference between Q Learning and DQN</vt:lpstr>
      <vt:lpstr>Steps in DQN</vt:lpstr>
      <vt:lpstr>Issue with DQN Compared to DNN</vt:lpstr>
      <vt:lpstr>Issue with DQN Compared to DNN</vt:lpstr>
      <vt:lpstr>Solution?</vt:lpstr>
      <vt:lpstr>Solution!</vt:lpstr>
      <vt:lpstr>Solution!</vt:lpstr>
      <vt:lpstr>To summarize</vt:lpstr>
      <vt:lpstr>To summarize</vt:lpstr>
      <vt:lpstr>Implementing Deep Q-Learning in Python using Keras &amp; OpenAI Gym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Jenson Joseph</dc:creator>
  <cp:lastModifiedBy>Jenson Joseph</cp:lastModifiedBy>
  <cp:revision>22</cp:revision>
  <dcterms:created xsi:type="dcterms:W3CDTF">2022-01-12T15:36:04Z</dcterms:created>
  <dcterms:modified xsi:type="dcterms:W3CDTF">2022-09-10T09:19:28Z</dcterms:modified>
</cp:coreProperties>
</file>