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74" r:id="rId4"/>
    <p:sldId id="275" r:id="rId5"/>
    <p:sldId id="276" r:id="rId6"/>
    <p:sldId id="284" r:id="rId7"/>
    <p:sldId id="285" r:id="rId8"/>
    <p:sldId id="277" r:id="rId9"/>
    <p:sldId id="286" r:id="rId10"/>
    <p:sldId id="280" r:id="rId11"/>
    <p:sldId id="287" r:id="rId12"/>
    <p:sldId id="288" r:id="rId13"/>
    <p:sldId id="278" r:id="rId14"/>
    <p:sldId id="279" r:id="rId15"/>
    <p:sldId id="281" r:id="rId16"/>
    <p:sldId id="282" r:id="rId17"/>
    <p:sldId id="289" r:id="rId18"/>
    <p:sldId id="290" r:id="rId19"/>
    <p:sldId id="291" r:id="rId20"/>
    <p:sldId id="292" r:id="rId21"/>
    <p:sldId id="293"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0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243037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2745144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04858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495559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0875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765717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552791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05669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pic>
        <p:nvPicPr>
          <p:cNvPr id="7" name="Picture 6">
            <a:extLst>
              <a:ext uri="{FF2B5EF4-FFF2-40B4-BE49-F238E27FC236}">
                <a16:creationId xmlns:a16="http://schemas.microsoft.com/office/drawing/2014/main" id="{0D28A953-C83F-4929-881C-BB13ACF0D3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8246" y="286830"/>
            <a:ext cx="838199" cy="776586"/>
          </a:xfrm>
          <a:prstGeom prst="rect">
            <a:avLst/>
          </a:prstGeom>
        </p:spPr>
      </p:pic>
    </p:spTree>
    <p:extLst>
      <p:ext uri="{BB962C8B-B14F-4D97-AF65-F5344CB8AC3E}">
        <p14:creationId xmlns:p14="http://schemas.microsoft.com/office/powerpoint/2010/main" val="3865549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E68F6-396B-49E6-874E-4E0A7EA865B0}"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200553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BE68F6-396B-49E6-874E-4E0A7EA865B0}"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225800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BE68F6-396B-49E6-874E-4E0A7EA865B0}" type="datetimeFigureOut">
              <a:rPr lang="en-US" smtClean="0"/>
              <a:t>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62515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BE68F6-396B-49E6-874E-4E0A7EA865B0}" type="datetimeFigureOut">
              <a:rPr lang="en-US" smtClean="0"/>
              <a:t>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2151650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E68F6-396B-49E6-874E-4E0A7EA865B0}" type="datetimeFigureOut">
              <a:rPr lang="en-US" smtClean="0"/>
              <a:t>9/10/2022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408758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BE68F6-396B-49E6-874E-4E0A7EA865B0}"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304842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BE68F6-396B-49E6-874E-4E0A7EA865B0}"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370DC-33D0-457E-B2D1-83C366309148}" type="slidenum">
              <a:rPr lang="en-US" smtClean="0"/>
              <a:t>‹#›</a:t>
            </a:fld>
            <a:endParaRPr lang="en-US"/>
          </a:p>
        </p:txBody>
      </p:sp>
    </p:spTree>
    <p:extLst>
      <p:ext uri="{BB962C8B-B14F-4D97-AF65-F5344CB8AC3E}">
        <p14:creationId xmlns:p14="http://schemas.microsoft.com/office/powerpoint/2010/main" val="185482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BE68F6-396B-49E6-874E-4E0A7EA865B0}" type="datetimeFigureOut">
              <a:rPr lang="en-US" smtClean="0"/>
              <a:t>9/10/2022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4370DC-33D0-457E-B2D1-83C366309148}" type="slidenum">
              <a:rPr lang="en-US" smtClean="0"/>
              <a:t>‹#›</a:t>
            </a:fld>
            <a:endParaRPr lang="en-US"/>
          </a:p>
        </p:txBody>
      </p:sp>
    </p:spTree>
    <p:extLst>
      <p:ext uri="{BB962C8B-B14F-4D97-AF65-F5344CB8AC3E}">
        <p14:creationId xmlns:p14="http://schemas.microsoft.com/office/powerpoint/2010/main" val="2205475585"/>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implilearn.com/tutorials/machine-learning-tutorial/what-is-q-learning" TargetMode="External"/><Relationship Id="rId7" Type="http://schemas.openxmlformats.org/officeDocument/2006/relationships/hyperlink" Target="https://www.analyticsvidhya.com/blog/2019/04/introduction-deep-q-learning-python/" TargetMode="External"/><Relationship Id="rId2" Type="http://schemas.openxmlformats.org/officeDocument/2006/relationships/hyperlink" Target="https://blog.floydhub.com/an-introduction-to-q-learning-reinforcement-learning/" TargetMode="External"/><Relationship Id="rId1" Type="http://schemas.openxmlformats.org/officeDocument/2006/relationships/slideLayout" Target="../slideLayouts/slideLayout2.xml"/><Relationship Id="rId6" Type="http://schemas.openxmlformats.org/officeDocument/2006/relationships/hyperlink" Target="https://towardsdatascience.com/simple-reinforcement-learning-q-learning-fcddc4b6fe56" TargetMode="External"/><Relationship Id="rId5" Type="http://schemas.openxmlformats.org/officeDocument/2006/relationships/hyperlink" Target="https://www.freecodecamp.org/news/an-introduction-to-q-learning-reinforcement-learning-14ac0b4493cc/" TargetMode="External"/><Relationship Id="rId4" Type="http://schemas.openxmlformats.org/officeDocument/2006/relationships/hyperlink" Target="https://www.geeksforgeeks.org/q-learning-in-pyth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39AF-0F36-4D8E-95DC-D3AEB24CCF42}"/>
              </a:ext>
            </a:extLst>
          </p:cNvPr>
          <p:cNvSpPr>
            <a:spLocks noGrp="1"/>
          </p:cNvSpPr>
          <p:nvPr>
            <p:ph type="ctrTitle"/>
          </p:nvPr>
        </p:nvSpPr>
        <p:spPr>
          <a:xfrm>
            <a:off x="601013" y="1732459"/>
            <a:ext cx="9785194" cy="3393081"/>
          </a:xfrm>
        </p:spPr>
        <p:txBody>
          <a:bodyPr/>
          <a:lstStyle/>
          <a:p>
            <a:pPr algn="ctr"/>
            <a:r>
              <a:rPr lang="en-US" sz="6600" dirty="0">
                <a:latin typeface="Bahnschrift" panose="020B0502040204020203" pitchFamily="34" charset="0"/>
              </a:rPr>
              <a:t>Reinforcement Learning</a:t>
            </a:r>
            <a:br>
              <a:rPr lang="en-US" sz="4800" dirty="0">
                <a:latin typeface="Bahnschrift" panose="020B0502040204020203" pitchFamily="34" charset="0"/>
              </a:rPr>
            </a:br>
            <a:br>
              <a:rPr lang="en-US" sz="6600" dirty="0">
                <a:latin typeface="Bahnschrift" panose="020B0502040204020203" pitchFamily="34" charset="0"/>
              </a:rPr>
            </a:br>
            <a:r>
              <a:rPr lang="en-US" sz="6600" i="1" dirty="0">
                <a:latin typeface="Bahnschrift" panose="020B0502040204020203" pitchFamily="34" charset="0"/>
              </a:rPr>
              <a:t>Q - Learning</a:t>
            </a:r>
          </a:p>
        </p:txBody>
      </p:sp>
      <p:pic>
        <p:nvPicPr>
          <p:cNvPr id="5" name="Picture 4">
            <a:extLst>
              <a:ext uri="{FF2B5EF4-FFF2-40B4-BE49-F238E27FC236}">
                <a16:creationId xmlns:a16="http://schemas.microsoft.com/office/drawing/2014/main" id="{A3EB3F28-AEFC-402A-9E4B-A5B107F9C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6207" y="314960"/>
            <a:ext cx="811489" cy="751840"/>
          </a:xfrm>
          <a:prstGeom prst="rect">
            <a:avLst/>
          </a:prstGeom>
        </p:spPr>
      </p:pic>
    </p:spTree>
    <p:extLst>
      <p:ext uri="{BB962C8B-B14F-4D97-AF65-F5344CB8AC3E}">
        <p14:creationId xmlns:p14="http://schemas.microsoft.com/office/powerpoint/2010/main" val="123026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2" y="458078"/>
            <a:ext cx="9404723" cy="1400530"/>
          </a:xfrm>
        </p:spPr>
        <p:txBody>
          <a:bodyPr>
            <a:normAutofit/>
          </a:bodyPr>
          <a:lstStyle/>
          <a:p>
            <a:r>
              <a:rPr lang="en-US" dirty="0"/>
              <a:t>Important Terms in Q-Learning</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508952" y="1508760"/>
            <a:ext cx="9694283" cy="5154930"/>
          </a:xfrm>
        </p:spPr>
        <p:txBody>
          <a:bodyPr>
            <a:normAutofit/>
          </a:bodyPr>
          <a:lstStyle/>
          <a:p>
            <a:pPr>
              <a:buFont typeface="+mj-lt"/>
              <a:buAutoNum type="arabicPeriod"/>
            </a:pPr>
            <a:r>
              <a:rPr lang="en-US" sz="2200" dirty="0">
                <a:solidFill>
                  <a:schemeClr val="tx2"/>
                </a:solidFill>
              </a:rPr>
              <a:t>States: The State, S, represents the current position of an agent in an environment. </a:t>
            </a:r>
          </a:p>
          <a:p>
            <a:pPr>
              <a:buFont typeface="+mj-lt"/>
              <a:buAutoNum type="arabicPeriod"/>
            </a:pPr>
            <a:r>
              <a:rPr lang="en-US" sz="2200" dirty="0">
                <a:solidFill>
                  <a:schemeClr val="tx2"/>
                </a:solidFill>
              </a:rPr>
              <a:t>Action: The Action, A, is the step taken by the agent when it is in a particular state.</a:t>
            </a:r>
          </a:p>
          <a:p>
            <a:pPr>
              <a:buFont typeface="+mj-lt"/>
              <a:buAutoNum type="arabicPeriod"/>
            </a:pPr>
            <a:r>
              <a:rPr lang="en-US" sz="2200" dirty="0">
                <a:solidFill>
                  <a:schemeClr val="tx2"/>
                </a:solidFill>
              </a:rPr>
              <a:t>Rewards: For every action, the agent will get a positive or negative reward.</a:t>
            </a:r>
          </a:p>
          <a:p>
            <a:pPr>
              <a:buFont typeface="+mj-lt"/>
              <a:buAutoNum type="arabicPeriod"/>
            </a:pPr>
            <a:r>
              <a:rPr lang="en-US" sz="2200" dirty="0">
                <a:solidFill>
                  <a:schemeClr val="tx2"/>
                </a:solidFill>
              </a:rPr>
              <a:t>Episodes: When an agent ends up in a terminating state and can’t take a new action.</a:t>
            </a:r>
          </a:p>
          <a:p>
            <a:pPr>
              <a:buFont typeface="+mj-lt"/>
              <a:buAutoNum type="arabicPeriod"/>
            </a:pPr>
            <a:r>
              <a:rPr lang="en-US" sz="2200" dirty="0">
                <a:solidFill>
                  <a:schemeClr val="tx2"/>
                </a:solidFill>
              </a:rPr>
              <a:t>Q-Values: Used to determine how good an Action, A, taken at a particular state, S, is. Q (A, S).</a:t>
            </a:r>
          </a:p>
          <a:p>
            <a:pPr>
              <a:buFont typeface="+mj-lt"/>
              <a:buAutoNum type="arabicPeriod"/>
            </a:pPr>
            <a:r>
              <a:rPr lang="en-US" sz="2200" dirty="0">
                <a:solidFill>
                  <a:schemeClr val="tx2"/>
                </a:solidFill>
              </a:rPr>
              <a:t>Temporal Difference: A formula used to find the Q-Value by using the value of current state and action and previous state and action.</a:t>
            </a:r>
          </a:p>
        </p:txBody>
      </p:sp>
    </p:spTree>
    <p:extLst>
      <p:ext uri="{BB962C8B-B14F-4D97-AF65-F5344CB8AC3E}">
        <p14:creationId xmlns:p14="http://schemas.microsoft.com/office/powerpoint/2010/main" val="284934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310909"/>
            <a:ext cx="9404723" cy="1400530"/>
          </a:xfrm>
        </p:spPr>
        <p:txBody>
          <a:bodyPr>
            <a:normAutofit/>
          </a:bodyPr>
          <a:lstStyle/>
          <a:p>
            <a:pPr algn="l"/>
            <a:r>
              <a:rPr lang="en-US" dirty="0"/>
              <a:t>Q learning concept</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798511" y="1188693"/>
            <a:ext cx="9368474" cy="4965102"/>
          </a:xfrm>
        </p:spPr>
        <p:txBody>
          <a:bodyPr>
            <a:normAutofit/>
          </a:bodyPr>
          <a:lstStyle/>
          <a:p>
            <a:pPr algn="l"/>
            <a:r>
              <a:rPr lang="en-US" sz="2000" dirty="0">
                <a:solidFill>
                  <a:schemeClr val="tx2"/>
                </a:solidFill>
              </a:rPr>
              <a:t>Let’s say we know the expected reward of each action at every step. This would essentially be like a cheat sheet for the agent! Our agent will know exactly which action to perform.</a:t>
            </a:r>
          </a:p>
          <a:p>
            <a:pPr algn="l"/>
            <a:r>
              <a:rPr lang="en-US" sz="2000" dirty="0">
                <a:solidFill>
                  <a:schemeClr val="tx2"/>
                </a:solidFill>
              </a:rPr>
              <a:t>It will perform the sequence of actions that will eventually generate the maximum total reward. This total reward is also called the Q-value and we will formalise our strategy as:</a:t>
            </a:r>
          </a:p>
          <a:p>
            <a:pPr algn="l"/>
            <a:endParaRPr lang="en-US" sz="2000" dirty="0">
              <a:solidFill>
                <a:schemeClr val="tx2"/>
              </a:solidFill>
            </a:endParaRPr>
          </a:p>
          <a:p>
            <a:pPr algn="l"/>
            <a:r>
              <a:rPr lang="en-US" sz="2000" dirty="0">
                <a:solidFill>
                  <a:schemeClr val="tx2"/>
                </a:solidFill>
              </a:rPr>
              <a:t>The above equation states that the Q-value yielded from being at state s and performing action a is the immediate reward r(</a:t>
            </a:r>
            <a:r>
              <a:rPr lang="en-US" sz="2000" dirty="0" err="1">
                <a:solidFill>
                  <a:schemeClr val="tx2"/>
                </a:solidFill>
              </a:rPr>
              <a:t>s,a</a:t>
            </a:r>
            <a:r>
              <a:rPr lang="en-US" sz="2000" dirty="0">
                <a:solidFill>
                  <a:schemeClr val="tx2"/>
                </a:solidFill>
              </a:rPr>
              <a:t>) plus the highest Q-value possible from the next state s’. Gamma here is the discount factor which controls the contribution of rewards further in the future.</a:t>
            </a:r>
          </a:p>
          <a:p>
            <a:pPr algn="l"/>
            <a:r>
              <a:rPr lang="en-US" sz="2000" dirty="0">
                <a:solidFill>
                  <a:schemeClr val="tx2"/>
                </a:solidFill>
              </a:rPr>
              <a:t>Q(</a:t>
            </a:r>
            <a:r>
              <a:rPr lang="en-US" sz="2000" dirty="0" err="1">
                <a:solidFill>
                  <a:schemeClr val="tx2"/>
                </a:solidFill>
              </a:rPr>
              <a:t>s’,a</a:t>
            </a:r>
            <a:r>
              <a:rPr lang="en-US" sz="2000" dirty="0">
                <a:solidFill>
                  <a:schemeClr val="tx2"/>
                </a:solidFill>
              </a:rPr>
              <a:t>) again depends on Q(</a:t>
            </a:r>
            <a:r>
              <a:rPr lang="en-US" sz="2000" dirty="0" err="1">
                <a:solidFill>
                  <a:schemeClr val="tx2"/>
                </a:solidFill>
              </a:rPr>
              <a:t>s”,a</a:t>
            </a:r>
            <a:r>
              <a:rPr lang="en-US" sz="2000" dirty="0">
                <a:solidFill>
                  <a:schemeClr val="tx2"/>
                </a:solidFill>
              </a:rPr>
              <a:t>) which will then have a coefficient of gamma squared. So, the Q-value depends on Q-values of future states as shown here:</a:t>
            </a:r>
          </a:p>
          <a:p>
            <a:pPr algn="l"/>
            <a:endParaRPr lang="en-US" sz="2000" dirty="0">
              <a:solidFill>
                <a:schemeClr val="tx2"/>
              </a:solidFill>
            </a:endParaRPr>
          </a:p>
          <a:p>
            <a:pPr algn="l"/>
            <a:endParaRPr lang="en-US" sz="2000" dirty="0">
              <a:solidFill>
                <a:schemeClr val="tx2"/>
              </a:solidFill>
            </a:endParaRPr>
          </a:p>
        </p:txBody>
      </p:sp>
      <p:pic>
        <p:nvPicPr>
          <p:cNvPr id="6" name="Picture 5">
            <a:extLst>
              <a:ext uri="{FF2B5EF4-FFF2-40B4-BE49-F238E27FC236}">
                <a16:creationId xmlns:a16="http://schemas.microsoft.com/office/drawing/2014/main" id="{01437E2B-1146-4614-B947-C16FC544CFB9}"/>
              </a:ext>
            </a:extLst>
          </p:cNvPr>
          <p:cNvPicPr>
            <a:picLocks noChangeAspect="1"/>
          </p:cNvPicPr>
          <p:nvPr/>
        </p:nvPicPr>
        <p:blipFill>
          <a:blip r:embed="rId2"/>
          <a:stretch>
            <a:fillRect/>
          </a:stretch>
        </p:blipFill>
        <p:spPr>
          <a:xfrm>
            <a:off x="4806880" y="2910563"/>
            <a:ext cx="3398827" cy="681369"/>
          </a:xfrm>
          <a:prstGeom prst="rect">
            <a:avLst/>
          </a:prstGeom>
        </p:spPr>
      </p:pic>
      <p:pic>
        <p:nvPicPr>
          <p:cNvPr id="1026" name="Picture 2">
            <a:extLst>
              <a:ext uri="{FF2B5EF4-FFF2-40B4-BE49-F238E27FC236}">
                <a16:creationId xmlns:a16="http://schemas.microsoft.com/office/drawing/2014/main" id="{414D736A-7BE1-44A8-8D6D-4383C8DF8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015" y="6026507"/>
            <a:ext cx="7130415" cy="520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06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normAutofit/>
          </a:bodyPr>
          <a:lstStyle/>
          <a:p>
            <a:pPr algn="l"/>
            <a:r>
              <a:rPr lang="en-US" dirty="0"/>
              <a:t>Q learning concept</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677334" y="1851661"/>
            <a:ext cx="9404722" cy="4189702"/>
          </a:xfrm>
        </p:spPr>
        <p:txBody>
          <a:bodyPr>
            <a:normAutofit fontScale="92500" lnSpcReduction="10000"/>
          </a:bodyPr>
          <a:lstStyle/>
          <a:p>
            <a:pPr algn="l"/>
            <a:r>
              <a:rPr lang="en-US" sz="2200" dirty="0">
                <a:solidFill>
                  <a:schemeClr val="tx2"/>
                </a:solidFill>
              </a:rPr>
              <a:t>Adjusting the value of gamma will diminish or increase the contribution of future rewards.</a:t>
            </a:r>
          </a:p>
          <a:p>
            <a:pPr algn="l"/>
            <a:r>
              <a:rPr lang="en-US" sz="2200" dirty="0">
                <a:solidFill>
                  <a:schemeClr val="tx2"/>
                </a:solidFill>
              </a:rPr>
              <a:t>Since this is a recursive equation, we can start with making arbitrary assumptions for all q-values. With experience, it will converge to the optimal policy. In practical situations, this is implemented as an update:</a:t>
            </a:r>
          </a:p>
          <a:p>
            <a:pPr algn="l"/>
            <a:endParaRPr lang="en-US" sz="2200" dirty="0">
              <a:solidFill>
                <a:schemeClr val="tx2"/>
              </a:solidFill>
            </a:endParaRPr>
          </a:p>
          <a:p>
            <a:pPr algn="l"/>
            <a:endParaRPr lang="en-US" sz="2200" dirty="0">
              <a:solidFill>
                <a:schemeClr val="tx2"/>
              </a:solidFill>
            </a:endParaRPr>
          </a:p>
          <a:p>
            <a:pPr algn="l"/>
            <a:endParaRPr lang="en-US" sz="2200" dirty="0">
              <a:solidFill>
                <a:schemeClr val="tx2"/>
              </a:solidFill>
            </a:endParaRPr>
          </a:p>
          <a:p>
            <a:pPr algn="l"/>
            <a:endParaRPr lang="en-US" sz="2200" dirty="0">
              <a:solidFill>
                <a:schemeClr val="tx2"/>
              </a:solidFill>
            </a:endParaRPr>
          </a:p>
          <a:p>
            <a:pPr marL="0" indent="0" algn="l">
              <a:buNone/>
            </a:pPr>
            <a:r>
              <a:rPr lang="en-US" sz="2200" dirty="0">
                <a:solidFill>
                  <a:schemeClr val="tx2"/>
                </a:solidFill>
              </a:rPr>
              <a:t>where alpha is the learning rate or step size. This simply determines to what extent newly acquired information overrides old information.</a:t>
            </a:r>
          </a:p>
        </p:txBody>
      </p:sp>
      <p:pic>
        <p:nvPicPr>
          <p:cNvPr id="2050" name="Picture 2">
            <a:extLst>
              <a:ext uri="{FF2B5EF4-FFF2-40B4-BE49-F238E27FC236}">
                <a16:creationId xmlns:a16="http://schemas.microsoft.com/office/drawing/2014/main" id="{058432B6-89A3-4675-8FC6-5671E14AB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120" y="3843953"/>
            <a:ext cx="8439150" cy="70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785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normAutofit/>
          </a:bodyPr>
          <a:lstStyle/>
          <a:p>
            <a:pPr algn="l"/>
            <a:r>
              <a:rPr lang="en-US" dirty="0"/>
              <a:t>What’s a Q-Table?</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654474" y="1728643"/>
            <a:ext cx="8596668" cy="3880773"/>
          </a:xfrm>
        </p:spPr>
        <p:txBody>
          <a:bodyPr>
            <a:normAutofit/>
          </a:bodyPr>
          <a:lstStyle/>
          <a:p>
            <a:pPr algn="l"/>
            <a:r>
              <a:rPr lang="en-US" sz="2400" dirty="0">
                <a:latin typeface="Lato" panose="020F0502020204030203" pitchFamily="34" charset="0"/>
              </a:rPr>
              <a:t>A Q-Table helps us to find the best action for each state in the environment. We use the Bellman Equation at each state to get the expected future state and reward and save it in a table to compare with other states. </a:t>
            </a:r>
          </a:p>
        </p:txBody>
      </p:sp>
      <p:pic>
        <p:nvPicPr>
          <p:cNvPr id="5" name="Picture 4">
            <a:extLst>
              <a:ext uri="{FF2B5EF4-FFF2-40B4-BE49-F238E27FC236}">
                <a16:creationId xmlns:a16="http://schemas.microsoft.com/office/drawing/2014/main" id="{1C4B27ED-898A-4A86-A9EB-9FA638B15090}"/>
              </a:ext>
            </a:extLst>
          </p:cNvPr>
          <p:cNvPicPr>
            <a:picLocks noChangeAspect="1"/>
          </p:cNvPicPr>
          <p:nvPr/>
        </p:nvPicPr>
        <p:blipFill>
          <a:blip r:embed="rId2"/>
          <a:stretch>
            <a:fillRect/>
          </a:stretch>
        </p:blipFill>
        <p:spPr>
          <a:xfrm>
            <a:off x="2463658" y="3237560"/>
            <a:ext cx="4965842" cy="3183940"/>
          </a:xfrm>
          <a:prstGeom prst="rect">
            <a:avLst/>
          </a:prstGeom>
        </p:spPr>
      </p:pic>
    </p:spTree>
    <p:extLst>
      <p:ext uri="{BB962C8B-B14F-4D97-AF65-F5344CB8AC3E}">
        <p14:creationId xmlns:p14="http://schemas.microsoft.com/office/powerpoint/2010/main" val="384771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Example</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677334" y="1783399"/>
            <a:ext cx="8596668" cy="3880773"/>
          </a:xfrm>
        </p:spPr>
        <p:txBody>
          <a:bodyPr>
            <a:normAutofit/>
          </a:bodyPr>
          <a:lstStyle/>
          <a:p>
            <a:pPr marL="0" indent="0" fontAlgn="base">
              <a:spcBef>
                <a:spcPct val="0"/>
              </a:spcBef>
              <a:buNone/>
            </a:pPr>
            <a:r>
              <a:rPr lang="en-US" sz="2400" dirty="0">
                <a:solidFill>
                  <a:schemeClr val="tx2"/>
                </a:solidFill>
              </a:rPr>
              <a:t>Lets take an example – </a:t>
            </a:r>
          </a:p>
          <a:p>
            <a:pPr algn="l"/>
            <a:r>
              <a:rPr lang="en-US" sz="2400" dirty="0">
                <a:solidFill>
                  <a:schemeClr val="tx2"/>
                </a:solidFill>
              </a:rPr>
              <a:t>Consider the image below. You can see a dog in a room that has to perform an action, which is fetching. The dog is the agent; the room is the environment it has to work in, and the action to be performed is fetching.</a:t>
            </a:r>
            <a:br>
              <a:rPr lang="en-US" sz="2400" dirty="0">
                <a:solidFill>
                  <a:schemeClr val="tx2"/>
                </a:solidFill>
              </a:rPr>
            </a:br>
            <a:endParaRPr lang="en-US" sz="2400" dirty="0">
              <a:solidFill>
                <a:schemeClr val="tx2"/>
              </a:solidFill>
            </a:endParaRPr>
          </a:p>
        </p:txBody>
      </p:sp>
      <p:pic>
        <p:nvPicPr>
          <p:cNvPr id="6" name="Picture 5">
            <a:extLst>
              <a:ext uri="{FF2B5EF4-FFF2-40B4-BE49-F238E27FC236}">
                <a16:creationId xmlns:a16="http://schemas.microsoft.com/office/drawing/2014/main" id="{D7136BCB-68E2-49CC-9DD4-437CDCF05913}"/>
              </a:ext>
            </a:extLst>
          </p:cNvPr>
          <p:cNvPicPr>
            <a:picLocks noChangeAspect="1"/>
          </p:cNvPicPr>
          <p:nvPr/>
        </p:nvPicPr>
        <p:blipFill>
          <a:blip r:embed="rId2"/>
          <a:stretch>
            <a:fillRect/>
          </a:stretch>
        </p:blipFill>
        <p:spPr>
          <a:xfrm>
            <a:off x="2305979" y="4089697"/>
            <a:ext cx="5339378" cy="2115915"/>
          </a:xfrm>
          <a:prstGeom prst="rect">
            <a:avLst/>
          </a:prstGeom>
        </p:spPr>
      </p:pic>
    </p:spTree>
    <p:extLst>
      <p:ext uri="{BB962C8B-B14F-4D97-AF65-F5344CB8AC3E}">
        <p14:creationId xmlns:p14="http://schemas.microsoft.com/office/powerpoint/2010/main" val="4177531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Example</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798511" y="1794829"/>
            <a:ext cx="8596668" cy="3880773"/>
          </a:xfrm>
        </p:spPr>
        <p:txBody>
          <a:bodyPr>
            <a:normAutofit/>
          </a:bodyPr>
          <a:lstStyle/>
          <a:p>
            <a:pPr marL="0" indent="0" fontAlgn="base">
              <a:spcBef>
                <a:spcPct val="0"/>
              </a:spcBef>
              <a:buNone/>
            </a:pPr>
            <a:r>
              <a:rPr lang="en-US" sz="2400" dirty="0">
                <a:solidFill>
                  <a:schemeClr val="tx2"/>
                </a:solidFill>
              </a:rPr>
              <a:t>If the correct action is performed, we will reward the agent. If it performs the wrong action, we will not give it any reward or give it a negative reward, like a scolding.</a:t>
            </a:r>
          </a:p>
        </p:txBody>
      </p:sp>
      <p:pic>
        <p:nvPicPr>
          <p:cNvPr id="5" name="Picture 4">
            <a:extLst>
              <a:ext uri="{FF2B5EF4-FFF2-40B4-BE49-F238E27FC236}">
                <a16:creationId xmlns:a16="http://schemas.microsoft.com/office/drawing/2014/main" id="{73D929FD-366D-4B13-9441-46638D805B21}"/>
              </a:ext>
            </a:extLst>
          </p:cNvPr>
          <p:cNvPicPr>
            <a:picLocks noChangeAspect="1"/>
          </p:cNvPicPr>
          <p:nvPr/>
        </p:nvPicPr>
        <p:blipFill>
          <a:blip r:embed="rId2"/>
          <a:stretch>
            <a:fillRect/>
          </a:stretch>
        </p:blipFill>
        <p:spPr>
          <a:xfrm>
            <a:off x="2175416" y="3429000"/>
            <a:ext cx="5835512" cy="2307272"/>
          </a:xfrm>
          <a:prstGeom prst="rect">
            <a:avLst/>
          </a:prstGeom>
        </p:spPr>
      </p:pic>
    </p:spTree>
    <p:extLst>
      <p:ext uri="{BB962C8B-B14F-4D97-AF65-F5344CB8AC3E}">
        <p14:creationId xmlns:p14="http://schemas.microsoft.com/office/powerpoint/2010/main" val="2068034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06668"/>
            <a:ext cx="9404723" cy="1400530"/>
          </a:xfrm>
        </p:spPr>
        <p:txBody>
          <a:bodyPr/>
          <a:lstStyle/>
          <a:p>
            <a:r>
              <a:rPr lang="en-US" dirty="0"/>
              <a:t>Steps to create Q-Table</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608754" y="1737679"/>
            <a:ext cx="9278196" cy="3880773"/>
          </a:xfrm>
        </p:spPr>
        <p:txBody>
          <a:bodyPr>
            <a:normAutofit/>
          </a:bodyPr>
          <a:lstStyle/>
          <a:p>
            <a:pPr algn="l"/>
            <a:r>
              <a:rPr lang="en-US" sz="2400" dirty="0">
                <a:solidFill>
                  <a:schemeClr val="tx2"/>
                </a:solidFill>
              </a:rPr>
              <a:t>Lets us create a q-table for an agent that has to learn to run, fetch and sit on command. The steps taken to construct a q-table are :</a:t>
            </a:r>
          </a:p>
          <a:p>
            <a:pPr algn="l"/>
            <a:r>
              <a:rPr lang="en-US" sz="2400" dirty="0">
                <a:solidFill>
                  <a:schemeClr val="tx2"/>
                </a:solidFill>
              </a:rPr>
              <a:t>Step 1: Create an initial Q-Table with all values initialized to 0</a:t>
            </a:r>
          </a:p>
        </p:txBody>
      </p:sp>
      <p:pic>
        <p:nvPicPr>
          <p:cNvPr id="5" name="Picture 4">
            <a:extLst>
              <a:ext uri="{FF2B5EF4-FFF2-40B4-BE49-F238E27FC236}">
                <a16:creationId xmlns:a16="http://schemas.microsoft.com/office/drawing/2014/main" id="{E4E668B8-1235-4EAF-8912-D168CA08C770}"/>
              </a:ext>
            </a:extLst>
          </p:cNvPr>
          <p:cNvPicPr>
            <a:picLocks noChangeAspect="1"/>
          </p:cNvPicPr>
          <p:nvPr/>
        </p:nvPicPr>
        <p:blipFill>
          <a:blip r:embed="rId2"/>
          <a:stretch>
            <a:fillRect/>
          </a:stretch>
        </p:blipFill>
        <p:spPr>
          <a:xfrm>
            <a:off x="3308235" y="3678064"/>
            <a:ext cx="4315795" cy="2573267"/>
          </a:xfrm>
          <a:prstGeom prst="rect">
            <a:avLst/>
          </a:prstGeom>
        </p:spPr>
      </p:pic>
    </p:spTree>
    <p:extLst>
      <p:ext uri="{BB962C8B-B14F-4D97-AF65-F5344CB8AC3E}">
        <p14:creationId xmlns:p14="http://schemas.microsoft.com/office/powerpoint/2010/main" val="2903306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Steps to create Q-Table</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798511" y="1577659"/>
            <a:ext cx="8596668" cy="3880773"/>
          </a:xfrm>
        </p:spPr>
        <p:txBody>
          <a:bodyPr>
            <a:normAutofit/>
          </a:bodyPr>
          <a:lstStyle/>
          <a:p>
            <a:pPr algn="l"/>
            <a:r>
              <a:rPr lang="en-US" sz="2400" b="0" i="0" dirty="0">
                <a:effectLst/>
                <a:latin typeface="Roboto" panose="02000000000000000000" pitchFamily="2" charset="0"/>
              </a:rPr>
              <a:t>Step 2: Choose an action and perform it. Update values in the table</a:t>
            </a:r>
          </a:p>
          <a:p>
            <a:pPr algn="l"/>
            <a:r>
              <a:rPr lang="en-US" sz="2400" b="0" i="0" dirty="0">
                <a:effectLst/>
                <a:latin typeface="Roboto" panose="02000000000000000000" pitchFamily="2" charset="0"/>
              </a:rPr>
              <a:t>This is the starting point. We have performed no other action as of yet. Let us say that we want the agent to sit initially, which it does. The table will change to:</a:t>
            </a:r>
          </a:p>
        </p:txBody>
      </p:sp>
      <p:pic>
        <p:nvPicPr>
          <p:cNvPr id="6" name="Picture 5">
            <a:extLst>
              <a:ext uri="{FF2B5EF4-FFF2-40B4-BE49-F238E27FC236}">
                <a16:creationId xmlns:a16="http://schemas.microsoft.com/office/drawing/2014/main" id="{CE88648F-8783-4E95-B977-11B50C4FB39B}"/>
              </a:ext>
            </a:extLst>
          </p:cNvPr>
          <p:cNvPicPr>
            <a:picLocks noChangeAspect="1"/>
          </p:cNvPicPr>
          <p:nvPr/>
        </p:nvPicPr>
        <p:blipFill>
          <a:blip r:embed="rId2"/>
          <a:stretch>
            <a:fillRect/>
          </a:stretch>
        </p:blipFill>
        <p:spPr>
          <a:xfrm>
            <a:off x="2796821" y="3703674"/>
            <a:ext cx="4562245" cy="2782899"/>
          </a:xfrm>
          <a:prstGeom prst="rect">
            <a:avLst/>
          </a:prstGeom>
        </p:spPr>
      </p:pic>
    </p:spTree>
    <p:extLst>
      <p:ext uri="{BB962C8B-B14F-4D97-AF65-F5344CB8AC3E}">
        <p14:creationId xmlns:p14="http://schemas.microsoft.com/office/powerpoint/2010/main" val="3491789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Steps to create Q-Table</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665904" y="1825034"/>
            <a:ext cx="8596668" cy="3880773"/>
          </a:xfrm>
        </p:spPr>
        <p:txBody>
          <a:bodyPr>
            <a:normAutofit/>
          </a:bodyPr>
          <a:lstStyle/>
          <a:p>
            <a:pPr algn="l"/>
            <a:r>
              <a:rPr lang="en-US" sz="2400" b="0" i="0" dirty="0">
                <a:effectLst/>
                <a:latin typeface="Roboto" panose="02000000000000000000" pitchFamily="2" charset="0"/>
              </a:rPr>
              <a:t>Step 3: Get the value of the reward and calculate the Q-Value using Bellman Equation</a:t>
            </a:r>
          </a:p>
          <a:p>
            <a:pPr algn="l"/>
            <a:r>
              <a:rPr lang="en-US" sz="2400" b="0" i="0" dirty="0">
                <a:effectLst/>
                <a:latin typeface="Roboto" panose="02000000000000000000" pitchFamily="2" charset="0"/>
              </a:rPr>
              <a:t>For the action performed, we need to calculate the value of the actual reward and the Q(S, A) value</a:t>
            </a:r>
          </a:p>
        </p:txBody>
      </p:sp>
      <p:pic>
        <p:nvPicPr>
          <p:cNvPr id="5" name="Picture 4">
            <a:extLst>
              <a:ext uri="{FF2B5EF4-FFF2-40B4-BE49-F238E27FC236}">
                <a16:creationId xmlns:a16="http://schemas.microsoft.com/office/drawing/2014/main" id="{F5212016-ACD4-4453-A45B-F604771BCE6D}"/>
              </a:ext>
            </a:extLst>
          </p:cNvPr>
          <p:cNvPicPr>
            <a:picLocks noChangeAspect="1"/>
          </p:cNvPicPr>
          <p:nvPr/>
        </p:nvPicPr>
        <p:blipFill>
          <a:blip r:embed="rId2"/>
          <a:stretch>
            <a:fillRect/>
          </a:stretch>
        </p:blipFill>
        <p:spPr>
          <a:xfrm>
            <a:off x="2929427" y="3722634"/>
            <a:ext cx="4491235" cy="2735316"/>
          </a:xfrm>
          <a:prstGeom prst="rect">
            <a:avLst/>
          </a:prstGeom>
        </p:spPr>
      </p:pic>
    </p:spTree>
    <p:extLst>
      <p:ext uri="{BB962C8B-B14F-4D97-AF65-F5344CB8AC3E}">
        <p14:creationId xmlns:p14="http://schemas.microsoft.com/office/powerpoint/2010/main" val="1071368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Steps to create Q-Table</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585894" y="1691959"/>
            <a:ext cx="8596668" cy="3880773"/>
          </a:xfrm>
        </p:spPr>
        <p:txBody>
          <a:bodyPr>
            <a:normAutofit/>
          </a:bodyPr>
          <a:lstStyle/>
          <a:p>
            <a:pPr algn="l"/>
            <a:r>
              <a:rPr lang="en-US" sz="2400" b="0" i="0" dirty="0">
                <a:effectLst/>
                <a:latin typeface="Roboto" panose="02000000000000000000" pitchFamily="2" charset="0"/>
              </a:rPr>
              <a:t>Step 4: Continue the same until the table is filled or an episode ends</a:t>
            </a:r>
          </a:p>
          <a:p>
            <a:pPr algn="l"/>
            <a:r>
              <a:rPr lang="en-US" sz="2400" b="0" i="0" dirty="0">
                <a:effectLst/>
                <a:latin typeface="Roboto" panose="02000000000000000000" pitchFamily="2" charset="0"/>
              </a:rPr>
              <a:t>The agent continues taking actions and for each action, the reward and Q-value are calculated and it updates the table.</a:t>
            </a:r>
          </a:p>
        </p:txBody>
      </p:sp>
      <p:pic>
        <p:nvPicPr>
          <p:cNvPr id="6" name="Picture 5">
            <a:extLst>
              <a:ext uri="{FF2B5EF4-FFF2-40B4-BE49-F238E27FC236}">
                <a16:creationId xmlns:a16="http://schemas.microsoft.com/office/drawing/2014/main" id="{0954C59D-C611-4C81-A5D1-98D3C3A3558C}"/>
              </a:ext>
            </a:extLst>
          </p:cNvPr>
          <p:cNvPicPr>
            <a:picLocks noChangeAspect="1"/>
          </p:cNvPicPr>
          <p:nvPr/>
        </p:nvPicPr>
        <p:blipFill>
          <a:blip r:embed="rId2"/>
          <a:stretch>
            <a:fillRect/>
          </a:stretch>
        </p:blipFill>
        <p:spPr>
          <a:xfrm>
            <a:off x="2408377" y="3476012"/>
            <a:ext cx="4951702" cy="2981353"/>
          </a:xfrm>
          <a:prstGeom prst="rect">
            <a:avLst/>
          </a:prstGeom>
        </p:spPr>
      </p:pic>
    </p:spTree>
    <p:extLst>
      <p:ext uri="{BB962C8B-B14F-4D97-AF65-F5344CB8AC3E}">
        <p14:creationId xmlns:p14="http://schemas.microsoft.com/office/powerpoint/2010/main" val="97106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574464" y="457201"/>
            <a:ext cx="9404723" cy="1400530"/>
          </a:xfrm>
        </p:spPr>
        <p:txBody>
          <a:bodyPr/>
          <a:lstStyle/>
          <a:p>
            <a:r>
              <a:rPr lang="en-US" dirty="0"/>
              <a:t>Contents</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574464" y="1325880"/>
            <a:ext cx="10192596" cy="5074919"/>
          </a:xfrm>
        </p:spPr>
        <p:txBody>
          <a:bodyPr>
            <a:normAutofit fontScale="92500" lnSpcReduction="20000"/>
          </a:bodyPr>
          <a:lstStyle/>
          <a:p>
            <a:pPr algn="l" fontAlgn="base">
              <a:buFont typeface="Arial" panose="020B0604020202020204" pitchFamily="34" charset="0"/>
              <a:buChar char="•"/>
            </a:pPr>
            <a:r>
              <a:rPr lang="en-US" sz="2800" b="0" i="0" dirty="0">
                <a:effectLst/>
                <a:latin typeface="inherit"/>
              </a:rPr>
              <a:t>What is Q-Learning</a:t>
            </a:r>
          </a:p>
          <a:p>
            <a:pPr algn="l" fontAlgn="base">
              <a:buFont typeface="Arial" panose="020B0604020202020204" pitchFamily="34" charset="0"/>
              <a:buChar char="•"/>
            </a:pPr>
            <a:r>
              <a:rPr lang="en-US" sz="2800" dirty="0">
                <a:latin typeface="inherit"/>
              </a:rPr>
              <a:t>RL Agent-Environment</a:t>
            </a:r>
            <a:endParaRPr lang="en-US" sz="2800" b="0" i="0" dirty="0">
              <a:effectLst/>
              <a:latin typeface="inherit"/>
            </a:endParaRPr>
          </a:p>
          <a:p>
            <a:pPr algn="l" fontAlgn="base">
              <a:buFont typeface="Arial" panose="020B0604020202020204" pitchFamily="34" charset="0"/>
              <a:buChar char="•"/>
            </a:pPr>
            <a:r>
              <a:rPr lang="en-US" sz="2800" b="0" i="0" dirty="0">
                <a:effectLst/>
                <a:latin typeface="inherit"/>
              </a:rPr>
              <a:t>Use of Bellman Equation in Q-Learning</a:t>
            </a:r>
          </a:p>
          <a:p>
            <a:pPr algn="l" fontAlgn="base">
              <a:buFont typeface="Arial" panose="020B0604020202020204" pitchFamily="34" charset="0"/>
              <a:buChar char="•"/>
            </a:pPr>
            <a:r>
              <a:rPr lang="en-US" sz="2800" dirty="0">
                <a:latin typeface="inherit"/>
              </a:rPr>
              <a:t>Use of Markov Decision Process</a:t>
            </a:r>
          </a:p>
          <a:p>
            <a:pPr algn="l" fontAlgn="base">
              <a:buFont typeface="Arial" panose="020B0604020202020204" pitchFamily="34" charset="0"/>
              <a:buChar char="•"/>
            </a:pPr>
            <a:r>
              <a:rPr lang="en-US" sz="2800" b="0" i="0" dirty="0">
                <a:effectLst/>
                <a:latin typeface="inherit"/>
              </a:rPr>
              <a:t>Important terms in Q</a:t>
            </a:r>
            <a:r>
              <a:rPr lang="en-US" sz="2800" dirty="0">
                <a:latin typeface="inherit"/>
              </a:rPr>
              <a:t>-Learning</a:t>
            </a:r>
            <a:endParaRPr lang="en-US" sz="2800" b="0" i="0" dirty="0">
              <a:effectLst/>
              <a:latin typeface="inherit"/>
            </a:endParaRPr>
          </a:p>
          <a:p>
            <a:pPr algn="l" fontAlgn="base">
              <a:buFont typeface="Arial" panose="020B0604020202020204" pitchFamily="34" charset="0"/>
              <a:buChar char="•"/>
            </a:pPr>
            <a:r>
              <a:rPr lang="en-US" sz="2800" b="0" i="0" dirty="0">
                <a:effectLst/>
                <a:latin typeface="inherit"/>
              </a:rPr>
              <a:t>Q-Learning concept</a:t>
            </a:r>
          </a:p>
          <a:p>
            <a:pPr algn="l" fontAlgn="base">
              <a:buFont typeface="Arial" panose="020B0604020202020204" pitchFamily="34" charset="0"/>
              <a:buChar char="•"/>
            </a:pPr>
            <a:r>
              <a:rPr lang="en-US" sz="2800" b="0" i="0" dirty="0">
                <a:effectLst/>
                <a:latin typeface="inherit"/>
              </a:rPr>
              <a:t>What’s a Q-Table</a:t>
            </a:r>
          </a:p>
          <a:p>
            <a:pPr algn="l" fontAlgn="base">
              <a:buFont typeface="Arial" panose="020B0604020202020204" pitchFamily="34" charset="0"/>
              <a:buChar char="•"/>
            </a:pPr>
            <a:r>
              <a:rPr lang="en-US" sz="2800" dirty="0">
                <a:latin typeface="inherit"/>
              </a:rPr>
              <a:t>Example</a:t>
            </a:r>
          </a:p>
          <a:p>
            <a:pPr algn="l" fontAlgn="base">
              <a:buFont typeface="Arial" panose="020B0604020202020204" pitchFamily="34" charset="0"/>
              <a:buChar char="•"/>
            </a:pPr>
            <a:r>
              <a:rPr lang="en-US" sz="2800" b="0" i="0" dirty="0">
                <a:effectLst/>
                <a:latin typeface="inherit"/>
              </a:rPr>
              <a:t>Steps to create Q-Table</a:t>
            </a:r>
          </a:p>
          <a:p>
            <a:pPr algn="l" fontAlgn="base">
              <a:buFont typeface="Arial" panose="020B0604020202020204" pitchFamily="34" charset="0"/>
              <a:buChar char="•"/>
            </a:pPr>
            <a:r>
              <a:rPr lang="en-US" sz="2800" b="0" i="0" dirty="0">
                <a:effectLst/>
                <a:latin typeface="inherit"/>
              </a:rPr>
              <a:t>Implementation using python</a:t>
            </a:r>
          </a:p>
          <a:p>
            <a:pPr algn="l" fontAlgn="base">
              <a:buFont typeface="Arial" panose="020B0604020202020204" pitchFamily="34" charset="0"/>
              <a:buChar char="•"/>
            </a:pPr>
            <a:r>
              <a:rPr lang="en-US" sz="2800" b="0" i="0" dirty="0">
                <a:effectLst/>
                <a:latin typeface="inherit"/>
              </a:rPr>
              <a:t>References</a:t>
            </a:r>
          </a:p>
          <a:p>
            <a:endParaRPr lang="en-US" sz="3200" dirty="0"/>
          </a:p>
        </p:txBody>
      </p:sp>
    </p:spTree>
    <p:extLst>
      <p:ext uri="{BB962C8B-B14F-4D97-AF65-F5344CB8AC3E}">
        <p14:creationId xmlns:p14="http://schemas.microsoft.com/office/powerpoint/2010/main" val="2579017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Steps to create Q-Table</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654474" y="1669099"/>
            <a:ext cx="8596668" cy="3880773"/>
          </a:xfrm>
        </p:spPr>
        <p:txBody>
          <a:bodyPr>
            <a:normAutofit/>
          </a:bodyPr>
          <a:lstStyle/>
          <a:p>
            <a:pPr algn="l"/>
            <a:r>
              <a:rPr lang="en-US" sz="2400" b="0" i="0" dirty="0">
                <a:effectLst/>
                <a:latin typeface="Roboto" panose="02000000000000000000" pitchFamily="2" charset="0"/>
              </a:rPr>
              <a:t>Step 4: Continue the same until the table is filled or an episode ends</a:t>
            </a:r>
          </a:p>
          <a:p>
            <a:pPr algn="l"/>
            <a:r>
              <a:rPr lang="en-US" sz="2400" b="0" i="0" dirty="0">
                <a:effectLst/>
                <a:latin typeface="Roboto" panose="02000000000000000000" pitchFamily="2" charset="0"/>
              </a:rPr>
              <a:t>The agent continues taking actions and for each action, the reward and Q-value are calculated and it updates the table.</a:t>
            </a:r>
          </a:p>
        </p:txBody>
      </p:sp>
      <p:pic>
        <p:nvPicPr>
          <p:cNvPr id="6" name="Picture 5">
            <a:extLst>
              <a:ext uri="{FF2B5EF4-FFF2-40B4-BE49-F238E27FC236}">
                <a16:creationId xmlns:a16="http://schemas.microsoft.com/office/drawing/2014/main" id="{0954C59D-C611-4C81-A5D1-98D3C3A3558C}"/>
              </a:ext>
            </a:extLst>
          </p:cNvPr>
          <p:cNvPicPr>
            <a:picLocks noChangeAspect="1"/>
          </p:cNvPicPr>
          <p:nvPr/>
        </p:nvPicPr>
        <p:blipFill>
          <a:blip r:embed="rId2"/>
          <a:stretch>
            <a:fillRect/>
          </a:stretch>
        </p:blipFill>
        <p:spPr>
          <a:xfrm>
            <a:off x="2335629" y="3429000"/>
            <a:ext cx="5311041" cy="3197706"/>
          </a:xfrm>
          <a:prstGeom prst="rect">
            <a:avLst/>
          </a:prstGeom>
        </p:spPr>
      </p:pic>
    </p:spTree>
    <p:extLst>
      <p:ext uri="{BB962C8B-B14F-4D97-AF65-F5344CB8AC3E}">
        <p14:creationId xmlns:p14="http://schemas.microsoft.com/office/powerpoint/2010/main" val="446501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06668"/>
            <a:ext cx="9404723" cy="1400530"/>
          </a:xfrm>
        </p:spPr>
        <p:txBody>
          <a:bodyPr/>
          <a:lstStyle/>
          <a:p>
            <a:r>
              <a:rPr lang="en-US" dirty="0"/>
              <a:t>Implementation using python</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643044" y="1817689"/>
            <a:ext cx="7026486" cy="578315"/>
          </a:xfrm>
        </p:spPr>
        <p:txBody>
          <a:bodyPr>
            <a:normAutofit/>
          </a:bodyPr>
          <a:lstStyle/>
          <a:p>
            <a:pPr algn="l"/>
            <a:r>
              <a:rPr lang="en-US" sz="2400" b="0" i="0" dirty="0">
                <a:effectLst/>
                <a:latin typeface="Roboto" panose="02000000000000000000" pitchFamily="2" charset="0"/>
              </a:rPr>
              <a:t>Windy Grid World</a:t>
            </a:r>
          </a:p>
        </p:txBody>
      </p:sp>
      <p:pic>
        <p:nvPicPr>
          <p:cNvPr id="8" name="Picture 7">
            <a:extLst>
              <a:ext uri="{FF2B5EF4-FFF2-40B4-BE49-F238E27FC236}">
                <a16:creationId xmlns:a16="http://schemas.microsoft.com/office/drawing/2014/main" id="{DFA45C67-8563-40D0-BB90-907EA100EFAF}"/>
              </a:ext>
            </a:extLst>
          </p:cNvPr>
          <p:cNvPicPr>
            <a:picLocks noChangeAspect="1"/>
          </p:cNvPicPr>
          <p:nvPr/>
        </p:nvPicPr>
        <p:blipFill>
          <a:blip r:embed="rId2"/>
          <a:stretch>
            <a:fillRect/>
          </a:stretch>
        </p:blipFill>
        <p:spPr>
          <a:xfrm>
            <a:off x="1170133" y="2441725"/>
            <a:ext cx="7333145" cy="3809607"/>
          </a:xfrm>
          <a:prstGeom prst="rect">
            <a:avLst/>
          </a:prstGeom>
        </p:spPr>
      </p:pic>
    </p:spTree>
    <p:extLst>
      <p:ext uri="{BB962C8B-B14F-4D97-AF65-F5344CB8AC3E}">
        <p14:creationId xmlns:p14="http://schemas.microsoft.com/office/powerpoint/2010/main" val="3814223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9FE7-A4AD-4549-A732-138C5B0869DC}"/>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362FA043-E9F3-47C3-9BE5-79A30F976D78}"/>
              </a:ext>
            </a:extLst>
          </p:cNvPr>
          <p:cNvSpPr>
            <a:spLocks noGrp="1"/>
          </p:cNvSpPr>
          <p:nvPr>
            <p:ph idx="1"/>
          </p:nvPr>
        </p:nvSpPr>
        <p:spPr>
          <a:xfrm>
            <a:off x="1103312" y="2052918"/>
            <a:ext cx="9979657" cy="4195481"/>
          </a:xfrm>
        </p:spPr>
        <p:txBody>
          <a:bodyPr/>
          <a:lstStyle/>
          <a:p>
            <a:r>
              <a:rPr lang="en-US" dirty="0">
                <a:hlinkClick r:id="rId2"/>
              </a:rPr>
              <a:t>An introduction to Q-Learning: Reinforcement Learning (floydhub.com)</a:t>
            </a:r>
            <a:endParaRPr lang="en-US" dirty="0"/>
          </a:p>
          <a:p>
            <a:r>
              <a:rPr lang="en-US" dirty="0">
                <a:hlinkClick r:id="rId3"/>
              </a:rPr>
              <a:t>What is Q-Learning: Everything you Need to Know | Simplilearn</a:t>
            </a:r>
            <a:endParaRPr lang="en-US" dirty="0"/>
          </a:p>
          <a:p>
            <a:r>
              <a:rPr lang="en-US" dirty="0">
                <a:hlinkClick r:id="rId4"/>
              </a:rPr>
              <a:t>Q-Learning in Python – GeeksforGeeks</a:t>
            </a:r>
            <a:endParaRPr lang="en-US" dirty="0"/>
          </a:p>
          <a:p>
            <a:r>
              <a:rPr lang="en-US" dirty="0">
                <a:hlinkClick r:id="rId5"/>
              </a:rPr>
              <a:t>An introduction to Q-Learning: reinforcement</a:t>
            </a:r>
          </a:p>
          <a:p>
            <a:r>
              <a:rPr lang="en-US" dirty="0">
                <a:hlinkClick r:id="rId6"/>
              </a:rPr>
              <a:t>Simple Reinforcement Learning: Q-learning | by Andre Violante | Towards Data Science</a:t>
            </a:r>
            <a:r>
              <a:rPr lang="en-US" dirty="0">
                <a:hlinkClick r:id="rId5"/>
              </a:rPr>
              <a:t>t learning (freecodecamp.org)</a:t>
            </a:r>
            <a:endParaRPr lang="en-US" dirty="0"/>
          </a:p>
          <a:p>
            <a:r>
              <a:rPr lang="en-US" dirty="0">
                <a:hlinkClick r:id="rId7"/>
              </a:rPr>
              <a:t>Deep Q-Learning | An Introduction To Deep Reinforcement Learning (analyticsvidhya.com)</a:t>
            </a:r>
            <a:endParaRPr lang="en-US" dirty="0"/>
          </a:p>
        </p:txBody>
      </p:sp>
    </p:spTree>
    <p:extLst>
      <p:ext uri="{BB962C8B-B14F-4D97-AF65-F5344CB8AC3E}">
        <p14:creationId xmlns:p14="http://schemas.microsoft.com/office/powerpoint/2010/main" val="112989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What is Q learning?</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798511" y="1982789"/>
            <a:ext cx="5830890" cy="4195481"/>
          </a:xfrm>
        </p:spPr>
        <p:txBody>
          <a:bodyPr>
            <a:normAutofit fontScale="92500"/>
          </a:bodyPr>
          <a:lstStyle/>
          <a:p>
            <a:pPr marL="0" indent="0" fontAlgn="base">
              <a:spcBef>
                <a:spcPct val="0"/>
              </a:spcBef>
              <a:buNone/>
            </a:pPr>
            <a:r>
              <a:rPr lang="en-US" sz="2800" dirty="0"/>
              <a:t>The ‘q’ in q-learning stands for quality. Quality in this case represents how useful a given action is in gaining some future reward. </a:t>
            </a:r>
          </a:p>
          <a:p>
            <a:pPr marL="0" indent="0" fontAlgn="base">
              <a:spcBef>
                <a:spcPct val="0"/>
              </a:spcBef>
              <a:buNone/>
            </a:pPr>
            <a:r>
              <a:rPr lang="en-US" sz="2800" dirty="0"/>
              <a:t>Q-Learning is a Reinforcement learning policy that will find the next best action, given a current state. It chooses this action at random and aims to maximize the reward.</a:t>
            </a:r>
          </a:p>
        </p:txBody>
      </p:sp>
      <p:pic>
        <p:nvPicPr>
          <p:cNvPr id="5" name="Picture 4">
            <a:extLst>
              <a:ext uri="{FF2B5EF4-FFF2-40B4-BE49-F238E27FC236}">
                <a16:creationId xmlns:a16="http://schemas.microsoft.com/office/drawing/2014/main" id="{DCE81BE8-4D51-4CF5-B3C2-DD2987B03867}"/>
              </a:ext>
            </a:extLst>
          </p:cNvPr>
          <p:cNvPicPr>
            <a:picLocks noChangeAspect="1"/>
          </p:cNvPicPr>
          <p:nvPr/>
        </p:nvPicPr>
        <p:blipFill>
          <a:blip r:embed="rId2"/>
          <a:stretch>
            <a:fillRect/>
          </a:stretch>
        </p:blipFill>
        <p:spPr>
          <a:xfrm>
            <a:off x="6469381" y="2112766"/>
            <a:ext cx="5554980" cy="3184056"/>
          </a:xfrm>
          <a:prstGeom prst="rect">
            <a:avLst/>
          </a:prstGeom>
        </p:spPr>
      </p:pic>
    </p:spTree>
    <p:extLst>
      <p:ext uri="{BB962C8B-B14F-4D97-AF65-F5344CB8AC3E}">
        <p14:creationId xmlns:p14="http://schemas.microsoft.com/office/powerpoint/2010/main" val="405594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What is Q learning?</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1114742" y="1771650"/>
            <a:ext cx="9629458" cy="4560570"/>
          </a:xfrm>
        </p:spPr>
        <p:txBody>
          <a:bodyPr>
            <a:normAutofit lnSpcReduction="10000"/>
          </a:bodyPr>
          <a:lstStyle/>
          <a:p>
            <a:pPr algn="l"/>
            <a:r>
              <a:rPr lang="en-US" sz="2400" dirty="0">
                <a:solidFill>
                  <a:schemeClr val="tx2"/>
                </a:solidFill>
              </a:rPr>
              <a:t>Q-learning is a model-free, off-policy reinforcement learning that will find the best course of action, given the current state of the agent. Depending on where the agent is in the environment, it will decide the next action to be taken. </a:t>
            </a:r>
          </a:p>
          <a:p>
            <a:pPr algn="l"/>
            <a:r>
              <a:rPr lang="en-US" sz="2400" dirty="0">
                <a:solidFill>
                  <a:schemeClr val="tx2"/>
                </a:solidFill>
              </a:rPr>
              <a:t>The objective of the model is to find the best course of action given its current state. To do this, it may come up with rules of its own or it may operate outside the policy given to it to follow. This means that there is no actual need for a policy, hence we call it off-policy.</a:t>
            </a:r>
          </a:p>
          <a:p>
            <a:pPr algn="l"/>
            <a:r>
              <a:rPr lang="en-US" sz="2400" dirty="0">
                <a:solidFill>
                  <a:schemeClr val="tx2"/>
                </a:solidFill>
              </a:rPr>
              <a:t>Model-free means that the agent uses predictions of the environment’s expected response to move forward. It does not use the reward system to learn, but rather, trial and error.</a:t>
            </a:r>
          </a:p>
          <a:p>
            <a:pPr marL="0" indent="0" fontAlgn="base">
              <a:spcBef>
                <a:spcPct val="0"/>
              </a:spcBef>
              <a:buNone/>
            </a:pPr>
            <a:endParaRPr lang="en-US" sz="2400" dirty="0">
              <a:solidFill>
                <a:schemeClr val="tx2"/>
              </a:solidFill>
            </a:endParaRPr>
          </a:p>
        </p:txBody>
      </p:sp>
    </p:spTree>
    <p:extLst>
      <p:ext uri="{BB962C8B-B14F-4D97-AF65-F5344CB8AC3E}">
        <p14:creationId xmlns:p14="http://schemas.microsoft.com/office/powerpoint/2010/main" val="120247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lstStyle/>
          <a:p>
            <a:r>
              <a:rPr lang="en-US" dirty="0"/>
              <a:t>What is Q learning?</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p:txBody>
          <a:bodyPr>
            <a:normAutofit fontScale="92500"/>
          </a:bodyPr>
          <a:lstStyle/>
          <a:p>
            <a:pPr fontAlgn="base">
              <a:spcBef>
                <a:spcPct val="0"/>
              </a:spcBef>
              <a:buFont typeface="Wingdings" panose="05000000000000000000" pitchFamily="2" charset="2"/>
              <a:buChar char="Ø"/>
            </a:pPr>
            <a:r>
              <a:rPr lang="en-US" sz="3200" dirty="0">
                <a:solidFill>
                  <a:schemeClr val="tx2"/>
                </a:solidFill>
              </a:rPr>
              <a:t>Example of Q learning in real life:</a:t>
            </a:r>
          </a:p>
          <a:p>
            <a:pPr marL="0" indent="0" fontAlgn="base">
              <a:spcBef>
                <a:spcPct val="0"/>
              </a:spcBef>
              <a:buNone/>
            </a:pPr>
            <a:endParaRPr lang="en-US" sz="3200" dirty="0">
              <a:solidFill>
                <a:schemeClr val="tx2"/>
              </a:solidFill>
            </a:endParaRPr>
          </a:p>
          <a:p>
            <a:pPr fontAlgn="base">
              <a:spcBef>
                <a:spcPct val="0"/>
              </a:spcBef>
              <a:buFont typeface="Wingdings" panose="05000000000000000000" pitchFamily="2" charset="2"/>
              <a:buChar char="§"/>
            </a:pPr>
            <a:r>
              <a:rPr lang="en-US" sz="2800" dirty="0">
                <a:solidFill>
                  <a:schemeClr val="tx2"/>
                </a:solidFill>
              </a:rPr>
              <a:t>An example of Q-learning is an Advertisement recommendation system.</a:t>
            </a:r>
          </a:p>
          <a:p>
            <a:pPr fontAlgn="base">
              <a:spcBef>
                <a:spcPct val="0"/>
              </a:spcBef>
              <a:buFont typeface="Wingdings" panose="05000000000000000000" pitchFamily="2" charset="2"/>
              <a:buChar char="§"/>
            </a:pPr>
            <a:r>
              <a:rPr lang="en-US" sz="2800" dirty="0">
                <a:solidFill>
                  <a:schemeClr val="tx2"/>
                </a:solidFill>
              </a:rPr>
              <a:t>Using Q-learning, we can optimize the ad recommendation system to recommend products that are frequently bought together. The reward will be if the user clicks on the suggested product.</a:t>
            </a:r>
            <a:br>
              <a:rPr lang="en-US" sz="2400" dirty="0"/>
            </a:br>
            <a:endParaRPr lang="en-US" sz="2800" dirty="0">
              <a:solidFill>
                <a:schemeClr val="tx2"/>
              </a:solidFill>
            </a:endParaRPr>
          </a:p>
        </p:txBody>
      </p:sp>
    </p:spTree>
    <p:extLst>
      <p:ext uri="{BB962C8B-B14F-4D97-AF65-F5344CB8AC3E}">
        <p14:creationId xmlns:p14="http://schemas.microsoft.com/office/powerpoint/2010/main" val="140484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normAutofit/>
          </a:bodyPr>
          <a:lstStyle/>
          <a:p>
            <a:pPr algn="l"/>
            <a:r>
              <a:rPr lang="en-US" dirty="0"/>
              <a:t>RL Agent-Environment</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p:txBody>
          <a:bodyPr>
            <a:normAutofit fontScale="92500" lnSpcReduction="10000"/>
          </a:bodyPr>
          <a:lstStyle/>
          <a:p>
            <a:pPr algn="l"/>
            <a:r>
              <a:rPr lang="en-US" sz="2600" dirty="0">
                <a:solidFill>
                  <a:schemeClr val="tx2"/>
                </a:solidFill>
              </a:rPr>
              <a:t>A reinforcement learning task is about training an agent which interacts with its environment. The agent arrives at different scenarios known as states by performing actions. Actions lead to rewards which could be positive and negative.</a:t>
            </a:r>
          </a:p>
          <a:p>
            <a:pPr algn="l"/>
            <a:r>
              <a:rPr lang="en-US" sz="2600" dirty="0">
                <a:solidFill>
                  <a:schemeClr val="tx2"/>
                </a:solidFill>
              </a:rPr>
              <a:t>The agent has only one purpose here – to maximize its total reward across an episode. This episode is anything and everything that happens between the first state and the last or terminal state within the environment. We reinforce the agent to learn to perform the best actions by experience. This is the strategy or policy.</a:t>
            </a:r>
          </a:p>
        </p:txBody>
      </p:sp>
    </p:spTree>
    <p:extLst>
      <p:ext uri="{BB962C8B-B14F-4D97-AF65-F5344CB8AC3E}">
        <p14:creationId xmlns:p14="http://schemas.microsoft.com/office/powerpoint/2010/main" val="3525229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98511" y="652388"/>
            <a:ext cx="9404723" cy="1400530"/>
          </a:xfrm>
        </p:spPr>
        <p:txBody>
          <a:bodyPr>
            <a:normAutofit/>
          </a:bodyPr>
          <a:lstStyle/>
          <a:p>
            <a:pPr algn="l"/>
            <a:r>
              <a:rPr lang="en-US" dirty="0"/>
              <a:t>RL Agent-Environment</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280353" y="1687158"/>
            <a:ext cx="7312898" cy="4805082"/>
          </a:xfrm>
        </p:spPr>
        <p:txBody>
          <a:bodyPr>
            <a:normAutofit/>
          </a:bodyPr>
          <a:lstStyle/>
          <a:p>
            <a:pPr algn="l">
              <a:buFont typeface="Arial" panose="020B0604020202020204" pitchFamily="34" charset="0"/>
              <a:buChar char="•"/>
            </a:pPr>
            <a:r>
              <a:rPr lang="en-US" sz="2400" b="0" i="0" dirty="0">
                <a:effectLst/>
                <a:latin typeface="Lato" panose="020F0502020204030203" pitchFamily="34" charset="0"/>
              </a:rPr>
              <a:t>The soldier is the agent here interacting with the environment</a:t>
            </a:r>
          </a:p>
          <a:p>
            <a:pPr algn="l">
              <a:buFont typeface="Arial" panose="020B0604020202020204" pitchFamily="34" charset="0"/>
              <a:buChar char="•"/>
            </a:pPr>
            <a:r>
              <a:rPr lang="en-US" sz="2400" b="0" i="0" dirty="0">
                <a:effectLst/>
                <a:latin typeface="Lato" panose="020F0502020204030203" pitchFamily="34" charset="0"/>
              </a:rPr>
              <a:t>The states are exactly what we see on the screen</a:t>
            </a:r>
          </a:p>
          <a:p>
            <a:pPr algn="l">
              <a:buFont typeface="Arial" panose="020B0604020202020204" pitchFamily="34" charset="0"/>
              <a:buChar char="•"/>
            </a:pPr>
            <a:r>
              <a:rPr lang="en-US" sz="2400" b="0" i="0" dirty="0">
                <a:effectLst/>
                <a:latin typeface="Lato" panose="020F0502020204030203" pitchFamily="34" charset="0"/>
              </a:rPr>
              <a:t>An episode is a complete game</a:t>
            </a:r>
          </a:p>
          <a:p>
            <a:pPr algn="l">
              <a:buFont typeface="Arial" panose="020B0604020202020204" pitchFamily="34" charset="0"/>
              <a:buChar char="•"/>
            </a:pPr>
            <a:r>
              <a:rPr lang="en-US" sz="2400" b="0" i="0" dirty="0">
                <a:effectLst/>
                <a:latin typeface="Lato" panose="020F0502020204030203" pitchFamily="34" charset="0"/>
              </a:rPr>
              <a:t>The actions are moving forward, backward, left, right, jump, duck, shoot, etc.</a:t>
            </a:r>
          </a:p>
          <a:p>
            <a:pPr algn="l">
              <a:buFont typeface="Arial" panose="020B0604020202020204" pitchFamily="34" charset="0"/>
              <a:buChar char="•"/>
            </a:pPr>
            <a:r>
              <a:rPr lang="en-US" sz="2400" b="0" i="0" dirty="0">
                <a:effectLst/>
                <a:latin typeface="Lato" panose="020F0502020204030203" pitchFamily="34" charset="0"/>
              </a:rPr>
              <a:t>Rewards are defined on the basis of the outcome of these actions. If the soldier is able to kill an enemy, that calls for a positive reward while getting shot by an enemy is a negative reward.</a:t>
            </a:r>
          </a:p>
        </p:txBody>
      </p:sp>
      <p:pic>
        <p:nvPicPr>
          <p:cNvPr id="5" name="Picture 4">
            <a:extLst>
              <a:ext uri="{FF2B5EF4-FFF2-40B4-BE49-F238E27FC236}">
                <a16:creationId xmlns:a16="http://schemas.microsoft.com/office/drawing/2014/main" id="{342AE75E-4846-454E-9B53-769E0729B028}"/>
              </a:ext>
            </a:extLst>
          </p:cNvPr>
          <p:cNvPicPr>
            <a:picLocks noChangeAspect="1"/>
          </p:cNvPicPr>
          <p:nvPr/>
        </p:nvPicPr>
        <p:blipFill>
          <a:blip r:embed="rId2"/>
          <a:stretch>
            <a:fillRect/>
          </a:stretch>
        </p:blipFill>
        <p:spPr>
          <a:xfrm>
            <a:off x="7490379" y="2201192"/>
            <a:ext cx="4590345" cy="2969650"/>
          </a:xfrm>
          <a:prstGeom prst="rect">
            <a:avLst/>
          </a:prstGeom>
        </p:spPr>
      </p:pic>
    </p:spTree>
    <p:extLst>
      <p:ext uri="{BB962C8B-B14F-4D97-AF65-F5344CB8AC3E}">
        <p14:creationId xmlns:p14="http://schemas.microsoft.com/office/powerpoint/2010/main" val="33355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549751" y="544544"/>
            <a:ext cx="9404723" cy="1400530"/>
          </a:xfrm>
        </p:spPr>
        <p:txBody>
          <a:bodyPr/>
          <a:lstStyle/>
          <a:p>
            <a:r>
              <a:rPr lang="en-US" sz="4000" dirty="0"/>
              <a:t>Use of Bellman Equation in Q Learning</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549751" y="1762195"/>
            <a:ext cx="6456839" cy="4195481"/>
          </a:xfrm>
        </p:spPr>
        <p:txBody>
          <a:bodyPr>
            <a:normAutofit fontScale="92500"/>
          </a:bodyPr>
          <a:lstStyle/>
          <a:p>
            <a:pPr algn="l"/>
            <a:r>
              <a:rPr lang="en-US" sz="2400" dirty="0">
                <a:solidFill>
                  <a:schemeClr val="tx2"/>
                </a:solidFill>
              </a:rPr>
              <a:t>The Bellman Equation is used to determine the value of a particular state and deduce how good it is to be in/take that state. The optimal state will give us the highest optimal value. </a:t>
            </a:r>
          </a:p>
          <a:p>
            <a:pPr algn="l"/>
            <a:r>
              <a:rPr lang="en-US" sz="2400" dirty="0">
                <a:solidFill>
                  <a:schemeClr val="tx2"/>
                </a:solidFill>
              </a:rPr>
              <a:t>It uses the current state, and the reward associated with that state, along with the maximum expected reward and a discount rate, which determines its importance to the current state, to find the next state of our agent. The learning rate determines how fast or slow, the model will be learning. </a:t>
            </a:r>
          </a:p>
        </p:txBody>
      </p:sp>
      <p:pic>
        <p:nvPicPr>
          <p:cNvPr id="6" name="Picture 5">
            <a:extLst>
              <a:ext uri="{FF2B5EF4-FFF2-40B4-BE49-F238E27FC236}">
                <a16:creationId xmlns:a16="http://schemas.microsoft.com/office/drawing/2014/main" id="{508AA790-1946-46CC-B73F-3FE36C6371EB}"/>
              </a:ext>
            </a:extLst>
          </p:cNvPr>
          <p:cNvPicPr>
            <a:picLocks noChangeAspect="1"/>
          </p:cNvPicPr>
          <p:nvPr/>
        </p:nvPicPr>
        <p:blipFill>
          <a:blip r:embed="rId2"/>
          <a:stretch>
            <a:fillRect/>
          </a:stretch>
        </p:blipFill>
        <p:spPr>
          <a:xfrm>
            <a:off x="6858000" y="2714252"/>
            <a:ext cx="5234940" cy="2702846"/>
          </a:xfrm>
          <a:prstGeom prst="rect">
            <a:avLst/>
          </a:prstGeom>
        </p:spPr>
      </p:pic>
    </p:spTree>
    <p:extLst>
      <p:ext uri="{BB962C8B-B14F-4D97-AF65-F5344CB8AC3E}">
        <p14:creationId xmlns:p14="http://schemas.microsoft.com/office/powerpoint/2010/main" val="94628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97B-30BF-4ACF-AF25-0E7B84A85601}"/>
              </a:ext>
            </a:extLst>
          </p:cNvPr>
          <p:cNvSpPr>
            <a:spLocks noGrp="1"/>
          </p:cNvSpPr>
          <p:nvPr>
            <p:ph type="title"/>
          </p:nvPr>
        </p:nvSpPr>
        <p:spPr>
          <a:xfrm>
            <a:off x="752791" y="394246"/>
            <a:ext cx="9404723" cy="1400530"/>
          </a:xfrm>
        </p:spPr>
        <p:txBody>
          <a:bodyPr>
            <a:normAutofit/>
          </a:bodyPr>
          <a:lstStyle/>
          <a:p>
            <a:pPr algn="l"/>
            <a:r>
              <a:rPr lang="en-US" dirty="0"/>
              <a:t>Use of Markov Decision Process (MDP)</a:t>
            </a:r>
          </a:p>
        </p:txBody>
      </p:sp>
      <p:sp>
        <p:nvSpPr>
          <p:cNvPr id="3" name="Content Placeholder 2">
            <a:extLst>
              <a:ext uri="{FF2B5EF4-FFF2-40B4-BE49-F238E27FC236}">
                <a16:creationId xmlns:a16="http://schemas.microsoft.com/office/drawing/2014/main" id="{FC810B89-0545-4BD7-9A1E-C87D6FD25238}"/>
              </a:ext>
            </a:extLst>
          </p:cNvPr>
          <p:cNvSpPr>
            <a:spLocks noGrp="1"/>
          </p:cNvSpPr>
          <p:nvPr>
            <p:ph idx="1"/>
          </p:nvPr>
        </p:nvSpPr>
        <p:spPr>
          <a:xfrm>
            <a:off x="897572" y="1355707"/>
            <a:ext cx="8946541" cy="4195481"/>
          </a:xfrm>
        </p:spPr>
        <p:txBody>
          <a:bodyPr>
            <a:normAutofit/>
          </a:bodyPr>
          <a:lstStyle/>
          <a:p>
            <a:pPr algn="l"/>
            <a:r>
              <a:rPr lang="en-US" sz="2000" b="0" i="0" dirty="0">
                <a:effectLst/>
                <a:latin typeface="Lato" panose="020F0502020204030203" pitchFamily="34" charset="0"/>
              </a:rPr>
              <a:t>An important point to note – each state within an environment is a consequence of its previous state which in turn is a result of its previous state. However, storing all this information, even for environments with short episodes, will become readily infeasible.</a:t>
            </a:r>
          </a:p>
          <a:p>
            <a:pPr algn="l"/>
            <a:r>
              <a:rPr lang="en-US" sz="2000" b="0" i="0" dirty="0">
                <a:effectLst/>
                <a:latin typeface="Lato" panose="020F0502020204030203" pitchFamily="34" charset="0"/>
              </a:rPr>
              <a:t>To resolve this, we assume that each state follows a Markov property, i.e., each state depends solely on the previous state and the transition from that state to the current state. </a:t>
            </a:r>
          </a:p>
        </p:txBody>
      </p:sp>
      <p:pic>
        <p:nvPicPr>
          <p:cNvPr id="5" name="Picture 4">
            <a:extLst>
              <a:ext uri="{FF2B5EF4-FFF2-40B4-BE49-F238E27FC236}">
                <a16:creationId xmlns:a16="http://schemas.microsoft.com/office/drawing/2014/main" id="{B25971E4-DD64-4841-AD4B-191446D9286D}"/>
              </a:ext>
            </a:extLst>
          </p:cNvPr>
          <p:cNvPicPr>
            <a:picLocks noChangeAspect="1"/>
          </p:cNvPicPr>
          <p:nvPr/>
        </p:nvPicPr>
        <p:blipFill>
          <a:blip r:embed="rId2"/>
          <a:stretch>
            <a:fillRect/>
          </a:stretch>
        </p:blipFill>
        <p:spPr>
          <a:xfrm>
            <a:off x="1513497" y="3796173"/>
            <a:ext cx="6658572" cy="2534102"/>
          </a:xfrm>
          <a:prstGeom prst="rect">
            <a:avLst/>
          </a:prstGeom>
        </p:spPr>
      </p:pic>
    </p:spTree>
    <p:extLst>
      <p:ext uri="{BB962C8B-B14F-4D97-AF65-F5344CB8AC3E}">
        <p14:creationId xmlns:p14="http://schemas.microsoft.com/office/powerpoint/2010/main" val="6714951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1831</TotalTime>
  <Words>1517</Words>
  <Application>Microsoft Office PowerPoint</Application>
  <PresentationFormat>Widescreen</PresentationFormat>
  <Paragraphs>92</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Bahnschrift</vt:lpstr>
      <vt:lpstr>inherit</vt:lpstr>
      <vt:lpstr>Lato</vt:lpstr>
      <vt:lpstr>Roboto</vt:lpstr>
      <vt:lpstr>Trebuchet MS</vt:lpstr>
      <vt:lpstr>Wingdings</vt:lpstr>
      <vt:lpstr>Wingdings 3</vt:lpstr>
      <vt:lpstr>Facet</vt:lpstr>
      <vt:lpstr>Reinforcement Learning  Q - Learning</vt:lpstr>
      <vt:lpstr>Contents</vt:lpstr>
      <vt:lpstr>What is Q learning?</vt:lpstr>
      <vt:lpstr>What is Q learning?</vt:lpstr>
      <vt:lpstr>What is Q learning?</vt:lpstr>
      <vt:lpstr>RL Agent-Environment</vt:lpstr>
      <vt:lpstr>RL Agent-Environment</vt:lpstr>
      <vt:lpstr>Use of Bellman Equation in Q Learning</vt:lpstr>
      <vt:lpstr>Use of Markov Decision Process (MDP)</vt:lpstr>
      <vt:lpstr>Important Terms in Q-Learning</vt:lpstr>
      <vt:lpstr>Q learning concept</vt:lpstr>
      <vt:lpstr>Q learning concept</vt:lpstr>
      <vt:lpstr>What’s a Q-Table?</vt:lpstr>
      <vt:lpstr>Example</vt:lpstr>
      <vt:lpstr>Example</vt:lpstr>
      <vt:lpstr>Steps to create Q-Table</vt:lpstr>
      <vt:lpstr>Steps to create Q-Table</vt:lpstr>
      <vt:lpstr>Steps to create Q-Table</vt:lpstr>
      <vt:lpstr>Steps to create Q-Table</vt:lpstr>
      <vt:lpstr>Steps to create Q-Table</vt:lpstr>
      <vt:lpstr>Implementation using python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Algorithms</dc:title>
  <dc:creator>Jenson Joseph</dc:creator>
  <cp:lastModifiedBy>Jenson Joseph</cp:lastModifiedBy>
  <cp:revision>23</cp:revision>
  <dcterms:created xsi:type="dcterms:W3CDTF">2022-01-12T15:36:04Z</dcterms:created>
  <dcterms:modified xsi:type="dcterms:W3CDTF">2022-09-10T09:07:27Z</dcterms:modified>
</cp:coreProperties>
</file>