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467" r:id="rId4"/>
    <p:sldId id="468" r:id="rId5"/>
    <p:sldId id="469" r:id="rId6"/>
    <p:sldId id="470" r:id="rId7"/>
    <p:sldId id="473" r:id="rId8"/>
    <p:sldId id="474" r:id="rId9"/>
    <p:sldId id="408" r:id="rId10"/>
    <p:sldId id="462" r:id="rId11"/>
    <p:sldId id="463" r:id="rId12"/>
    <p:sldId id="464" r:id="rId13"/>
    <p:sldId id="465" r:id="rId14"/>
    <p:sldId id="466" r:id="rId15"/>
    <p:sldId id="475" r:id="rId16"/>
    <p:sldId id="480" r:id="rId17"/>
    <p:sldId id="477" r:id="rId18"/>
    <p:sldId id="482" r:id="rId19"/>
    <p:sldId id="484" r:id="rId20"/>
    <p:sldId id="479" r:id="rId21"/>
    <p:sldId id="481" r:id="rId22"/>
    <p:sldId id="476" r:id="rId23"/>
    <p:sldId id="478" r:id="rId24"/>
    <p:sldId id="485" r:id="rId25"/>
    <p:sldId id="472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6653" autoAdjust="0"/>
  </p:normalViewPr>
  <p:slideViewPr>
    <p:cSldViewPr snapToGrid="0" snapToObjects="1">
      <p:cViewPr varScale="1">
        <p:scale>
          <a:sx n="100" d="100"/>
          <a:sy n="10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93D3-12C0-4AC7-80B0-B707488D295D}" type="datetimeFigureOut">
              <a:rPr lang="nb-NO" smtClean="0"/>
              <a:t>16.09.2021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C137-EC1F-43F9-B046-91D7A39157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6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715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27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FDADA50-9BEE-6246-AA16-1729DA4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 anchor="t" anchorCtr="0">
            <a:sp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F486B6F-A89E-CF41-ABF1-BCC6ABD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063487"/>
            <a:ext cx="7407404" cy="535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043610"/>
            <a:ext cx="7407404" cy="5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1200329"/>
          </a:xfrm>
        </p:spPr>
        <p:txBody>
          <a:bodyPr/>
          <a:lstStyle/>
          <a:p>
            <a:r>
              <a:rPr lang="nb-NO" dirty="0"/>
              <a:t>BFIN4025 - Big data i eiendomsfinans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3695699"/>
            <a:ext cx="7772400" cy="1200329"/>
          </a:xfrm>
        </p:spPr>
        <p:txBody>
          <a:bodyPr>
            <a:normAutofit/>
          </a:bodyPr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Databehandling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213D219-FE5E-A142-8D89-370DA72D0EE7}"/>
              </a:ext>
            </a:extLst>
          </p:cNvPr>
          <p:cNvSpPr txBox="1"/>
          <p:nvPr/>
        </p:nvSpPr>
        <p:spPr>
          <a:xfrm rot="16200000">
            <a:off x="-1251027" y="2958567"/>
            <a:ext cx="327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Kunnskap for en bedre verden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43E6-0FC1-40F9-8FD3-29BB74E2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8546-8267-42AA-ADFE-7C333ACF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u="sng" dirty="0"/>
              <a:t>Tidsseriedataanalyser</a:t>
            </a:r>
            <a:r>
              <a:rPr lang="nb-NO" dirty="0"/>
              <a:t> følger det samme objektet/observasjonen over tid. </a:t>
            </a:r>
          </a:p>
          <a:p>
            <a:pPr lvl="1"/>
            <a:r>
              <a:rPr lang="nb-NO" dirty="0"/>
              <a:t>Her er observasjonene i tidsrekken per definisjon avhengig av hverandre.</a:t>
            </a:r>
          </a:p>
          <a:p>
            <a:pPr lvl="1"/>
            <a:r>
              <a:rPr lang="nb-NO" dirty="0"/>
              <a:t>Seriene er typisk preget av autokorrelasjon, ikke stasjonære dataserier.</a:t>
            </a:r>
          </a:p>
        </p:txBody>
      </p:sp>
    </p:spTree>
    <p:extLst>
      <p:ext uri="{BB962C8B-B14F-4D97-AF65-F5344CB8AC3E}">
        <p14:creationId xmlns:p14="http://schemas.microsoft.com/office/powerpoint/2010/main" val="144967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0BED-5EE5-4A1F-8706-7FE4D3C1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AC46-7441-4B8D-97C5-21574E4D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u="sng" dirty="0"/>
              <a:t>Paneldataanalyser</a:t>
            </a:r>
            <a:r>
              <a:rPr lang="nb-NO" dirty="0"/>
              <a:t> er en kombinasjon av tversnittsanalyser og tidsserieanalyser.</a:t>
            </a:r>
          </a:p>
          <a:p>
            <a:pPr lvl="1"/>
            <a:r>
              <a:rPr lang="nb-NO" dirty="0"/>
              <a:t>Dataene knyttet til det samme objektet er avhengig av hverandre.</a:t>
            </a:r>
          </a:p>
          <a:p>
            <a:pPr lvl="1"/>
            <a:r>
              <a:rPr lang="nb-NO" dirty="0"/>
              <a:t>Seriene er typisk preget av autokorrelasjon, ikke stasjonære dataserier.</a:t>
            </a:r>
          </a:p>
          <a:p>
            <a:pPr lvl="2"/>
            <a:endParaRPr lang="nb-NO" dirty="0"/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348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7CC-E7FF-4759-8A0B-C5DD1B92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279E-4F4D-4F8D-BE0C-006683DA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FC694-7364-410F-9C1B-2105AEFB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498"/>
            <a:ext cx="9144000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7CA1-8725-4284-B8EF-555FD695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Panelstruktur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F154-746C-4ABC-884F-D3C5F2AA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data blir store skylles det gjerne at vi følger en enhet eller en person over tid.</a:t>
            </a:r>
          </a:p>
          <a:p>
            <a:endParaRPr lang="nb-NO" dirty="0"/>
          </a:p>
          <a:p>
            <a:r>
              <a:rPr lang="nb-NO" dirty="0"/>
              <a:t>Eiendomsdata har i likhet med de fleste andre store datasett en type panelstruktur.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155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7FC3-C128-4266-8364-7E85FB1D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Panelstruktur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900A-C68E-4F5F-848E-8D0979E6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med panelstruktur gir fordeler i forhold til uobserverte variable.</a:t>
            </a:r>
          </a:p>
          <a:p>
            <a:endParaRPr lang="nb-NO" dirty="0"/>
          </a:p>
          <a:p>
            <a:r>
              <a:rPr lang="nb-NO" dirty="0"/>
              <a:t>Data med panelstruktur gir fordeler når det gjelder å avsløre betydningen av endringer.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3407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978D-F742-41AA-981D-CB4E3353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Forprosessering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D4CE-971D-4B11-A1D4-BCEDF66E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Feil i datasettet/datavask</a:t>
            </a:r>
          </a:p>
          <a:p>
            <a:r>
              <a:rPr lang="nb-NO" dirty="0"/>
              <a:t>Manglende data</a:t>
            </a:r>
          </a:p>
          <a:p>
            <a:r>
              <a:rPr lang="nb-NO" dirty="0"/>
              <a:t>Observasjoner som ikke måler det vi ønsker å måle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Poenget med forprosesseringen av dataene er å sikrer at datasettet kan gi gyldige svar når dataene analyseres.</a:t>
            </a:r>
          </a:p>
          <a:p>
            <a:endParaRPr lang="nb-NO" dirty="0"/>
          </a:p>
          <a:p>
            <a:r>
              <a:rPr lang="nb-NO" dirty="0"/>
              <a:t>En ønsker at datasettet en gjør analysene på har så like egenskaper som det sanne datasettet som mulig.</a:t>
            </a:r>
          </a:p>
        </p:txBody>
      </p:sp>
    </p:spTree>
    <p:extLst>
      <p:ext uri="{BB962C8B-B14F-4D97-AF65-F5344CB8AC3E}">
        <p14:creationId xmlns:p14="http://schemas.microsoft.com/office/powerpoint/2010/main" val="19124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C7E-44C3-4059-8A30-D50C7AE5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Forprosessering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EB91-F87C-49C9-8360-22ABFAAA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NB! Viktig med veldig presise beskrivelser av hvordan dataene håndteres, hva en gjør med dataene. F.eks. hvor mange observasjoner som forsvinner av ulike grunner.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3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10D0-7273-4FE2-BB87-CD904F5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Feil i datasettet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5384-37B5-4DE0-B00D-E03EAB33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Dubletter</a:t>
            </a:r>
          </a:p>
          <a:p>
            <a:pPr lvl="1"/>
            <a:r>
              <a:rPr lang="nb-NO" dirty="0"/>
              <a:t>Slett en av dublettene</a:t>
            </a:r>
          </a:p>
          <a:p>
            <a:pPr lvl="1"/>
            <a:endParaRPr lang="nb-NO" dirty="0"/>
          </a:p>
          <a:p>
            <a:r>
              <a:rPr lang="nb-NO" dirty="0"/>
              <a:t>Tilsynelatende feil</a:t>
            </a:r>
          </a:p>
          <a:p>
            <a:pPr lvl="1"/>
            <a:r>
              <a:rPr lang="nb-NO" dirty="0"/>
              <a:t>Kontroller mot andre kilder og rett</a:t>
            </a:r>
          </a:p>
          <a:p>
            <a:pPr lvl="1"/>
            <a:r>
              <a:rPr lang="nb-NO" dirty="0"/>
              <a:t>Slett raden/observasjonen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59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FC6F-E327-4D9F-A6E1-6CFBC8DE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Sletting av tilsynelatende feil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F441-4B27-4A5B-A6DA-2111C29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Plotting av data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7F14BF3-E1F8-4BC5-9570-BB2B8484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4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6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FC6F-E327-4D9F-A6E1-6CFBC8DE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Sletting av tilsynelatende feil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F441-4B27-4A5B-A6DA-2111C29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Plotting av data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EDC6A24-6DBB-4F07-99C4-7EFF441E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13566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1CC8-7404-458F-8D19-9F8F4304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Tentativ forelesningsplan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7EA46-A819-4B2D-A007-3F57A186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55381"/>
              </p:ext>
            </p:extLst>
          </p:nvPr>
        </p:nvGraphicFramePr>
        <p:xfrm>
          <a:off x="1123950" y="1281589"/>
          <a:ext cx="7407404" cy="54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09">
                  <a:extLst>
                    <a:ext uri="{9D8B030D-6E8A-4147-A177-3AD203B41FA5}">
                      <a16:colId xmlns:a16="http://schemas.microsoft.com/office/drawing/2014/main" val="436659220"/>
                    </a:ext>
                  </a:extLst>
                </a:gridCol>
                <a:gridCol w="3877416">
                  <a:extLst>
                    <a:ext uri="{9D8B030D-6E8A-4147-A177-3AD203B41FA5}">
                      <a16:colId xmlns:a16="http://schemas.microsoft.com/office/drawing/2014/main" val="1455594644"/>
                    </a:ext>
                  </a:extLst>
                </a:gridCol>
                <a:gridCol w="2749679">
                  <a:extLst>
                    <a:ext uri="{9D8B030D-6E8A-4147-A177-3AD203B41FA5}">
                      <a16:colId xmlns:a16="http://schemas.microsoft.com/office/drawing/2014/main" val="252959747"/>
                    </a:ext>
                  </a:extLst>
                </a:gridCol>
              </a:tblGrid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Uke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Litteratur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159419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Introforelesning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75620"/>
                  </a:ext>
                </a:extLst>
              </a:tr>
              <a:tr h="668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 inntjeningsbasert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32179"/>
                  </a:ext>
                </a:extLst>
              </a:tr>
              <a:tr h="89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Salgssammenligning og kostnadsbaser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11496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Hedonisk metode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6883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Gjentatte salg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35873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 med Endre Jo Reite, BNBank </a:t>
                      </a:r>
                      <a:r>
                        <a:rPr lang="nb-NO" sz="11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02.10.2020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59350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Automatiske verdsettelsesmodeller</a:t>
                      </a:r>
                      <a:endParaRPr lang="nb-N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906968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 med Joakim Blix </a:t>
                      </a:r>
                      <a:r>
                        <a:rPr lang="nb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Prestmo</a:t>
                      </a: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BNBank </a:t>
                      </a:r>
                      <a:r>
                        <a:rPr lang="nb-NO" sz="11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16.10.2020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914146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uobserverte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variabler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57288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uobserverte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variabler</a:t>
                      </a: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596276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solidFill>
                            <a:srgbClr val="2728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Høyeste og beste bruk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99814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Skatt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2588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Børsdata </a:t>
                      </a: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og regnskapsdata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3047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Oppsummering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64578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2021A7B-284C-4847-AA5A-D81FC6A1A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56525"/>
              </p:ext>
            </p:extLst>
          </p:nvPr>
        </p:nvGraphicFramePr>
        <p:xfrm>
          <a:off x="1123950" y="1281589"/>
          <a:ext cx="7407404" cy="54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09">
                  <a:extLst>
                    <a:ext uri="{9D8B030D-6E8A-4147-A177-3AD203B41FA5}">
                      <a16:colId xmlns:a16="http://schemas.microsoft.com/office/drawing/2014/main" val="436659220"/>
                    </a:ext>
                  </a:extLst>
                </a:gridCol>
                <a:gridCol w="1162791">
                  <a:extLst>
                    <a:ext uri="{9D8B030D-6E8A-4147-A177-3AD203B41FA5}">
                      <a16:colId xmlns:a16="http://schemas.microsoft.com/office/drawing/2014/main" val="1455594644"/>
                    </a:ext>
                  </a:extLst>
                </a:gridCol>
                <a:gridCol w="5464304">
                  <a:extLst>
                    <a:ext uri="{9D8B030D-6E8A-4147-A177-3AD203B41FA5}">
                      <a16:colId xmlns:a16="http://schemas.microsoft.com/office/drawing/2014/main" val="252959747"/>
                    </a:ext>
                  </a:extLst>
                </a:gridCol>
              </a:tblGrid>
              <a:tr h="239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Uke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159419"/>
                  </a:ext>
                </a:extLst>
              </a:tr>
              <a:tr h="347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75620"/>
                  </a:ext>
                </a:extLst>
              </a:tr>
              <a:tr h="361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 inntjeningsbasert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32179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Databehandling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11496"/>
                  </a:ext>
                </a:extLst>
              </a:tr>
              <a:tr h="356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 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6883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eiendom, salgssammenligning og kostnadsbasert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358736"/>
                  </a:ext>
                </a:extLst>
              </a:tr>
              <a:tr h="43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Hedonisk metode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593506"/>
                  </a:ext>
                </a:extLst>
              </a:tr>
              <a:tr h="43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Gjentatte salg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906968"/>
                  </a:ext>
                </a:extLst>
              </a:tr>
              <a:tr h="43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914146"/>
                  </a:ext>
                </a:extLst>
              </a:tr>
              <a:tr h="49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57288"/>
                  </a:ext>
                </a:extLst>
              </a:tr>
              <a:tr h="49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Endre Jo Reite,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596276"/>
                  </a:ext>
                </a:extLst>
              </a:tr>
              <a:tr h="407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Joakim Blix Prestmo,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99814"/>
                  </a:ext>
                </a:extLst>
              </a:tr>
              <a:tr h="327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25885"/>
                  </a:ext>
                </a:extLst>
              </a:tr>
              <a:tr h="239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Oppsummering og spørsmål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3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5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C285-99CA-4E56-BCAD-05F8D0E0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Sletting av tilsynelatende feil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3A83-22DE-468C-81A5-C4150816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Regelstyrt sletting</a:t>
            </a:r>
          </a:p>
          <a:p>
            <a:pPr lvl="1"/>
            <a:r>
              <a:rPr lang="nb-NO" dirty="0"/>
              <a:t>Slett enheter større enn 400 kvm</a:t>
            </a:r>
          </a:p>
          <a:p>
            <a:pPr lvl="1"/>
            <a:r>
              <a:rPr lang="nb-NO" dirty="0"/>
              <a:t>Slett enheter mindre enn 8 kvm</a:t>
            </a:r>
          </a:p>
          <a:p>
            <a:pPr lvl="1"/>
            <a:r>
              <a:rPr lang="nb-NO" dirty="0"/>
              <a:t>Etasje høyere enn 20 etasje</a:t>
            </a:r>
          </a:p>
          <a:p>
            <a:pPr lvl="1"/>
            <a:r>
              <a:rPr lang="nb-NO" dirty="0"/>
              <a:t>Etasje lavere enn 0 etasje</a:t>
            </a:r>
          </a:p>
          <a:p>
            <a:pPr lvl="1"/>
            <a:r>
              <a:rPr lang="nb-NO" dirty="0"/>
              <a:t>Koordinater utenfor området vi ser på</a:t>
            </a:r>
          </a:p>
          <a:p>
            <a:pPr lvl="1"/>
            <a:r>
              <a:rPr lang="nb-NO" dirty="0"/>
              <a:t>Pris per kvm høyere enn 200.000 kroner</a:t>
            </a:r>
          </a:p>
          <a:p>
            <a:pPr lvl="1"/>
            <a:r>
              <a:rPr lang="nb-NO" dirty="0"/>
              <a:t>Pris per kvm lavere enn 1.000 kroner</a:t>
            </a:r>
          </a:p>
          <a:p>
            <a:pPr lvl="1"/>
            <a:r>
              <a:rPr lang="nb-NO" dirty="0"/>
              <a:t>Osv.</a:t>
            </a:r>
          </a:p>
          <a:p>
            <a:pPr lvl="1"/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8279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BF27-44E4-4DE7-B915-EB653D06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Sletting av tilsynelatende feil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3DFD-638E-4A71-8401-7DA44D37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i="0" dirty="0">
                <a:solidFill>
                  <a:srgbClr val="000000"/>
                </a:solidFill>
                <a:effectLst/>
                <a:latin typeface="+mn-lt"/>
              </a:rPr>
              <a:t>Trimming</a:t>
            </a:r>
          </a:p>
          <a:p>
            <a:pPr lvl="1"/>
            <a:r>
              <a:rPr lang="nb-NO" b="0" i="0" dirty="0">
                <a:solidFill>
                  <a:srgbClr val="000000"/>
                </a:solidFill>
                <a:effectLst/>
                <a:latin typeface="+mn-lt"/>
              </a:rPr>
              <a:t>Ta bort f.eks. de 1% mest ekstreme observasjonene i hver ende av datasettet.</a:t>
            </a:r>
          </a:p>
          <a:p>
            <a:r>
              <a:rPr lang="nb-NO" b="0" i="0" dirty="0" err="1">
                <a:solidFill>
                  <a:srgbClr val="000000"/>
                </a:solidFill>
                <a:effectLst/>
                <a:latin typeface="+mn-lt"/>
              </a:rPr>
              <a:t>Winsorizing</a:t>
            </a:r>
            <a:endParaRPr lang="nb-NO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1"/>
            <a:r>
              <a:rPr lang="nb-NO" dirty="0">
                <a:latin typeface="+mn-lt"/>
              </a:rPr>
              <a:t>Ta bort f.eks. alle observasjoner/uteliggere som ligger utenfor en spesifikk </a:t>
            </a:r>
            <a:r>
              <a:rPr lang="nb-NO" dirty="0" err="1">
                <a:latin typeface="+mn-lt"/>
              </a:rPr>
              <a:t>prosentile</a:t>
            </a:r>
            <a:r>
              <a:rPr lang="nb-NO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29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A1B4-5615-4F18-A3D4-3244CA01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200329"/>
          </a:xfrm>
        </p:spPr>
        <p:txBody>
          <a:bodyPr/>
          <a:lstStyle/>
          <a:p>
            <a:r>
              <a:rPr lang="nb-NO" dirty="0"/>
              <a:t>Manglende data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E533-558D-4BDA-80A6-9F26D0B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Mange mulige løsninger</a:t>
            </a:r>
          </a:p>
          <a:p>
            <a:pPr lvl="1"/>
            <a:r>
              <a:rPr lang="nb-NO" dirty="0"/>
              <a:t>Sjekk mot andre kilder</a:t>
            </a:r>
          </a:p>
          <a:p>
            <a:pPr lvl="1"/>
            <a:r>
              <a:rPr lang="nb-NO" dirty="0"/>
              <a:t>Slett raden/observasjonen</a:t>
            </a:r>
          </a:p>
          <a:p>
            <a:pPr lvl="1"/>
            <a:r>
              <a:rPr lang="nb-NO" dirty="0"/>
              <a:t>Bruk modus/median/gjennomsnitt</a:t>
            </a:r>
          </a:p>
          <a:p>
            <a:pPr lvl="1"/>
            <a:r>
              <a:rPr lang="nb-NO" dirty="0"/>
              <a:t>Interpolasjon/ekstrapolering</a:t>
            </a:r>
          </a:p>
          <a:p>
            <a:pPr lvl="1"/>
            <a:r>
              <a:rPr lang="nb-NO" dirty="0"/>
              <a:t>Modellbasert </a:t>
            </a:r>
            <a:r>
              <a:rPr lang="nb-NO" dirty="0" err="1"/>
              <a:t>imputasjon</a:t>
            </a:r>
            <a:r>
              <a:rPr lang="nb-NO" dirty="0"/>
              <a:t>-regresjon</a:t>
            </a:r>
          </a:p>
          <a:p>
            <a:pPr lvl="1"/>
            <a:r>
              <a:rPr lang="nb-NO" dirty="0"/>
              <a:t>K-nærmeste naboer</a:t>
            </a:r>
          </a:p>
          <a:p>
            <a:pPr lvl="1"/>
            <a:r>
              <a:rPr lang="nb-NO" dirty="0"/>
              <a:t>Osv.</a:t>
            </a:r>
          </a:p>
          <a:p>
            <a:pPr lvl="1"/>
            <a:endParaRPr lang="nb-NO" dirty="0"/>
          </a:p>
          <a:p>
            <a:r>
              <a:rPr lang="nb-NO" dirty="0"/>
              <a:t>Hovedpoenget er at det skal være gjennomtenkte valg.</a:t>
            </a:r>
          </a:p>
          <a:p>
            <a:r>
              <a:rPr lang="nb-NO" dirty="0"/>
              <a:t>Ved store datasett er kostnaden gjerne lav ved å slette raden/observasjonen.</a:t>
            </a:r>
          </a:p>
        </p:txBody>
      </p:sp>
    </p:spTree>
    <p:extLst>
      <p:ext uri="{BB962C8B-B14F-4D97-AF65-F5344CB8AC3E}">
        <p14:creationId xmlns:p14="http://schemas.microsoft.com/office/powerpoint/2010/main" val="292313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D7FB-1CCA-4C66-8D07-3B5F1824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754326"/>
          </a:xfrm>
        </p:spPr>
        <p:txBody>
          <a:bodyPr/>
          <a:lstStyle/>
          <a:p>
            <a:r>
              <a:rPr lang="nb-NO" dirty="0"/>
              <a:t>Observasjoner som ikke måler det vi ønsker å måle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E381-B2E9-4A1F-8CB8-B3BE215C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857375"/>
            <a:ext cx="7407404" cy="4563871"/>
          </a:xfrm>
        </p:spPr>
        <p:txBody>
          <a:bodyPr/>
          <a:lstStyle/>
          <a:p>
            <a:r>
              <a:rPr lang="nb-NO" dirty="0"/>
              <a:t>Noen ganger vet vi at observasjonene ikke måler det vi ønsker å måle.</a:t>
            </a:r>
          </a:p>
          <a:p>
            <a:endParaRPr lang="nb-NO" dirty="0"/>
          </a:p>
          <a:p>
            <a:r>
              <a:rPr lang="nb-NO" dirty="0"/>
              <a:t>For eksempel kan dette være transaksjoner mellom nærstående eller transaksjoner som på andre måter ikke har skjedd under markedsmessige forhold.</a:t>
            </a:r>
          </a:p>
          <a:p>
            <a:endParaRPr lang="nb-NO" dirty="0"/>
          </a:p>
          <a:p>
            <a:r>
              <a:rPr lang="nb-NO" dirty="0"/>
              <a:t>Slett raden/observasjonen</a:t>
            </a:r>
          </a:p>
        </p:txBody>
      </p:sp>
    </p:spTree>
    <p:extLst>
      <p:ext uri="{BB962C8B-B14F-4D97-AF65-F5344CB8AC3E}">
        <p14:creationId xmlns:p14="http://schemas.microsoft.com/office/powerpoint/2010/main" val="43576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40D9-F58B-4083-8603-18C1DD90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Datavariable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566E-9AE0-4E32-A7D4-9FF65811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Regresjonsanalyse</a:t>
            </a:r>
          </a:p>
          <a:p>
            <a:endParaRPr lang="nb-NO" dirty="0"/>
          </a:p>
          <a:p>
            <a:r>
              <a:rPr lang="nb-NO" dirty="0"/>
              <a:t>Kvantitative sammenhenger mellom en avhengig variabel og en eller flere uavhengige variabler.</a:t>
            </a:r>
          </a:p>
          <a:p>
            <a:endParaRPr lang="nb-NO" dirty="0"/>
          </a:p>
          <a:p>
            <a:r>
              <a:rPr lang="nb-NO" dirty="0"/>
              <a:t>Den deskriptive beskrivelsen av datasettet bør utformes slik at den avdekker hvilke sammenhenger mellom den avhengige og de uavhengige variablene den empiriske undersøkelsen må undersøke nærmere.</a:t>
            </a:r>
          </a:p>
          <a:p>
            <a:endParaRPr lang="nb-NO" dirty="0"/>
          </a:p>
          <a:p>
            <a:r>
              <a:rPr lang="nb-NO" dirty="0"/>
              <a:t>Den deskriptive beskrivelsen av datasettet bør utformes slik at den avdekker hvilke fallgruver som finnes og hvilke svakheter datasettet har.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978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819D-C767-4005-8AF5-E06AE0E9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Transformasjon av variablene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BF5C-A957-48D8-A7C3-E6CB864F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den uavhengige variabelen på den formen vi ønsker at den skal være?</a:t>
            </a:r>
          </a:p>
          <a:p>
            <a:endParaRPr lang="nb-NO" dirty="0"/>
          </a:p>
          <a:p>
            <a:pPr lvl="1"/>
            <a:r>
              <a:rPr lang="nb-NO" dirty="0"/>
              <a:t>Absolutt/relativ</a:t>
            </a:r>
          </a:p>
          <a:p>
            <a:pPr lvl="2"/>
            <a:r>
              <a:rPr lang="nb-NO" dirty="0"/>
              <a:t>For eiendom så er det ofte snakk og relativ i forhold til </a:t>
            </a:r>
            <a:r>
              <a:rPr lang="nb-NO" b="1" dirty="0"/>
              <a:t>størrelse</a:t>
            </a:r>
            <a:r>
              <a:rPr lang="nb-NO" dirty="0"/>
              <a:t> og </a:t>
            </a:r>
            <a:r>
              <a:rPr lang="nb-NO" b="1" dirty="0"/>
              <a:t>tid</a:t>
            </a:r>
            <a:r>
              <a:rPr lang="nb-NO" dirty="0"/>
              <a:t>.</a:t>
            </a:r>
          </a:p>
          <a:p>
            <a:pPr lvl="2"/>
            <a:endParaRPr lang="nb-NO" dirty="0"/>
          </a:p>
          <a:p>
            <a:pPr lvl="1"/>
            <a:r>
              <a:rPr lang="nb-NO" dirty="0"/>
              <a:t>Log-lin transformasjon</a:t>
            </a:r>
          </a:p>
          <a:p>
            <a:pPr lvl="2"/>
            <a:r>
              <a:rPr lang="nb-NO" dirty="0"/>
              <a:t>Gjerne knyttet til eksponentielle sammenhenger. F.eks. ved årlig prosentvis prisstigning. </a:t>
            </a:r>
          </a:p>
          <a:p>
            <a:pPr lvl="1"/>
            <a:endParaRPr lang="nb-NO" dirty="0"/>
          </a:p>
          <a:p>
            <a:r>
              <a:rPr lang="nb-NO" dirty="0"/>
              <a:t>Den deskriptive dataanalysen kan være med på å avsløre behovet for transformasjon.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A78E1-8E95-45B3-B2EC-2194CE186745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uavhengige variabelen </a:t>
            </a:r>
          </a:p>
        </p:txBody>
      </p:sp>
    </p:spTree>
    <p:extLst>
      <p:ext uri="{BB962C8B-B14F-4D97-AF65-F5344CB8AC3E}">
        <p14:creationId xmlns:p14="http://schemas.microsoft.com/office/powerpoint/2010/main" val="278386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21D5-FA86-418A-8930-FF30A52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4CDD-DEB2-4E72-8A01-99EF118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det nødvendig å lage nye variabler?</a:t>
            </a:r>
          </a:p>
          <a:p>
            <a:r>
              <a:rPr lang="nb-NO" dirty="0"/>
              <a:t>Finnes det variabler som må omgjøres for å gjøre variabelen </a:t>
            </a:r>
            <a:r>
              <a:rPr lang="nb-NO" dirty="0" err="1"/>
              <a:t>analysebare</a:t>
            </a:r>
            <a:r>
              <a:rPr lang="nb-NO" dirty="0"/>
              <a:t>?</a:t>
            </a:r>
          </a:p>
          <a:p>
            <a:r>
              <a:rPr lang="nb-NO" dirty="0"/>
              <a:t>Finnes det nyttige variabler som det er mulig å lage?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596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F595-E700-46B8-B67F-9CB08B0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A61A-8445-4CC5-B454-3F9710EB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Dummyvariable</a:t>
            </a:r>
          </a:p>
          <a:p>
            <a:pPr lvl="1"/>
            <a:r>
              <a:rPr lang="nb-NO" dirty="0"/>
              <a:t>Verdi som settes til 1 om egenskapen er til stede og 0 ellers.</a:t>
            </a:r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8994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B117-987B-4A6F-9F75-DA4002A3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Analysebare</a:t>
            </a:r>
            <a:r>
              <a:rPr lang="nb-NO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E357-5113-49D8-B511-81F995B8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Lag </a:t>
            </a:r>
            <a:r>
              <a:rPr lang="nb-NO" dirty="0" err="1"/>
              <a:t>dummier</a:t>
            </a:r>
            <a:r>
              <a:rPr lang="nb-NO" dirty="0"/>
              <a:t> av f.eks.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Beliggenhet – administrative distrikter</a:t>
            </a:r>
          </a:p>
          <a:p>
            <a:r>
              <a:rPr lang="nb-NO" dirty="0"/>
              <a:t>Type</a:t>
            </a:r>
          </a:p>
          <a:p>
            <a:endParaRPr lang="nb-NO" dirty="0"/>
          </a:p>
          <a:p>
            <a:r>
              <a:rPr lang="nb-NO" dirty="0"/>
              <a:t>Byggeår?</a:t>
            </a:r>
          </a:p>
          <a:p>
            <a:r>
              <a:rPr lang="nb-NO" dirty="0"/>
              <a:t>Størrelse?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594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631B-D6D6-4D42-9A01-8D505402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Presentasjon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D531-AB6E-4831-8480-89972D1D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D610B-B14A-49BF-B53A-D1C86583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97" y="981075"/>
            <a:ext cx="6581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2EFB-5EC7-4A69-8A40-A725EC0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forelesning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6A77-8FB6-4F23-AEDF-48C36A60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Formålet med denne forelesningen er å gi støtte opp i mot arbeidet med det obligatoriske arbeidskravet i emnet.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1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Om oppgaven</a:t>
            </a:r>
            <a:endParaRPr lang="nb-NO" dirty="0">
              <a:latin typeface="+mn-lt"/>
            </a:endParaRPr>
          </a:p>
          <a:p>
            <a:r>
              <a:rPr lang="nb-NO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Oppgaven kan være et selvvalgt tema innen eiendom og </a:t>
            </a:r>
            <a:r>
              <a:rPr lang="nb-NO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nb-NO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data og eller bank og </a:t>
            </a:r>
            <a:r>
              <a:rPr lang="nb-NO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nb-NO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data, alternativt kan gruppene be om å få tildelt en oppgave. Det vil ikke praktiseres en streng definisjon av </a:t>
            </a:r>
            <a:r>
              <a:rPr lang="nb-NO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nb-NO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data, jfr. første forelesning. Dere står dermed relativt fritt til å velge tema for denne oppgaven.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9255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CAE3-0CCD-48F1-8F75-2D6879FA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Presentasjon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9726-1E5C-47D9-84B3-B44904FA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5B29-19F3-4166-A9C5-BC38838F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43075"/>
            <a:ext cx="8448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2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4B60-2736-4EB5-A6D1-E3C97EE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Presentasjon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03E9-FA01-41A8-AB90-833AEB5D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88E7-9E59-4E69-90FB-6A6A521A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36813"/>
            <a:ext cx="69532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7DF3-1C06-48AE-915C-599667A0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Presentasjon av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73D8A-B999-4CEA-9EF7-B8ED6084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617" y="1063625"/>
            <a:ext cx="5190816" cy="5357813"/>
          </a:xfrm>
        </p:spPr>
      </p:pic>
    </p:spTree>
    <p:extLst>
      <p:ext uri="{BB962C8B-B14F-4D97-AF65-F5344CB8AC3E}">
        <p14:creationId xmlns:p14="http://schemas.microsoft.com/office/powerpoint/2010/main" val="348309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D3F3-B252-4ED9-9FCB-6651D72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Presentasjon av data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F136C-3F03-47F0-99C5-E9E73C9E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232694"/>
            <a:ext cx="7258050" cy="5019675"/>
          </a:xfrm>
        </p:spPr>
      </p:pic>
    </p:spTree>
    <p:extLst>
      <p:ext uri="{BB962C8B-B14F-4D97-AF65-F5344CB8AC3E}">
        <p14:creationId xmlns:p14="http://schemas.microsoft.com/office/powerpoint/2010/main" val="243738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30F8-A6A7-4BD0-BE14-F6367E7A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Presentasjon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4000-B431-46EB-8B28-AB27B266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D6558-3037-4FC1-8673-790B17B3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34" y="1091520"/>
            <a:ext cx="6109438" cy="5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9DC2-5378-4059-A3F1-6704DAB6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Presentasjon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345D-3E9F-4CE0-85A5-43543142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E5B41-CC09-4DEA-8A80-3B1461A5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90650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750C-1B19-4438-AA9E-B97D3440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077218"/>
          </a:xfrm>
        </p:spPr>
        <p:txBody>
          <a:bodyPr/>
          <a:lstStyle/>
          <a:p>
            <a:r>
              <a:rPr lang="nb-NO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 obligatoriske arbeidskravet skal bestå av: </a:t>
            </a:r>
            <a:br>
              <a:rPr lang="nb-NO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9321-D6A7-40D6-BCE3-6FBD59F4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Sammendrag 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Innledning,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Bakgrunn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Data (Hovedoppgaven i det obligatoriske arbeidskravet hvor det skal gjøres en deskriptiv beskrivelse av dataene.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Empirisk metode (Beskrivelse av metoden en ønsker å benytte.)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Kildehenvisninger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66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C220-3335-4014-886E-78074A16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forelesning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3B45-5FDD-4558-98AA-64ACF49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Formålet blir med andre ord å snakke om hvordan en kommer seg fra et en problemstilling og et rådatasett til å få gjennomført en deskriptiv beskrivelse av dataene.</a:t>
            </a:r>
          </a:p>
          <a:p>
            <a:endParaRPr lang="nb-NO" dirty="0"/>
          </a:p>
          <a:p>
            <a:r>
              <a:rPr lang="nb-NO" dirty="0"/>
              <a:t>Den deskriptive beskrivelsen av datasettet bør utformes slik at den fungerer som et første steg i den empiriske undersøkelsen av datasettet opp mot forskningsspørsmålet.</a:t>
            </a:r>
          </a:p>
        </p:txBody>
      </p:sp>
    </p:spTree>
    <p:extLst>
      <p:ext uri="{BB962C8B-B14F-4D97-AF65-F5344CB8AC3E}">
        <p14:creationId xmlns:p14="http://schemas.microsoft.com/office/powerpoint/2010/main" val="52543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516A-8EC4-404D-9716-D47BC208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formålet?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E134-303D-43E4-9429-12D67CDA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Forskningsspørsmålet er grunnlaget både for valget av datasett, hvordan vi behandler vi behandler datasettet i forkant av den empiriske analysen, samt hvordan vi gjennomfører selve analysen.</a:t>
            </a:r>
          </a:p>
        </p:txBody>
      </p:sp>
    </p:spTree>
    <p:extLst>
      <p:ext uri="{BB962C8B-B14F-4D97-AF65-F5344CB8AC3E}">
        <p14:creationId xmlns:p14="http://schemas.microsoft.com/office/powerpoint/2010/main" val="3577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4EA2-DBAB-4E16-8AC5-0F61FC47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Temaer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D0DE-0FD0-4559-A13E-E0E490C7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Datastruktur/datatyper</a:t>
            </a:r>
          </a:p>
          <a:p>
            <a:r>
              <a:rPr lang="nb-NO" dirty="0"/>
              <a:t>Forprosessering av data</a:t>
            </a:r>
          </a:p>
          <a:p>
            <a:r>
              <a:rPr lang="nb-NO" dirty="0"/>
              <a:t>Datavariable</a:t>
            </a:r>
          </a:p>
          <a:p>
            <a:r>
              <a:rPr lang="nb-NO" dirty="0"/>
              <a:t>Presentasjon av data</a:t>
            </a:r>
          </a:p>
        </p:txBody>
      </p:sp>
    </p:spTree>
    <p:extLst>
      <p:ext uri="{BB962C8B-B14F-4D97-AF65-F5344CB8AC3E}">
        <p14:creationId xmlns:p14="http://schemas.microsoft.com/office/powerpoint/2010/main" val="370020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DE5B-2A49-4580-A88D-F59EE19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200329"/>
          </a:xfrm>
        </p:spPr>
        <p:txBody>
          <a:bodyPr/>
          <a:lstStyle/>
          <a:p>
            <a:r>
              <a:rPr lang="nb-NO" dirty="0"/>
              <a:t>Datastruktur/datatyper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B526-D190-4A1A-8FEA-24135C4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Hvilken datastruktur trengs for å besvare forskningsspørsmålet?</a:t>
            </a:r>
          </a:p>
          <a:p>
            <a:endParaRPr lang="nb-NO" dirty="0"/>
          </a:p>
          <a:p>
            <a:r>
              <a:rPr lang="nb-NO" dirty="0"/>
              <a:t>Hvilken datastørrelse?</a:t>
            </a:r>
          </a:p>
          <a:p>
            <a:endParaRPr lang="nb-NO" dirty="0"/>
          </a:p>
          <a:p>
            <a:r>
              <a:rPr lang="nb-NO" dirty="0"/>
              <a:t>Hvilken tidsperiode?</a:t>
            </a:r>
          </a:p>
        </p:txBody>
      </p:sp>
    </p:spTree>
    <p:extLst>
      <p:ext uri="{BB962C8B-B14F-4D97-AF65-F5344CB8AC3E}">
        <p14:creationId xmlns:p14="http://schemas.microsoft.com/office/powerpoint/2010/main" val="153014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A025-D703-4EB8-BD65-5A63153F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9F18-65BE-473E-993B-1DE68689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u="sng" dirty="0"/>
              <a:t>Tverrsnittsdataanalyser</a:t>
            </a:r>
            <a:r>
              <a:rPr lang="nb-NO" dirty="0"/>
              <a:t> er en studie som analyserer data hvor hvert objekt/observasjon bare opptrer en gang. Observasjonene er her i utgangspunktet uavhengige av hverandre.</a:t>
            </a:r>
          </a:p>
        </p:txBody>
      </p:sp>
    </p:spTree>
    <p:extLst>
      <p:ext uri="{BB962C8B-B14F-4D97-AF65-F5344CB8AC3E}">
        <p14:creationId xmlns:p14="http://schemas.microsoft.com/office/powerpoint/2010/main" val="266498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_blaa_stripe" id="{291AEDDE-44B1-3444-847C-C6962C4834E9}" vid="{4C8C7E22-3078-2F45-9EA6-474534AEDC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</Template>
  <TotalTime>0</TotalTime>
  <Words>1155</Words>
  <Application>Microsoft Office PowerPoint</Application>
  <PresentationFormat>On-screen Show (4:3)</PresentationFormat>
  <Paragraphs>245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Office-tema</vt:lpstr>
      <vt:lpstr>BFIN4025 - Big data i eiendomsfinans</vt:lpstr>
      <vt:lpstr>Tentativ forelesningsplan</vt:lpstr>
      <vt:lpstr>Dagens forelesning</vt:lpstr>
      <vt:lpstr>Det obligatoriske arbeidskravet skal bestå av:  </vt:lpstr>
      <vt:lpstr>Dagens forelesning</vt:lpstr>
      <vt:lpstr>Hva er formålet?</vt:lpstr>
      <vt:lpstr>Temaer</vt:lpstr>
      <vt:lpstr>Datastruktur/datatyper </vt:lpstr>
      <vt:lpstr>Datatyper</vt:lpstr>
      <vt:lpstr>Datatyper</vt:lpstr>
      <vt:lpstr>Datatyper</vt:lpstr>
      <vt:lpstr>Data</vt:lpstr>
      <vt:lpstr>Panelstruktur</vt:lpstr>
      <vt:lpstr>Panelstruktur</vt:lpstr>
      <vt:lpstr>Forprosessering av data</vt:lpstr>
      <vt:lpstr>Forprosessering av data</vt:lpstr>
      <vt:lpstr>Feil i datasettet</vt:lpstr>
      <vt:lpstr>Sletting av tilsynelatende feil </vt:lpstr>
      <vt:lpstr>Sletting av tilsynelatende feil </vt:lpstr>
      <vt:lpstr>Sletting av tilsynelatende feil </vt:lpstr>
      <vt:lpstr>Sletting av tilsynelatende feil </vt:lpstr>
      <vt:lpstr>Manglende data </vt:lpstr>
      <vt:lpstr>Observasjoner som ikke måler det vi ønsker å måle </vt:lpstr>
      <vt:lpstr>Datavariable</vt:lpstr>
      <vt:lpstr>Transformasjon av variablene</vt:lpstr>
      <vt:lpstr>Datavariable</vt:lpstr>
      <vt:lpstr>Datavariable</vt:lpstr>
      <vt:lpstr>Analysebare variable</vt:lpstr>
      <vt:lpstr>Presentasjon av data</vt:lpstr>
      <vt:lpstr>Presentasjon av data</vt:lpstr>
      <vt:lpstr>Presentasjon av data</vt:lpstr>
      <vt:lpstr>Presentasjon av data</vt:lpstr>
      <vt:lpstr>Presentasjon av data </vt:lpstr>
      <vt:lpstr>Presentasjon av data</vt:lpstr>
      <vt:lpstr>Presentasjon av data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Innspill til boligmeldingens kapittel om kunnskapsutvikling innenfor det boligsosiale området</dc:title>
  <dc:creator>Are Oust</dc:creator>
  <cp:lastModifiedBy>Are Oust</cp:lastModifiedBy>
  <cp:revision>68</cp:revision>
  <cp:lastPrinted>2021-09-10T06:53:01Z</cp:lastPrinted>
  <dcterms:created xsi:type="dcterms:W3CDTF">2020-06-12T11:30:09Z</dcterms:created>
  <dcterms:modified xsi:type="dcterms:W3CDTF">2021-09-16T20:36:43Z</dcterms:modified>
</cp:coreProperties>
</file>