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62" r:id="rId3"/>
    <p:sldId id="407" r:id="rId4"/>
    <p:sldId id="408" r:id="rId5"/>
    <p:sldId id="434" r:id="rId6"/>
    <p:sldId id="435" r:id="rId7"/>
    <p:sldId id="433" r:id="rId8"/>
    <p:sldId id="436" r:id="rId9"/>
    <p:sldId id="451" r:id="rId10"/>
    <p:sldId id="437" r:id="rId11"/>
    <p:sldId id="439" r:id="rId12"/>
    <p:sldId id="438" r:id="rId13"/>
    <p:sldId id="440" r:id="rId14"/>
    <p:sldId id="441" r:id="rId15"/>
    <p:sldId id="442" r:id="rId16"/>
    <p:sldId id="465" r:id="rId17"/>
    <p:sldId id="466" r:id="rId18"/>
    <p:sldId id="443" r:id="rId19"/>
    <p:sldId id="444" r:id="rId20"/>
    <p:sldId id="464" r:id="rId21"/>
    <p:sldId id="445" r:id="rId22"/>
    <p:sldId id="449" r:id="rId23"/>
    <p:sldId id="450" r:id="rId24"/>
    <p:sldId id="447" r:id="rId25"/>
    <p:sldId id="446" r:id="rId26"/>
    <p:sldId id="448" r:id="rId27"/>
    <p:sldId id="452" r:id="rId28"/>
    <p:sldId id="453" r:id="rId29"/>
    <p:sldId id="461" r:id="rId30"/>
    <p:sldId id="462" r:id="rId31"/>
    <p:sldId id="463" r:id="rId32"/>
    <p:sldId id="454" r:id="rId33"/>
    <p:sldId id="455" r:id="rId34"/>
    <p:sldId id="456" r:id="rId35"/>
    <p:sldId id="457" r:id="rId36"/>
    <p:sldId id="458" r:id="rId37"/>
    <p:sldId id="459" r:id="rId38"/>
    <p:sldId id="460" r:id="rId39"/>
  </p:sldIdLst>
  <p:sldSz cx="9144000" cy="6858000" type="screen4x3"/>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475"/>
    <a:srgbClr val="BBAC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6653" autoAdjust="0"/>
  </p:normalViewPr>
  <p:slideViewPr>
    <p:cSldViewPr snapToGrid="0" snapToObjects="1">
      <p:cViewPr varScale="1">
        <p:scale>
          <a:sx n="100" d="100"/>
          <a:sy n="100" d="100"/>
        </p:scale>
        <p:origin x="166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ansatt.ntnu.no\areou\Desktop\Skrivebord\Bilder\Boligpris%20Oslo\Ny%20boligprisindeks%20Oslo%20201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Boligprisindekser Oslo</a:t>
            </a:r>
          </a:p>
        </c:rich>
      </c:tx>
      <c:overlay val="0"/>
    </c:title>
    <c:autoTitleDeleted val="0"/>
    <c:plotArea>
      <c:layout/>
      <c:lineChart>
        <c:grouping val="standard"/>
        <c:varyColors val="0"/>
        <c:ser>
          <c:idx val="1"/>
          <c:order val="0"/>
          <c:tx>
            <c:strRef>
              <c:f>'Ark1'!$B$1</c:f>
              <c:strCache>
                <c:ptCount val="1"/>
                <c:pt idx="0">
                  <c:v>Oust(2012) korigert</c:v>
                </c:pt>
              </c:strCache>
            </c:strRef>
          </c:tx>
          <c:marker>
            <c:symbol val="none"/>
          </c:marker>
          <c:cat>
            <c:numRef>
              <c:f>'Ark1'!$A$2:$A$43</c:f>
              <c:numCache>
                <c:formatCode>General</c:formatCode>
                <c:ptCount val="42"/>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numCache>
            </c:numRef>
          </c:cat>
          <c:val>
            <c:numRef>
              <c:f>'Ark1'!$B$2:$B$43</c:f>
              <c:numCache>
                <c:formatCode>General</c:formatCode>
                <c:ptCount val="42"/>
                <c:pt idx="0">
                  <c:v>100</c:v>
                </c:pt>
                <c:pt idx="1">
                  <c:v>106.84446576454687</c:v>
                </c:pt>
                <c:pt idx="2">
                  <c:v>125.52201807197002</c:v>
                </c:pt>
                <c:pt idx="3">
                  <c:v>121.47338508517134</c:v>
                </c:pt>
                <c:pt idx="4">
                  <c:v>127.6890722782514</c:v>
                </c:pt>
                <c:pt idx="5">
                  <c:v>124.97143435020658</c:v>
                </c:pt>
                <c:pt idx="6">
                  <c:v>131.05514462843624</c:v>
                </c:pt>
                <c:pt idx="7">
                  <c:v>164.07508952398862</c:v>
                </c:pt>
                <c:pt idx="8">
                  <c:v>165.02750978748264</c:v>
                </c:pt>
                <c:pt idx="9">
                  <c:v>167.11834029603369</c:v>
                </c:pt>
                <c:pt idx="10">
                  <c:v>186.7289660334965</c:v>
                </c:pt>
                <c:pt idx="11">
                  <c:v>250.49430506326075</c:v>
                </c:pt>
                <c:pt idx="12">
                  <c:v>268.09145867011119</c:v>
                </c:pt>
                <c:pt idx="13">
                  <c:v>320.69585635474618</c:v>
                </c:pt>
                <c:pt idx="14">
                  <c:v>364.39271958020333</c:v>
                </c:pt>
                <c:pt idx="15">
                  <c:v>389.37005358522543</c:v>
                </c:pt>
                <c:pt idx="16">
                  <c:v>481.13225271775428</c:v>
                </c:pt>
                <c:pt idx="17">
                  <c:v>586.12330526793039</c:v>
                </c:pt>
                <c:pt idx="18">
                  <c:v>643.58826783877794</c:v>
                </c:pt>
                <c:pt idx="19">
                  <c:v>616.65899327443753</c:v>
                </c:pt>
                <c:pt idx="20">
                  <c:v>505.90868369129902</c:v>
                </c:pt>
                <c:pt idx="21">
                  <c:v>443.94921976289169</c:v>
                </c:pt>
                <c:pt idx="22">
                  <c:v>424.72809426885635</c:v>
                </c:pt>
                <c:pt idx="23">
                  <c:v>410.42622216846695</c:v>
                </c:pt>
                <c:pt idx="24">
                  <c:v>476.01491414981791</c:v>
                </c:pt>
                <c:pt idx="25">
                  <c:v>482.1248888507705</c:v>
                </c:pt>
                <c:pt idx="26">
                  <c:v>548.0448825118541</c:v>
                </c:pt>
                <c:pt idx="27">
                  <c:v>677.83180774161474</c:v>
                </c:pt>
                <c:pt idx="28">
                  <c:v>776.73263028928932</c:v>
                </c:pt>
                <c:pt idx="29">
                  <c:v>882.28945813085545</c:v>
                </c:pt>
                <c:pt idx="30">
                  <c:v>1048.873684499554</c:v>
                </c:pt>
                <c:pt idx="31">
                  <c:v>1095.7585980433951</c:v>
                </c:pt>
                <c:pt idx="32">
                  <c:v>1207.2981234344018</c:v>
                </c:pt>
                <c:pt idx="33">
                  <c:v>1110.3229367342283</c:v>
                </c:pt>
                <c:pt idx="34">
                  <c:v>1247.1536901343609</c:v>
                </c:pt>
                <c:pt idx="35">
                  <c:v>1343.3505545948376</c:v>
                </c:pt>
                <c:pt idx="36">
                  <c:v>1508.8592579391507</c:v>
                </c:pt>
                <c:pt idx="37">
                  <c:v>1656.811392041415</c:v>
                </c:pt>
                <c:pt idx="38">
                  <c:v>1590.0141363932069</c:v>
                </c:pt>
                <c:pt idx="39">
                  <c:v>1580.3682776617086</c:v>
                </c:pt>
                <c:pt idx="40">
                  <c:v>1684.4867314840881</c:v>
                </c:pt>
                <c:pt idx="41">
                  <c:v>1910.0413804978164</c:v>
                </c:pt>
              </c:numCache>
            </c:numRef>
          </c:val>
          <c:smooth val="0"/>
          <c:extLst>
            <c:ext xmlns:c16="http://schemas.microsoft.com/office/drawing/2014/chart" uri="{C3380CC4-5D6E-409C-BE32-E72D297353CC}">
              <c16:uniqueId val="{00000000-1750-4437-9135-67387E5D6486}"/>
            </c:ext>
          </c:extLst>
        </c:ser>
        <c:ser>
          <c:idx val="2"/>
          <c:order val="1"/>
          <c:tx>
            <c:strRef>
              <c:f>'Ark1'!$C$1</c:f>
              <c:strCache>
                <c:ptCount val="1"/>
                <c:pt idx="0">
                  <c:v>Norges Bank + NEF</c:v>
                </c:pt>
              </c:strCache>
            </c:strRef>
          </c:tx>
          <c:marker>
            <c:symbol val="none"/>
          </c:marker>
          <c:cat>
            <c:numRef>
              <c:f>'Ark1'!$A$2:$A$43</c:f>
              <c:numCache>
                <c:formatCode>General</c:formatCode>
                <c:ptCount val="42"/>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numCache>
            </c:numRef>
          </c:cat>
          <c:val>
            <c:numRef>
              <c:f>'Ark1'!$C$2:$C$43</c:f>
              <c:numCache>
                <c:formatCode>General</c:formatCode>
                <c:ptCount val="42"/>
                <c:pt idx="0">
                  <c:v>100</c:v>
                </c:pt>
                <c:pt idx="1">
                  <c:v>103.768</c:v>
                </c:pt>
                <c:pt idx="2">
                  <c:v>125.57479999999998</c:v>
                </c:pt>
                <c:pt idx="3">
                  <c:v>122.11479999999999</c:v>
                </c:pt>
                <c:pt idx="4">
                  <c:v>130.68009999999998</c:v>
                </c:pt>
                <c:pt idx="5">
                  <c:v>124.73229999999997</c:v>
                </c:pt>
                <c:pt idx="6">
                  <c:v>130.98799999999997</c:v>
                </c:pt>
                <c:pt idx="7">
                  <c:v>167.41519999999997</c:v>
                </c:pt>
                <c:pt idx="8">
                  <c:v>163.39459999999997</c:v>
                </c:pt>
                <c:pt idx="9">
                  <c:v>174.22629999999998</c:v>
                </c:pt>
                <c:pt idx="10">
                  <c:v>192.98479999999998</c:v>
                </c:pt>
                <c:pt idx="11">
                  <c:v>256.1891</c:v>
                </c:pt>
                <c:pt idx="12">
                  <c:v>284.93329999999997</c:v>
                </c:pt>
                <c:pt idx="13">
                  <c:v>334.89440000000008</c:v>
                </c:pt>
                <c:pt idx="14">
                  <c:v>382.75520000000006</c:v>
                </c:pt>
                <c:pt idx="15">
                  <c:v>405.9357</c:v>
                </c:pt>
                <c:pt idx="16">
                  <c:v>498.31319999999999</c:v>
                </c:pt>
                <c:pt idx="17">
                  <c:v>593.79960000000005</c:v>
                </c:pt>
                <c:pt idx="18">
                  <c:v>593.6232</c:v>
                </c:pt>
                <c:pt idx="19">
                  <c:v>523.81539999999995</c:v>
                </c:pt>
                <c:pt idx="20">
                  <c:v>463.4846</c:v>
                </c:pt>
                <c:pt idx="21">
                  <c:v>436.46699999999998</c:v>
                </c:pt>
                <c:pt idx="22">
                  <c:v>405.15019999999998</c:v>
                </c:pt>
                <c:pt idx="23">
                  <c:v>420.69959999999998</c:v>
                </c:pt>
                <c:pt idx="24">
                  <c:v>464.85129999999998</c:v>
                </c:pt>
                <c:pt idx="25">
                  <c:v>497.54859999999996</c:v>
                </c:pt>
                <c:pt idx="26">
                  <c:v>558.60769999999991</c:v>
                </c:pt>
                <c:pt idx="27">
                  <c:v>661.11789999999974</c:v>
                </c:pt>
                <c:pt idx="28">
                  <c:v>778.9699999999998</c:v>
                </c:pt>
                <c:pt idx="29">
                  <c:v>901.4445999999997</c:v>
                </c:pt>
                <c:pt idx="30">
                  <c:v>1060.7959999999996</c:v>
                </c:pt>
                <c:pt idx="31">
                  <c:v>1118.1619999999996</c:v>
                </c:pt>
                <c:pt idx="32">
                  <c:v>1223.4759999999997</c:v>
                </c:pt>
                <c:pt idx="33">
                  <c:v>1235.3419999999996</c:v>
                </c:pt>
                <c:pt idx="34">
                  <c:v>1353.6919999999996</c:v>
                </c:pt>
                <c:pt idx="35">
                  <c:v>1496.8499999999995</c:v>
                </c:pt>
                <c:pt idx="36">
                  <c:v>1721.4699999999996</c:v>
                </c:pt>
                <c:pt idx="37">
                  <c:v>1930.9839999999992</c:v>
                </c:pt>
                <c:pt idx="38">
                  <c:v>1866.1049999999993</c:v>
                </c:pt>
                <c:pt idx="39" formatCode="0.0">
                  <c:v>1871.7</c:v>
                </c:pt>
                <c:pt idx="40" formatCode="0.0">
                  <c:v>2035.1026999999999</c:v>
                </c:pt>
                <c:pt idx="41">
                  <c:v>2231.86</c:v>
                </c:pt>
              </c:numCache>
            </c:numRef>
          </c:val>
          <c:smooth val="0"/>
          <c:extLst>
            <c:ext xmlns:c16="http://schemas.microsoft.com/office/drawing/2014/chart" uri="{C3380CC4-5D6E-409C-BE32-E72D297353CC}">
              <c16:uniqueId val="{00000001-1750-4437-9135-67387E5D6486}"/>
            </c:ext>
          </c:extLst>
        </c:ser>
        <c:ser>
          <c:idx val="3"/>
          <c:order val="2"/>
          <c:tx>
            <c:strRef>
              <c:f>'Ark1'!$D$1</c:f>
              <c:strCache>
                <c:ptCount val="1"/>
                <c:pt idx="0">
                  <c:v>Oust (2012) ukorrigert</c:v>
                </c:pt>
              </c:strCache>
            </c:strRef>
          </c:tx>
          <c:marker>
            <c:symbol val="none"/>
          </c:marker>
          <c:cat>
            <c:numRef>
              <c:f>'Ark1'!$A$2:$A$43</c:f>
              <c:numCache>
                <c:formatCode>General</c:formatCode>
                <c:ptCount val="42"/>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numCache>
            </c:numRef>
          </c:cat>
          <c:val>
            <c:numRef>
              <c:f>'Ark1'!$D$2:$D$43</c:f>
              <c:numCache>
                <c:formatCode>General</c:formatCode>
                <c:ptCount val="42"/>
                <c:pt idx="0">
                  <c:v>100</c:v>
                </c:pt>
                <c:pt idx="1">
                  <c:v>103.97476089511403</c:v>
                </c:pt>
                <c:pt idx="2">
                  <c:v>120.83575006784555</c:v>
                </c:pt>
                <c:pt idx="3">
                  <c:v>123.55917436714201</c:v>
                </c:pt>
                <c:pt idx="4">
                  <c:v>134.5676687610887</c:v>
                </c:pt>
                <c:pt idx="5">
                  <c:v>126.36230104340059</c:v>
                </c:pt>
                <c:pt idx="6">
                  <c:v>133.05135559539826</c:v>
                </c:pt>
                <c:pt idx="7">
                  <c:v>171.83439375433221</c:v>
                </c:pt>
                <c:pt idx="8">
                  <c:v>161.7846590719611</c:v>
                </c:pt>
                <c:pt idx="9">
                  <c:v>168.59378558939969</c:v>
                </c:pt>
                <c:pt idx="10">
                  <c:v>195.1194989481761</c:v>
                </c:pt>
                <c:pt idx="11">
                  <c:v>250.63512242867958</c:v>
                </c:pt>
                <c:pt idx="12">
                  <c:v>269.66277206030611</c:v>
                </c:pt>
                <c:pt idx="13">
                  <c:v>329.7903620203146</c:v>
                </c:pt>
                <c:pt idx="14">
                  <c:v>370.42136647946899</c:v>
                </c:pt>
                <c:pt idx="15">
                  <c:v>420.98204570356137</c:v>
                </c:pt>
                <c:pt idx="16">
                  <c:v>548.17094733173008</c:v>
                </c:pt>
                <c:pt idx="17">
                  <c:v>646.16131484263121</c:v>
                </c:pt>
                <c:pt idx="18">
                  <c:v>718.65987000030145</c:v>
                </c:pt>
                <c:pt idx="19">
                  <c:v>674.95916043851321</c:v>
                </c:pt>
                <c:pt idx="20">
                  <c:v>571.08678508009041</c:v>
                </c:pt>
                <c:pt idx="21">
                  <c:v>500.23910093398729</c:v>
                </c:pt>
                <c:pt idx="22">
                  <c:v>483.3046431516413</c:v>
                </c:pt>
                <c:pt idx="23">
                  <c:v>471.48683774944413</c:v>
                </c:pt>
                <c:pt idx="24">
                  <c:v>543.79981173088288</c:v>
                </c:pt>
                <c:pt idx="25">
                  <c:v>560.27245152012813</c:v>
                </c:pt>
                <c:pt idx="26">
                  <c:v>632.1888646578642</c:v>
                </c:pt>
                <c:pt idx="27">
                  <c:v>788.69618710543307</c:v>
                </c:pt>
                <c:pt idx="28">
                  <c:v>911.42579950923641</c:v>
                </c:pt>
                <c:pt idx="29">
                  <c:v>1041.3718255741553</c:v>
                </c:pt>
                <c:pt idx="30">
                  <c:v>1229.9344890192538</c:v>
                </c:pt>
                <c:pt idx="31">
                  <c:v>1294.6131271509055</c:v>
                </c:pt>
                <c:pt idx="32">
                  <c:v>1436.3654171273017</c:v>
                </c:pt>
                <c:pt idx="33">
                  <c:v>1312.7916587738894</c:v>
                </c:pt>
                <c:pt idx="34">
                  <c:v>1492.1483199665506</c:v>
                </c:pt>
                <c:pt idx="35">
                  <c:v>1620.7433599999999</c:v>
                </c:pt>
                <c:pt idx="36">
                  <c:v>1798.5646084105174</c:v>
                </c:pt>
                <c:pt idx="37">
                  <c:v>2007.4332319959553</c:v>
                </c:pt>
                <c:pt idx="38">
                  <c:v>1947.6059629362119</c:v>
                </c:pt>
                <c:pt idx="39">
                  <c:v>1907.9472139637644</c:v>
                </c:pt>
                <c:pt idx="40">
                  <c:v>2092.5008027343374</c:v>
                </c:pt>
                <c:pt idx="41">
                  <c:v>2353.884417124852</c:v>
                </c:pt>
              </c:numCache>
            </c:numRef>
          </c:val>
          <c:smooth val="0"/>
          <c:extLst>
            <c:ext xmlns:c16="http://schemas.microsoft.com/office/drawing/2014/chart" uri="{C3380CC4-5D6E-409C-BE32-E72D297353CC}">
              <c16:uniqueId val="{00000002-1750-4437-9135-67387E5D6486}"/>
            </c:ext>
          </c:extLst>
        </c:ser>
        <c:dLbls>
          <c:showLegendKey val="0"/>
          <c:showVal val="0"/>
          <c:showCatName val="0"/>
          <c:showSerName val="0"/>
          <c:showPercent val="0"/>
          <c:showBubbleSize val="0"/>
        </c:dLbls>
        <c:smooth val="0"/>
        <c:axId val="603155688"/>
        <c:axId val="603156080"/>
      </c:lineChart>
      <c:catAx>
        <c:axId val="603155688"/>
        <c:scaling>
          <c:orientation val="minMax"/>
        </c:scaling>
        <c:delete val="0"/>
        <c:axPos val="b"/>
        <c:numFmt formatCode="General" sourceLinked="1"/>
        <c:majorTickMark val="none"/>
        <c:minorTickMark val="none"/>
        <c:tickLblPos val="nextTo"/>
        <c:crossAx val="603156080"/>
        <c:crosses val="autoZero"/>
        <c:auto val="1"/>
        <c:lblAlgn val="ctr"/>
        <c:lblOffset val="100"/>
        <c:noMultiLvlLbl val="0"/>
      </c:catAx>
      <c:valAx>
        <c:axId val="603156080"/>
        <c:scaling>
          <c:orientation val="minMax"/>
        </c:scaling>
        <c:delete val="0"/>
        <c:axPos val="l"/>
        <c:majorGridlines/>
        <c:title>
          <c:tx>
            <c:rich>
              <a:bodyPr/>
              <a:lstStyle/>
              <a:p>
                <a:pPr>
                  <a:defRPr/>
                </a:pPr>
                <a:r>
                  <a:rPr lang="en-US"/>
                  <a:t>Nominel indeks</a:t>
                </a:r>
              </a:p>
            </c:rich>
          </c:tx>
          <c:overlay val="0"/>
        </c:title>
        <c:numFmt formatCode="General" sourceLinked="1"/>
        <c:majorTickMark val="none"/>
        <c:minorTickMark val="none"/>
        <c:tickLblPos val="nextTo"/>
        <c:crossAx val="60315568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B93D3-12C0-4AC7-80B0-B707488D295D}" type="datetimeFigureOut">
              <a:rPr lang="nb-NO" smtClean="0"/>
              <a:t>13.10.2021</a:t>
            </a:fld>
            <a:endParaRPr lang="nb-NO"/>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9C137-EC1F-43F9-B046-91D7A39157B8}" type="slidenum">
              <a:rPr lang="nb-NO" smtClean="0"/>
              <a:t>‹#›</a:t>
            </a:fld>
            <a:endParaRPr lang="nb-NO"/>
          </a:p>
        </p:txBody>
      </p:sp>
    </p:spTree>
    <p:extLst>
      <p:ext uri="{BB962C8B-B14F-4D97-AF65-F5344CB8AC3E}">
        <p14:creationId xmlns:p14="http://schemas.microsoft.com/office/powerpoint/2010/main" val="1260696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114753" y="2677415"/>
            <a:ext cx="7772400" cy="901094"/>
          </a:xfrm>
        </p:spPr>
        <p:txBody>
          <a:bodyPr anchor="t" anchorCtr="0"/>
          <a:lstStyle/>
          <a:p>
            <a:r>
              <a:rPr lang="en-US"/>
              <a:t>Click to edit Master title style</a:t>
            </a:r>
            <a:endParaRPr lang="nb-NO" dirty="0"/>
          </a:p>
        </p:txBody>
      </p:sp>
      <p:sp>
        <p:nvSpPr>
          <p:cNvPr id="3" name="Undertittel 2"/>
          <p:cNvSpPr>
            <a:spLocks noGrp="1"/>
          </p:cNvSpPr>
          <p:nvPr>
            <p:ph type="subTitle" idx="1"/>
          </p:nvPr>
        </p:nvSpPr>
        <p:spPr>
          <a:xfrm>
            <a:off x="1114753" y="3645154"/>
            <a:ext cx="7772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dirty="0"/>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loddrett teks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74638"/>
            <a:ext cx="2057400" cy="5851525"/>
          </a:xfrm>
        </p:spPr>
        <p:txBody>
          <a:bodyPr vert="eaVert"/>
          <a:lstStyle/>
          <a:p>
            <a:r>
              <a:rPr lang="en-US"/>
              <a:t>Click to edit Master title style</a:t>
            </a:r>
            <a:endParaRPr lang="nb-NO"/>
          </a:p>
        </p:txBody>
      </p:sp>
      <p:sp>
        <p:nvSpPr>
          <p:cNvPr id="3" name="Plassholder for loddrett tekst 2"/>
          <p:cNvSpPr>
            <a:spLocks noGrp="1"/>
          </p:cNvSpPr>
          <p:nvPr>
            <p:ph type="body" orient="vert" idx="1"/>
          </p:nvPr>
        </p:nvSpPr>
        <p:spPr>
          <a:xfrm>
            <a:off x="1017750" y="274638"/>
            <a:ext cx="545924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7" name="Plassholder for lysbildenummer 5"/>
          <p:cNvSpPr txBox="1">
            <a:spLocks/>
          </p:cNvSpPr>
          <p:nvPr userDrawn="1"/>
        </p:nvSpPr>
        <p:spPr>
          <a:xfrm>
            <a:off x="-1" y="6421247"/>
            <a:ext cx="862779"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latin typeface="Arial"/>
                <a:cs typeface="Arial"/>
              </a:rPr>
              <a:pPr algn="ctr"/>
              <a:t>‹#›</a:t>
            </a:fld>
            <a:endParaRPr lang="nb-NO" b="1" i="0" dirty="0">
              <a:latin typeface="Arial"/>
              <a:cs typeface="Arial"/>
            </a:endParaRPr>
          </a:p>
        </p:txBody>
      </p:sp>
      <p:sp>
        <p:nvSpPr>
          <p:cNvPr id="5" name="Tittel 1">
            <a:extLst>
              <a:ext uri="{FF2B5EF4-FFF2-40B4-BE49-F238E27FC236}">
                <a16:creationId xmlns:a16="http://schemas.microsoft.com/office/drawing/2014/main" id="{3FDADA50-9BEE-6246-AA16-1729DA45ECA6}"/>
              </a:ext>
            </a:extLst>
          </p:cNvPr>
          <p:cNvSpPr>
            <a:spLocks noGrp="1"/>
          </p:cNvSpPr>
          <p:nvPr>
            <p:ph type="title"/>
          </p:nvPr>
        </p:nvSpPr>
        <p:spPr>
          <a:xfrm>
            <a:off x="1194628" y="274638"/>
            <a:ext cx="7407404" cy="646331"/>
          </a:xfrm>
        </p:spPr>
        <p:txBody>
          <a:bodyPr anchor="t" anchorCtr="0">
            <a:spAutoFit/>
          </a:bodyPr>
          <a:lstStyle/>
          <a:p>
            <a:r>
              <a:rPr lang="en-US"/>
              <a:t>Click to edit Master title style</a:t>
            </a:r>
            <a:endParaRPr lang="nb-NO" dirty="0"/>
          </a:p>
        </p:txBody>
      </p:sp>
      <p:sp>
        <p:nvSpPr>
          <p:cNvPr id="6" name="Plassholder for innhold 2">
            <a:extLst>
              <a:ext uri="{FF2B5EF4-FFF2-40B4-BE49-F238E27FC236}">
                <a16:creationId xmlns:a16="http://schemas.microsoft.com/office/drawing/2014/main" id="{5F486B6F-A89E-CF41-ABF1-BCC6ABDB2500}"/>
              </a:ext>
            </a:extLst>
          </p:cNvPr>
          <p:cNvSpPr>
            <a:spLocks noGrp="1"/>
          </p:cNvSpPr>
          <p:nvPr>
            <p:ph idx="1"/>
          </p:nvPr>
        </p:nvSpPr>
        <p:spPr>
          <a:xfrm>
            <a:off x="1194628" y="1063487"/>
            <a:ext cx="7407404" cy="535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1035765" y="4406900"/>
            <a:ext cx="7458948" cy="1362075"/>
          </a:xfrm>
        </p:spPr>
        <p:txBody>
          <a:bodyPr anchor="t"/>
          <a:lstStyle>
            <a:lvl1pPr algn="l">
              <a:defRPr sz="4000" b="1" cap="all"/>
            </a:lvl1pPr>
          </a:lstStyle>
          <a:p>
            <a:r>
              <a:rPr lang="en-US"/>
              <a:t>Click to edit Master title style</a:t>
            </a:r>
            <a:endParaRPr lang="nb-NO" dirty="0"/>
          </a:p>
        </p:txBody>
      </p:sp>
      <p:sp>
        <p:nvSpPr>
          <p:cNvPr id="3" name="Plassholder for tekst 2"/>
          <p:cNvSpPr>
            <a:spLocks noGrp="1"/>
          </p:cNvSpPr>
          <p:nvPr>
            <p:ph type="body" idx="1"/>
          </p:nvPr>
        </p:nvSpPr>
        <p:spPr>
          <a:xfrm>
            <a:off x="1035765" y="2906713"/>
            <a:ext cx="74589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a:xfrm>
            <a:off x="1095551" y="274638"/>
            <a:ext cx="7407404" cy="1143000"/>
          </a:xfrm>
        </p:spPr>
        <p:txBody>
          <a:bodyPr/>
          <a:lstStyle/>
          <a:p>
            <a:r>
              <a:rPr lang="en-US"/>
              <a:t>Click to edit Master title style</a:t>
            </a:r>
            <a:endParaRPr lang="nb-NO" dirty="0"/>
          </a:p>
        </p:txBody>
      </p:sp>
      <p:sp>
        <p:nvSpPr>
          <p:cNvPr id="3" name="Plassholder for innhold 2"/>
          <p:cNvSpPr>
            <a:spLocks noGrp="1"/>
          </p:cNvSpPr>
          <p:nvPr>
            <p:ph sz="half" idx="1"/>
          </p:nvPr>
        </p:nvSpPr>
        <p:spPr>
          <a:xfrm>
            <a:off x="1114711" y="1600200"/>
            <a:ext cx="36678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innhold 3"/>
          <p:cNvSpPr>
            <a:spLocks noGrp="1"/>
          </p:cNvSpPr>
          <p:nvPr>
            <p:ph sz="half" idx="2"/>
          </p:nvPr>
        </p:nvSpPr>
        <p:spPr>
          <a:xfrm>
            <a:off x="5305711" y="1600200"/>
            <a:ext cx="367394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1059523" y="274638"/>
            <a:ext cx="7407404" cy="1143000"/>
          </a:xfrm>
        </p:spPr>
        <p:txBody>
          <a:bodyPr/>
          <a:lstStyle>
            <a:lvl1pPr>
              <a:defRPr/>
            </a:lvl1pPr>
          </a:lstStyle>
          <a:p>
            <a:r>
              <a:rPr lang="en-US"/>
              <a:t>Click to edit Master title style</a:t>
            </a:r>
            <a:endParaRPr lang="nb-NO"/>
          </a:p>
        </p:txBody>
      </p:sp>
      <p:sp>
        <p:nvSpPr>
          <p:cNvPr id="3" name="Plassholder for tekst 2"/>
          <p:cNvSpPr>
            <a:spLocks noGrp="1"/>
          </p:cNvSpPr>
          <p:nvPr>
            <p:ph type="body" idx="1"/>
          </p:nvPr>
        </p:nvSpPr>
        <p:spPr>
          <a:xfrm>
            <a:off x="1069676" y="1535113"/>
            <a:ext cx="376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Plassholder for innhold 3"/>
          <p:cNvSpPr>
            <a:spLocks noGrp="1"/>
          </p:cNvSpPr>
          <p:nvPr>
            <p:ph sz="half" idx="2"/>
          </p:nvPr>
        </p:nvSpPr>
        <p:spPr>
          <a:xfrm>
            <a:off x="1069676" y="2174875"/>
            <a:ext cx="376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tekst 4"/>
          <p:cNvSpPr>
            <a:spLocks noGrp="1"/>
          </p:cNvSpPr>
          <p:nvPr>
            <p:ph type="body" sz="quarter" idx="3"/>
          </p:nvPr>
        </p:nvSpPr>
        <p:spPr>
          <a:xfrm>
            <a:off x="5257502" y="1535113"/>
            <a:ext cx="38122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Plassholder for innhold 5"/>
          <p:cNvSpPr>
            <a:spLocks noGrp="1"/>
          </p:cNvSpPr>
          <p:nvPr>
            <p:ph sz="quarter" idx="4"/>
          </p:nvPr>
        </p:nvSpPr>
        <p:spPr>
          <a:xfrm>
            <a:off x="5257501" y="2174875"/>
            <a:ext cx="381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24641" y="273050"/>
            <a:ext cx="3008313" cy="1162050"/>
          </a:xfrm>
        </p:spPr>
        <p:txBody>
          <a:bodyPr anchor="b"/>
          <a:lstStyle>
            <a:lvl1pPr algn="l">
              <a:defRPr sz="2000" b="1"/>
            </a:lvl1pPr>
          </a:lstStyle>
          <a:p>
            <a:r>
              <a:rPr lang="en-US"/>
              <a:t>Click to edit Master title style</a:t>
            </a:r>
            <a:endParaRPr lang="nb-NO"/>
          </a:p>
        </p:txBody>
      </p:sp>
      <p:sp>
        <p:nvSpPr>
          <p:cNvPr id="3" name="Plassholder for innhold 2"/>
          <p:cNvSpPr>
            <a:spLocks noGrp="1"/>
          </p:cNvSpPr>
          <p:nvPr>
            <p:ph idx="1"/>
          </p:nvPr>
        </p:nvSpPr>
        <p:spPr>
          <a:xfrm>
            <a:off x="4142491" y="273050"/>
            <a:ext cx="476508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tekst 3"/>
          <p:cNvSpPr>
            <a:spLocks noGrp="1"/>
          </p:cNvSpPr>
          <p:nvPr>
            <p:ph type="body" sz="half" idx="2"/>
          </p:nvPr>
        </p:nvSpPr>
        <p:spPr>
          <a:xfrm>
            <a:off x="1024641"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b-NO"/>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194628" y="274638"/>
            <a:ext cx="7407404" cy="646331"/>
          </a:xfrm>
          <a:prstGeom prst="rect">
            <a:avLst/>
          </a:prstGeom>
        </p:spPr>
        <p:txBody>
          <a:bodyPr vert="horz"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1194628" y="1043610"/>
            <a:ext cx="7407404" cy="553975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6" name="Bilde 5" descr="strip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860290" cy="6858000"/>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267185" y="1467214"/>
            <a:ext cx="7772400" cy="1200329"/>
          </a:xfrm>
        </p:spPr>
        <p:txBody>
          <a:bodyPr/>
          <a:lstStyle/>
          <a:p>
            <a:r>
              <a:rPr lang="nb-NO" dirty="0"/>
              <a:t>BFIN4025 - Big data i eiendomsfinans</a:t>
            </a:r>
          </a:p>
        </p:txBody>
      </p:sp>
      <p:sp>
        <p:nvSpPr>
          <p:cNvPr id="3" name="Undertittel 2"/>
          <p:cNvSpPr>
            <a:spLocks noGrp="1"/>
          </p:cNvSpPr>
          <p:nvPr>
            <p:ph type="subTitle" idx="1"/>
          </p:nvPr>
        </p:nvSpPr>
        <p:spPr>
          <a:xfrm>
            <a:off x="1267185" y="3695699"/>
            <a:ext cx="7772400" cy="1200329"/>
          </a:xfrm>
        </p:spPr>
        <p:txBody>
          <a:bodyPr>
            <a:normAutofit/>
          </a:bodyPr>
          <a:lstStyle/>
          <a:p>
            <a:r>
              <a:rPr lang="nb-NO" dirty="0">
                <a:latin typeface="Times New Roman" panose="02020603050405020304" pitchFamily="18" charset="0"/>
                <a:cs typeface="Times New Roman" panose="02020603050405020304" pitchFamily="18" charset="0"/>
              </a:rPr>
              <a:t>Gjentatte salg</a:t>
            </a:r>
          </a:p>
        </p:txBody>
      </p:sp>
      <p:sp>
        <p:nvSpPr>
          <p:cNvPr id="7" name="TekstSylinder 6">
            <a:extLst>
              <a:ext uri="{FF2B5EF4-FFF2-40B4-BE49-F238E27FC236}">
                <a16:creationId xmlns:a16="http://schemas.microsoft.com/office/drawing/2014/main" id="{5213D219-FE5E-A142-8D89-370DA72D0EE7}"/>
              </a:ext>
            </a:extLst>
          </p:cNvPr>
          <p:cNvSpPr txBox="1"/>
          <p:nvPr/>
        </p:nvSpPr>
        <p:spPr>
          <a:xfrm rot="16200000">
            <a:off x="-1251027" y="2958567"/>
            <a:ext cx="3277944" cy="369332"/>
          </a:xfrm>
          <a:prstGeom prst="rect">
            <a:avLst/>
          </a:prstGeom>
          <a:noFill/>
        </p:spPr>
        <p:txBody>
          <a:bodyPr wrap="square" rtlCol="0">
            <a:spAutoFit/>
          </a:bodyPr>
          <a:lstStyle/>
          <a:p>
            <a:r>
              <a:rPr lang="nb-NO" dirty="0">
                <a:solidFill>
                  <a:schemeClr val="bg1"/>
                </a:solidFill>
              </a:rPr>
              <a:t>Kunnskap for en bedre verden</a:t>
            </a:r>
          </a:p>
        </p:txBody>
      </p:sp>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9B27-27F8-4617-86CA-A9ED13821C74}"/>
              </a:ext>
            </a:extLst>
          </p:cNvPr>
          <p:cNvSpPr>
            <a:spLocks noGrp="1"/>
          </p:cNvSpPr>
          <p:nvPr>
            <p:ph type="title"/>
          </p:nvPr>
        </p:nvSpPr>
        <p:spPr/>
        <p:txBody>
          <a:bodyPr/>
          <a:lstStyle/>
          <a:p>
            <a:r>
              <a:rPr lang="nb-NO" dirty="0"/>
              <a:t>Repeterte salg, prisindekser</a:t>
            </a:r>
          </a:p>
        </p:txBody>
      </p:sp>
      <p:sp>
        <p:nvSpPr>
          <p:cNvPr id="3" name="Content Placeholder 2">
            <a:extLst>
              <a:ext uri="{FF2B5EF4-FFF2-40B4-BE49-F238E27FC236}">
                <a16:creationId xmlns:a16="http://schemas.microsoft.com/office/drawing/2014/main" id="{F7EDD407-DAED-441F-A4DC-85EC92E112C7}"/>
              </a:ext>
            </a:extLst>
          </p:cNvPr>
          <p:cNvSpPr>
            <a:spLocks noGrp="1"/>
          </p:cNvSpPr>
          <p:nvPr>
            <p:ph idx="1"/>
          </p:nvPr>
        </p:nvSpPr>
        <p:spPr/>
        <p:txBody>
          <a:bodyPr/>
          <a:lstStyle/>
          <a:p>
            <a:r>
              <a:rPr lang="en-US" dirty="0"/>
              <a:t>Bailey, </a:t>
            </a:r>
            <a:r>
              <a:rPr lang="en-US" dirty="0" err="1"/>
              <a:t>Muth</a:t>
            </a:r>
            <a:r>
              <a:rPr lang="en-US" dirty="0"/>
              <a:t> </a:t>
            </a:r>
            <a:r>
              <a:rPr lang="en-US" dirty="0" err="1"/>
              <a:t>og</a:t>
            </a:r>
            <a:r>
              <a:rPr lang="en-US" dirty="0"/>
              <a:t> </a:t>
            </a:r>
            <a:r>
              <a:rPr lang="en-US" dirty="0" err="1"/>
              <a:t>Nourse</a:t>
            </a:r>
            <a:r>
              <a:rPr lang="en-US" dirty="0"/>
              <a:t> (1963)</a:t>
            </a:r>
            <a:endParaRPr lang="nb-NO" dirty="0"/>
          </a:p>
          <a:p>
            <a:endParaRPr lang="nb-NO" dirty="0"/>
          </a:p>
          <a:p>
            <a:r>
              <a:rPr lang="nb-NO" dirty="0"/>
              <a:t>Case og </a:t>
            </a:r>
            <a:r>
              <a:rPr lang="nb-NO" dirty="0" err="1"/>
              <a:t>Shiller</a:t>
            </a:r>
            <a:r>
              <a:rPr lang="nb-NO" dirty="0"/>
              <a:t> (1987,1989)</a:t>
            </a:r>
          </a:p>
          <a:p>
            <a:endParaRPr lang="nb-NO" dirty="0"/>
          </a:p>
          <a:p>
            <a:r>
              <a:rPr lang="nb-NO" dirty="0"/>
              <a:t>Eitrheim og Erlandsen (2004)</a:t>
            </a:r>
          </a:p>
          <a:p>
            <a:endParaRPr lang="nb-NO" dirty="0"/>
          </a:p>
          <a:p>
            <a:endParaRPr lang="nb-NO" dirty="0"/>
          </a:p>
          <a:p>
            <a:endParaRPr lang="nb-NO" dirty="0"/>
          </a:p>
          <a:p>
            <a:r>
              <a:rPr lang="nb-NO" dirty="0"/>
              <a:t>Det finnes også ulike hybrid metoder, som enkelt er en vekting mellom repeterte salg og </a:t>
            </a:r>
            <a:r>
              <a:rPr lang="nb-NO" dirty="0" err="1"/>
              <a:t>hedonisk</a:t>
            </a:r>
            <a:r>
              <a:rPr lang="nb-NO" dirty="0"/>
              <a:t> metode.</a:t>
            </a:r>
          </a:p>
        </p:txBody>
      </p:sp>
    </p:spTree>
    <p:extLst>
      <p:ext uri="{BB962C8B-B14F-4D97-AF65-F5344CB8AC3E}">
        <p14:creationId xmlns:p14="http://schemas.microsoft.com/office/powerpoint/2010/main" val="280066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6B13-7A38-4918-AB92-288895D33A87}"/>
              </a:ext>
            </a:extLst>
          </p:cNvPr>
          <p:cNvSpPr>
            <a:spLocks noGrp="1"/>
          </p:cNvSpPr>
          <p:nvPr>
            <p:ph type="title"/>
          </p:nvPr>
        </p:nvSpPr>
        <p:spPr/>
        <p:txBody>
          <a:bodyPr/>
          <a:lstStyle/>
          <a:p>
            <a:r>
              <a:rPr lang="nb-NO" dirty="0"/>
              <a:t>Repeterte salg, prisindekser</a:t>
            </a:r>
          </a:p>
        </p:txBody>
      </p:sp>
      <p:sp>
        <p:nvSpPr>
          <p:cNvPr id="3" name="Content Placeholder 2">
            <a:extLst>
              <a:ext uri="{FF2B5EF4-FFF2-40B4-BE49-F238E27FC236}">
                <a16:creationId xmlns:a16="http://schemas.microsoft.com/office/drawing/2014/main" id="{213A7EA6-9499-4DB3-811C-5CE8EB5A3236}"/>
              </a:ext>
            </a:extLst>
          </p:cNvPr>
          <p:cNvSpPr>
            <a:spLocks noGrp="1"/>
          </p:cNvSpPr>
          <p:nvPr>
            <p:ph idx="1"/>
          </p:nvPr>
        </p:nvSpPr>
        <p:spPr/>
        <p:txBody>
          <a:bodyPr/>
          <a:lstStyle/>
          <a:p>
            <a:r>
              <a:rPr lang="nb-NO" dirty="0"/>
              <a:t>Hovedtanken bak metoden er at en ved å måle gjennomsnittlig prisstigning mellom to salgstidspunkter for en eiendom kan måle gjennomsnittlig prisstigning for perioden.</a:t>
            </a:r>
          </a:p>
          <a:p>
            <a:endParaRPr lang="nb-NO" dirty="0"/>
          </a:p>
          <a:p>
            <a:r>
              <a:rPr lang="nb-NO" dirty="0"/>
              <a:t>Om en gjør dette med et tilstrekkelig stort antall eiendommer vil det si noe om hvor mye markedet har steget i perioden.</a:t>
            </a:r>
          </a:p>
          <a:p>
            <a:endParaRPr lang="nb-NO" dirty="0"/>
          </a:p>
          <a:p>
            <a:r>
              <a:rPr lang="nb-NO" dirty="0"/>
              <a:t>Krever konstant kvalitet.</a:t>
            </a:r>
          </a:p>
        </p:txBody>
      </p:sp>
    </p:spTree>
    <p:extLst>
      <p:ext uri="{BB962C8B-B14F-4D97-AF65-F5344CB8AC3E}">
        <p14:creationId xmlns:p14="http://schemas.microsoft.com/office/powerpoint/2010/main" val="312050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5EBF-465C-42B6-81F8-CFEC8E82F01A}"/>
              </a:ext>
            </a:extLst>
          </p:cNvPr>
          <p:cNvSpPr>
            <a:spLocks noGrp="1"/>
          </p:cNvSpPr>
          <p:nvPr>
            <p:ph type="title"/>
          </p:nvPr>
        </p:nvSpPr>
        <p:spPr/>
        <p:txBody>
          <a:bodyPr/>
          <a:lstStyle/>
          <a:p>
            <a:r>
              <a:rPr lang="nb-NO" dirty="0"/>
              <a:t>Repeterte salg, prisindekser</a:t>
            </a:r>
          </a:p>
        </p:txBody>
      </p:sp>
      <p:pic>
        <p:nvPicPr>
          <p:cNvPr id="4" name="Content Placeholder 3">
            <a:extLst>
              <a:ext uri="{FF2B5EF4-FFF2-40B4-BE49-F238E27FC236}">
                <a16:creationId xmlns:a16="http://schemas.microsoft.com/office/drawing/2014/main" id="{CCC880D2-A6D6-4F1D-97AE-B46FF631721E}"/>
              </a:ext>
            </a:extLst>
          </p:cNvPr>
          <p:cNvPicPr>
            <a:picLocks noGrp="1" noChangeAspect="1"/>
          </p:cNvPicPr>
          <p:nvPr>
            <p:ph idx="1"/>
          </p:nvPr>
        </p:nvPicPr>
        <p:blipFill>
          <a:blip r:embed="rId2"/>
          <a:stretch>
            <a:fillRect/>
          </a:stretch>
        </p:blipFill>
        <p:spPr>
          <a:xfrm>
            <a:off x="2385393" y="1155637"/>
            <a:ext cx="4939748" cy="5427725"/>
          </a:xfrm>
          <a:prstGeom prst="rect">
            <a:avLst/>
          </a:prstGeom>
        </p:spPr>
      </p:pic>
      <p:sp>
        <p:nvSpPr>
          <p:cNvPr id="5" name="TextBox 4">
            <a:extLst>
              <a:ext uri="{FF2B5EF4-FFF2-40B4-BE49-F238E27FC236}">
                <a16:creationId xmlns:a16="http://schemas.microsoft.com/office/drawing/2014/main" id="{78010301-48E3-4C9A-8D8B-B5E2B5CA1668}"/>
              </a:ext>
            </a:extLst>
          </p:cNvPr>
          <p:cNvSpPr txBox="1"/>
          <p:nvPr/>
        </p:nvSpPr>
        <p:spPr>
          <a:xfrm>
            <a:off x="2822713" y="6470374"/>
            <a:ext cx="4770783" cy="369332"/>
          </a:xfrm>
          <a:prstGeom prst="rect">
            <a:avLst/>
          </a:prstGeom>
          <a:noFill/>
        </p:spPr>
        <p:txBody>
          <a:bodyPr wrap="square" rtlCol="0">
            <a:spAutoFit/>
          </a:bodyPr>
          <a:lstStyle/>
          <a:p>
            <a:r>
              <a:rPr lang="nb-NO" dirty="0"/>
              <a:t>Kilde: Eitrheim og Erlandsen (2004)</a:t>
            </a:r>
          </a:p>
        </p:txBody>
      </p:sp>
    </p:spTree>
    <p:extLst>
      <p:ext uri="{BB962C8B-B14F-4D97-AF65-F5344CB8AC3E}">
        <p14:creationId xmlns:p14="http://schemas.microsoft.com/office/powerpoint/2010/main" val="224899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4873-9C8C-4058-AF01-1D3F6E518A2D}"/>
              </a:ext>
            </a:extLst>
          </p:cNvPr>
          <p:cNvSpPr>
            <a:spLocks noGrp="1"/>
          </p:cNvSpPr>
          <p:nvPr>
            <p:ph type="title"/>
          </p:nvPr>
        </p:nvSpPr>
        <p:spPr/>
        <p:txBody>
          <a:bodyPr/>
          <a:lstStyle/>
          <a:p>
            <a:r>
              <a:rPr lang="nb-NO" dirty="0"/>
              <a:t>Fordeler</a:t>
            </a:r>
          </a:p>
        </p:txBody>
      </p:sp>
      <p:sp>
        <p:nvSpPr>
          <p:cNvPr id="3" name="Content Placeholder 2">
            <a:extLst>
              <a:ext uri="{FF2B5EF4-FFF2-40B4-BE49-F238E27FC236}">
                <a16:creationId xmlns:a16="http://schemas.microsoft.com/office/drawing/2014/main" id="{F96132FA-DF8A-4FE1-A72E-DC003D83A8A3}"/>
              </a:ext>
            </a:extLst>
          </p:cNvPr>
          <p:cNvSpPr>
            <a:spLocks noGrp="1"/>
          </p:cNvSpPr>
          <p:nvPr>
            <p:ph idx="1"/>
          </p:nvPr>
        </p:nvSpPr>
        <p:spPr/>
        <p:txBody>
          <a:bodyPr/>
          <a:lstStyle/>
          <a:p>
            <a:r>
              <a:rPr lang="nb-NO" dirty="0"/>
              <a:t>Intuitiv</a:t>
            </a:r>
          </a:p>
          <a:p>
            <a:r>
              <a:rPr lang="nb-NO" dirty="0"/>
              <a:t>Krever få observasjoner</a:t>
            </a:r>
          </a:p>
          <a:p>
            <a:r>
              <a:rPr lang="nb-NO" dirty="0"/>
              <a:t>Færre problemer knyttet til uobserverte variabler</a:t>
            </a:r>
          </a:p>
          <a:p>
            <a:r>
              <a:rPr lang="nb-NO" dirty="0"/>
              <a:t>Er nærmere å måle faktisk prisutvikling i markedet, mens </a:t>
            </a:r>
            <a:r>
              <a:rPr lang="nb-NO" dirty="0" err="1"/>
              <a:t>hedoniske</a:t>
            </a:r>
            <a:r>
              <a:rPr lang="nb-NO" dirty="0"/>
              <a:t> prisindekser måler prisutviklingen på omsatte boliger.</a:t>
            </a:r>
          </a:p>
        </p:txBody>
      </p:sp>
    </p:spTree>
    <p:extLst>
      <p:ext uri="{BB962C8B-B14F-4D97-AF65-F5344CB8AC3E}">
        <p14:creationId xmlns:p14="http://schemas.microsoft.com/office/powerpoint/2010/main" val="43647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D178-57E5-4E1E-89DC-7B43CE29C48C}"/>
              </a:ext>
            </a:extLst>
          </p:cNvPr>
          <p:cNvSpPr>
            <a:spLocks noGrp="1"/>
          </p:cNvSpPr>
          <p:nvPr>
            <p:ph type="title"/>
          </p:nvPr>
        </p:nvSpPr>
        <p:spPr/>
        <p:txBody>
          <a:bodyPr/>
          <a:lstStyle/>
          <a:p>
            <a:r>
              <a:rPr lang="nb-NO" dirty="0"/>
              <a:t>Ulemper</a:t>
            </a:r>
          </a:p>
        </p:txBody>
      </p:sp>
      <p:sp>
        <p:nvSpPr>
          <p:cNvPr id="3" name="Content Placeholder 2">
            <a:extLst>
              <a:ext uri="{FF2B5EF4-FFF2-40B4-BE49-F238E27FC236}">
                <a16:creationId xmlns:a16="http://schemas.microsoft.com/office/drawing/2014/main" id="{507BE7AF-63F7-453F-8BBB-711B4FDB1A8D}"/>
              </a:ext>
            </a:extLst>
          </p:cNvPr>
          <p:cNvSpPr>
            <a:spLocks noGrp="1"/>
          </p:cNvSpPr>
          <p:nvPr>
            <p:ph idx="1"/>
          </p:nvPr>
        </p:nvSpPr>
        <p:spPr/>
        <p:txBody>
          <a:bodyPr/>
          <a:lstStyle/>
          <a:p>
            <a:r>
              <a:rPr lang="nb-NO" dirty="0"/>
              <a:t>Bygger på en grunnleggende om konstant kvalitet som vi vet ikke stemmer.</a:t>
            </a:r>
          </a:p>
          <a:p>
            <a:r>
              <a:rPr lang="nb-NO" dirty="0"/>
              <a:t>Hvordan håndtere ulike omsetningsfrekvenser?</a:t>
            </a:r>
          </a:p>
        </p:txBody>
      </p:sp>
    </p:spTree>
    <p:extLst>
      <p:ext uri="{BB962C8B-B14F-4D97-AF65-F5344CB8AC3E}">
        <p14:creationId xmlns:p14="http://schemas.microsoft.com/office/powerpoint/2010/main" val="382378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7AF-266B-4DD9-84C9-FF6E1346F836}"/>
              </a:ext>
            </a:extLst>
          </p:cNvPr>
          <p:cNvSpPr>
            <a:spLocks noGrp="1"/>
          </p:cNvSpPr>
          <p:nvPr>
            <p:ph type="title"/>
          </p:nvPr>
        </p:nvSpPr>
        <p:spPr/>
        <p:txBody>
          <a:bodyPr/>
          <a:lstStyle/>
          <a:p>
            <a:r>
              <a:rPr lang="nb-NO" dirty="0"/>
              <a:t>Repeterte salg, prisindekser</a:t>
            </a:r>
          </a:p>
        </p:txBody>
      </p:sp>
      <p:pic>
        <p:nvPicPr>
          <p:cNvPr id="4" name="Content Placeholder 3">
            <a:extLst>
              <a:ext uri="{FF2B5EF4-FFF2-40B4-BE49-F238E27FC236}">
                <a16:creationId xmlns:a16="http://schemas.microsoft.com/office/drawing/2014/main" id="{E7EB2E13-DACC-4707-A9A6-C913E259B3C0}"/>
              </a:ext>
            </a:extLst>
          </p:cNvPr>
          <p:cNvPicPr>
            <a:picLocks noGrp="1" noChangeAspect="1"/>
          </p:cNvPicPr>
          <p:nvPr>
            <p:ph idx="1"/>
          </p:nvPr>
        </p:nvPicPr>
        <p:blipFill>
          <a:blip r:embed="rId2"/>
          <a:stretch>
            <a:fillRect/>
          </a:stretch>
        </p:blipFill>
        <p:spPr>
          <a:xfrm>
            <a:off x="2629499" y="1504356"/>
            <a:ext cx="3885001" cy="115668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F7E901-177C-4950-BE7E-93A0E3BB5454}"/>
                  </a:ext>
                </a:extLst>
              </p:cNvPr>
              <p:cNvSpPr txBox="1"/>
              <p:nvPr/>
            </p:nvSpPr>
            <p:spPr>
              <a:xfrm>
                <a:off x="1371600" y="2902226"/>
                <a:ext cx="6559826" cy="1754326"/>
              </a:xfrm>
              <a:prstGeom prst="rect">
                <a:avLst/>
              </a:prstGeom>
              <a:noFill/>
            </p:spPr>
            <p:txBody>
              <a:bodyPr wrap="square" rtlCol="0">
                <a:spAutoFit/>
              </a:bodyPr>
              <a:lstStyle/>
              <a:p>
                <a:r>
                  <a:rPr lang="nb-NO" dirty="0"/>
                  <a:t>, hvor </a:t>
                </a:r>
                <a14:m>
                  <m:oMath xmlns:m="http://schemas.openxmlformats.org/officeDocument/2006/math">
                    <m:sSubSup>
                      <m:sSubSupPr>
                        <m:ctrlPr>
                          <a:rPr lang="nb-NO" i="1" smtClean="0">
                            <a:latin typeface="Cambria Math" panose="02040503050406030204" pitchFamily="18" charset="0"/>
                          </a:rPr>
                        </m:ctrlPr>
                      </m:sSubSupPr>
                      <m:e>
                        <m:r>
                          <a:rPr lang="nb-NO" b="0" i="1" smtClean="0">
                            <a:latin typeface="Cambria Math" panose="02040503050406030204" pitchFamily="18" charset="0"/>
                          </a:rPr>
                          <m:t>𝑝</m:t>
                        </m:r>
                      </m:e>
                      <m:sub>
                        <m:r>
                          <a:rPr lang="nb-NO" b="0" i="1" smtClean="0">
                            <a:latin typeface="Cambria Math" panose="02040503050406030204" pitchFamily="18" charset="0"/>
                          </a:rPr>
                          <m:t>𝑛</m:t>
                        </m:r>
                      </m:sub>
                      <m:sup>
                        <m:r>
                          <a:rPr lang="nb-NO" b="0" i="1" smtClean="0">
                            <a:latin typeface="Cambria Math" panose="02040503050406030204" pitchFamily="18" charset="0"/>
                          </a:rPr>
                          <m:t>𝑡</m:t>
                        </m:r>
                      </m:sup>
                    </m:sSubSup>
                  </m:oMath>
                </a14:m>
                <a:r>
                  <a:rPr lang="nb-NO" dirty="0"/>
                  <a:t> er salgsprisen på </a:t>
                </a:r>
                <a:r>
                  <a:rPr lang="nb-NO" dirty="0" err="1"/>
                  <a:t>resalgstidspunktet</a:t>
                </a:r>
                <a:r>
                  <a:rPr lang="nb-NO" dirty="0"/>
                  <a:t>, mens </a:t>
                </a:r>
                <a14:m>
                  <m:oMath xmlns:m="http://schemas.openxmlformats.org/officeDocument/2006/math">
                    <m:sSubSup>
                      <m:sSubSupPr>
                        <m:ctrlPr>
                          <a:rPr lang="nb-NO" i="1" smtClean="0">
                            <a:latin typeface="Cambria Math" panose="02040503050406030204" pitchFamily="18" charset="0"/>
                          </a:rPr>
                        </m:ctrlPr>
                      </m:sSubSupPr>
                      <m:e>
                        <m:r>
                          <a:rPr lang="nb-NO" b="0" i="1" smtClean="0">
                            <a:latin typeface="Cambria Math" panose="02040503050406030204" pitchFamily="18" charset="0"/>
                          </a:rPr>
                          <m:t>𝑝</m:t>
                        </m:r>
                      </m:e>
                      <m:sub>
                        <m:r>
                          <a:rPr lang="nb-NO" b="0" i="1" smtClean="0">
                            <a:latin typeface="Cambria Math" panose="02040503050406030204" pitchFamily="18" charset="0"/>
                          </a:rPr>
                          <m:t>𝑛</m:t>
                        </m:r>
                      </m:sub>
                      <m:sup>
                        <m:r>
                          <a:rPr lang="nb-NO" b="0" i="1" smtClean="0">
                            <a:latin typeface="Cambria Math" panose="02040503050406030204" pitchFamily="18" charset="0"/>
                          </a:rPr>
                          <m:t>𝑠</m:t>
                        </m:r>
                      </m:sup>
                    </m:sSubSup>
                  </m:oMath>
                </a14:m>
                <a:r>
                  <a:rPr lang="nb-NO" dirty="0"/>
                  <a:t> er prisen ved salget før, </a:t>
                </a:r>
                <a14:m>
                  <m:oMath xmlns:m="http://schemas.openxmlformats.org/officeDocument/2006/math">
                    <m:sSubSup>
                      <m:sSubSupPr>
                        <m:ctrlPr>
                          <a:rPr lang="nb-NO" i="1" smtClean="0">
                            <a:latin typeface="Cambria Math" panose="02040503050406030204" pitchFamily="18" charset="0"/>
                          </a:rPr>
                        </m:ctrlPr>
                      </m:sSubSupPr>
                      <m:e>
                        <m:r>
                          <a:rPr lang="nb-NO" b="0" i="1" smtClean="0">
                            <a:latin typeface="Cambria Math" panose="02040503050406030204" pitchFamily="18" charset="0"/>
                          </a:rPr>
                          <m:t>𝐷</m:t>
                        </m:r>
                      </m:e>
                      <m:sub>
                        <m:r>
                          <a:rPr lang="nb-NO" b="0" i="1" smtClean="0">
                            <a:latin typeface="Cambria Math" panose="02040503050406030204" pitchFamily="18" charset="0"/>
                          </a:rPr>
                          <m:t>𝑛</m:t>
                        </m:r>
                      </m:sub>
                      <m:sup>
                        <m:r>
                          <a:rPr lang="nb-NO" b="0" i="1" smtClean="0">
                            <a:latin typeface="Cambria Math" panose="02040503050406030204" pitchFamily="18" charset="0"/>
                          </a:rPr>
                          <m:t>𝑡</m:t>
                        </m:r>
                      </m:sup>
                    </m:sSubSup>
                  </m:oMath>
                </a14:m>
                <a:r>
                  <a:rPr lang="nb-NO" dirty="0"/>
                  <a:t> er en dummyvariabel med verdi 1 i perioden da </a:t>
                </a:r>
                <a:r>
                  <a:rPr lang="nb-NO" dirty="0" err="1"/>
                  <a:t>resalget</a:t>
                </a:r>
                <a:r>
                  <a:rPr lang="nb-NO" dirty="0"/>
                  <a:t> skjer og -1 i perioden for salget før og 0 ellers, </a:t>
                </a:r>
                <a14:m>
                  <m:oMath xmlns:m="http://schemas.openxmlformats.org/officeDocument/2006/math">
                    <m:sSubSup>
                      <m:sSubSupPr>
                        <m:ctrlPr>
                          <a:rPr lang="nb-NO" i="1" smtClean="0">
                            <a:latin typeface="Cambria Math" panose="02040503050406030204" pitchFamily="18" charset="0"/>
                          </a:rPr>
                        </m:ctrlPr>
                      </m:sSubSupPr>
                      <m:e>
                        <m:r>
                          <a:rPr lang="nb-NO" i="1" smtClean="0">
                            <a:latin typeface="Cambria Math" panose="02040503050406030204" pitchFamily="18" charset="0"/>
                            <a:ea typeface="Cambria Math" panose="02040503050406030204" pitchFamily="18" charset="0"/>
                          </a:rPr>
                          <m:t>𝜇</m:t>
                        </m:r>
                      </m:e>
                      <m:sub>
                        <m:r>
                          <a:rPr lang="nb-NO" b="0" i="1" smtClean="0">
                            <a:latin typeface="Cambria Math" panose="02040503050406030204" pitchFamily="18" charset="0"/>
                          </a:rPr>
                          <m:t>𝑛</m:t>
                        </m:r>
                      </m:sub>
                      <m:sup>
                        <m:r>
                          <a:rPr lang="nb-NO" b="0" i="1" smtClean="0">
                            <a:latin typeface="Cambria Math" panose="02040503050406030204" pitchFamily="18" charset="0"/>
                          </a:rPr>
                          <m:t>𝑡</m:t>
                        </m:r>
                      </m:sup>
                    </m:sSubSup>
                  </m:oMath>
                </a14:m>
                <a:r>
                  <a:rPr lang="nb-NO" dirty="0"/>
                  <a:t> er feilleddet.</a:t>
                </a:r>
              </a:p>
              <a:p>
                <a:endParaRPr lang="nb-NO" dirty="0"/>
              </a:p>
              <a:p>
                <a:r>
                  <a:rPr lang="nb-NO" dirty="0"/>
                  <a:t>I sin enkleste form så er en OLS.</a:t>
                </a:r>
              </a:p>
            </p:txBody>
          </p:sp>
        </mc:Choice>
        <mc:Fallback xmlns="">
          <p:sp>
            <p:nvSpPr>
              <p:cNvPr id="5" name="TextBox 4">
                <a:extLst>
                  <a:ext uri="{FF2B5EF4-FFF2-40B4-BE49-F238E27FC236}">
                    <a16:creationId xmlns:a16="http://schemas.microsoft.com/office/drawing/2014/main" id="{CDF7E901-177C-4950-BE7E-93A0E3BB5454}"/>
                  </a:ext>
                </a:extLst>
              </p:cNvPr>
              <p:cNvSpPr txBox="1">
                <a:spLocks noRot="1" noChangeAspect="1" noMove="1" noResize="1" noEditPoints="1" noAdjustHandles="1" noChangeArrowheads="1" noChangeShapeType="1" noTextEdit="1"/>
              </p:cNvSpPr>
              <p:nvPr/>
            </p:nvSpPr>
            <p:spPr>
              <a:xfrm>
                <a:off x="1371600" y="2902226"/>
                <a:ext cx="6559826" cy="1754326"/>
              </a:xfrm>
              <a:prstGeom prst="rect">
                <a:avLst/>
              </a:prstGeom>
              <a:blipFill>
                <a:blip r:embed="rId3"/>
                <a:stretch>
                  <a:fillRect l="-743" t="-1736" b="-4514"/>
                </a:stretch>
              </a:blipFill>
            </p:spPr>
            <p:txBody>
              <a:bodyPr/>
              <a:lstStyle/>
              <a:p>
                <a:r>
                  <a:rPr lang="nb-NO">
                    <a:noFill/>
                  </a:rPr>
                  <a:t> </a:t>
                </a:r>
              </a:p>
            </p:txBody>
          </p:sp>
        </mc:Fallback>
      </mc:AlternateContent>
    </p:spTree>
    <p:extLst>
      <p:ext uri="{BB962C8B-B14F-4D97-AF65-F5344CB8AC3E}">
        <p14:creationId xmlns:p14="http://schemas.microsoft.com/office/powerpoint/2010/main" val="391862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88CE-7737-4C4C-BD88-EE6C64C43C3A}"/>
              </a:ext>
            </a:extLst>
          </p:cNvPr>
          <p:cNvSpPr>
            <a:spLocks noGrp="1"/>
          </p:cNvSpPr>
          <p:nvPr>
            <p:ph type="title"/>
          </p:nvPr>
        </p:nvSpPr>
        <p:spPr/>
        <p:txBody>
          <a:bodyPr/>
          <a:lstStyle/>
          <a:p>
            <a:r>
              <a:rPr lang="nb-NO" dirty="0"/>
              <a:t>Repeterte salg, prisindekser</a:t>
            </a:r>
          </a:p>
        </p:txBody>
      </p:sp>
      <p:graphicFrame>
        <p:nvGraphicFramePr>
          <p:cNvPr id="10" name="Content Placeholder 9">
            <a:extLst>
              <a:ext uri="{FF2B5EF4-FFF2-40B4-BE49-F238E27FC236}">
                <a16:creationId xmlns:a16="http://schemas.microsoft.com/office/drawing/2014/main" id="{2D2F2004-23B4-462B-AFE6-2A2F53DC2BD9}"/>
              </a:ext>
            </a:extLst>
          </p:cNvPr>
          <p:cNvGraphicFramePr>
            <a:graphicFrameLocks noGrp="1"/>
          </p:cNvGraphicFramePr>
          <p:nvPr>
            <p:ph idx="1"/>
            <p:extLst>
              <p:ext uri="{D42A27DB-BD31-4B8C-83A1-F6EECF244321}">
                <p14:modId xmlns:p14="http://schemas.microsoft.com/office/powerpoint/2010/main" val="1544526841"/>
              </p:ext>
            </p:extLst>
          </p:nvPr>
        </p:nvGraphicFramePr>
        <p:xfrm>
          <a:off x="466725" y="1495425"/>
          <a:ext cx="8135939" cy="4856324"/>
        </p:xfrm>
        <a:graphic>
          <a:graphicData uri="http://schemas.openxmlformats.org/drawingml/2006/table">
            <a:tbl>
              <a:tblPr>
                <a:tableStyleId>{5C22544A-7EE6-4342-B048-85BDC9FD1C3A}</a:tableStyleId>
              </a:tblPr>
              <a:tblGrid>
                <a:gridCol w="620620">
                  <a:extLst>
                    <a:ext uri="{9D8B030D-6E8A-4147-A177-3AD203B41FA5}">
                      <a16:colId xmlns:a16="http://schemas.microsoft.com/office/drawing/2014/main" val="2516955254"/>
                    </a:ext>
                  </a:extLst>
                </a:gridCol>
                <a:gridCol w="620620">
                  <a:extLst>
                    <a:ext uri="{9D8B030D-6E8A-4147-A177-3AD203B41FA5}">
                      <a16:colId xmlns:a16="http://schemas.microsoft.com/office/drawing/2014/main" val="4129968275"/>
                    </a:ext>
                  </a:extLst>
                </a:gridCol>
                <a:gridCol w="620620">
                  <a:extLst>
                    <a:ext uri="{9D8B030D-6E8A-4147-A177-3AD203B41FA5}">
                      <a16:colId xmlns:a16="http://schemas.microsoft.com/office/drawing/2014/main" val="897433160"/>
                    </a:ext>
                  </a:extLst>
                </a:gridCol>
                <a:gridCol w="620620">
                  <a:extLst>
                    <a:ext uri="{9D8B030D-6E8A-4147-A177-3AD203B41FA5}">
                      <a16:colId xmlns:a16="http://schemas.microsoft.com/office/drawing/2014/main" val="216698527"/>
                    </a:ext>
                  </a:extLst>
                </a:gridCol>
                <a:gridCol w="688499">
                  <a:extLst>
                    <a:ext uri="{9D8B030D-6E8A-4147-A177-3AD203B41FA5}">
                      <a16:colId xmlns:a16="http://schemas.microsoft.com/office/drawing/2014/main" val="4080239860"/>
                    </a:ext>
                  </a:extLst>
                </a:gridCol>
                <a:gridCol w="620620">
                  <a:extLst>
                    <a:ext uri="{9D8B030D-6E8A-4147-A177-3AD203B41FA5}">
                      <a16:colId xmlns:a16="http://schemas.microsoft.com/office/drawing/2014/main" val="802321761"/>
                    </a:ext>
                  </a:extLst>
                </a:gridCol>
                <a:gridCol w="620620">
                  <a:extLst>
                    <a:ext uri="{9D8B030D-6E8A-4147-A177-3AD203B41FA5}">
                      <a16:colId xmlns:a16="http://schemas.microsoft.com/office/drawing/2014/main" val="3848164001"/>
                    </a:ext>
                  </a:extLst>
                </a:gridCol>
                <a:gridCol w="620620">
                  <a:extLst>
                    <a:ext uri="{9D8B030D-6E8A-4147-A177-3AD203B41FA5}">
                      <a16:colId xmlns:a16="http://schemas.microsoft.com/office/drawing/2014/main" val="3298624247"/>
                    </a:ext>
                  </a:extLst>
                </a:gridCol>
                <a:gridCol w="620620">
                  <a:extLst>
                    <a:ext uri="{9D8B030D-6E8A-4147-A177-3AD203B41FA5}">
                      <a16:colId xmlns:a16="http://schemas.microsoft.com/office/drawing/2014/main" val="3675613664"/>
                    </a:ext>
                  </a:extLst>
                </a:gridCol>
                <a:gridCol w="620620">
                  <a:extLst>
                    <a:ext uri="{9D8B030D-6E8A-4147-A177-3AD203B41FA5}">
                      <a16:colId xmlns:a16="http://schemas.microsoft.com/office/drawing/2014/main" val="1616421050"/>
                    </a:ext>
                  </a:extLst>
                </a:gridCol>
                <a:gridCol w="620620">
                  <a:extLst>
                    <a:ext uri="{9D8B030D-6E8A-4147-A177-3AD203B41FA5}">
                      <a16:colId xmlns:a16="http://schemas.microsoft.com/office/drawing/2014/main" val="2649561427"/>
                    </a:ext>
                  </a:extLst>
                </a:gridCol>
                <a:gridCol w="620620">
                  <a:extLst>
                    <a:ext uri="{9D8B030D-6E8A-4147-A177-3AD203B41FA5}">
                      <a16:colId xmlns:a16="http://schemas.microsoft.com/office/drawing/2014/main" val="2435968015"/>
                    </a:ext>
                  </a:extLst>
                </a:gridCol>
                <a:gridCol w="620620">
                  <a:extLst>
                    <a:ext uri="{9D8B030D-6E8A-4147-A177-3AD203B41FA5}">
                      <a16:colId xmlns:a16="http://schemas.microsoft.com/office/drawing/2014/main" val="2115195187"/>
                    </a:ext>
                  </a:extLst>
                </a:gridCol>
              </a:tblGrid>
              <a:tr h="383572">
                <a:tc>
                  <a:txBody>
                    <a:bodyPr/>
                    <a:lstStyle/>
                    <a:p>
                      <a:pPr algn="l" fontAlgn="b"/>
                      <a:r>
                        <a:rPr lang="nb-NO" sz="1000" u="none" strike="noStrike">
                          <a:effectLst/>
                        </a:rPr>
                        <a:t>Nr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Bydel</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Boligtype</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Adresse</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Byggeår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BOA/P-rom</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BRA</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BTA</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Antall soverom </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År t</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År s</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Pt</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Ps</a:t>
                      </a:r>
                      <a:endParaRPr lang="nb-NO" sz="1000" b="0" i="0" u="none" strike="noStrike">
                        <a:solidFill>
                          <a:srgbClr val="000000"/>
                        </a:solidFill>
                        <a:effectLst/>
                        <a:latin typeface="Calibri" panose="020F0502020204030204" pitchFamily="34" charset="0"/>
                      </a:endParaRPr>
                    </a:p>
                  </a:txBody>
                  <a:tcPr marL="8832" marR="8832" marT="8832" marB="0" anchor="b"/>
                </a:tc>
                <a:extLst>
                  <a:ext uri="{0D108BD9-81ED-4DB2-BD59-A6C34878D82A}">
                    <a16:rowId xmlns:a16="http://schemas.microsoft.com/office/drawing/2014/main" val="2309113864"/>
                  </a:ext>
                </a:extLst>
              </a:tr>
              <a:tr h="559094">
                <a:tc>
                  <a:txBody>
                    <a:bodyPr/>
                    <a:lstStyle/>
                    <a:p>
                      <a:pPr algn="r" fontAlgn="b"/>
                      <a:r>
                        <a:rPr lang="nb-NO" sz="1000" u="none" strike="noStrike">
                          <a:effectLst/>
                        </a:rPr>
                        <a:t>3</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Vestre Aker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Enebolig</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TAMBURVEIEN 4 D</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2012</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77</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80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88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2014</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2012</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5150000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4450000</a:t>
                      </a:r>
                      <a:endParaRPr lang="nb-NO" sz="1000" b="0" i="0" u="none" strike="noStrike">
                        <a:solidFill>
                          <a:srgbClr val="000000"/>
                        </a:solidFill>
                        <a:effectLst/>
                        <a:latin typeface="Calibri" panose="020F0502020204030204" pitchFamily="34" charset="0"/>
                      </a:endParaRPr>
                    </a:p>
                  </a:txBody>
                  <a:tcPr marL="8832" marR="8832" marT="8832" marB="0" anchor="b"/>
                </a:tc>
                <a:extLst>
                  <a:ext uri="{0D108BD9-81ED-4DB2-BD59-A6C34878D82A}">
                    <a16:rowId xmlns:a16="http://schemas.microsoft.com/office/drawing/2014/main" val="2346125625"/>
                  </a:ext>
                </a:extLst>
              </a:tr>
              <a:tr h="559094">
                <a:tc>
                  <a:txBody>
                    <a:bodyPr/>
                    <a:lstStyle/>
                    <a:p>
                      <a:pPr algn="r" fontAlgn="b"/>
                      <a:r>
                        <a:rPr lang="nb-NO" sz="1000" u="none" strike="noStrike">
                          <a:effectLst/>
                        </a:rPr>
                        <a:t>5</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Vestre Aker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Enebolig</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KAPELLVEIEN 74</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1960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70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70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78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2014</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2008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3450000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2700000</a:t>
                      </a:r>
                      <a:endParaRPr lang="nb-NO" sz="1000" b="0" i="0" u="none" strike="noStrike">
                        <a:solidFill>
                          <a:srgbClr val="000000"/>
                        </a:solidFill>
                        <a:effectLst/>
                        <a:latin typeface="Calibri" panose="020F0502020204030204" pitchFamily="34" charset="0"/>
                      </a:endParaRPr>
                    </a:p>
                  </a:txBody>
                  <a:tcPr marL="8832" marR="8832" marT="8832" marB="0" anchor="b"/>
                </a:tc>
                <a:extLst>
                  <a:ext uri="{0D108BD9-81ED-4DB2-BD59-A6C34878D82A}">
                    <a16:rowId xmlns:a16="http://schemas.microsoft.com/office/drawing/2014/main" val="1821106035"/>
                  </a:ext>
                </a:extLst>
              </a:tr>
              <a:tr h="559094">
                <a:tc>
                  <a:txBody>
                    <a:bodyPr/>
                    <a:lstStyle/>
                    <a:p>
                      <a:pPr algn="r" fontAlgn="b"/>
                      <a:r>
                        <a:rPr lang="nb-NO" sz="1000" u="none" strike="noStrike">
                          <a:effectLst/>
                        </a:rPr>
                        <a:t>5</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Vestre Aker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Enebolig</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KAPELLVEIEN 74</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1960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70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70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78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2008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2000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2700000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950000</a:t>
                      </a:r>
                      <a:endParaRPr lang="nb-NO" sz="1000" b="0" i="0" u="none" strike="noStrike">
                        <a:solidFill>
                          <a:srgbClr val="000000"/>
                        </a:solidFill>
                        <a:effectLst/>
                        <a:latin typeface="Calibri" panose="020F0502020204030204" pitchFamily="34" charset="0"/>
                      </a:endParaRPr>
                    </a:p>
                  </a:txBody>
                  <a:tcPr marL="8832" marR="8832" marT="8832" marB="0" anchor="b"/>
                </a:tc>
                <a:extLst>
                  <a:ext uri="{0D108BD9-81ED-4DB2-BD59-A6C34878D82A}">
                    <a16:rowId xmlns:a16="http://schemas.microsoft.com/office/drawing/2014/main" val="1785005112"/>
                  </a:ext>
                </a:extLst>
              </a:tr>
              <a:tr h="559094">
                <a:tc>
                  <a:txBody>
                    <a:bodyPr/>
                    <a:lstStyle/>
                    <a:p>
                      <a:pPr algn="r" fontAlgn="b"/>
                      <a:r>
                        <a:rPr lang="nb-NO" sz="1000" u="none" strike="noStrike">
                          <a:effectLst/>
                        </a:rPr>
                        <a:t>6</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Vestre Aker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Enebolig</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GREFSEN ALLÉ 18 B</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1971</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189</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223</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245</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2014</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2004</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6700000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3430000</a:t>
                      </a:r>
                      <a:endParaRPr lang="nb-NO" sz="1000" b="0" i="0" u="none" strike="noStrike">
                        <a:solidFill>
                          <a:srgbClr val="000000"/>
                        </a:solidFill>
                        <a:effectLst/>
                        <a:latin typeface="Calibri" panose="020F0502020204030204" pitchFamily="34" charset="0"/>
                      </a:endParaRPr>
                    </a:p>
                  </a:txBody>
                  <a:tcPr marL="8832" marR="8832" marT="8832" marB="0" anchor="b"/>
                </a:tc>
                <a:extLst>
                  <a:ext uri="{0D108BD9-81ED-4DB2-BD59-A6C34878D82A}">
                    <a16:rowId xmlns:a16="http://schemas.microsoft.com/office/drawing/2014/main" val="3812998360"/>
                  </a:ext>
                </a:extLst>
              </a:tr>
              <a:tr h="559094">
                <a:tc>
                  <a:txBody>
                    <a:bodyPr/>
                    <a:lstStyle/>
                    <a:p>
                      <a:pPr algn="r" fontAlgn="b"/>
                      <a:r>
                        <a:rPr lang="nb-NO" sz="1000" u="none" strike="noStrike">
                          <a:effectLst/>
                        </a:rPr>
                        <a:t>9</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Vestre Aker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Enebolig</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SINSENVEIEN 85 C</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1986</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178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218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256</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2004</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2002</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3430000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3200000</a:t>
                      </a:r>
                      <a:endParaRPr lang="nb-NO" sz="1000" b="0" i="0" u="none" strike="noStrike">
                        <a:solidFill>
                          <a:srgbClr val="000000"/>
                        </a:solidFill>
                        <a:effectLst/>
                        <a:latin typeface="Calibri" panose="020F0502020204030204" pitchFamily="34" charset="0"/>
                      </a:endParaRPr>
                    </a:p>
                  </a:txBody>
                  <a:tcPr marL="8832" marR="8832" marT="8832" marB="0" anchor="b"/>
                </a:tc>
                <a:extLst>
                  <a:ext uri="{0D108BD9-81ED-4DB2-BD59-A6C34878D82A}">
                    <a16:rowId xmlns:a16="http://schemas.microsoft.com/office/drawing/2014/main" val="3191169405"/>
                  </a:ext>
                </a:extLst>
              </a:tr>
              <a:tr h="559094">
                <a:tc>
                  <a:txBody>
                    <a:bodyPr/>
                    <a:lstStyle/>
                    <a:p>
                      <a:pPr algn="r" fontAlgn="b"/>
                      <a:r>
                        <a:rPr lang="nb-NO" sz="1000" u="none" strike="noStrike">
                          <a:effectLst/>
                        </a:rPr>
                        <a:t>9</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Vestre Aker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Enebolig</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SINSENVEIEN 85 C</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1986</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178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218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256</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2002</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1999</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3200000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2950000</a:t>
                      </a:r>
                      <a:endParaRPr lang="nb-NO" sz="1000" b="0" i="0" u="none" strike="noStrike">
                        <a:solidFill>
                          <a:srgbClr val="000000"/>
                        </a:solidFill>
                        <a:effectLst/>
                        <a:latin typeface="Calibri" panose="020F0502020204030204" pitchFamily="34" charset="0"/>
                      </a:endParaRPr>
                    </a:p>
                  </a:txBody>
                  <a:tcPr marL="8832" marR="8832" marT="8832" marB="0" anchor="b"/>
                </a:tc>
                <a:extLst>
                  <a:ext uri="{0D108BD9-81ED-4DB2-BD59-A6C34878D82A}">
                    <a16:rowId xmlns:a16="http://schemas.microsoft.com/office/drawing/2014/main" val="1625727652"/>
                  </a:ext>
                </a:extLst>
              </a:tr>
              <a:tr h="559094">
                <a:tc>
                  <a:txBody>
                    <a:bodyPr/>
                    <a:lstStyle/>
                    <a:p>
                      <a:pPr algn="r" fontAlgn="b"/>
                      <a:r>
                        <a:rPr lang="nb-NO" sz="1000" u="none" strike="noStrike">
                          <a:effectLst/>
                        </a:rPr>
                        <a:t>9</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Vestre Aker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Enebolig</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SINSENVEIEN 85 C</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1986</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178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218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256</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3</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1999</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1998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2950000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2950000</a:t>
                      </a:r>
                      <a:endParaRPr lang="nb-NO" sz="1000" b="0" i="0" u="none" strike="noStrike">
                        <a:solidFill>
                          <a:srgbClr val="000000"/>
                        </a:solidFill>
                        <a:effectLst/>
                        <a:latin typeface="Calibri" panose="020F0502020204030204" pitchFamily="34" charset="0"/>
                      </a:endParaRPr>
                    </a:p>
                  </a:txBody>
                  <a:tcPr marL="8832" marR="8832" marT="8832" marB="0" anchor="b"/>
                </a:tc>
                <a:extLst>
                  <a:ext uri="{0D108BD9-81ED-4DB2-BD59-A6C34878D82A}">
                    <a16:rowId xmlns:a16="http://schemas.microsoft.com/office/drawing/2014/main" val="666373901"/>
                  </a:ext>
                </a:extLst>
              </a:tr>
              <a:tr h="559094">
                <a:tc>
                  <a:txBody>
                    <a:bodyPr/>
                    <a:lstStyle/>
                    <a:p>
                      <a:pPr algn="r" fontAlgn="b"/>
                      <a:r>
                        <a:rPr lang="nb-NO" sz="1000" u="none" strike="noStrike">
                          <a:effectLst/>
                        </a:rPr>
                        <a:t>10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Vestre Aker</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Enebolig</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l" fontAlgn="b"/>
                      <a:r>
                        <a:rPr lang="nb-NO" sz="1000" u="none" strike="noStrike">
                          <a:effectLst/>
                        </a:rPr>
                        <a:t>KJELSÅSVEIEN 29 C</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1918</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142</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227</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255</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4</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2014</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1990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a:effectLst/>
                        </a:rPr>
                        <a:t>7500000</a:t>
                      </a:r>
                      <a:endParaRPr lang="nb-NO" sz="1000" b="0" i="0" u="none" strike="noStrike">
                        <a:solidFill>
                          <a:srgbClr val="000000"/>
                        </a:solidFill>
                        <a:effectLst/>
                        <a:latin typeface="Calibri" panose="020F0502020204030204" pitchFamily="34" charset="0"/>
                      </a:endParaRPr>
                    </a:p>
                  </a:txBody>
                  <a:tcPr marL="8832" marR="8832" marT="8832" marB="0" anchor="b"/>
                </a:tc>
                <a:tc>
                  <a:txBody>
                    <a:bodyPr/>
                    <a:lstStyle/>
                    <a:p>
                      <a:pPr algn="r" fontAlgn="b"/>
                      <a:r>
                        <a:rPr lang="nb-NO" sz="1000" u="none" strike="noStrike" dirty="0">
                          <a:effectLst/>
                        </a:rPr>
                        <a:t>1360000</a:t>
                      </a:r>
                      <a:endParaRPr lang="nb-NO" sz="1000" b="0" i="0" u="none" strike="noStrike" dirty="0">
                        <a:solidFill>
                          <a:srgbClr val="000000"/>
                        </a:solidFill>
                        <a:effectLst/>
                        <a:latin typeface="Calibri" panose="020F0502020204030204" pitchFamily="34" charset="0"/>
                      </a:endParaRPr>
                    </a:p>
                  </a:txBody>
                  <a:tcPr marL="8832" marR="8832" marT="8832" marB="0" anchor="b"/>
                </a:tc>
                <a:extLst>
                  <a:ext uri="{0D108BD9-81ED-4DB2-BD59-A6C34878D82A}">
                    <a16:rowId xmlns:a16="http://schemas.microsoft.com/office/drawing/2014/main" val="2138407430"/>
                  </a:ext>
                </a:extLst>
              </a:tr>
            </a:tbl>
          </a:graphicData>
        </a:graphic>
      </p:graphicFrame>
    </p:spTree>
    <p:extLst>
      <p:ext uri="{BB962C8B-B14F-4D97-AF65-F5344CB8AC3E}">
        <p14:creationId xmlns:p14="http://schemas.microsoft.com/office/powerpoint/2010/main" val="219945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7BF7-9301-4096-AE22-2275A7DF0456}"/>
              </a:ext>
            </a:extLst>
          </p:cNvPr>
          <p:cNvSpPr>
            <a:spLocks noGrp="1"/>
          </p:cNvSpPr>
          <p:nvPr>
            <p:ph type="title"/>
          </p:nvPr>
        </p:nvSpPr>
        <p:spPr/>
        <p:txBody>
          <a:bodyPr/>
          <a:lstStyle/>
          <a:p>
            <a:r>
              <a:rPr lang="nb-NO" dirty="0"/>
              <a:t>Repeterte salg, prisindekser</a:t>
            </a:r>
          </a:p>
        </p:txBody>
      </p:sp>
      <p:graphicFrame>
        <p:nvGraphicFramePr>
          <p:cNvPr id="4" name="Content Placeholder 3">
            <a:extLst>
              <a:ext uri="{FF2B5EF4-FFF2-40B4-BE49-F238E27FC236}">
                <a16:creationId xmlns:a16="http://schemas.microsoft.com/office/drawing/2014/main" id="{F4424F10-7F18-4034-AF3A-3C2BA49E3A8B}"/>
              </a:ext>
            </a:extLst>
          </p:cNvPr>
          <p:cNvGraphicFramePr>
            <a:graphicFrameLocks noGrp="1"/>
          </p:cNvGraphicFramePr>
          <p:nvPr>
            <p:ph idx="1"/>
            <p:extLst>
              <p:ext uri="{D42A27DB-BD31-4B8C-83A1-F6EECF244321}">
                <p14:modId xmlns:p14="http://schemas.microsoft.com/office/powerpoint/2010/main" val="207481955"/>
              </p:ext>
            </p:extLst>
          </p:nvPr>
        </p:nvGraphicFramePr>
        <p:xfrm>
          <a:off x="704850" y="1143000"/>
          <a:ext cx="7972425" cy="2876548"/>
        </p:xfrm>
        <a:graphic>
          <a:graphicData uri="http://schemas.openxmlformats.org/drawingml/2006/table">
            <a:tbl>
              <a:tblPr>
                <a:tableStyleId>{5C22544A-7EE6-4342-B048-85BDC9FD1C3A}</a:tableStyleId>
              </a:tblPr>
              <a:tblGrid>
                <a:gridCol w="788617">
                  <a:extLst>
                    <a:ext uri="{9D8B030D-6E8A-4147-A177-3AD203B41FA5}">
                      <a16:colId xmlns:a16="http://schemas.microsoft.com/office/drawing/2014/main" val="1049881645"/>
                    </a:ext>
                  </a:extLst>
                </a:gridCol>
                <a:gridCol w="788617">
                  <a:extLst>
                    <a:ext uri="{9D8B030D-6E8A-4147-A177-3AD203B41FA5}">
                      <a16:colId xmlns:a16="http://schemas.microsoft.com/office/drawing/2014/main" val="1421143191"/>
                    </a:ext>
                  </a:extLst>
                </a:gridCol>
                <a:gridCol w="788617">
                  <a:extLst>
                    <a:ext uri="{9D8B030D-6E8A-4147-A177-3AD203B41FA5}">
                      <a16:colId xmlns:a16="http://schemas.microsoft.com/office/drawing/2014/main" val="1016860296"/>
                    </a:ext>
                  </a:extLst>
                </a:gridCol>
                <a:gridCol w="788617">
                  <a:extLst>
                    <a:ext uri="{9D8B030D-6E8A-4147-A177-3AD203B41FA5}">
                      <a16:colId xmlns:a16="http://schemas.microsoft.com/office/drawing/2014/main" val="3099878051"/>
                    </a:ext>
                  </a:extLst>
                </a:gridCol>
                <a:gridCol w="874872">
                  <a:extLst>
                    <a:ext uri="{9D8B030D-6E8A-4147-A177-3AD203B41FA5}">
                      <a16:colId xmlns:a16="http://schemas.microsoft.com/office/drawing/2014/main" val="979448920"/>
                    </a:ext>
                  </a:extLst>
                </a:gridCol>
                <a:gridCol w="788617">
                  <a:extLst>
                    <a:ext uri="{9D8B030D-6E8A-4147-A177-3AD203B41FA5}">
                      <a16:colId xmlns:a16="http://schemas.microsoft.com/office/drawing/2014/main" val="2610857209"/>
                    </a:ext>
                  </a:extLst>
                </a:gridCol>
                <a:gridCol w="788617">
                  <a:extLst>
                    <a:ext uri="{9D8B030D-6E8A-4147-A177-3AD203B41FA5}">
                      <a16:colId xmlns:a16="http://schemas.microsoft.com/office/drawing/2014/main" val="2732337839"/>
                    </a:ext>
                  </a:extLst>
                </a:gridCol>
                <a:gridCol w="788617">
                  <a:extLst>
                    <a:ext uri="{9D8B030D-6E8A-4147-A177-3AD203B41FA5}">
                      <a16:colId xmlns:a16="http://schemas.microsoft.com/office/drawing/2014/main" val="2682116755"/>
                    </a:ext>
                  </a:extLst>
                </a:gridCol>
                <a:gridCol w="788617">
                  <a:extLst>
                    <a:ext uri="{9D8B030D-6E8A-4147-A177-3AD203B41FA5}">
                      <a16:colId xmlns:a16="http://schemas.microsoft.com/office/drawing/2014/main" val="2906722925"/>
                    </a:ext>
                  </a:extLst>
                </a:gridCol>
                <a:gridCol w="788617">
                  <a:extLst>
                    <a:ext uri="{9D8B030D-6E8A-4147-A177-3AD203B41FA5}">
                      <a16:colId xmlns:a16="http://schemas.microsoft.com/office/drawing/2014/main" val="3884384861"/>
                    </a:ext>
                  </a:extLst>
                </a:gridCol>
              </a:tblGrid>
              <a:tr h="530740">
                <a:tc>
                  <a:txBody>
                    <a:bodyPr/>
                    <a:lstStyle/>
                    <a:p>
                      <a:pPr algn="l" fontAlgn="b"/>
                      <a:r>
                        <a:rPr lang="nb-NO" sz="1100" u="none" strike="noStrike">
                          <a:effectLst/>
                        </a:rPr>
                        <a:t>Nr</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a:effectLst/>
                        </a:rPr>
                        <a:t>År t</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a:effectLst/>
                        </a:rPr>
                        <a:t>År s</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a:effectLst/>
                        </a:rPr>
                        <a:t>årdiff</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a:effectLst/>
                        </a:rPr>
                        <a:t>årdiffkvadrat</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dirty="0">
                          <a:effectLst/>
                        </a:rPr>
                        <a:t>Pt</a:t>
                      </a:r>
                      <a:endParaRPr lang="nb-N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a:effectLst/>
                        </a:rPr>
                        <a:t>Ps</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a:effectLst/>
                        </a:rPr>
                        <a:t>Kvm t</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a:effectLst/>
                        </a:rPr>
                        <a:t>Kvm s</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b-NO" sz="1100" u="none" strike="noStrike" dirty="0" err="1">
                          <a:effectLst/>
                        </a:rPr>
                        <a:t>Lnkvmdiff</a:t>
                      </a:r>
                      <a:endParaRPr lang="nb-NO"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015171"/>
                  </a:ext>
                </a:extLst>
              </a:tr>
              <a:tr h="293226">
                <a:tc>
                  <a:txBody>
                    <a:bodyPr/>
                    <a:lstStyle/>
                    <a:p>
                      <a:pPr algn="r" fontAlgn="b"/>
                      <a:r>
                        <a:rPr lang="nb-NO" sz="1100" u="none" strike="noStrike">
                          <a:effectLst/>
                        </a:rPr>
                        <a:t>3</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2014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2012</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5150000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4450000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66883</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57792</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0,146094</a:t>
                      </a:r>
                      <a:endParaRPr lang="nb-N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4431369"/>
                  </a:ext>
                </a:extLst>
              </a:tr>
              <a:tr h="293226">
                <a:tc>
                  <a:txBody>
                    <a:bodyPr/>
                    <a:lstStyle/>
                    <a:p>
                      <a:pPr algn="r" fontAlgn="b"/>
                      <a:r>
                        <a:rPr lang="nb-NO" sz="1100" u="none" strike="noStrike">
                          <a:effectLst/>
                        </a:rPr>
                        <a:t>5</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2014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2008</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6</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36</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3450000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2700000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49286</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38571</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0,245139</a:t>
                      </a:r>
                      <a:endParaRPr lang="nb-N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139506"/>
                  </a:ext>
                </a:extLst>
              </a:tr>
              <a:tr h="293226">
                <a:tc>
                  <a:txBody>
                    <a:bodyPr/>
                    <a:lstStyle/>
                    <a:p>
                      <a:pPr algn="r" fontAlgn="b"/>
                      <a:r>
                        <a:rPr lang="nb-NO" sz="1100" u="none" strike="noStrike">
                          <a:effectLst/>
                        </a:rPr>
                        <a:t>5</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2008</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8</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64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2700000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950000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38571</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13571</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1,044566</a:t>
                      </a:r>
                      <a:endParaRPr lang="nb-N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2503222"/>
                  </a:ext>
                </a:extLst>
              </a:tr>
              <a:tr h="293226">
                <a:tc>
                  <a:txBody>
                    <a:bodyPr/>
                    <a:lstStyle/>
                    <a:p>
                      <a:pPr algn="r" fontAlgn="b"/>
                      <a:r>
                        <a:rPr lang="nb-NO" sz="1100" u="none" strike="noStrike">
                          <a:effectLst/>
                        </a:rPr>
                        <a:t>6</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2014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2004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6700000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3430000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35450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19270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0,609574</a:t>
                      </a:r>
                      <a:endParaRPr lang="nb-N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515542"/>
                  </a:ext>
                </a:extLst>
              </a:tr>
              <a:tr h="293226">
                <a:tc>
                  <a:txBody>
                    <a:bodyPr/>
                    <a:lstStyle/>
                    <a:p>
                      <a:pPr algn="r" fontAlgn="b"/>
                      <a:r>
                        <a:rPr lang="nb-NO" sz="1100" u="none" strike="noStrike">
                          <a:effectLst/>
                        </a:rPr>
                        <a:t>9</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2004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2002</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3430000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3200000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19270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17978</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0,069401</a:t>
                      </a:r>
                      <a:endParaRPr lang="nb-N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8577355"/>
                  </a:ext>
                </a:extLst>
              </a:tr>
              <a:tr h="293226">
                <a:tc>
                  <a:txBody>
                    <a:bodyPr/>
                    <a:lstStyle/>
                    <a:p>
                      <a:pPr algn="r" fontAlgn="b"/>
                      <a:r>
                        <a:rPr lang="nb-NO" sz="1100" u="none" strike="noStrike">
                          <a:effectLst/>
                        </a:rPr>
                        <a:t>9</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2002</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1999</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9</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3200000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2950000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17978</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16573</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0,081374</a:t>
                      </a:r>
                      <a:endParaRPr lang="nb-N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7859498"/>
                  </a:ext>
                </a:extLst>
              </a:tr>
              <a:tr h="293226">
                <a:tc>
                  <a:txBody>
                    <a:bodyPr/>
                    <a:lstStyle/>
                    <a:p>
                      <a:pPr algn="r" fontAlgn="b"/>
                      <a:r>
                        <a:rPr lang="nb-NO" sz="1100" u="none" strike="noStrike">
                          <a:effectLst/>
                        </a:rPr>
                        <a:t>9</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1999</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1998</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2950000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2950000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16573</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16573</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0</a:t>
                      </a:r>
                      <a:endParaRPr lang="nb-N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9081246"/>
                  </a:ext>
                </a:extLst>
              </a:tr>
              <a:tr h="293226">
                <a:tc>
                  <a:txBody>
                    <a:bodyPr/>
                    <a:lstStyle/>
                    <a:p>
                      <a:pPr algn="r" fontAlgn="b"/>
                      <a:r>
                        <a:rPr lang="nb-NO" sz="1100" u="none" strike="noStrike">
                          <a:effectLst/>
                        </a:rPr>
                        <a:t>10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2014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1990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24</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576</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7500000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1360000</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52817</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a:effectLst/>
                        </a:rPr>
                        <a:t>9577</a:t>
                      </a:r>
                      <a:endParaRPr lang="nb-NO"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b-NO" sz="1100" u="none" strike="noStrike" dirty="0">
                          <a:effectLst/>
                        </a:rPr>
                        <a:t>1,707469</a:t>
                      </a:r>
                      <a:endParaRPr lang="nb-NO"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5349848"/>
                  </a:ext>
                </a:extLst>
              </a:tr>
            </a:tbl>
          </a:graphicData>
        </a:graphic>
      </p:graphicFrame>
      <p:graphicFrame>
        <p:nvGraphicFramePr>
          <p:cNvPr id="5" name="Table 4">
            <a:extLst>
              <a:ext uri="{FF2B5EF4-FFF2-40B4-BE49-F238E27FC236}">
                <a16:creationId xmlns:a16="http://schemas.microsoft.com/office/drawing/2014/main" id="{6DC944F4-ADA0-4A43-8DB5-A9495F78EDDC}"/>
              </a:ext>
            </a:extLst>
          </p:cNvPr>
          <p:cNvGraphicFramePr>
            <a:graphicFrameLocks noGrp="1"/>
          </p:cNvGraphicFramePr>
          <p:nvPr>
            <p:extLst>
              <p:ext uri="{D42A27DB-BD31-4B8C-83A1-F6EECF244321}">
                <p14:modId xmlns:p14="http://schemas.microsoft.com/office/powerpoint/2010/main" val="3334309381"/>
              </p:ext>
            </p:extLst>
          </p:nvPr>
        </p:nvGraphicFramePr>
        <p:xfrm>
          <a:off x="0" y="4241578"/>
          <a:ext cx="9067800" cy="2341782"/>
        </p:xfrm>
        <a:graphic>
          <a:graphicData uri="http://schemas.openxmlformats.org/drawingml/2006/table">
            <a:tbl>
              <a:tblPr>
                <a:tableStyleId>{5C22544A-7EE6-4342-B048-85BDC9FD1C3A}</a:tableStyleId>
              </a:tblPr>
              <a:tblGrid>
                <a:gridCol w="362712">
                  <a:extLst>
                    <a:ext uri="{9D8B030D-6E8A-4147-A177-3AD203B41FA5}">
                      <a16:colId xmlns:a16="http://schemas.microsoft.com/office/drawing/2014/main" val="2329060735"/>
                    </a:ext>
                  </a:extLst>
                </a:gridCol>
                <a:gridCol w="362712">
                  <a:extLst>
                    <a:ext uri="{9D8B030D-6E8A-4147-A177-3AD203B41FA5}">
                      <a16:colId xmlns:a16="http://schemas.microsoft.com/office/drawing/2014/main" val="23319817"/>
                    </a:ext>
                  </a:extLst>
                </a:gridCol>
                <a:gridCol w="362712">
                  <a:extLst>
                    <a:ext uri="{9D8B030D-6E8A-4147-A177-3AD203B41FA5}">
                      <a16:colId xmlns:a16="http://schemas.microsoft.com/office/drawing/2014/main" val="1105186272"/>
                    </a:ext>
                  </a:extLst>
                </a:gridCol>
                <a:gridCol w="362712">
                  <a:extLst>
                    <a:ext uri="{9D8B030D-6E8A-4147-A177-3AD203B41FA5}">
                      <a16:colId xmlns:a16="http://schemas.microsoft.com/office/drawing/2014/main" val="3686242149"/>
                    </a:ext>
                  </a:extLst>
                </a:gridCol>
                <a:gridCol w="362712">
                  <a:extLst>
                    <a:ext uri="{9D8B030D-6E8A-4147-A177-3AD203B41FA5}">
                      <a16:colId xmlns:a16="http://schemas.microsoft.com/office/drawing/2014/main" val="2573368415"/>
                    </a:ext>
                  </a:extLst>
                </a:gridCol>
                <a:gridCol w="362712">
                  <a:extLst>
                    <a:ext uri="{9D8B030D-6E8A-4147-A177-3AD203B41FA5}">
                      <a16:colId xmlns:a16="http://schemas.microsoft.com/office/drawing/2014/main" val="400880500"/>
                    </a:ext>
                  </a:extLst>
                </a:gridCol>
                <a:gridCol w="362712">
                  <a:extLst>
                    <a:ext uri="{9D8B030D-6E8A-4147-A177-3AD203B41FA5}">
                      <a16:colId xmlns:a16="http://schemas.microsoft.com/office/drawing/2014/main" val="1527235329"/>
                    </a:ext>
                  </a:extLst>
                </a:gridCol>
                <a:gridCol w="362712">
                  <a:extLst>
                    <a:ext uri="{9D8B030D-6E8A-4147-A177-3AD203B41FA5}">
                      <a16:colId xmlns:a16="http://schemas.microsoft.com/office/drawing/2014/main" val="3352208262"/>
                    </a:ext>
                  </a:extLst>
                </a:gridCol>
                <a:gridCol w="362712">
                  <a:extLst>
                    <a:ext uri="{9D8B030D-6E8A-4147-A177-3AD203B41FA5}">
                      <a16:colId xmlns:a16="http://schemas.microsoft.com/office/drawing/2014/main" val="1129288049"/>
                    </a:ext>
                  </a:extLst>
                </a:gridCol>
                <a:gridCol w="362712">
                  <a:extLst>
                    <a:ext uri="{9D8B030D-6E8A-4147-A177-3AD203B41FA5}">
                      <a16:colId xmlns:a16="http://schemas.microsoft.com/office/drawing/2014/main" val="134019600"/>
                    </a:ext>
                  </a:extLst>
                </a:gridCol>
                <a:gridCol w="362712">
                  <a:extLst>
                    <a:ext uri="{9D8B030D-6E8A-4147-A177-3AD203B41FA5}">
                      <a16:colId xmlns:a16="http://schemas.microsoft.com/office/drawing/2014/main" val="4294699880"/>
                    </a:ext>
                  </a:extLst>
                </a:gridCol>
                <a:gridCol w="362712">
                  <a:extLst>
                    <a:ext uri="{9D8B030D-6E8A-4147-A177-3AD203B41FA5}">
                      <a16:colId xmlns:a16="http://schemas.microsoft.com/office/drawing/2014/main" val="1909343267"/>
                    </a:ext>
                  </a:extLst>
                </a:gridCol>
                <a:gridCol w="362712">
                  <a:extLst>
                    <a:ext uri="{9D8B030D-6E8A-4147-A177-3AD203B41FA5}">
                      <a16:colId xmlns:a16="http://schemas.microsoft.com/office/drawing/2014/main" val="1332948787"/>
                    </a:ext>
                  </a:extLst>
                </a:gridCol>
                <a:gridCol w="362712">
                  <a:extLst>
                    <a:ext uri="{9D8B030D-6E8A-4147-A177-3AD203B41FA5}">
                      <a16:colId xmlns:a16="http://schemas.microsoft.com/office/drawing/2014/main" val="1834381565"/>
                    </a:ext>
                  </a:extLst>
                </a:gridCol>
                <a:gridCol w="362712">
                  <a:extLst>
                    <a:ext uri="{9D8B030D-6E8A-4147-A177-3AD203B41FA5}">
                      <a16:colId xmlns:a16="http://schemas.microsoft.com/office/drawing/2014/main" val="322823224"/>
                    </a:ext>
                  </a:extLst>
                </a:gridCol>
                <a:gridCol w="362712">
                  <a:extLst>
                    <a:ext uri="{9D8B030D-6E8A-4147-A177-3AD203B41FA5}">
                      <a16:colId xmlns:a16="http://schemas.microsoft.com/office/drawing/2014/main" val="633457387"/>
                    </a:ext>
                  </a:extLst>
                </a:gridCol>
                <a:gridCol w="362712">
                  <a:extLst>
                    <a:ext uri="{9D8B030D-6E8A-4147-A177-3AD203B41FA5}">
                      <a16:colId xmlns:a16="http://schemas.microsoft.com/office/drawing/2014/main" val="2842986898"/>
                    </a:ext>
                  </a:extLst>
                </a:gridCol>
                <a:gridCol w="362712">
                  <a:extLst>
                    <a:ext uri="{9D8B030D-6E8A-4147-A177-3AD203B41FA5}">
                      <a16:colId xmlns:a16="http://schemas.microsoft.com/office/drawing/2014/main" val="2186238530"/>
                    </a:ext>
                  </a:extLst>
                </a:gridCol>
                <a:gridCol w="362712">
                  <a:extLst>
                    <a:ext uri="{9D8B030D-6E8A-4147-A177-3AD203B41FA5}">
                      <a16:colId xmlns:a16="http://schemas.microsoft.com/office/drawing/2014/main" val="4105327291"/>
                    </a:ext>
                  </a:extLst>
                </a:gridCol>
                <a:gridCol w="362712">
                  <a:extLst>
                    <a:ext uri="{9D8B030D-6E8A-4147-A177-3AD203B41FA5}">
                      <a16:colId xmlns:a16="http://schemas.microsoft.com/office/drawing/2014/main" val="118403615"/>
                    </a:ext>
                  </a:extLst>
                </a:gridCol>
                <a:gridCol w="362712">
                  <a:extLst>
                    <a:ext uri="{9D8B030D-6E8A-4147-A177-3AD203B41FA5}">
                      <a16:colId xmlns:a16="http://schemas.microsoft.com/office/drawing/2014/main" val="2134698313"/>
                    </a:ext>
                  </a:extLst>
                </a:gridCol>
                <a:gridCol w="362712">
                  <a:extLst>
                    <a:ext uri="{9D8B030D-6E8A-4147-A177-3AD203B41FA5}">
                      <a16:colId xmlns:a16="http://schemas.microsoft.com/office/drawing/2014/main" val="22629151"/>
                    </a:ext>
                  </a:extLst>
                </a:gridCol>
                <a:gridCol w="362712">
                  <a:extLst>
                    <a:ext uri="{9D8B030D-6E8A-4147-A177-3AD203B41FA5}">
                      <a16:colId xmlns:a16="http://schemas.microsoft.com/office/drawing/2014/main" val="3590428151"/>
                    </a:ext>
                  </a:extLst>
                </a:gridCol>
                <a:gridCol w="362712">
                  <a:extLst>
                    <a:ext uri="{9D8B030D-6E8A-4147-A177-3AD203B41FA5}">
                      <a16:colId xmlns:a16="http://schemas.microsoft.com/office/drawing/2014/main" val="1157671687"/>
                    </a:ext>
                  </a:extLst>
                </a:gridCol>
                <a:gridCol w="362712">
                  <a:extLst>
                    <a:ext uri="{9D8B030D-6E8A-4147-A177-3AD203B41FA5}">
                      <a16:colId xmlns:a16="http://schemas.microsoft.com/office/drawing/2014/main" val="1894161260"/>
                    </a:ext>
                  </a:extLst>
                </a:gridCol>
              </a:tblGrid>
              <a:tr h="260198">
                <a:tc>
                  <a:txBody>
                    <a:bodyPr/>
                    <a:lstStyle/>
                    <a:p>
                      <a:pPr algn="l" fontAlgn="b"/>
                      <a:r>
                        <a:rPr lang="nb-NO" sz="500" u="none" strike="noStrike">
                          <a:effectLst/>
                        </a:rPr>
                        <a:t>d1990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d1991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d1992</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d1993</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d1994</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d1995</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d1996</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d1997</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d1998</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d1999</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d2002</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d2003</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d2004</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d2005</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d2006</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d2007</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d2008</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d2009</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d2010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d2011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d2012</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d2013</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l" fontAlgn="b"/>
                      <a:r>
                        <a:rPr lang="nb-NO" sz="500" u="none" strike="noStrike">
                          <a:effectLst/>
                        </a:rPr>
                        <a:t>d2014</a:t>
                      </a:r>
                      <a:endParaRPr lang="nb-NO" sz="500" b="0" i="0" u="none" strike="noStrike">
                        <a:solidFill>
                          <a:srgbClr val="000000"/>
                        </a:solidFill>
                        <a:effectLst/>
                        <a:latin typeface="Calibri" panose="020F0502020204030204" pitchFamily="34" charset="0"/>
                      </a:endParaRPr>
                    </a:p>
                  </a:txBody>
                  <a:tcPr marL="4630" marR="4630" marT="4630" marB="0" anchor="b"/>
                </a:tc>
                <a:extLst>
                  <a:ext uri="{0D108BD9-81ED-4DB2-BD59-A6C34878D82A}">
                    <a16:rowId xmlns:a16="http://schemas.microsoft.com/office/drawing/2014/main" val="3178609403"/>
                  </a:ext>
                </a:extLst>
              </a:tr>
              <a:tr h="260198">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extLst>
                  <a:ext uri="{0D108BD9-81ED-4DB2-BD59-A6C34878D82A}">
                    <a16:rowId xmlns:a16="http://schemas.microsoft.com/office/drawing/2014/main" val="986668861"/>
                  </a:ext>
                </a:extLst>
              </a:tr>
              <a:tr h="260198">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extLst>
                  <a:ext uri="{0D108BD9-81ED-4DB2-BD59-A6C34878D82A}">
                    <a16:rowId xmlns:a16="http://schemas.microsoft.com/office/drawing/2014/main" val="4208894856"/>
                  </a:ext>
                </a:extLst>
              </a:tr>
              <a:tr h="260198">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extLst>
                  <a:ext uri="{0D108BD9-81ED-4DB2-BD59-A6C34878D82A}">
                    <a16:rowId xmlns:a16="http://schemas.microsoft.com/office/drawing/2014/main" val="221942451"/>
                  </a:ext>
                </a:extLst>
              </a:tr>
              <a:tr h="260198">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extLst>
                  <a:ext uri="{0D108BD9-81ED-4DB2-BD59-A6C34878D82A}">
                    <a16:rowId xmlns:a16="http://schemas.microsoft.com/office/drawing/2014/main" val="1744315224"/>
                  </a:ext>
                </a:extLst>
              </a:tr>
              <a:tr h="260198">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extLst>
                  <a:ext uri="{0D108BD9-81ED-4DB2-BD59-A6C34878D82A}">
                    <a16:rowId xmlns:a16="http://schemas.microsoft.com/office/drawing/2014/main" val="2649806137"/>
                  </a:ext>
                </a:extLst>
              </a:tr>
              <a:tr h="260198">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extLst>
                  <a:ext uri="{0D108BD9-81ED-4DB2-BD59-A6C34878D82A}">
                    <a16:rowId xmlns:a16="http://schemas.microsoft.com/office/drawing/2014/main" val="3920208707"/>
                  </a:ext>
                </a:extLst>
              </a:tr>
              <a:tr h="260198">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extLst>
                  <a:ext uri="{0D108BD9-81ED-4DB2-BD59-A6C34878D82A}">
                    <a16:rowId xmlns:a16="http://schemas.microsoft.com/office/drawing/2014/main" val="2464582961"/>
                  </a:ext>
                </a:extLst>
              </a:tr>
              <a:tr h="260198">
                <a:tc>
                  <a:txBody>
                    <a:bodyPr/>
                    <a:lstStyle/>
                    <a:p>
                      <a:pPr algn="r" fontAlgn="b"/>
                      <a:r>
                        <a:rPr lang="nb-NO" sz="500" u="none" strike="noStrike">
                          <a:effectLst/>
                        </a:rPr>
                        <a:t>-1</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a:effectLst/>
                        </a:rPr>
                        <a:t>0</a:t>
                      </a:r>
                      <a:endParaRPr lang="nb-NO" sz="500" b="0" i="0" u="none" strike="noStrike">
                        <a:solidFill>
                          <a:srgbClr val="000000"/>
                        </a:solidFill>
                        <a:effectLst/>
                        <a:latin typeface="Calibri" panose="020F0502020204030204" pitchFamily="34" charset="0"/>
                      </a:endParaRPr>
                    </a:p>
                  </a:txBody>
                  <a:tcPr marL="4630" marR="4630" marT="4630" marB="0" anchor="b"/>
                </a:tc>
                <a:tc>
                  <a:txBody>
                    <a:bodyPr/>
                    <a:lstStyle/>
                    <a:p>
                      <a:pPr algn="r" fontAlgn="b"/>
                      <a:r>
                        <a:rPr lang="nb-NO" sz="500" u="none" strike="noStrike" dirty="0">
                          <a:effectLst/>
                        </a:rPr>
                        <a:t>1</a:t>
                      </a:r>
                      <a:endParaRPr lang="nb-NO" sz="500" b="0" i="0" u="none" strike="noStrike" dirty="0">
                        <a:solidFill>
                          <a:srgbClr val="000000"/>
                        </a:solidFill>
                        <a:effectLst/>
                        <a:latin typeface="Calibri" panose="020F0502020204030204" pitchFamily="34" charset="0"/>
                      </a:endParaRPr>
                    </a:p>
                  </a:txBody>
                  <a:tcPr marL="4630" marR="4630" marT="4630" marB="0" anchor="b"/>
                </a:tc>
                <a:extLst>
                  <a:ext uri="{0D108BD9-81ED-4DB2-BD59-A6C34878D82A}">
                    <a16:rowId xmlns:a16="http://schemas.microsoft.com/office/drawing/2014/main" val="334535529"/>
                  </a:ext>
                </a:extLst>
              </a:tr>
            </a:tbl>
          </a:graphicData>
        </a:graphic>
      </p:graphicFrame>
    </p:spTree>
    <p:extLst>
      <p:ext uri="{BB962C8B-B14F-4D97-AF65-F5344CB8AC3E}">
        <p14:creationId xmlns:p14="http://schemas.microsoft.com/office/powerpoint/2010/main" val="95143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8C18-85E5-4E49-BCCB-5CA59BF31334}"/>
              </a:ext>
            </a:extLst>
          </p:cNvPr>
          <p:cNvSpPr>
            <a:spLocks noGrp="1"/>
          </p:cNvSpPr>
          <p:nvPr>
            <p:ph type="title"/>
          </p:nvPr>
        </p:nvSpPr>
        <p:spPr/>
        <p:txBody>
          <a:bodyPr/>
          <a:lstStyle/>
          <a:p>
            <a:r>
              <a:rPr lang="nb-NO" dirty="0"/>
              <a:t>Repeterte salg, prisindekser</a:t>
            </a:r>
          </a:p>
        </p:txBody>
      </p:sp>
      <p:sp>
        <p:nvSpPr>
          <p:cNvPr id="3" name="Content Placeholder 2">
            <a:extLst>
              <a:ext uri="{FF2B5EF4-FFF2-40B4-BE49-F238E27FC236}">
                <a16:creationId xmlns:a16="http://schemas.microsoft.com/office/drawing/2014/main" id="{E6EED14E-B912-4E7A-8FC8-94E6933D2EC6}"/>
              </a:ext>
            </a:extLst>
          </p:cNvPr>
          <p:cNvSpPr>
            <a:spLocks noGrp="1"/>
          </p:cNvSpPr>
          <p:nvPr>
            <p:ph idx="1"/>
          </p:nvPr>
        </p:nvSpPr>
        <p:spPr/>
        <p:txBody>
          <a:bodyPr>
            <a:normAutofit fontScale="92500" lnSpcReduction="10000"/>
          </a:bodyPr>
          <a:lstStyle/>
          <a:p>
            <a:r>
              <a:rPr lang="nb-NO" dirty="0"/>
              <a:t>Case og </a:t>
            </a:r>
            <a:r>
              <a:rPr lang="nb-NO" dirty="0" err="1"/>
              <a:t>Shiller</a:t>
            </a:r>
            <a:r>
              <a:rPr lang="nb-NO" dirty="0"/>
              <a:t> (1987) utviklet i tillegg en tre stegs metode for å håndtere en mulig problemer knyttet til feilestimeringer på grunn av at det er forskjellig lengde på tidsintervallene boligene blir solgt med.</a:t>
            </a:r>
          </a:p>
          <a:p>
            <a:endParaRPr lang="nb-NO" dirty="0"/>
          </a:p>
          <a:p>
            <a:endParaRPr lang="nb-NO" dirty="0"/>
          </a:p>
          <a:p>
            <a:endParaRPr lang="nb-NO" dirty="0"/>
          </a:p>
          <a:p>
            <a:r>
              <a:rPr lang="en-US" dirty="0">
                <a:effectLst/>
                <a:latin typeface="g_d0_f1"/>
              </a:rPr>
              <a:t>I </a:t>
            </a:r>
            <a:r>
              <a:rPr lang="en-US" dirty="0" err="1">
                <a:effectLst/>
                <a:latin typeface="g_d0_f1"/>
              </a:rPr>
              <a:t>første</a:t>
            </a:r>
            <a:r>
              <a:rPr lang="en-US" dirty="0">
                <a:effectLst/>
                <a:latin typeface="g_d0_f1"/>
              </a:rPr>
              <a:t> </a:t>
            </a:r>
            <a:r>
              <a:rPr lang="en-US" dirty="0" err="1">
                <a:effectLst/>
                <a:latin typeface="g_d0_f1"/>
              </a:rPr>
              <a:t>steg</a:t>
            </a:r>
            <a:r>
              <a:rPr lang="en-US" dirty="0">
                <a:effectLst/>
                <a:latin typeface="g_d0_f1"/>
              </a:rPr>
              <a:t> </a:t>
            </a:r>
            <a:r>
              <a:rPr lang="en-US" dirty="0" err="1">
                <a:effectLst/>
                <a:latin typeface="g_d0_f1"/>
              </a:rPr>
              <a:t>blir</a:t>
            </a:r>
            <a:r>
              <a:rPr lang="en-US" dirty="0">
                <a:effectLst/>
                <a:latin typeface="g_d0_f1"/>
              </a:rPr>
              <a:t> </a:t>
            </a:r>
            <a:r>
              <a:rPr lang="en-US" dirty="0" err="1">
                <a:effectLst/>
                <a:latin typeface="g_d0_f1"/>
              </a:rPr>
              <a:t>ligningen</a:t>
            </a:r>
            <a:r>
              <a:rPr lang="en-US" dirty="0">
                <a:effectLst/>
                <a:latin typeface="g_d0_f1"/>
              </a:rPr>
              <a:t> (1) </a:t>
            </a:r>
            <a:r>
              <a:rPr lang="en-US" dirty="0" err="1">
                <a:effectLst/>
                <a:latin typeface="g_d0_f1"/>
              </a:rPr>
              <a:t>kjørt</a:t>
            </a:r>
            <a:r>
              <a:rPr lang="en-US" dirty="0">
                <a:effectLst/>
                <a:latin typeface="g_d0_f1"/>
              </a:rPr>
              <a:t> </a:t>
            </a:r>
            <a:r>
              <a:rPr lang="en-US" dirty="0" err="1">
                <a:effectLst/>
                <a:latin typeface="g_d0_f1"/>
              </a:rPr>
              <a:t>ved</a:t>
            </a:r>
            <a:r>
              <a:rPr lang="en-US" dirty="0">
                <a:effectLst/>
                <a:latin typeface="g_d0_f1"/>
              </a:rPr>
              <a:t> </a:t>
            </a:r>
            <a:r>
              <a:rPr lang="en-US" dirty="0" err="1">
                <a:effectLst/>
                <a:latin typeface="g_d0_f1"/>
              </a:rPr>
              <a:t>hjelp</a:t>
            </a:r>
            <a:r>
              <a:rPr lang="en-US" dirty="0">
                <a:effectLst/>
                <a:latin typeface="g_d0_f1"/>
              </a:rPr>
              <a:t> av OLS.</a:t>
            </a:r>
          </a:p>
          <a:p>
            <a:r>
              <a:rPr lang="en-US" dirty="0">
                <a:latin typeface="g_d0_f1"/>
              </a:rPr>
              <a:t>I </a:t>
            </a:r>
            <a:r>
              <a:rPr lang="en-US" dirty="0" err="1">
                <a:latin typeface="g_d0_f1"/>
              </a:rPr>
              <a:t>steg</a:t>
            </a:r>
            <a:r>
              <a:rPr lang="en-US" dirty="0">
                <a:latin typeface="g_d0_f1"/>
              </a:rPr>
              <a:t> to </a:t>
            </a:r>
            <a:r>
              <a:rPr lang="en-US" dirty="0" err="1">
                <a:latin typeface="g_d0_f1"/>
              </a:rPr>
              <a:t>blir</a:t>
            </a:r>
            <a:r>
              <a:rPr lang="en-US" dirty="0">
                <a:latin typeface="g_d0_f1"/>
              </a:rPr>
              <a:t> </a:t>
            </a:r>
            <a:r>
              <a:rPr lang="en-US" dirty="0" err="1">
                <a:latin typeface="g_d0_f1"/>
              </a:rPr>
              <a:t>resudualen</a:t>
            </a:r>
            <a:r>
              <a:rPr lang="en-US" dirty="0">
                <a:latin typeface="g_d0_f1"/>
              </a:rPr>
              <a:t> </a:t>
            </a:r>
            <a:r>
              <a:rPr lang="en-US" dirty="0" err="1">
                <a:latin typeface="g_d0_f1"/>
              </a:rPr>
              <a:t>opphøyd</a:t>
            </a:r>
            <a:r>
              <a:rPr lang="en-US" dirty="0">
                <a:latin typeface="g_d0_f1"/>
              </a:rPr>
              <a:t> i </a:t>
            </a:r>
            <a:r>
              <a:rPr lang="en-US" dirty="0" err="1">
                <a:latin typeface="g_d0_f1"/>
              </a:rPr>
              <a:t>andre</a:t>
            </a:r>
            <a:r>
              <a:rPr lang="en-US" dirty="0">
                <a:latin typeface="g_d0_f1"/>
              </a:rPr>
              <a:t>, </a:t>
            </a:r>
            <a:r>
              <a:rPr lang="en-US" dirty="0" err="1">
                <a:latin typeface="g_d0_f1"/>
              </a:rPr>
              <a:t>forklart</a:t>
            </a:r>
            <a:r>
              <a:rPr lang="en-US" dirty="0">
                <a:latin typeface="g_d0_f1"/>
              </a:rPr>
              <a:t> </a:t>
            </a:r>
            <a:r>
              <a:rPr lang="en-US" dirty="0" err="1">
                <a:latin typeface="g_d0_f1"/>
              </a:rPr>
              <a:t>ved</a:t>
            </a:r>
            <a:r>
              <a:rPr lang="en-US" dirty="0">
                <a:latin typeface="g_d0_f1"/>
              </a:rPr>
              <a:t> </a:t>
            </a:r>
            <a:r>
              <a:rPr lang="en-US" dirty="0" err="1">
                <a:latin typeface="g_d0_f1"/>
              </a:rPr>
              <a:t>hjelp</a:t>
            </a:r>
            <a:r>
              <a:rPr lang="en-US" dirty="0">
                <a:latin typeface="g_d0_f1"/>
              </a:rPr>
              <a:t> av et </a:t>
            </a:r>
            <a:r>
              <a:rPr lang="en-US" dirty="0" err="1">
                <a:latin typeface="g_d0_f1"/>
              </a:rPr>
              <a:t>konstantledd</a:t>
            </a:r>
            <a:r>
              <a:rPr lang="en-US" dirty="0">
                <a:latin typeface="g_d0_f1"/>
              </a:rPr>
              <a:t> </a:t>
            </a:r>
            <a:r>
              <a:rPr lang="en-US" dirty="0" err="1">
                <a:latin typeface="g_d0_f1"/>
              </a:rPr>
              <a:t>og</a:t>
            </a:r>
            <a:r>
              <a:rPr lang="en-US" dirty="0">
                <a:latin typeface="g_d0_f1"/>
              </a:rPr>
              <a:t> </a:t>
            </a:r>
            <a:r>
              <a:rPr lang="en-US" dirty="0" err="1">
                <a:latin typeface="g_d0_f1"/>
              </a:rPr>
              <a:t>tidsintervallet</a:t>
            </a:r>
            <a:r>
              <a:rPr lang="en-US" dirty="0">
                <a:latin typeface="g_d0_f1"/>
              </a:rPr>
              <a:t> for </a:t>
            </a:r>
            <a:r>
              <a:rPr lang="en-US" dirty="0" err="1">
                <a:latin typeface="g_d0_f1"/>
              </a:rPr>
              <a:t>hvert</a:t>
            </a:r>
            <a:r>
              <a:rPr lang="en-US" dirty="0">
                <a:latin typeface="g_d0_f1"/>
              </a:rPr>
              <a:t> </a:t>
            </a:r>
            <a:r>
              <a:rPr lang="en-US" dirty="0" err="1">
                <a:latin typeface="g_d0_f1"/>
              </a:rPr>
              <a:t>transaksjonspar</a:t>
            </a:r>
            <a:r>
              <a:rPr lang="en-US" dirty="0">
                <a:latin typeface="g_d0_f1"/>
              </a:rPr>
              <a:t>.</a:t>
            </a:r>
          </a:p>
          <a:p>
            <a:r>
              <a:rPr lang="en-US" dirty="0">
                <a:latin typeface="g_d0_f1"/>
              </a:rPr>
              <a:t>I det </a:t>
            </a:r>
            <a:r>
              <a:rPr lang="en-US" dirty="0" err="1">
                <a:latin typeface="g_d0_f1"/>
              </a:rPr>
              <a:t>tredje</a:t>
            </a:r>
            <a:r>
              <a:rPr lang="en-US" dirty="0">
                <a:latin typeface="g_d0_f1"/>
              </a:rPr>
              <a:t> </a:t>
            </a:r>
            <a:r>
              <a:rPr lang="en-US" dirty="0" err="1">
                <a:latin typeface="g_d0_f1"/>
              </a:rPr>
              <a:t>steget</a:t>
            </a:r>
            <a:r>
              <a:rPr lang="en-US" dirty="0">
                <a:latin typeface="g_d0_f1"/>
              </a:rPr>
              <a:t> </a:t>
            </a:r>
            <a:r>
              <a:rPr lang="nb-NO" dirty="0">
                <a:latin typeface="g_d0_f1"/>
              </a:rPr>
              <a:t>deler vi først hver variabel i ligning (1), det vil si både ln pris og timedummy-variablene, med kvadratroten til verdiene fra trinn to, og estimer på nytt ved hjelp av GMM.</a:t>
            </a:r>
            <a:br>
              <a:rPr lang="en-US" dirty="0"/>
            </a:br>
            <a:endParaRPr lang="nb-NO" dirty="0"/>
          </a:p>
        </p:txBody>
      </p:sp>
    </p:spTree>
    <p:extLst>
      <p:ext uri="{BB962C8B-B14F-4D97-AF65-F5344CB8AC3E}">
        <p14:creationId xmlns:p14="http://schemas.microsoft.com/office/powerpoint/2010/main" val="140865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01A2-2D21-4014-9D4B-940932EA5705}"/>
              </a:ext>
            </a:extLst>
          </p:cNvPr>
          <p:cNvSpPr>
            <a:spLocks noGrp="1"/>
          </p:cNvSpPr>
          <p:nvPr>
            <p:ph type="title"/>
          </p:nvPr>
        </p:nvSpPr>
        <p:spPr/>
        <p:txBody>
          <a:bodyPr/>
          <a:lstStyle/>
          <a:p>
            <a:r>
              <a:rPr lang="nb-NO" dirty="0"/>
              <a:t>Repeterte salg, prisindekser</a:t>
            </a:r>
          </a:p>
        </p:txBody>
      </p:sp>
      <p:sp>
        <p:nvSpPr>
          <p:cNvPr id="3" name="Content Placeholder 2">
            <a:extLst>
              <a:ext uri="{FF2B5EF4-FFF2-40B4-BE49-F238E27FC236}">
                <a16:creationId xmlns:a16="http://schemas.microsoft.com/office/drawing/2014/main" id="{F83E0623-489C-47A6-A103-CDF9B28A6070}"/>
              </a:ext>
            </a:extLst>
          </p:cNvPr>
          <p:cNvSpPr>
            <a:spLocks noGrp="1"/>
          </p:cNvSpPr>
          <p:nvPr>
            <p:ph idx="1"/>
          </p:nvPr>
        </p:nvSpPr>
        <p:spPr/>
        <p:txBody>
          <a:bodyPr/>
          <a:lstStyle/>
          <a:p>
            <a:endParaRPr lang="nb-NO"/>
          </a:p>
        </p:txBody>
      </p:sp>
      <p:graphicFrame>
        <p:nvGraphicFramePr>
          <p:cNvPr id="4" name="Diagram 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516034356"/>
              </p:ext>
            </p:extLst>
          </p:nvPr>
        </p:nvGraphicFramePr>
        <p:xfrm>
          <a:off x="1176336" y="1516855"/>
          <a:ext cx="7407403" cy="41882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48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1CC8-7404-458F-8D19-9F8F4304DDF2}"/>
              </a:ext>
            </a:extLst>
          </p:cNvPr>
          <p:cNvSpPr>
            <a:spLocks noGrp="1"/>
          </p:cNvSpPr>
          <p:nvPr>
            <p:ph type="title"/>
          </p:nvPr>
        </p:nvSpPr>
        <p:spPr/>
        <p:txBody>
          <a:bodyPr/>
          <a:lstStyle/>
          <a:p>
            <a:r>
              <a:rPr lang="nb-NO" dirty="0"/>
              <a:t>Tentativ forelesningsplan</a:t>
            </a:r>
          </a:p>
        </p:txBody>
      </p:sp>
      <p:sp>
        <p:nvSpPr>
          <p:cNvPr id="7" name="Content Placeholder 6">
            <a:extLst>
              <a:ext uri="{FF2B5EF4-FFF2-40B4-BE49-F238E27FC236}">
                <a16:creationId xmlns:a16="http://schemas.microsoft.com/office/drawing/2014/main" id="{4CCEDA53-333A-4061-A899-812219F516CA}"/>
              </a:ext>
            </a:extLst>
          </p:cNvPr>
          <p:cNvSpPr>
            <a:spLocks noGrp="1"/>
          </p:cNvSpPr>
          <p:nvPr>
            <p:ph idx="1"/>
          </p:nvPr>
        </p:nvSpPr>
        <p:spPr/>
        <p:txBody>
          <a:bodyPr/>
          <a:lstStyle/>
          <a:p>
            <a:endParaRPr lang="nb-NO"/>
          </a:p>
        </p:txBody>
      </p:sp>
      <p:graphicFrame>
        <p:nvGraphicFramePr>
          <p:cNvPr id="8" name="Content Placeholder 3">
            <a:extLst>
              <a:ext uri="{FF2B5EF4-FFF2-40B4-BE49-F238E27FC236}">
                <a16:creationId xmlns:a16="http://schemas.microsoft.com/office/drawing/2014/main" id="{EDC6A34A-4CC6-42E9-8510-0B9F79B94245}"/>
              </a:ext>
            </a:extLst>
          </p:cNvPr>
          <p:cNvGraphicFramePr>
            <a:graphicFrameLocks/>
          </p:cNvGraphicFramePr>
          <p:nvPr>
            <p:extLst>
              <p:ext uri="{D42A27DB-BD31-4B8C-83A1-F6EECF244321}">
                <p14:modId xmlns:p14="http://schemas.microsoft.com/office/powerpoint/2010/main" val="3008631761"/>
              </p:ext>
            </p:extLst>
          </p:nvPr>
        </p:nvGraphicFramePr>
        <p:xfrm>
          <a:off x="1194628" y="1126377"/>
          <a:ext cx="7407404" cy="5423576"/>
        </p:xfrm>
        <a:graphic>
          <a:graphicData uri="http://schemas.openxmlformats.org/drawingml/2006/table">
            <a:tbl>
              <a:tblPr firstRow="1" firstCol="1" bandRow="1">
                <a:tableStyleId>{5C22544A-7EE6-4342-B048-85BDC9FD1C3A}</a:tableStyleId>
              </a:tblPr>
              <a:tblGrid>
                <a:gridCol w="780309">
                  <a:extLst>
                    <a:ext uri="{9D8B030D-6E8A-4147-A177-3AD203B41FA5}">
                      <a16:colId xmlns:a16="http://schemas.microsoft.com/office/drawing/2014/main" val="436659220"/>
                    </a:ext>
                  </a:extLst>
                </a:gridCol>
                <a:gridCol w="1162791">
                  <a:extLst>
                    <a:ext uri="{9D8B030D-6E8A-4147-A177-3AD203B41FA5}">
                      <a16:colId xmlns:a16="http://schemas.microsoft.com/office/drawing/2014/main" val="1455594644"/>
                    </a:ext>
                  </a:extLst>
                </a:gridCol>
                <a:gridCol w="5464304">
                  <a:extLst>
                    <a:ext uri="{9D8B030D-6E8A-4147-A177-3AD203B41FA5}">
                      <a16:colId xmlns:a16="http://schemas.microsoft.com/office/drawing/2014/main" val="252959747"/>
                    </a:ext>
                  </a:extLst>
                </a:gridCol>
              </a:tblGrid>
              <a:tr h="239063">
                <a:tc>
                  <a:txBody>
                    <a:bodyPr/>
                    <a:lstStyle/>
                    <a:p>
                      <a:pPr>
                        <a:lnSpc>
                          <a:spcPct val="107000"/>
                        </a:lnSpc>
                        <a:spcAft>
                          <a:spcPts val="800"/>
                        </a:spcAft>
                      </a:pPr>
                      <a:r>
                        <a:rPr lang="nb-NO" sz="1100" b="1" dirty="0">
                          <a:effectLst/>
                          <a:latin typeface="Calibri" panose="020F0502020204030204" pitchFamily="34" charset="0"/>
                          <a:ea typeface="Calibri" panose="020F0502020204030204" pitchFamily="34" charset="0"/>
                          <a:cs typeface="Times New Roman" panose="02020603050405020304" pitchFamily="18" charset="0"/>
                        </a:rPr>
                        <a:t>Uke</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b-NO" sz="1100" b="1" dirty="0">
                          <a:effectLst/>
                          <a:latin typeface="Calibri" panose="020F0502020204030204" pitchFamily="34" charset="0"/>
                          <a:ea typeface="Calibri" panose="020F0502020204030204" pitchFamily="34" charset="0"/>
                          <a:cs typeface="Times New Roman" panose="02020603050405020304" pitchFamily="18" charset="0"/>
                        </a:rPr>
                        <a:t>Dato</a:t>
                      </a:r>
                      <a:endParaRPr lang="nb-N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b-NO" sz="1100" b="1">
                          <a:effectLst/>
                          <a:latin typeface="Calibri" panose="020F0502020204030204" pitchFamily="34" charset="0"/>
                          <a:ea typeface="Calibri" panose="020F0502020204030204" pitchFamily="34" charset="0"/>
                          <a:cs typeface="Times New Roman" panose="02020603050405020304" pitchFamily="18" charset="0"/>
                        </a:rPr>
                        <a:t>Tema</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0159419"/>
                  </a:ext>
                </a:extLst>
              </a:tr>
              <a:tr h="347095">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 sep</a:t>
                      </a:r>
                    </a:p>
                  </a:txBody>
                  <a:tcPr marL="68580" marR="68580" marT="0" marB="0"/>
                </a:tc>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Introforelesning</a:t>
                      </a:r>
                    </a:p>
                  </a:txBody>
                  <a:tcPr marL="68580" marR="68580" marT="0" marB="0"/>
                </a:tc>
                <a:extLst>
                  <a:ext uri="{0D108BD9-81ED-4DB2-BD59-A6C34878D82A}">
                    <a16:rowId xmlns:a16="http://schemas.microsoft.com/office/drawing/2014/main" val="1099675620"/>
                  </a:ext>
                </a:extLst>
              </a:tr>
              <a:tr h="361735">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10. sep</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Verdsettelse av eiendom inntjeningsbasert</a:t>
                      </a:r>
                    </a:p>
                  </a:txBody>
                  <a:tcPr marL="68580" marR="68580" marT="0" marB="0"/>
                </a:tc>
                <a:extLst>
                  <a:ext uri="{0D108BD9-81ED-4DB2-BD59-A6C34878D82A}">
                    <a16:rowId xmlns:a16="http://schemas.microsoft.com/office/drawing/2014/main" val="302032179"/>
                  </a:ext>
                </a:extLst>
              </a:tr>
              <a:tr h="507745">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37</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17. sep</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Databehandling</a:t>
                      </a:r>
                    </a:p>
                  </a:txBody>
                  <a:tcPr marL="68580" marR="68580" marT="0" marB="0"/>
                </a:tc>
                <a:extLst>
                  <a:ext uri="{0D108BD9-81ED-4DB2-BD59-A6C34878D82A}">
                    <a16:rowId xmlns:a16="http://schemas.microsoft.com/office/drawing/2014/main" val="1710811496"/>
                  </a:ext>
                </a:extLst>
              </a:tr>
              <a:tr h="356749">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38</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24. sep</a:t>
                      </a:r>
                    </a:p>
                  </a:txBody>
                  <a:tcPr marL="68580" marR="68580" marT="0" marB="0"/>
                </a:tc>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Ingen forelesning</a:t>
                      </a:r>
                    </a:p>
                  </a:txBody>
                  <a:tcPr marL="68580" marR="68580" marT="0" marB="0"/>
                </a:tc>
                <a:extLst>
                  <a:ext uri="{0D108BD9-81ED-4DB2-BD59-A6C34878D82A}">
                    <a16:rowId xmlns:a16="http://schemas.microsoft.com/office/drawing/2014/main" val="3472006883"/>
                  </a:ext>
                </a:extLst>
              </a:tr>
              <a:tr h="338270">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39</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 okt</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Verdsettelse av eiendom, salgssammenligning og kostnadsbasert</a:t>
                      </a:r>
                    </a:p>
                  </a:txBody>
                  <a:tcPr marL="68580" marR="68580" marT="0" marB="0"/>
                </a:tc>
                <a:extLst>
                  <a:ext uri="{0D108BD9-81ED-4DB2-BD59-A6C34878D82A}">
                    <a16:rowId xmlns:a16="http://schemas.microsoft.com/office/drawing/2014/main" val="3084358736"/>
                  </a:ext>
                </a:extLst>
              </a:tr>
              <a:tr h="439098">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8. okt</a:t>
                      </a:r>
                    </a:p>
                  </a:txBody>
                  <a:tcPr marL="68580" marR="68580" marT="0" marB="0"/>
                </a:tc>
                <a:tc>
                  <a:txBody>
                    <a:bodyPr/>
                    <a:lstStyle/>
                    <a:p>
                      <a:pPr>
                        <a:lnSpc>
                          <a:spcPct val="107000"/>
                        </a:lnSpc>
                        <a:spcAft>
                          <a:spcPts val="800"/>
                        </a:spcAft>
                      </a:pPr>
                      <a:r>
                        <a:rPr lang="nb-NO" sz="1100" dirty="0" err="1">
                          <a:effectLst/>
                          <a:latin typeface="Calibri" panose="020F0502020204030204" pitchFamily="34" charset="0"/>
                          <a:ea typeface="Calibri" panose="020F0502020204030204" pitchFamily="34" charset="0"/>
                          <a:cs typeface="Times New Roman" panose="02020603050405020304" pitchFamily="18" charset="0"/>
                        </a:rPr>
                        <a:t>Hedonisk</a:t>
                      </a:r>
                      <a:r>
                        <a:rPr lang="nb-NO" sz="1100" dirty="0">
                          <a:effectLst/>
                          <a:latin typeface="Calibri" panose="020F0502020204030204" pitchFamily="34" charset="0"/>
                          <a:ea typeface="Calibri" panose="020F0502020204030204" pitchFamily="34" charset="0"/>
                          <a:cs typeface="Times New Roman" panose="02020603050405020304" pitchFamily="18" charset="0"/>
                        </a:rPr>
                        <a:t> metode</a:t>
                      </a:r>
                    </a:p>
                  </a:txBody>
                  <a:tcPr marL="68580" marR="68580" marT="0" marB="0"/>
                </a:tc>
                <a:extLst>
                  <a:ext uri="{0D108BD9-81ED-4DB2-BD59-A6C34878D82A}">
                    <a16:rowId xmlns:a16="http://schemas.microsoft.com/office/drawing/2014/main" val="3981593506"/>
                  </a:ext>
                </a:extLst>
              </a:tr>
              <a:tr h="439098">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41</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15. okt</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Gjentatte salg</a:t>
                      </a:r>
                    </a:p>
                  </a:txBody>
                  <a:tcPr marL="68580" marR="68580" marT="0" marB="0"/>
                </a:tc>
                <a:extLst>
                  <a:ext uri="{0D108BD9-81ED-4DB2-BD59-A6C34878D82A}">
                    <a16:rowId xmlns:a16="http://schemas.microsoft.com/office/drawing/2014/main" val="1839906968"/>
                  </a:ext>
                </a:extLst>
              </a:tr>
              <a:tr h="439098">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42</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22. okt</a:t>
                      </a:r>
                    </a:p>
                  </a:txBody>
                  <a:tcPr marL="68580" marR="68580" marT="0" marB="0"/>
                </a:tc>
                <a:tc>
                  <a:txBody>
                    <a:bodyPr/>
                    <a:lstStyle/>
                    <a:p>
                      <a:pPr>
                        <a:lnSpc>
                          <a:spcPct val="107000"/>
                        </a:lnSpc>
                        <a:spcAft>
                          <a:spcPts val="800"/>
                        </a:spcAft>
                      </a:pPr>
                      <a:r>
                        <a:rPr lang="nn-NO" sz="1100">
                          <a:effectLst/>
                          <a:latin typeface="Calibri" panose="020F0502020204030204" pitchFamily="34" charset="0"/>
                          <a:ea typeface="Calibri" panose="020F0502020204030204" pitchFamily="34" charset="0"/>
                          <a:cs typeface="Times New Roman" panose="02020603050405020304" pitchFamily="18" charset="0"/>
                        </a:rPr>
                        <a:t>Aras Khazal: Big Data og uobserverte variabler I</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914146"/>
                  </a:ext>
                </a:extLst>
              </a:tr>
              <a:tr h="490505">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43</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29. okt</a:t>
                      </a:r>
                    </a:p>
                  </a:txBody>
                  <a:tcPr marL="68580" marR="68580" marT="0" marB="0"/>
                </a:tc>
                <a:tc>
                  <a:txBody>
                    <a:bodyPr/>
                    <a:lstStyle/>
                    <a:p>
                      <a:pPr>
                        <a:lnSpc>
                          <a:spcPct val="107000"/>
                        </a:lnSpc>
                        <a:spcAft>
                          <a:spcPts val="800"/>
                        </a:spcAft>
                      </a:pPr>
                      <a:r>
                        <a:rPr lang="nn-NO" sz="1100">
                          <a:effectLst/>
                          <a:latin typeface="Calibri" panose="020F0502020204030204" pitchFamily="34" charset="0"/>
                          <a:ea typeface="Calibri" panose="020F0502020204030204" pitchFamily="34" charset="0"/>
                          <a:cs typeface="Times New Roman" panose="02020603050405020304" pitchFamily="18" charset="0"/>
                        </a:rPr>
                        <a:t>Aras Khazal: Big Data og uobserverte variabler II</a:t>
                      </a:r>
                      <a:endParaRPr lang="nb-N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4657288"/>
                  </a:ext>
                </a:extLst>
              </a:tr>
              <a:tr h="490505">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44</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5. nov</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Gjesteforelesning: Endre Jo Reite, BN Bank</a:t>
                      </a:r>
                    </a:p>
                  </a:txBody>
                  <a:tcPr marL="68580" marR="68580" marT="0" marB="0"/>
                </a:tc>
                <a:extLst>
                  <a:ext uri="{0D108BD9-81ED-4DB2-BD59-A6C34878D82A}">
                    <a16:rowId xmlns:a16="http://schemas.microsoft.com/office/drawing/2014/main" val="3138596276"/>
                  </a:ext>
                </a:extLst>
              </a:tr>
              <a:tr h="407853">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45</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12. nov</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Gjesteforelesning: Joakim Blix Prestmo, BN Bank</a:t>
                      </a:r>
                    </a:p>
                  </a:txBody>
                  <a:tcPr marL="68580" marR="68580" marT="0" marB="0"/>
                </a:tc>
                <a:extLst>
                  <a:ext uri="{0D108BD9-81ED-4DB2-BD59-A6C34878D82A}">
                    <a16:rowId xmlns:a16="http://schemas.microsoft.com/office/drawing/2014/main" val="3234499814"/>
                  </a:ext>
                </a:extLst>
              </a:tr>
              <a:tr h="327699">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46</a:t>
                      </a:r>
                    </a:p>
                  </a:txBody>
                  <a:tcPr marL="68580" marR="68580" marT="0" marB="0"/>
                </a:tc>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17.nov</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AVM</a:t>
                      </a:r>
                    </a:p>
                  </a:txBody>
                  <a:tcPr marL="68580" marR="68580" marT="0" marB="0"/>
                </a:tc>
                <a:extLst>
                  <a:ext uri="{0D108BD9-81ED-4DB2-BD59-A6C34878D82A}">
                    <a16:rowId xmlns:a16="http://schemas.microsoft.com/office/drawing/2014/main" val="1945725885"/>
                  </a:ext>
                </a:extLst>
              </a:tr>
              <a:tr h="239063">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47</a:t>
                      </a:r>
                    </a:p>
                  </a:txBody>
                  <a:tcPr marL="68580" marR="68580" marT="0" marB="0"/>
                </a:tc>
                <a:tc>
                  <a:txBody>
                    <a:bodyPr/>
                    <a:lstStyle/>
                    <a:p>
                      <a:pPr>
                        <a:lnSpc>
                          <a:spcPct val="107000"/>
                        </a:lnSpc>
                        <a:spcAft>
                          <a:spcPts val="800"/>
                        </a:spcAft>
                      </a:pPr>
                      <a:r>
                        <a:rPr lang="nb-NO" sz="1100">
                          <a:effectLst/>
                          <a:latin typeface="Calibri" panose="020F0502020204030204" pitchFamily="34" charset="0"/>
                          <a:ea typeface="Calibri" panose="020F0502020204030204" pitchFamily="34" charset="0"/>
                          <a:cs typeface="Times New Roman" panose="02020603050405020304" pitchFamily="18" charset="0"/>
                        </a:rPr>
                        <a:t>26. nov</a:t>
                      </a:r>
                    </a:p>
                  </a:txBody>
                  <a:tcPr marL="68580" marR="68580" marT="0" marB="0"/>
                </a:tc>
                <a:tc>
                  <a:txBody>
                    <a:bodyPr/>
                    <a:lstStyle/>
                    <a:p>
                      <a:pPr>
                        <a:lnSpc>
                          <a:spcPct val="107000"/>
                        </a:lnSpc>
                        <a:spcAft>
                          <a:spcPts val="800"/>
                        </a:spcAft>
                      </a:pPr>
                      <a:r>
                        <a:rPr lang="nb-NO" sz="1100" dirty="0">
                          <a:effectLst/>
                          <a:latin typeface="Calibri" panose="020F0502020204030204" pitchFamily="34" charset="0"/>
                          <a:ea typeface="Calibri" panose="020F0502020204030204" pitchFamily="34" charset="0"/>
                          <a:cs typeface="Times New Roman" panose="02020603050405020304" pitchFamily="18" charset="0"/>
                        </a:rPr>
                        <a:t>Oppsummering og spørsmål</a:t>
                      </a:r>
                    </a:p>
                  </a:txBody>
                  <a:tcPr marL="68580" marR="68580" marT="0" marB="0"/>
                </a:tc>
                <a:extLst>
                  <a:ext uri="{0D108BD9-81ED-4DB2-BD59-A6C34878D82A}">
                    <a16:rowId xmlns:a16="http://schemas.microsoft.com/office/drawing/2014/main" val="3438730478"/>
                  </a:ext>
                </a:extLst>
              </a:tr>
            </a:tbl>
          </a:graphicData>
        </a:graphic>
      </p:graphicFrame>
    </p:spTree>
    <p:extLst>
      <p:ext uri="{BB962C8B-B14F-4D97-AF65-F5344CB8AC3E}">
        <p14:creationId xmlns:p14="http://schemas.microsoft.com/office/powerpoint/2010/main" val="416965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71C4-05D9-4117-BEAB-E4E6CDF23A3F}"/>
              </a:ext>
            </a:extLst>
          </p:cNvPr>
          <p:cNvSpPr>
            <a:spLocks noGrp="1"/>
          </p:cNvSpPr>
          <p:nvPr>
            <p:ph type="title"/>
          </p:nvPr>
        </p:nvSpPr>
        <p:spPr/>
        <p:txBody>
          <a:bodyPr/>
          <a:lstStyle/>
          <a:p>
            <a:r>
              <a:rPr lang="nb-NO" dirty="0"/>
              <a:t>Repeterte salg, prisindekser</a:t>
            </a:r>
          </a:p>
        </p:txBody>
      </p:sp>
      <p:sp>
        <p:nvSpPr>
          <p:cNvPr id="3" name="Content Placeholder 2">
            <a:extLst>
              <a:ext uri="{FF2B5EF4-FFF2-40B4-BE49-F238E27FC236}">
                <a16:creationId xmlns:a16="http://schemas.microsoft.com/office/drawing/2014/main" id="{876D713A-2B9E-4607-8FE0-349FD20C18CC}"/>
              </a:ext>
            </a:extLst>
          </p:cNvPr>
          <p:cNvSpPr>
            <a:spLocks noGrp="1"/>
          </p:cNvSpPr>
          <p:nvPr>
            <p:ph idx="1"/>
          </p:nvPr>
        </p:nvSpPr>
        <p:spPr/>
        <p:txBody>
          <a:bodyPr/>
          <a:lstStyle/>
          <a:p>
            <a:endParaRPr lang="nb-NO"/>
          </a:p>
        </p:txBody>
      </p:sp>
      <p:pic>
        <p:nvPicPr>
          <p:cNvPr id="4" name="Picture 2">
            <a:extLst>
              <a:ext uri="{FF2B5EF4-FFF2-40B4-BE49-F238E27FC236}">
                <a16:creationId xmlns:a16="http://schemas.microsoft.com/office/drawing/2014/main" id="{0A4E9D3D-BEB7-45FB-A519-B357DCE04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861" y="1526381"/>
            <a:ext cx="7600162"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046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F519-390C-46A9-9044-86FB85C51A4C}"/>
              </a:ext>
            </a:extLst>
          </p:cNvPr>
          <p:cNvSpPr>
            <a:spLocks noGrp="1"/>
          </p:cNvSpPr>
          <p:nvPr>
            <p:ph type="title"/>
          </p:nvPr>
        </p:nvSpPr>
        <p:spPr/>
        <p:txBody>
          <a:bodyPr/>
          <a:lstStyle/>
          <a:p>
            <a:r>
              <a:rPr lang="nb-NO" dirty="0"/>
              <a:t>Gjentatte salg</a:t>
            </a:r>
          </a:p>
        </p:txBody>
      </p:sp>
      <p:sp>
        <p:nvSpPr>
          <p:cNvPr id="3" name="Content Placeholder 2">
            <a:extLst>
              <a:ext uri="{FF2B5EF4-FFF2-40B4-BE49-F238E27FC236}">
                <a16:creationId xmlns:a16="http://schemas.microsoft.com/office/drawing/2014/main" id="{1D540F37-8078-4C8C-AC02-9CA43471F472}"/>
              </a:ext>
            </a:extLst>
          </p:cNvPr>
          <p:cNvSpPr>
            <a:spLocks noGrp="1"/>
          </p:cNvSpPr>
          <p:nvPr>
            <p:ph idx="1"/>
          </p:nvPr>
        </p:nvSpPr>
        <p:spPr/>
        <p:txBody>
          <a:bodyPr/>
          <a:lstStyle/>
          <a:p>
            <a:r>
              <a:rPr lang="nb-NO" dirty="0" err="1"/>
              <a:t>Fixed</a:t>
            </a:r>
            <a:r>
              <a:rPr lang="nb-NO" dirty="0"/>
              <a:t> </a:t>
            </a:r>
            <a:r>
              <a:rPr lang="nb-NO" dirty="0" err="1"/>
              <a:t>effects</a:t>
            </a:r>
            <a:endParaRPr lang="nb-NO" dirty="0"/>
          </a:p>
          <a:p>
            <a:r>
              <a:rPr lang="nb-NO" dirty="0" err="1"/>
              <a:t>Differences</a:t>
            </a:r>
            <a:r>
              <a:rPr lang="nb-NO" dirty="0"/>
              <a:t>-in-</a:t>
            </a:r>
            <a:r>
              <a:rPr lang="nb-NO" dirty="0" err="1"/>
              <a:t>differences</a:t>
            </a:r>
            <a:r>
              <a:rPr lang="nb-NO" dirty="0"/>
              <a:t> (</a:t>
            </a:r>
            <a:r>
              <a:rPr lang="nb-NO" dirty="0" err="1"/>
              <a:t>DiD</a:t>
            </a:r>
            <a:r>
              <a:rPr lang="nb-NO" dirty="0"/>
              <a:t>)</a:t>
            </a:r>
          </a:p>
          <a:p>
            <a:endParaRPr lang="nb-NO" dirty="0"/>
          </a:p>
          <a:p>
            <a:endParaRPr lang="nb-NO" dirty="0"/>
          </a:p>
          <a:p>
            <a:endParaRPr lang="nb-NO" dirty="0"/>
          </a:p>
          <a:p>
            <a:r>
              <a:rPr lang="nb-NO" dirty="0"/>
              <a:t>Teknikker som benyttes for etterligne et eksperimentelt forskningsdesign, men brukt på virkelige samfunnsvitenskapelige data.</a:t>
            </a:r>
          </a:p>
          <a:p>
            <a:endParaRPr lang="nb-NO" dirty="0"/>
          </a:p>
          <a:p>
            <a:r>
              <a:rPr lang="nb-NO" dirty="0"/>
              <a:t>Kan benyttes for å finne kausale sammenhenger.</a:t>
            </a:r>
          </a:p>
        </p:txBody>
      </p:sp>
    </p:spTree>
    <p:extLst>
      <p:ext uri="{BB962C8B-B14F-4D97-AF65-F5344CB8AC3E}">
        <p14:creationId xmlns:p14="http://schemas.microsoft.com/office/powerpoint/2010/main" val="676539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09F8-22B1-4287-B041-5DEEC427FB7E}"/>
              </a:ext>
            </a:extLst>
          </p:cNvPr>
          <p:cNvSpPr>
            <a:spLocks noGrp="1"/>
          </p:cNvSpPr>
          <p:nvPr>
            <p:ph type="title"/>
          </p:nvPr>
        </p:nvSpPr>
        <p:spPr/>
        <p:txBody>
          <a:bodyPr/>
          <a:lstStyle/>
          <a:p>
            <a:r>
              <a:rPr lang="nb-NO" dirty="0"/>
              <a:t>Kausalitet</a:t>
            </a:r>
          </a:p>
        </p:txBody>
      </p:sp>
      <p:sp>
        <p:nvSpPr>
          <p:cNvPr id="3" name="Content Placeholder 2">
            <a:extLst>
              <a:ext uri="{FF2B5EF4-FFF2-40B4-BE49-F238E27FC236}">
                <a16:creationId xmlns:a16="http://schemas.microsoft.com/office/drawing/2014/main" id="{72034791-EC48-4ADB-ABE3-19E0111E6246}"/>
              </a:ext>
            </a:extLst>
          </p:cNvPr>
          <p:cNvSpPr>
            <a:spLocks noGrp="1"/>
          </p:cNvSpPr>
          <p:nvPr>
            <p:ph idx="1"/>
          </p:nvPr>
        </p:nvSpPr>
        <p:spPr/>
        <p:txBody>
          <a:bodyPr/>
          <a:lstStyle/>
          <a:p>
            <a:r>
              <a:rPr lang="nb-NO" dirty="0"/>
              <a:t>Man sier gjerne at to fenomener har en kausal sammenheng hvis det er en årsakssammenheng mellom dem, eller med andre ord at det ene fenomenet er årsak til det andre.</a:t>
            </a:r>
          </a:p>
          <a:p>
            <a:endParaRPr lang="nb-NO" dirty="0"/>
          </a:p>
          <a:p>
            <a:endParaRPr lang="nb-NO" dirty="0"/>
          </a:p>
        </p:txBody>
      </p:sp>
    </p:spTree>
    <p:extLst>
      <p:ext uri="{BB962C8B-B14F-4D97-AF65-F5344CB8AC3E}">
        <p14:creationId xmlns:p14="http://schemas.microsoft.com/office/powerpoint/2010/main" val="43257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3832-A129-494E-884E-E3CBAFF9FBED}"/>
              </a:ext>
            </a:extLst>
          </p:cNvPr>
          <p:cNvSpPr>
            <a:spLocks noGrp="1"/>
          </p:cNvSpPr>
          <p:nvPr>
            <p:ph type="title"/>
          </p:nvPr>
        </p:nvSpPr>
        <p:spPr/>
        <p:txBody>
          <a:bodyPr/>
          <a:lstStyle/>
          <a:p>
            <a:r>
              <a:rPr lang="nb-NO" dirty="0"/>
              <a:t>Samvariasjon/Korrelasjon</a:t>
            </a:r>
          </a:p>
        </p:txBody>
      </p:sp>
      <p:sp>
        <p:nvSpPr>
          <p:cNvPr id="3" name="Content Placeholder 2">
            <a:extLst>
              <a:ext uri="{FF2B5EF4-FFF2-40B4-BE49-F238E27FC236}">
                <a16:creationId xmlns:a16="http://schemas.microsoft.com/office/drawing/2014/main" id="{3E7965EA-2D73-4F1B-A7D8-61CB1389C5D4}"/>
              </a:ext>
            </a:extLst>
          </p:cNvPr>
          <p:cNvSpPr>
            <a:spLocks noGrp="1"/>
          </p:cNvSpPr>
          <p:nvPr>
            <p:ph idx="1"/>
          </p:nvPr>
        </p:nvSpPr>
        <p:spPr/>
        <p:txBody>
          <a:bodyPr/>
          <a:lstStyle/>
          <a:p>
            <a:r>
              <a:rPr lang="nb-NO" dirty="0"/>
              <a:t>Korrelasjon er kun et numerisk mål på om to datasett varierer i takt. At noe varierer i takt betyr ikke at det er en årsakssammenheng.</a:t>
            </a:r>
          </a:p>
        </p:txBody>
      </p:sp>
    </p:spTree>
    <p:extLst>
      <p:ext uri="{BB962C8B-B14F-4D97-AF65-F5344CB8AC3E}">
        <p14:creationId xmlns:p14="http://schemas.microsoft.com/office/powerpoint/2010/main" val="4017510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CE52-D23B-4FE2-A08F-9602DC7021B1}"/>
              </a:ext>
            </a:extLst>
          </p:cNvPr>
          <p:cNvSpPr>
            <a:spLocks noGrp="1"/>
          </p:cNvSpPr>
          <p:nvPr>
            <p:ph type="title"/>
          </p:nvPr>
        </p:nvSpPr>
        <p:spPr/>
        <p:txBody>
          <a:bodyPr/>
          <a:lstStyle/>
          <a:p>
            <a:r>
              <a:rPr lang="nb-NO" dirty="0" err="1"/>
              <a:t>Differences</a:t>
            </a:r>
            <a:r>
              <a:rPr lang="nb-NO" dirty="0"/>
              <a:t>-in-</a:t>
            </a:r>
            <a:r>
              <a:rPr lang="nb-NO" dirty="0" err="1"/>
              <a:t>differences</a:t>
            </a:r>
            <a:r>
              <a:rPr lang="nb-NO" dirty="0"/>
              <a:t> (</a:t>
            </a:r>
            <a:r>
              <a:rPr lang="nb-NO" dirty="0" err="1"/>
              <a:t>DiD</a:t>
            </a:r>
            <a:r>
              <a:rPr lang="nb-NO" dirty="0"/>
              <a:t>)</a:t>
            </a:r>
          </a:p>
        </p:txBody>
      </p:sp>
      <p:sp>
        <p:nvSpPr>
          <p:cNvPr id="3" name="Content Placeholder 2">
            <a:extLst>
              <a:ext uri="{FF2B5EF4-FFF2-40B4-BE49-F238E27FC236}">
                <a16:creationId xmlns:a16="http://schemas.microsoft.com/office/drawing/2014/main" id="{6D936BCD-6553-4B53-9DE9-8F9272410B9E}"/>
              </a:ext>
            </a:extLst>
          </p:cNvPr>
          <p:cNvSpPr>
            <a:spLocks noGrp="1"/>
          </p:cNvSpPr>
          <p:nvPr>
            <p:ph idx="1"/>
          </p:nvPr>
        </p:nvSpPr>
        <p:spPr/>
        <p:txBody>
          <a:bodyPr>
            <a:normAutofit lnSpcReduction="10000"/>
          </a:bodyPr>
          <a:lstStyle/>
          <a:p>
            <a:r>
              <a:rPr lang="nb-NO" dirty="0"/>
              <a:t>Tanken er at boliger som ellers ligner på hverandre, type, beliggenhet, størrelse osv. bør ha omtrent den samme prisutviklingen over tid.</a:t>
            </a:r>
          </a:p>
          <a:p>
            <a:endParaRPr lang="nb-NO" dirty="0"/>
          </a:p>
          <a:p>
            <a:r>
              <a:rPr lang="nb-NO" dirty="0"/>
              <a:t>Dette stemmer enda bedre om vi har to grupper med boliger som er like.</a:t>
            </a:r>
          </a:p>
          <a:p>
            <a:endParaRPr lang="nb-NO" dirty="0"/>
          </a:p>
          <a:p>
            <a:r>
              <a:rPr lang="nb-NO" dirty="0"/>
              <a:t>Om den ene gruppen med boliger blir utsatt for noe (en hendelse/behandling) slik at de to gruppene ikke lengre er helt like bør dette nå gi seg utslag i en prisforskjellen mellom de to gruppene. Denne nye forskjellen mellom prisutviklingen i to gruppene bør da kunne tilskrives denne hendelsen.</a:t>
            </a:r>
          </a:p>
        </p:txBody>
      </p:sp>
    </p:spTree>
    <p:extLst>
      <p:ext uri="{BB962C8B-B14F-4D97-AF65-F5344CB8AC3E}">
        <p14:creationId xmlns:p14="http://schemas.microsoft.com/office/powerpoint/2010/main" val="62528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9DF6-E00C-405F-8379-2433707E2816}"/>
              </a:ext>
            </a:extLst>
          </p:cNvPr>
          <p:cNvSpPr>
            <a:spLocks noGrp="1"/>
          </p:cNvSpPr>
          <p:nvPr>
            <p:ph type="title"/>
          </p:nvPr>
        </p:nvSpPr>
        <p:spPr>
          <a:xfrm>
            <a:off x="1194628" y="274638"/>
            <a:ext cx="7407404" cy="646331"/>
          </a:xfrm>
        </p:spPr>
        <p:txBody>
          <a:bodyPr/>
          <a:lstStyle/>
          <a:p>
            <a:r>
              <a:rPr lang="nb-NO" dirty="0" err="1"/>
              <a:t>Differences</a:t>
            </a:r>
            <a:r>
              <a:rPr lang="nb-NO" dirty="0"/>
              <a:t>-in-</a:t>
            </a:r>
            <a:r>
              <a:rPr lang="nb-NO" dirty="0" err="1"/>
              <a:t>differences</a:t>
            </a:r>
            <a:r>
              <a:rPr lang="nb-NO" dirty="0"/>
              <a:t> (</a:t>
            </a:r>
            <a:r>
              <a:rPr lang="nb-NO" dirty="0" err="1"/>
              <a:t>DiD</a:t>
            </a:r>
            <a:r>
              <a:rPr lang="nb-NO" dirty="0"/>
              <a:t>)</a:t>
            </a:r>
          </a:p>
        </p:txBody>
      </p:sp>
      <p:sp>
        <p:nvSpPr>
          <p:cNvPr id="3" name="Content Placeholder 2">
            <a:extLst>
              <a:ext uri="{FF2B5EF4-FFF2-40B4-BE49-F238E27FC236}">
                <a16:creationId xmlns:a16="http://schemas.microsoft.com/office/drawing/2014/main" id="{A238FA95-474B-45E7-B1EE-3E0E016BB39F}"/>
              </a:ext>
            </a:extLst>
          </p:cNvPr>
          <p:cNvSpPr>
            <a:spLocks noGrp="1"/>
          </p:cNvSpPr>
          <p:nvPr>
            <p:ph idx="1"/>
          </p:nvPr>
        </p:nvSpPr>
        <p:spPr/>
        <p:txBody>
          <a:bodyPr/>
          <a:lstStyle/>
          <a:p>
            <a:endParaRPr lang="nb-NO" dirty="0"/>
          </a:p>
        </p:txBody>
      </p:sp>
      <p:pic>
        <p:nvPicPr>
          <p:cNvPr id="1026" name="Picture 2">
            <a:extLst>
              <a:ext uri="{FF2B5EF4-FFF2-40B4-BE49-F238E27FC236}">
                <a16:creationId xmlns:a16="http://schemas.microsoft.com/office/drawing/2014/main" id="{BF05A867-632E-49B3-9E0C-8568BFD73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26" y="1612264"/>
            <a:ext cx="4664765" cy="4471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AD546F-73E1-4C84-BD71-E8B64579104D}"/>
              </a:ext>
            </a:extLst>
          </p:cNvPr>
          <p:cNvSpPr txBox="1"/>
          <p:nvPr/>
        </p:nvSpPr>
        <p:spPr>
          <a:xfrm>
            <a:off x="6149009" y="1934817"/>
            <a:ext cx="2358887" cy="2031325"/>
          </a:xfrm>
          <a:prstGeom prst="rect">
            <a:avLst/>
          </a:prstGeom>
          <a:noFill/>
        </p:spPr>
        <p:txBody>
          <a:bodyPr wrap="square" rtlCol="0">
            <a:spAutoFit/>
          </a:bodyPr>
          <a:lstStyle/>
          <a:p>
            <a:r>
              <a:rPr lang="nb-NO" dirty="0"/>
              <a:t>Om ingen av de to boliggruppene hadde blitt utsatt for denne hendelsen, så hadde de fortsatt å følge den samme pristrenden.</a:t>
            </a:r>
          </a:p>
        </p:txBody>
      </p:sp>
    </p:spTree>
    <p:extLst>
      <p:ext uri="{BB962C8B-B14F-4D97-AF65-F5344CB8AC3E}">
        <p14:creationId xmlns:p14="http://schemas.microsoft.com/office/powerpoint/2010/main" val="1556399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1FAE-3BFA-48A5-B161-300A57FB4F1F}"/>
              </a:ext>
            </a:extLst>
          </p:cNvPr>
          <p:cNvSpPr>
            <a:spLocks noGrp="1"/>
          </p:cNvSpPr>
          <p:nvPr>
            <p:ph type="title"/>
          </p:nvPr>
        </p:nvSpPr>
        <p:spPr/>
        <p:txBody>
          <a:bodyPr/>
          <a:lstStyle/>
          <a:p>
            <a:r>
              <a:rPr lang="nb-NO" dirty="0" err="1"/>
              <a:t>Differences</a:t>
            </a:r>
            <a:r>
              <a:rPr lang="nb-NO" dirty="0"/>
              <a:t>-in-</a:t>
            </a:r>
            <a:r>
              <a:rPr lang="nb-NO" dirty="0" err="1"/>
              <a:t>differences</a:t>
            </a:r>
            <a:r>
              <a:rPr lang="nb-NO" dirty="0"/>
              <a:t> (</a:t>
            </a:r>
            <a:r>
              <a:rPr lang="nb-NO" dirty="0" err="1"/>
              <a:t>DiD</a:t>
            </a:r>
            <a:r>
              <a:rPr lang="nb-NO" dirty="0"/>
              <a:t>)</a:t>
            </a:r>
          </a:p>
        </p:txBody>
      </p:sp>
      <p:sp>
        <p:nvSpPr>
          <p:cNvPr id="3" name="Content Placeholder 2">
            <a:extLst>
              <a:ext uri="{FF2B5EF4-FFF2-40B4-BE49-F238E27FC236}">
                <a16:creationId xmlns:a16="http://schemas.microsoft.com/office/drawing/2014/main" id="{A5A44783-3EAC-4567-ACB7-5ED505DC62AD}"/>
              </a:ext>
            </a:extLst>
          </p:cNvPr>
          <p:cNvSpPr>
            <a:spLocks noGrp="1"/>
          </p:cNvSpPr>
          <p:nvPr>
            <p:ph idx="1"/>
          </p:nvPr>
        </p:nvSpPr>
        <p:spPr/>
        <p:txBody>
          <a:bodyPr/>
          <a:lstStyle/>
          <a:p>
            <a:r>
              <a:rPr lang="nb-NO" dirty="0"/>
              <a:t>Vi benytter gjerne dummyer for å angi denne effekten.</a:t>
            </a:r>
          </a:p>
          <a:p>
            <a:endParaRPr lang="nb-NO" dirty="0"/>
          </a:p>
          <a:p>
            <a:r>
              <a:rPr lang="nb-NO" dirty="0"/>
              <a:t>Gruppen som ikke blir utsatt for denne hendelsen, blir her kontrollgruppen vår.</a:t>
            </a:r>
          </a:p>
          <a:p>
            <a:endParaRPr lang="nb-NO" dirty="0"/>
          </a:p>
          <a:p>
            <a:r>
              <a:rPr lang="nb-NO" dirty="0" err="1"/>
              <a:t>DiD</a:t>
            </a:r>
            <a:r>
              <a:rPr lang="nb-NO" dirty="0"/>
              <a:t> krever at vi observerer begge gruppene både før og etter hendelsen.</a:t>
            </a:r>
          </a:p>
        </p:txBody>
      </p:sp>
    </p:spTree>
    <p:extLst>
      <p:ext uri="{BB962C8B-B14F-4D97-AF65-F5344CB8AC3E}">
        <p14:creationId xmlns:p14="http://schemas.microsoft.com/office/powerpoint/2010/main" val="3829951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6D79-EDC0-46E0-8E84-5068A73AAB64}"/>
              </a:ext>
            </a:extLst>
          </p:cNvPr>
          <p:cNvSpPr>
            <a:spLocks noGrp="1"/>
          </p:cNvSpPr>
          <p:nvPr>
            <p:ph type="title"/>
          </p:nvPr>
        </p:nvSpPr>
        <p:spPr/>
        <p:txBody>
          <a:bodyPr/>
          <a:lstStyle/>
          <a:p>
            <a:r>
              <a:rPr lang="nb-NO" dirty="0" err="1"/>
              <a:t>Differences</a:t>
            </a:r>
            <a:r>
              <a:rPr lang="nb-NO" dirty="0"/>
              <a:t>-in-</a:t>
            </a:r>
            <a:r>
              <a:rPr lang="nb-NO" dirty="0" err="1"/>
              <a:t>differences</a:t>
            </a:r>
            <a:r>
              <a:rPr lang="nb-NO" dirty="0"/>
              <a:t> (</a:t>
            </a:r>
            <a:r>
              <a:rPr lang="nb-NO" dirty="0" err="1"/>
              <a:t>DiD</a:t>
            </a:r>
            <a:r>
              <a:rPr lang="nb-NO"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E0EEB-F73F-4658-8594-E314EB7D8D70}"/>
                  </a:ext>
                </a:extLst>
              </p:cNvPr>
              <p:cNvSpPr>
                <a:spLocks noGrp="1"/>
              </p:cNvSpPr>
              <p:nvPr>
                <p:ph idx="1"/>
              </p:nvPr>
            </p:nvSpPr>
            <p:spPr/>
            <p:txBody>
              <a:bodyPr/>
              <a:lstStyle/>
              <a:p>
                <a:r>
                  <a:rPr lang="nb-NO" dirty="0"/>
                  <a:t>I sin enkleste form: A er kontrollgruppen og B er gruppen som har fått en behandling.</a:t>
                </a:r>
              </a:p>
              <a:p>
                <a:endParaRPr lang="nb-NO" dirty="0"/>
              </a:p>
              <a:p>
                <a14:m>
                  <m:oMath xmlns:m="http://schemas.openxmlformats.org/officeDocument/2006/math">
                    <m:r>
                      <a:rPr lang="nb-NO" b="0" i="1" smtClean="0">
                        <a:latin typeface="Cambria Math" panose="02040503050406030204" pitchFamily="18" charset="0"/>
                      </a:rPr>
                      <m:t>𝑦</m:t>
                    </m:r>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𝛽</m:t>
                        </m:r>
                      </m:e>
                      <m:sub>
                        <m:r>
                          <a:rPr lang="nb-NO" b="0" i="1" smtClean="0">
                            <a:latin typeface="Cambria Math" panose="02040503050406030204" pitchFamily="18" charset="0"/>
                          </a:rPr>
                          <m:t>0</m:t>
                        </m:r>
                      </m:sub>
                    </m:sSub>
                    <m:r>
                      <a:rPr lang="nb-NO" b="0" i="1" smtClean="0">
                        <a:latin typeface="Cambria Math" panose="02040503050406030204" pitchFamily="18" charset="0"/>
                      </a:rPr>
                      <m:t>+ </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𝛽</m:t>
                        </m:r>
                      </m:e>
                      <m:sub>
                        <m:r>
                          <a:rPr lang="nb-NO" b="0" i="1" smtClean="0">
                            <a:latin typeface="Cambria Math" panose="02040503050406030204" pitchFamily="18" charset="0"/>
                          </a:rPr>
                          <m:t>1</m:t>
                        </m:r>
                      </m:sub>
                    </m:sSub>
                    <m:r>
                      <a:rPr lang="nb-NO" b="0" i="1" smtClean="0">
                        <a:latin typeface="Cambria Math" panose="02040503050406030204" pitchFamily="18" charset="0"/>
                      </a:rPr>
                      <m:t>𝑑𝐵</m:t>
                    </m:r>
                    <m:r>
                      <a:rPr lang="nb-NO" b="0" i="1" smtClean="0">
                        <a:latin typeface="Cambria Math" panose="02040503050406030204" pitchFamily="18" charset="0"/>
                      </a:rPr>
                      <m:t>+ </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𝛿</m:t>
                        </m:r>
                      </m:e>
                      <m:sub>
                        <m:r>
                          <a:rPr lang="nb-NO" b="0" i="1" smtClean="0">
                            <a:latin typeface="Cambria Math" panose="02040503050406030204" pitchFamily="18" charset="0"/>
                          </a:rPr>
                          <m:t>0</m:t>
                        </m:r>
                      </m:sub>
                    </m:sSub>
                    <m:r>
                      <a:rPr lang="nb-NO" b="0" i="1" smtClean="0">
                        <a:latin typeface="Cambria Math" panose="02040503050406030204" pitchFamily="18" charset="0"/>
                      </a:rPr>
                      <m:t>𝑑</m:t>
                    </m:r>
                    <m:r>
                      <a:rPr lang="nb-NO" b="0" i="1" smtClean="0">
                        <a:latin typeface="Cambria Math" panose="02040503050406030204" pitchFamily="18" charset="0"/>
                      </a:rPr>
                      <m:t>2+</m:t>
                    </m:r>
                    <m:sSub>
                      <m:sSubPr>
                        <m:ctrlPr>
                          <a:rPr lang="nb-NO" i="1">
                            <a:latin typeface="Cambria Math" panose="02040503050406030204" pitchFamily="18" charset="0"/>
                          </a:rPr>
                        </m:ctrlPr>
                      </m:sSubPr>
                      <m:e>
                        <m:r>
                          <a:rPr lang="nb-NO" i="1">
                            <a:latin typeface="Cambria Math" panose="02040503050406030204" pitchFamily="18" charset="0"/>
                            <a:ea typeface="Cambria Math" panose="02040503050406030204" pitchFamily="18" charset="0"/>
                          </a:rPr>
                          <m:t>𝛿</m:t>
                        </m:r>
                      </m:e>
                      <m:sub>
                        <m:r>
                          <a:rPr lang="nb-NO" b="0" i="1" smtClean="0">
                            <a:latin typeface="Cambria Math" panose="02040503050406030204" pitchFamily="18" charset="0"/>
                            <a:ea typeface="Cambria Math" panose="02040503050406030204" pitchFamily="18" charset="0"/>
                          </a:rPr>
                          <m:t>1</m:t>
                        </m:r>
                      </m:sub>
                    </m:sSub>
                    <m:r>
                      <a:rPr lang="nb-NO" i="1">
                        <a:latin typeface="Cambria Math" panose="02040503050406030204" pitchFamily="18" charset="0"/>
                      </a:rPr>
                      <m:t>𝑑</m:t>
                    </m:r>
                    <m:r>
                      <a:rPr lang="nb-NO" i="1">
                        <a:latin typeface="Cambria Math" panose="02040503050406030204" pitchFamily="18" charset="0"/>
                      </a:rPr>
                      <m:t>2∗</m:t>
                    </m:r>
                    <m:r>
                      <a:rPr lang="nb-NO" b="0" i="1" smtClean="0">
                        <a:latin typeface="Cambria Math" panose="02040503050406030204" pitchFamily="18" charset="0"/>
                      </a:rPr>
                      <m:t>𝑑𝐵</m:t>
                    </m:r>
                    <m:r>
                      <a:rPr lang="nb-NO" b="0" i="1" smtClean="0">
                        <a:latin typeface="Cambria Math" panose="02040503050406030204" pitchFamily="18" charset="0"/>
                      </a:rPr>
                      <m:t>+</m:t>
                    </m:r>
                    <m:r>
                      <a:rPr lang="nb-NO" b="0" i="1" smtClean="0">
                        <a:latin typeface="Cambria Math" panose="02040503050406030204" pitchFamily="18" charset="0"/>
                      </a:rPr>
                      <m:t>𝑢</m:t>
                    </m:r>
                  </m:oMath>
                </a14:m>
                <a:endParaRPr lang="nb-NO" dirty="0"/>
              </a:p>
              <a:p>
                <a:endParaRPr lang="nb-NO" dirty="0"/>
              </a:p>
              <a:p>
                <a:r>
                  <a:rPr lang="nb-NO" dirty="0"/>
                  <a:t>y er her utfallet vi studere (som oftest pris på eiendom), dB måler den mulige effekten av behandlingen mellom gruppene og d2 summer opp effekten av effektene som gir endring til de to gruppene over tid. Koeffisienten vi er ute etter å se på er her </a:t>
                </a:r>
                <a14:m>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ea typeface="Cambria Math" panose="02040503050406030204" pitchFamily="18" charset="0"/>
                          </a:rPr>
                          <m:t>𝛿</m:t>
                        </m:r>
                      </m:e>
                      <m:sub>
                        <m:r>
                          <a:rPr lang="nb-NO" i="1">
                            <a:latin typeface="Cambria Math" panose="02040503050406030204" pitchFamily="18" charset="0"/>
                            <a:ea typeface="Cambria Math" panose="02040503050406030204" pitchFamily="18" charset="0"/>
                          </a:rPr>
                          <m:t>1</m:t>
                        </m:r>
                      </m:sub>
                    </m:sSub>
                  </m:oMath>
                </a14:m>
                <a:r>
                  <a:rPr lang="nb-NO" dirty="0"/>
                  <a:t>.</a:t>
                </a:r>
              </a:p>
              <a:p>
                <a:endParaRPr lang="nb-NO" dirty="0"/>
              </a:p>
              <a:p>
                <a:pPr marL="0" indent="0">
                  <a:buNone/>
                </a:pPr>
                <a:endParaRPr lang="nb-NO" dirty="0"/>
              </a:p>
            </p:txBody>
          </p:sp>
        </mc:Choice>
        <mc:Fallback xmlns="">
          <p:sp>
            <p:nvSpPr>
              <p:cNvPr id="3" name="Content Placeholder 2">
                <a:extLst>
                  <a:ext uri="{FF2B5EF4-FFF2-40B4-BE49-F238E27FC236}">
                    <a16:creationId xmlns:a16="http://schemas.microsoft.com/office/drawing/2014/main" id="{53EE0EEB-F73F-4658-8594-E314EB7D8D70}"/>
                  </a:ext>
                </a:extLst>
              </p:cNvPr>
              <p:cNvSpPr>
                <a:spLocks noGrp="1" noRot="1" noChangeAspect="1" noMove="1" noResize="1" noEditPoints="1" noAdjustHandles="1" noChangeArrowheads="1" noChangeShapeType="1" noTextEdit="1"/>
              </p:cNvSpPr>
              <p:nvPr>
                <p:ph idx="1"/>
              </p:nvPr>
            </p:nvSpPr>
            <p:spPr>
              <a:blipFill>
                <a:blip r:embed="rId2"/>
                <a:stretch>
                  <a:fillRect l="-1152" t="-796" r="-1564"/>
                </a:stretch>
              </a:blipFill>
            </p:spPr>
            <p:txBody>
              <a:bodyPr/>
              <a:lstStyle/>
              <a:p>
                <a:r>
                  <a:rPr lang="nb-NO">
                    <a:noFill/>
                  </a:rPr>
                  <a:t> </a:t>
                </a:r>
              </a:p>
            </p:txBody>
          </p:sp>
        </mc:Fallback>
      </mc:AlternateContent>
    </p:spTree>
    <p:extLst>
      <p:ext uri="{BB962C8B-B14F-4D97-AF65-F5344CB8AC3E}">
        <p14:creationId xmlns:p14="http://schemas.microsoft.com/office/powerpoint/2010/main" val="2894454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A1CF-8EC6-4931-B669-EB47E4ABE9D7}"/>
              </a:ext>
            </a:extLst>
          </p:cNvPr>
          <p:cNvSpPr>
            <a:spLocks noGrp="1"/>
          </p:cNvSpPr>
          <p:nvPr>
            <p:ph type="title"/>
          </p:nvPr>
        </p:nvSpPr>
        <p:spPr/>
        <p:txBody>
          <a:bodyPr/>
          <a:lstStyle/>
          <a:p>
            <a:r>
              <a:rPr lang="nb-NO" dirty="0" err="1"/>
              <a:t>Differences</a:t>
            </a:r>
            <a:r>
              <a:rPr lang="nb-NO" dirty="0"/>
              <a:t>-in-</a:t>
            </a:r>
            <a:r>
              <a:rPr lang="nb-NO" dirty="0" err="1"/>
              <a:t>differences</a:t>
            </a:r>
            <a:r>
              <a:rPr lang="nb-NO" dirty="0"/>
              <a:t> (</a:t>
            </a:r>
            <a:r>
              <a:rPr lang="nb-NO" dirty="0" err="1"/>
              <a:t>DiD</a:t>
            </a:r>
            <a:r>
              <a:rPr lang="nb-NO" dirty="0"/>
              <a:t>)</a:t>
            </a:r>
          </a:p>
        </p:txBody>
      </p:sp>
      <p:sp>
        <p:nvSpPr>
          <p:cNvPr id="3" name="Content Placeholder 2">
            <a:extLst>
              <a:ext uri="{FF2B5EF4-FFF2-40B4-BE49-F238E27FC236}">
                <a16:creationId xmlns:a16="http://schemas.microsoft.com/office/drawing/2014/main" id="{D08F19BD-314B-4EE0-98C2-9BF533732E2C}"/>
              </a:ext>
            </a:extLst>
          </p:cNvPr>
          <p:cNvSpPr>
            <a:spLocks noGrp="1"/>
          </p:cNvSpPr>
          <p:nvPr>
            <p:ph idx="1"/>
          </p:nvPr>
        </p:nvSpPr>
        <p:spPr/>
        <p:txBody>
          <a:bodyPr/>
          <a:lstStyle/>
          <a:p>
            <a:r>
              <a:rPr lang="nb-NO" dirty="0"/>
              <a:t>Kan settes opp som en OLS</a:t>
            </a:r>
          </a:p>
          <a:p>
            <a:endParaRPr lang="nb-NO" dirty="0"/>
          </a:p>
          <a:p>
            <a:r>
              <a:rPr lang="nb-NO" dirty="0"/>
              <a:t>De fleste programvarer har likevel spesiallagede koder knyttet til paneldata.</a:t>
            </a:r>
          </a:p>
          <a:p>
            <a:endParaRPr lang="nb-NO" dirty="0"/>
          </a:p>
          <a:p>
            <a:r>
              <a:rPr lang="nb-NO" dirty="0"/>
              <a:t>Viktig da å fortelle programvaren at en jobber med paneldata og hvilke observasjoner som tilhører den samme enheten/personen. (ID-variabel)</a:t>
            </a:r>
          </a:p>
        </p:txBody>
      </p:sp>
    </p:spTree>
    <p:extLst>
      <p:ext uri="{BB962C8B-B14F-4D97-AF65-F5344CB8AC3E}">
        <p14:creationId xmlns:p14="http://schemas.microsoft.com/office/powerpoint/2010/main" val="2400763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4CEC-AB78-45AA-A47D-6DF3F1CFDED5}"/>
              </a:ext>
            </a:extLst>
          </p:cNvPr>
          <p:cNvSpPr>
            <a:spLocks noGrp="1"/>
          </p:cNvSpPr>
          <p:nvPr>
            <p:ph type="title"/>
          </p:nvPr>
        </p:nvSpPr>
        <p:spPr/>
        <p:txBody>
          <a:bodyPr/>
          <a:lstStyle/>
          <a:p>
            <a:r>
              <a:rPr lang="nb-NO" dirty="0"/>
              <a:t>Energimerking</a:t>
            </a:r>
          </a:p>
        </p:txBody>
      </p:sp>
      <p:sp>
        <p:nvSpPr>
          <p:cNvPr id="3" name="Content Placeholder 2">
            <a:extLst>
              <a:ext uri="{FF2B5EF4-FFF2-40B4-BE49-F238E27FC236}">
                <a16:creationId xmlns:a16="http://schemas.microsoft.com/office/drawing/2014/main" id="{E4F339EB-9F73-4B53-94A4-E731D009DD6F}"/>
              </a:ext>
            </a:extLst>
          </p:cNvPr>
          <p:cNvSpPr>
            <a:spLocks noGrp="1"/>
          </p:cNvSpPr>
          <p:nvPr>
            <p:ph idx="1"/>
          </p:nvPr>
        </p:nvSpPr>
        <p:spPr/>
        <p:txBody>
          <a:bodyPr/>
          <a:lstStyle/>
          <a:p>
            <a:r>
              <a:rPr lang="nb-NO" dirty="0"/>
              <a:t>Innført 1. juli 2010</a:t>
            </a:r>
          </a:p>
          <a:p>
            <a:endParaRPr lang="nb-NO" dirty="0"/>
          </a:p>
          <a:p>
            <a:r>
              <a:rPr lang="nb-NO" dirty="0"/>
              <a:t>Vi så på boliger omsatt i 2014 og salg av de samme boligene i perioden 2000-2009.</a:t>
            </a:r>
          </a:p>
          <a:p>
            <a:endParaRPr lang="nb-NO" dirty="0"/>
          </a:p>
          <a:p>
            <a:r>
              <a:rPr lang="nb-NO" dirty="0"/>
              <a:t>Vi justerte boligsalgene i perioden 2000-2009 med boligprisindeksen slik at alle boligene i datasettet ble i 2014 priser.</a:t>
            </a:r>
          </a:p>
          <a:p>
            <a:endParaRPr lang="nb-NO" dirty="0"/>
          </a:p>
          <a:p>
            <a:r>
              <a:rPr lang="nb-NO" dirty="0"/>
              <a:t>Vi satt igjen med en rein før etter hvor innføring av forskjellige energimerker var hendelsen.</a:t>
            </a:r>
          </a:p>
        </p:txBody>
      </p:sp>
    </p:spTree>
    <p:extLst>
      <p:ext uri="{BB962C8B-B14F-4D97-AF65-F5344CB8AC3E}">
        <p14:creationId xmlns:p14="http://schemas.microsoft.com/office/powerpoint/2010/main" val="98802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E73C-A7C3-4EBC-9861-713028B8A8D9}"/>
              </a:ext>
            </a:extLst>
          </p:cNvPr>
          <p:cNvSpPr>
            <a:spLocks noGrp="1"/>
          </p:cNvSpPr>
          <p:nvPr>
            <p:ph type="title"/>
          </p:nvPr>
        </p:nvSpPr>
        <p:spPr/>
        <p:txBody>
          <a:bodyPr/>
          <a:lstStyle/>
          <a:p>
            <a:r>
              <a:rPr lang="nb-NO" dirty="0"/>
              <a:t>Hva er målet?</a:t>
            </a:r>
          </a:p>
        </p:txBody>
      </p:sp>
      <p:sp>
        <p:nvSpPr>
          <p:cNvPr id="3" name="Content Placeholder 2">
            <a:extLst>
              <a:ext uri="{FF2B5EF4-FFF2-40B4-BE49-F238E27FC236}">
                <a16:creationId xmlns:a16="http://schemas.microsoft.com/office/drawing/2014/main" id="{32F892D1-27D1-4414-9FE5-754C30244710}"/>
              </a:ext>
            </a:extLst>
          </p:cNvPr>
          <p:cNvSpPr>
            <a:spLocks noGrp="1"/>
          </p:cNvSpPr>
          <p:nvPr>
            <p:ph idx="1"/>
          </p:nvPr>
        </p:nvSpPr>
        <p:spPr/>
        <p:txBody>
          <a:bodyPr/>
          <a:lstStyle/>
          <a:p>
            <a:r>
              <a:rPr lang="nb-NO" dirty="0"/>
              <a:t>Hva ønsker vi å finne ut av?</a:t>
            </a:r>
          </a:p>
          <a:p>
            <a:endParaRPr lang="nb-NO" dirty="0"/>
          </a:p>
          <a:p>
            <a:r>
              <a:rPr lang="nb-NO" dirty="0"/>
              <a:t>Hva ønsker vi å analysere?</a:t>
            </a:r>
          </a:p>
          <a:p>
            <a:endParaRPr lang="nb-NO" dirty="0"/>
          </a:p>
          <a:p>
            <a:pPr lvl="1"/>
            <a:r>
              <a:rPr lang="nb-NO" dirty="0"/>
              <a:t>Hvordan utvikler priser seg?</a:t>
            </a:r>
          </a:p>
          <a:p>
            <a:pPr lvl="1"/>
            <a:r>
              <a:rPr lang="nb-NO" dirty="0"/>
              <a:t>Hva påvirker prisene?</a:t>
            </a:r>
          </a:p>
          <a:p>
            <a:pPr lvl="2"/>
            <a:r>
              <a:rPr lang="nb-NO" dirty="0"/>
              <a:t>Omsetningsmålet</a:t>
            </a:r>
          </a:p>
          <a:p>
            <a:pPr lvl="2"/>
            <a:r>
              <a:rPr lang="nb-NO" dirty="0"/>
              <a:t>Salgstidspunkt</a:t>
            </a:r>
          </a:p>
          <a:p>
            <a:pPr lvl="2"/>
            <a:r>
              <a:rPr lang="nb-NO" dirty="0"/>
              <a:t>Auksjoner</a:t>
            </a:r>
          </a:p>
          <a:p>
            <a:pPr lvl="2"/>
            <a:r>
              <a:rPr lang="nb-NO" dirty="0"/>
              <a:t>Vær</a:t>
            </a:r>
          </a:p>
          <a:p>
            <a:pPr lvl="2"/>
            <a:r>
              <a:rPr lang="nb-NO" dirty="0"/>
              <a:t>Finansiering</a:t>
            </a:r>
          </a:p>
          <a:p>
            <a:pPr lvl="1"/>
            <a:r>
              <a:rPr lang="nb-NO" dirty="0"/>
              <a:t>Hva er verdien av et enkeltelement ved eiendommen?</a:t>
            </a:r>
          </a:p>
          <a:p>
            <a:pPr lvl="1"/>
            <a:r>
              <a:rPr lang="nb-NO" dirty="0" err="1"/>
              <a:t>Predikasjonmodeller</a:t>
            </a:r>
            <a:endParaRPr lang="nb-NO" dirty="0"/>
          </a:p>
        </p:txBody>
      </p:sp>
    </p:spTree>
    <p:extLst>
      <p:ext uri="{BB962C8B-B14F-4D97-AF65-F5344CB8AC3E}">
        <p14:creationId xmlns:p14="http://schemas.microsoft.com/office/powerpoint/2010/main" val="3952256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9685-3232-4A63-8DFE-996EF0E358E2}"/>
              </a:ext>
            </a:extLst>
          </p:cNvPr>
          <p:cNvSpPr>
            <a:spLocks noGrp="1"/>
          </p:cNvSpPr>
          <p:nvPr>
            <p:ph type="title"/>
          </p:nvPr>
        </p:nvSpPr>
        <p:spPr/>
        <p:txBody>
          <a:bodyPr/>
          <a:lstStyle/>
          <a:p>
            <a:r>
              <a:rPr lang="nb-NO" dirty="0"/>
              <a:t>Energimerking</a:t>
            </a:r>
          </a:p>
        </p:txBody>
      </p:sp>
      <p:sp>
        <p:nvSpPr>
          <p:cNvPr id="3" name="Content Placeholder 2">
            <a:extLst>
              <a:ext uri="{FF2B5EF4-FFF2-40B4-BE49-F238E27FC236}">
                <a16:creationId xmlns:a16="http://schemas.microsoft.com/office/drawing/2014/main" id="{D7507990-186C-4FCB-8C05-6A745797DAEA}"/>
              </a:ext>
            </a:extLst>
          </p:cNvPr>
          <p:cNvSpPr>
            <a:spLocks noGrp="1"/>
          </p:cNvSpPr>
          <p:nvPr>
            <p:ph idx="1"/>
          </p:nvPr>
        </p:nvSpPr>
        <p:spPr/>
        <p:txBody>
          <a:bodyPr/>
          <a:lstStyle/>
          <a:p>
            <a:endParaRPr lang="nb-NO" dirty="0"/>
          </a:p>
        </p:txBody>
      </p:sp>
      <p:pic>
        <p:nvPicPr>
          <p:cNvPr id="4" name="Picture 2">
            <a:extLst>
              <a:ext uri="{FF2B5EF4-FFF2-40B4-BE49-F238E27FC236}">
                <a16:creationId xmlns:a16="http://schemas.microsoft.com/office/drawing/2014/main" id="{D090DDB7-4DFD-4A47-AA0D-7EE15C849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26" y="1612264"/>
            <a:ext cx="4664765" cy="44717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143643-97AD-4CAC-A9B0-1A9664CFAE07}"/>
              </a:ext>
            </a:extLst>
          </p:cNvPr>
          <p:cNvSpPr txBox="1"/>
          <p:nvPr/>
        </p:nvSpPr>
        <p:spPr>
          <a:xfrm>
            <a:off x="5738191" y="1739348"/>
            <a:ext cx="2863841" cy="2031325"/>
          </a:xfrm>
          <a:prstGeom prst="rect">
            <a:avLst/>
          </a:prstGeom>
          <a:noFill/>
        </p:spPr>
        <p:txBody>
          <a:bodyPr wrap="square" rtlCol="0">
            <a:spAutoFit/>
          </a:bodyPr>
          <a:lstStyle/>
          <a:p>
            <a:r>
              <a:rPr lang="nb-NO" dirty="0"/>
              <a:t>Vi får en lang rekke med boligprispar.</a:t>
            </a:r>
          </a:p>
          <a:p>
            <a:endParaRPr lang="nb-NO" dirty="0"/>
          </a:p>
          <a:p>
            <a:endParaRPr lang="nb-NO" dirty="0"/>
          </a:p>
          <a:p>
            <a:r>
              <a:rPr lang="nb-NO" dirty="0"/>
              <a:t>Hvis gode energimerker har en effekt så burde det ha positiv priseffekt.</a:t>
            </a:r>
          </a:p>
        </p:txBody>
      </p:sp>
    </p:spTree>
    <p:extLst>
      <p:ext uri="{BB962C8B-B14F-4D97-AF65-F5344CB8AC3E}">
        <p14:creationId xmlns:p14="http://schemas.microsoft.com/office/powerpoint/2010/main" val="3550580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62C8-7C8D-47D8-96F5-8CC8648F2526}"/>
              </a:ext>
            </a:extLst>
          </p:cNvPr>
          <p:cNvSpPr>
            <a:spLocks noGrp="1"/>
          </p:cNvSpPr>
          <p:nvPr>
            <p:ph type="title"/>
          </p:nvPr>
        </p:nvSpPr>
        <p:spPr/>
        <p:txBody>
          <a:bodyPr/>
          <a:lstStyle/>
          <a:p>
            <a:r>
              <a:rPr lang="nb-NO" dirty="0"/>
              <a:t>Energimerking</a:t>
            </a:r>
          </a:p>
        </p:txBody>
      </p:sp>
      <p:sp>
        <p:nvSpPr>
          <p:cNvPr id="3" name="Content Placeholder 2">
            <a:extLst>
              <a:ext uri="{FF2B5EF4-FFF2-40B4-BE49-F238E27FC236}">
                <a16:creationId xmlns:a16="http://schemas.microsoft.com/office/drawing/2014/main" id="{865394F3-2D2E-4AEF-B61A-7B567B83D3E2}"/>
              </a:ext>
            </a:extLst>
          </p:cNvPr>
          <p:cNvSpPr>
            <a:spLocks noGrp="1"/>
          </p:cNvSpPr>
          <p:nvPr>
            <p:ph idx="1"/>
          </p:nvPr>
        </p:nvSpPr>
        <p:spPr/>
        <p:txBody>
          <a:bodyPr/>
          <a:lstStyle/>
          <a:p>
            <a:endParaRPr lang="nb-NO"/>
          </a:p>
        </p:txBody>
      </p:sp>
      <p:pic>
        <p:nvPicPr>
          <p:cNvPr id="4" name="Picture 3">
            <a:extLst>
              <a:ext uri="{FF2B5EF4-FFF2-40B4-BE49-F238E27FC236}">
                <a16:creationId xmlns:a16="http://schemas.microsoft.com/office/drawing/2014/main" id="{0E15C94C-69DD-49F1-B178-CD5D2DEE1599}"/>
              </a:ext>
            </a:extLst>
          </p:cNvPr>
          <p:cNvPicPr>
            <a:picLocks noChangeAspect="1"/>
          </p:cNvPicPr>
          <p:nvPr/>
        </p:nvPicPr>
        <p:blipFill>
          <a:blip r:embed="rId2"/>
          <a:stretch>
            <a:fillRect/>
          </a:stretch>
        </p:blipFill>
        <p:spPr>
          <a:xfrm>
            <a:off x="178905" y="1005174"/>
            <a:ext cx="8927486" cy="5107391"/>
          </a:xfrm>
          <a:prstGeom prst="rect">
            <a:avLst/>
          </a:prstGeom>
        </p:spPr>
      </p:pic>
    </p:spTree>
    <p:extLst>
      <p:ext uri="{BB962C8B-B14F-4D97-AF65-F5344CB8AC3E}">
        <p14:creationId xmlns:p14="http://schemas.microsoft.com/office/powerpoint/2010/main" val="4196006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19BC-F78B-42F9-9312-4FF73E51FF53}"/>
              </a:ext>
            </a:extLst>
          </p:cNvPr>
          <p:cNvSpPr>
            <a:spLocks noGrp="1"/>
          </p:cNvSpPr>
          <p:nvPr>
            <p:ph type="title"/>
          </p:nvPr>
        </p:nvSpPr>
        <p:spPr/>
        <p:txBody>
          <a:bodyPr/>
          <a:lstStyle/>
          <a:p>
            <a:r>
              <a:rPr lang="nb-NO" dirty="0" err="1"/>
              <a:t>Differences</a:t>
            </a:r>
            <a:r>
              <a:rPr lang="nb-NO" dirty="0"/>
              <a:t>-in-</a:t>
            </a:r>
            <a:r>
              <a:rPr lang="nb-NO" dirty="0" err="1"/>
              <a:t>differences</a:t>
            </a:r>
            <a:r>
              <a:rPr lang="nb-NO" dirty="0"/>
              <a:t> (</a:t>
            </a:r>
            <a:r>
              <a:rPr lang="nb-NO" dirty="0" err="1"/>
              <a:t>DiD</a:t>
            </a:r>
            <a:r>
              <a:rPr lang="nb-NO" dirty="0"/>
              <a:t>)</a:t>
            </a:r>
          </a:p>
        </p:txBody>
      </p:sp>
      <p:sp>
        <p:nvSpPr>
          <p:cNvPr id="3" name="Content Placeholder 2">
            <a:extLst>
              <a:ext uri="{FF2B5EF4-FFF2-40B4-BE49-F238E27FC236}">
                <a16:creationId xmlns:a16="http://schemas.microsoft.com/office/drawing/2014/main" id="{8ED6632F-2ED1-4025-A038-5A0CBC5A67C4}"/>
              </a:ext>
            </a:extLst>
          </p:cNvPr>
          <p:cNvSpPr>
            <a:spLocks noGrp="1"/>
          </p:cNvSpPr>
          <p:nvPr>
            <p:ph idx="1"/>
          </p:nvPr>
        </p:nvSpPr>
        <p:spPr/>
        <p:txBody>
          <a:bodyPr/>
          <a:lstStyle/>
          <a:p>
            <a:r>
              <a:rPr lang="nb-NO" dirty="0"/>
              <a:t>Så langt har beskrivelsen forholdt seg til to grupper og bestått av det vi kaller balanserte datasett.</a:t>
            </a:r>
          </a:p>
          <a:p>
            <a:endParaRPr lang="nb-NO" dirty="0"/>
          </a:p>
          <a:p>
            <a:r>
              <a:rPr lang="nb-NO" dirty="0"/>
              <a:t>Når det gjelder eiendom så følger vi gjerne enhetene over lengre tid, og eiendommene som er med i datasettet er sjeldent omsatt på de samme tidspunktet. Vi får det vi kaller ubalanserte datasett.</a:t>
            </a:r>
          </a:p>
          <a:p>
            <a:endParaRPr lang="nb-NO" dirty="0"/>
          </a:p>
          <a:p>
            <a:r>
              <a:rPr lang="nb-NO" dirty="0"/>
              <a:t>I tillegg må vi ta hensyn til at det gjerne er underliggende tidstrender.</a:t>
            </a:r>
          </a:p>
        </p:txBody>
      </p:sp>
    </p:spTree>
    <p:extLst>
      <p:ext uri="{BB962C8B-B14F-4D97-AF65-F5344CB8AC3E}">
        <p14:creationId xmlns:p14="http://schemas.microsoft.com/office/powerpoint/2010/main" val="422607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ED64-F8EE-4E78-B90F-381D2DDB4E44}"/>
              </a:ext>
            </a:extLst>
          </p:cNvPr>
          <p:cNvSpPr>
            <a:spLocks noGrp="1"/>
          </p:cNvSpPr>
          <p:nvPr>
            <p:ph type="title"/>
          </p:nvPr>
        </p:nvSpPr>
        <p:spPr/>
        <p:txBody>
          <a:bodyPr/>
          <a:lstStyle/>
          <a:p>
            <a:r>
              <a:rPr lang="nb-NO" dirty="0" err="1"/>
              <a:t>Differences</a:t>
            </a:r>
            <a:r>
              <a:rPr lang="nb-NO" dirty="0"/>
              <a:t>-in-</a:t>
            </a:r>
            <a:r>
              <a:rPr lang="nb-NO" dirty="0" err="1"/>
              <a:t>differences</a:t>
            </a:r>
            <a:r>
              <a:rPr lang="nb-NO" dirty="0"/>
              <a:t> (</a:t>
            </a:r>
            <a:r>
              <a:rPr lang="nb-NO" dirty="0" err="1"/>
              <a:t>DiD</a:t>
            </a:r>
            <a:r>
              <a:rPr lang="nb-NO"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03277F-9E6F-4FF0-9BBD-54EA4E2B6D33}"/>
                  </a:ext>
                </a:extLst>
              </p:cNvPr>
              <p:cNvSpPr>
                <a:spLocks noGrp="1"/>
              </p:cNvSpPr>
              <p:nvPr>
                <p:ph idx="1"/>
              </p:nvPr>
            </p:nvSpPr>
            <p:spPr/>
            <p:txBody>
              <a:bodyPr/>
              <a:lstStyle/>
              <a:p>
                <a:r>
                  <a:rPr lang="nb-NO" dirty="0">
                    <a:latin typeface="Arial" panose="020B0604020202020204" pitchFamily="34" charset="0"/>
                    <a:cs typeface="Arial" panose="020B0604020202020204" pitchFamily="34" charset="0"/>
                  </a:rPr>
                  <a:t>Generalisert </a:t>
                </a:r>
                <a:r>
                  <a:rPr lang="nb-NO" dirty="0" err="1">
                    <a:latin typeface="Arial" panose="020B0604020202020204" pitchFamily="34" charset="0"/>
                    <a:cs typeface="Arial" panose="020B0604020202020204" pitchFamily="34" charset="0"/>
                  </a:rPr>
                  <a:t>DiD</a:t>
                </a:r>
                <a:r>
                  <a:rPr lang="nb-NO" dirty="0">
                    <a:latin typeface="Arial" panose="020B0604020202020204" pitchFamily="34" charset="0"/>
                    <a:cs typeface="Arial" panose="020B0604020202020204" pitchFamily="34" charset="0"/>
                  </a:rPr>
                  <a:t> estimering (f.eks. </a:t>
                </a:r>
                <a:r>
                  <a:rPr lang="nb-NO" dirty="0"/>
                  <a:t>Bertrand,</a:t>
                </a:r>
              </a:p>
              <a:p>
                <a:r>
                  <a:rPr lang="nb-NO" dirty="0" err="1"/>
                  <a:t>Duflo</a:t>
                </a:r>
                <a:r>
                  <a:rPr lang="nb-NO" dirty="0"/>
                  <a:t>, og </a:t>
                </a:r>
                <a:r>
                  <a:rPr lang="nb-NO" dirty="0" err="1"/>
                  <a:t>Mullainathan</a:t>
                </a:r>
                <a:r>
                  <a:rPr lang="nb-NO" dirty="0"/>
                  <a:t>, 2004)</a:t>
                </a:r>
                <a:endParaRPr lang="nb-NO" dirty="0">
                  <a:latin typeface="Arial" panose="020B0604020202020204" pitchFamily="34" charset="0"/>
                  <a:cs typeface="Arial" panose="020B0604020202020204" pitchFamily="34" charset="0"/>
                </a:endParaRPr>
              </a:p>
              <a:p>
                <a:endParaRPr lang="nb-NO" i="1" dirty="0">
                  <a:latin typeface="Cambria Math" panose="02040503050406030204" pitchFamily="18" charset="0"/>
                </a:endParaRPr>
              </a:p>
              <a:p>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𝑌</m:t>
                        </m:r>
                      </m:e>
                      <m:sub>
                        <m:r>
                          <a:rPr lang="nb-NO" b="0" i="1" smtClean="0">
                            <a:latin typeface="Cambria Math" panose="02040503050406030204" pitchFamily="18" charset="0"/>
                          </a:rPr>
                          <m:t>𝑠𝑡</m:t>
                        </m:r>
                      </m:sub>
                    </m:sSub>
                    <m:r>
                      <a:rPr lang="nb-NO" b="0" i="1" smtClean="0">
                        <a:latin typeface="Cambria Math" panose="02040503050406030204" pitchFamily="18" charset="0"/>
                      </a:rPr>
                      <m:t>= </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𝜃</m:t>
                        </m:r>
                      </m:e>
                      <m:sub>
                        <m:r>
                          <a:rPr lang="nb-NO" b="0" i="1" smtClean="0">
                            <a:latin typeface="Cambria Math" panose="02040503050406030204" pitchFamily="18" charset="0"/>
                          </a:rPr>
                          <m:t>𝑠</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𝛿</m:t>
                        </m:r>
                      </m:e>
                      <m:sub>
                        <m:r>
                          <a:rPr lang="nb-NO" b="0" i="1" smtClean="0">
                            <a:latin typeface="Cambria Math" panose="02040503050406030204" pitchFamily="18" charset="0"/>
                          </a:rPr>
                          <m:t>𝑡</m:t>
                        </m:r>
                      </m:sub>
                    </m:sSub>
                    <m:r>
                      <a:rPr lang="nb-NO" b="0" i="1" smtClean="0">
                        <a:latin typeface="Cambria Math" panose="02040503050406030204" pitchFamily="18" charset="0"/>
                      </a:rPr>
                      <m:t>+</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𝛽</m:t>
                        </m:r>
                        <m:r>
                          <a:rPr lang="nb-NO" b="0" i="1" smtClean="0">
                            <a:latin typeface="Cambria Math" panose="02040503050406030204" pitchFamily="18" charset="0"/>
                            <a:ea typeface="Cambria Math" panose="02040503050406030204" pitchFamily="18" charset="0"/>
                          </a:rPr>
                          <m:t>𝑇</m:t>
                        </m:r>
                      </m:e>
                      <m:sub>
                        <m:r>
                          <a:rPr lang="nb-NO" b="0" i="1" smtClean="0">
                            <a:latin typeface="Cambria Math" panose="02040503050406030204" pitchFamily="18" charset="0"/>
                          </a:rPr>
                          <m:t>𝑠𝑡</m:t>
                        </m:r>
                      </m:sub>
                    </m:sSub>
                    <m:r>
                      <a:rPr lang="nb-NO" b="0" i="1" smtClean="0">
                        <a:latin typeface="Cambria Math" panose="02040503050406030204" pitchFamily="18" charset="0"/>
                      </a:rPr>
                      <m:t>+ </m:t>
                    </m:r>
                    <m:sSub>
                      <m:sSubPr>
                        <m:ctrlPr>
                          <a:rPr lang="nb-NO" b="0" i="1" smtClean="0">
                            <a:latin typeface="Cambria Math" panose="02040503050406030204" pitchFamily="18" charset="0"/>
                          </a:rPr>
                        </m:ctrlPr>
                      </m:sSubPr>
                      <m:e>
                        <m:r>
                          <a:rPr lang="nb-NO" b="0" i="1" smtClean="0">
                            <a:latin typeface="Cambria Math" panose="02040503050406030204" pitchFamily="18" charset="0"/>
                            <a:ea typeface="Cambria Math" panose="02040503050406030204" pitchFamily="18" charset="0"/>
                          </a:rPr>
                          <m:t>𝜀</m:t>
                        </m:r>
                      </m:e>
                      <m:sub>
                        <m:r>
                          <a:rPr lang="nb-NO" b="0" i="1" smtClean="0">
                            <a:latin typeface="Cambria Math" panose="02040503050406030204" pitchFamily="18" charset="0"/>
                          </a:rPr>
                          <m:t>𝑠𝑡</m:t>
                        </m:r>
                      </m:sub>
                    </m:sSub>
                  </m:oMath>
                </a14:m>
                <a:endParaRPr lang="nb-NO" dirty="0"/>
              </a:p>
              <a:p>
                <a:endParaRPr lang="nb-NO" dirty="0"/>
              </a:p>
              <a:p>
                <a:r>
                  <a:rPr lang="nb-NO" dirty="0"/>
                  <a:t>hvor Y er prisen, </a:t>
                </a:r>
                <a14:m>
                  <m:oMath xmlns:m="http://schemas.openxmlformats.org/officeDocument/2006/math">
                    <m:r>
                      <a:rPr lang="nb-NO" i="1">
                        <a:latin typeface="Cambria Math" panose="02040503050406030204" pitchFamily="18" charset="0"/>
                        <a:ea typeface="Cambria Math" panose="02040503050406030204" pitchFamily="18" charset="0"/>
                      </a:rPr>
                      <m:t>𝜃</m:t>
                    </m:r>
                  </m:oMath>
                </a14:m>
                <a:r>
                  <a:rPr lang="nb-NO" dirty="0"/>
                  <a:t> er </a:t>
                </a:r>
                <a:r>
                  <a:rPr lang="nb-NO" dirty="0" err="1"/>
                  <a:t>fixed</a:t>
                </a:r>
                <a:r>
                  <a:rPr lang="nb-NO" dirty="0"/>
                  <a:t> effekts, </a:t>
                </a:r>
                <a14:m>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ea typeface="Cambria Math" panose="02040503050406030204" pitchFamily="18" charset="0"/>
                          </a:rPr>
                          <m:t>𝛿</m:t>
                        </m:r>
                      </m:e>
                      <m:sub>
                        <m:r>
                          <a:rPr lang="nb-NO" i="1">
                            <a:latin typeface="Cambria Math" panose="02040503050406030204" pitchFamily="18" charset="0"/>
                          </a:rPr>
                          <m:t>𝑡</m:t>
                        </m:r>
                      </m:sub>
                    </m:sSub>
                  </m:oMath>
                </a14:m>
                <a:r>
                  <a:rPr lang="nb-NO" dirty="0"/>
                  <a:t> er dummyene for år, T er en binær variabel (dummyvariabel) som er 1 for hendelsen og 0 ellers, </a:t>
                </a:r>
                <a14:m>
                  <m:oMath xmlns:m="http://schemas.openxmlformats.org/officeDocument/2006/math">
                    <m:r>
                      <a:rPr lang="nb-NO" i="1">
                        <a:latin typeface="Cambria Math" panose="02040503050406030204" pitchFamily="18" charset="0"/>
                        <a:ea typeface="Cambria Math" panose="02040503050406030204" pitchFamily="18" charset="0"/>
                      </a:rPr>
                      <m:t>𝜀</m:t>
                    </m:r>
                  </m:oMath>
                </a14:m>
                <a:r>
                  <a:rPr lang="nb-NO" dirty="0"/>
                  <a:t> er feilleddet.</a:t>
                </a:r>
              </a:p>
            </p:txBody>
          </p:sp>
        </mc:Choice>
        <mc:Fallback xmlns="">
          <p:sp>
            <p:nvSpPr>
              <p:cNvPr id="3" name="Content Placeholder 2">
                <a:extLst>
                  <a:ext uri="{FF2B5EF4-FFF2-40B4-BE49-F238E27FC236}">
                    <a16:creationId xmlns:a16="http://schemas.microsoft.com/office/drawing/2014/main" id="{1B03277F-9E6F-4FF0-9BBD-54EA4E2B6D33}"/>
                  </a:ext>
                </a:extLst>
              </p:cNvPr>
              <p:cNvSpPr>
                <a:spLocks noGrp="1" noRot="1" noChangeAspect="1" noMove="1" noResize="1" noEditPoints="1" noAdjustHandles="1" noChangeArrowheads="1" noChangeShapeType="1" noTextEdit="1"/>
              </p:cNvSpPr>
              <p:nvPr>
                <p:ph idx="1"/>
              </p:nvPr>
            </p:nvSpPr>
            <p:spPr>
              <a:blipFill>
                <a:blip r:embed="rId2"/>
                <a:stretch>
                  <a:fillRect l="-1152" t="-796"/>
                </a:stretch>
              </a:blipFill>
            </p:spPr>
            <p:txBody>
              <a:bodyPr/>
              <a:lstStyle/>
              <a:p>
                <a:r>
                  <a:rPr lang="nb-NO">
                    <a:noFill/>
                  </a:rPr>
                  <a:t> </a:t>
                </a:r>
              </a:p>
            </p:txBody>
          </p:sp>
        </mc:Fallback>
      </mc:AlternateContent>
    </p:spTree>
    <p:extLst>
      <p:ext uri="{BB962C8B-B14F-4D97-AF65-F5344CB8AC3E}">
        <p14:creationId xmlns:p14="http://schemas.microsoft.com/office/powerpoint/2010/main" val="4288482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05E2-D2CD-45AF-97CF-4DD5C3425560}"/>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BF7A571A-2ECD-47C0-98BB-BB4E8DDDADEF}"/>
              </a:ext>
            </a:extLst>
          </p:cNvPr>
          <p:cNvSpPr>
            <a:spLocks noGrp="1"/>
          </p:cNvSpPr>
          <p:nvPr>
            <p:ph idx="1"/>
          </p:nvPr>
        </p:nvSpPr>
        <p:spPr/>
        <p:txBody>
          <a:bodyPr/>
          <a:lstStyle/>
          <a:p>
            <a:endParaRPr lang="nb-NO"/>
          </a:p>
        </p:txBody>
      </p:sp>
      <p:pic>
        <p:nvPicPr>
          <p:cNvPr id="4" name="Picture 3">
            <a:extLst>
              <a:ext uri="{FF2B5EF4-FFF2-40B4-BE49-F238E27FC236}">
                <a16:creationId xmlns:a16="http://schemas.microsoft.com/office/drawing/2014/main" id="{8525A29E-7902-475B-9D8D-900239A610CD}"/>
              </a:ext>
            </a:extLst>
          </p:cNvPr>
          <p:cNvPicPr>
            <a:picLocks noChangeAspect="1"/>
          </p:cNvPicPr>
          <p:nvPr/>
        </p:nvPicPr>
        <p:blipFill>
          <a:blip r:embed="rId2"/>
          <a:stretch>
            <a:fillRect/>
          </a:stretch>
        </p:blipFill>
        <p:spPr>
          <a:xfrm>
            <a:off x="1101025" y="1"/>
            <a:ext cx="6956297" cy="6872172"/>
          </a:xfrm>
          <a:prstGeom prst="rect">
            <a:avLst/>
          </a:prstGeom>
        </p:spPr>
      </p:pic>
    </p:spTree>
    <p:extLst>
      <p:ext uri="{BB962C8B-B14F-4D97-AF65-F5344CB8AC3E}">
        <p14:creationId xmlns:p14="http://schemas.microsoft.com/office/powerpoint/2010/main" val="665711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2147-039A-4634-9337-017ABE0CA505}"/>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07CF48E2-FCD8-4FEE-A582-30599B9C8B9B}"/>
              </a:ext>
            </a:extLst>
          </p:cNvPr>
          <p:cNvSpPr>
            <a:spLocks noGrp="1"/>
          </p:cNvSpPr>
          <p:nvPr>
            <p:ph idx="1"/>
          </p:nvPr>
        </p:nvSpPr>
        <p:spPr/>
        <p:txBody>
          <a:bodyPr/>
          <a:lstStyle/>
          <a:p>
            <a:endParaRPr lang="nb-NO" dirty="0"/>
          </a:p>
        </p:txBody>
      </p:sp>
      <p:pic>
        <p:nvPicPr>
          <p:cNvPr id="4" name="Picture 3">
            <a:extLst>
              <a:ext uri="{FF2B5EF4-FFF2-40B4-BE49-F238E27FC236}">
                <a16:creationId xmlns:a16="http://schemas.microsoft.com/office/drawing/2014/main" id="{270EDA22-F28D-401A-9A9F-FE0174D94252}"/>
              </a:ext>
            </a:extLst>
          </p:cNvPr>
          <p:cNvPicPr>
            <a:picLocks noChangeAspect="1"/>
          </p:cNvPicPr>
          <p:nvPr/>
        </p:nvPicPr>
        <p:blipFill>
          <a:blip r:embed="rId2"/>
          <a:stretch>
            <a:fillRect/>
          </a:stretch>
        </p:blipFill>
        <p:spPr>
          <a:xfrm>
            <a:off x="0" y="1523999"/>
            <a:ext cx="8931623" cy="3604591"/>
          </a:xfrm>
          <a:prstGeom prst="rect">
            <a:avLst/>
          </a:prstGeom>
        </p:spPr>
      </p:pic>
    </p:spTree>
    <p:extLst>
      <p:ext uri="{BB962C8B-B14F-4D97-AF65-F5344CB8AC3E}">
        <p14:creationId xmlns:p14="http://schemas.microsoft.com/office/powerpoint/2010/main" val="3061511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8473-D43E-4E48-BF92-478A4BFBCDA5}"/>
              </a:ext>
            </a:extLst>
          </p:cNvPr>
          <p:cNvSpPr>
            <a:spLocks noGrp="1"/>
          </p:cNvSpPr>
          <p:nvPr>
            <p:ph type="title"/>
          </p:nvPr>
        </p:nvSpPr>
        <p:spPr/>
        <p:txBody>
          <a:bodyPr/>
          <a:lstStyle/>
          <a:p>
            <a:r>
              <a:rPr lang="nb-NO" dirty="0"/>
              <a:t>Er gruppene faktisk like?</a:t>
            </a:r>
          </a:p>
        </p:txBody>
      </p:sp>
      <p:sp>
        <p:nvSpPr>
          <p:cNvPr id="3" name="Content Placeholder 2">
            <a:extLst>
              <a:ext uri="{FF2B5EF4-FFF2-40B4-BE49-F238E27FC236}">
                <a16:creationId xmlns:a16="http://schemas.microsoft.com/office/drawing/2014/main" id="{1021B658-B483-44BC-9E4B-D7FE91072E83}"/>
              </a:ext>
            </a:extLst>
          </p:cNvPr>
          <p:cNvSpPr>
            <a:spLocks noGrp="1"/>
          </p:cNvSpPr>
          <p:nvPr>
            <p:ph idx="1"/>
          </p:nvPr>
        </p:nvSpPr>
        <p:spPr/>
        <p:txBody>
          <a:bodyPr/>
          <a:lstStyle/>
          <a:p>
            <a:endParaRPr lang="nb-NO"/>
          </a:p>
        </p:txBody>
      </p:sp>
      <p:pic>
        <p:nvPicPr>
          <p:cNvPr id="4" name="Picture 3">
            <a:extLst>
              <a:ext uri="{FF2B5EF4-FFF2-40B4-BE49-F238E27FC236}">
                <a16:creationId xmlns:a16="http://schemas.microsoft.com/office/drawing/2014/main" id="{D34F6DC7-3E27-4454-A02A-93223013CDBA}"/>
              </a:ext>
            </a:extLst>
          </p:cNvPr>
          <p:cNvPicPr>
            <a:picLocks noChangeAspect="1"/>
          </p:cNvPicPr>
          <p:nvPr/>
        </p:nvPicPr>
        <p:blipFill>
          <a:blip r:embed="rId2"/>
          <a:stretch>
            <a:fillRect/>
          </a:stretch>
        </p:blipFill>
        <p:spPr>
          <a:xfrm>
            <a:off x="119270" y="1865363"/>
            <a:ext cx="8839757" cy="3104202"/>
          </a:xfrm>
          <a:prstGeom prst="rect">
            <a:avLst/>
          </a:prstGeom>
        </p:spPr>
      </p:pic>
    </p:spTree>
    <p:extLst>
      <p:ext uri="{BB962C8B-B14F-4D97-AF65-F5344CB8AC3E}">
        <p14:creationId xmlns:p14="http://schemas.microsoft.com/office/powerpoint/2010/main" val="1571120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0E63-4F89-4450-B517-4DB46E0839DB}"/>
              </a:ext>
            </a:extLst>
          </p:cNvPr>
          <p:cNvSpPr>
            <a:spLocks noGrp="1"/>
          </p:cNvSpPr>
          <p:nvPr>
            <p:ph type="title"/>
          </p:nvPr>
        </p:nvSpPr>
        <p:spPr/>
        <p:txBody>
          <a:bodyPr/>
          <a:lstStyle/>
          <a:p>
            <a:r>
              <a:rPr lang="nb-NO" dirty="0"/>
              <a:t>Er gruppene faktisk like?</a:t>
            </a:r>
          </a:p>
        </p:txBody>
      </p:sp>
      <p:sp>
        <p:nvSpPr>
          <p:cNvPr id="3" name="Content Placeholder 2">
            <a:extLst>
              <a:ext uri="{FF2B5EF4-FFF2-40B4-BE49-F238E27FC236}">
                <a16:creationId xmlns:a16="http://schemas.microsoft.com/office/drawing/2014/main" id="{13F3A100-6F62-4BB8-A0B1-D76B547672E1}"/>
              </a:ext>
            </a:extLst>
          </p:cNvPr>
          <p:cNvSpPr>
            <a:spLocks noGrp="1"/>
          </p:cNvSpPr>
          <p:nvPr>
            <p:ph idx="1"/>
          </p:nvPr>
        </p:nvSpPr>
        <p:spPr/>
        <p:txBody>
          <a:bodyPr/>
          <a:lstStyle/>
          <a:p>
            <a:endParaRPr lang="nb-NO"/>
          </a:p>
        </p:txBody>
      </p:sp>
      <p:pic>
        <p:nvPicPr>
          <p:cNvPr id="4" name="Picture 3">
            <a:extLst>
              <a:ext uri="{FF2B5EF4-FFF2-40B4-BE49-F238E27FC236}">
                <a16:creationId xmlns:a16="http://schemas.microsoft.com/office/drawing/2014/main" id="{B95CE3A8-5E99-4959-8083-7E16FD74D93D}"/>
              </a:ext>
            </a:extLst>
          </p:cNvPr>
          <p:cNvPicPr>
            <a:picLocks noChangeAspect="1"/>
          </p:cNvPicPr>
          <p:nvPr/>
        </p:nvPicPr>
        <p:blipFill>
          <a:blip r:embed="rId2"/>
          <a:stretch>
            <a:fillRect/>
          </a:stretch>
        </p:blipFill>
        <p:spPr>
          <a:xfrm>
            <a:off x="69738" y="1224845"/>
            <a:ext cx="9004524" cy="4341067"/>
          </a:xfrm>
          <a:prstGeom prst="rect">
            <a:avLst/>
          </a:prstGeom>
        </p:spPr>
      </p:pic>
    </p:spTree>
    <p:extLst>
      <p:ext uri="{BB962C8B-B14F-4D97-AF65-F5344CB8AC3E}">
        <p14:creationId xmlns:p14="http://schemas.microsoft.com/office/powerpoint/2010/main" val="1848038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CE94-DD1D-429F-94ED-78AB49323812}"/>
              </a:ext>
            </a:extLst>
          </p:cNvPr>
          <p:cNvSpPr>
            <a:spLocks noGrp="1"/>
          </p:cNvSpPr>
          <p:nvPr>
            <p:ph type="title"/>
          </p:nvPr>
        </p:nvSpPr>
        <p:spPr/>
        <p:txBody>
          <a:bodyPr/>
          <a:lstStyle/>
          <a:p>
            <a:r>
              <a:rPr lang="nb-NO" dirty="0" err="1"/>
              <a:t>Åpningsbud</a:t>
            </a:r>
            <a:endParaRPr lang="nb-NO" dirty="0"/>
          </a:p>
        </p:txBody>
      </p:sp>
      <p:sp>
        <p:nvSpPr>
          <p:cNvPr id="3" name="Content Placeholder 2">
            <a:extLst>
              <a:ext uri="{FF2B5EF4-FFF2-40B4-BE49-F238E27FC236}">
                <a16:creationId xmlns:a16="http://schemas.microsoft.com/office/drawing/2014/main" id="{880A44E9-4F1F-433D-B46F-39B4E59AAD36}"/>
              </a:ext>
            </a:extLst>
          </p:cNvPr>
          <p:cNvSpPr>
            <a:spLocks noGrp="1"/>
          </p:cNvSpPr>
          <p:nvPr>
            <p:ph idx="1"/>
          </p:nvPr>
        </p:nvSpPr>
        <p:spPr/>
        <p:txBody>
          <a:bodyPr/>
          <a:lstStyle/>
          <a:p>
            <a:endParaRPr lang="nb-NO"/>
          </a:p>
        </p:txBody>
      </p:sp>
      <p:pic>
        <p:nvPicPr>
          <p:cNvPr id="5" name="Picture 4">
            <a:extLst>
              <a:ext uri="{FF2B5EF4-FFF2-40B4-BE49-F238E27FC236}">
                <a16:creationId xmlns:a16="http://schemas.microsoft.com/office/drawing/2014/main" id="{48E5F6AB-6122-44B4-8A82-DCFCF676937A}"/>
              </a:ext>
            </a:extLst>
          </p:cNvPr>
          <p:cNvPicPr>
            <a:picLocks noChangeAspect="1"/>
          </p:cNvPicPr>
          <p:nvPr/>
        </p:nvPicPr>
        <p:blipFill>
          <a:blip r:embed="rId2"/>
          <a:stretch>
            <a:fillRect/>
          </a:stretch>
        </p:blipFill>
        <p:spPr>
          <a:xfrm>
            <a:off x="0" y="1350636"/>
            <a:ext cx="9144000" cy="5070610"/>
          </a:xfrm>
          <a:prstGeom prst="rect">
            <a:avLst/>
          </a:prstGeom>
        </p:spPr>
      </p:pic>
    </p:spTree>
    <p:extLst>
      <p:ext uri="{BB962C8B-B14F-4D97-AF65-F5344CB8AC3E}">
        <p14:creationId xmlns:p14="http://schemas.microsoft.com/office/powerpoint/2010/main" val="264986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A025-D703-4EB8-BD65-5A63153F126B}"/>
              </a:ext>
            </a:extLst>
          </p:cNvPr>
          <p:cNvSpPr>
            <a:spLocks noGrp="1"/>
          </p:cNvSpPr>
          <p:nvPr>
            <p:ph type="title"/>
          </p:nvPr>
        </p:nvSpPr>
        <p:spPr/>
        <p:txBody>
          <a:bodyPr/>
          <a:lstStyle/>
          <a:p>
            <a:r>
              <a:rPr lang="nb-NO" dirty="0"/>
              <a:t>Datatyper</a:t>
            </a:r>
          </a:p>
        </p:txBody>
      </p:sp>
      <p:sp>
        <p:nvSpPr>
          <p:cNvPr id="3" name="Content Placeholder 2">
            <a:extLst>
              <a:ext uri="{FF2B5EF4-FFF2-40B4-BE49-F238E27FC236}">
                <a16:creationId xmlns:a16="http://schemas.microsoft.com/office/drawing/2014/main" id="{8A419F18-65BE-473E-993B-1DE686899125}"/>
              </a:ext>
            </a:extLst>
          </p:cNvPr>
          <p:cNvSpPr>
            <a:spLocks noGrp="1"/>
          </p:cNvSpPr>
          <p:nvPr>
            <p:ph idx="1"/>
          </p:nvPr>
        </p:nvSpPr>
        <p:spPr/>
        <p:txBody>
          <a:bodyPr/>
          <a:lstStyle/>
          <a:p>
            <a:r>
              <a:rPr lang="nb-NO" u="sng" dirty="0"/>
              <a:t>Tverrsnittsdataanalyser</a:t>
            </a:r>
            <a:r>
              <a:rPr lang="nb-NO" dirty="0"/>
              <a:t> er en studie som analyserer data hvor hvert objekt/observasjon bare opptrer en gang. Observasjonene er her i utgangspunktet uavhengige av hverandre.</a:t>
            </a:r>
          </a:p>
        </p:txBody>
      </p:sp>
    </p:spTree>
    <p:extLst>
      <p:ext uri="{BB962C8B-B14F-4D97-AF65-F5344CB8AC3E}">
        <p14:creationId xmlns:p14="http://schemas.microsoft.com/office/powerpoint/2010/main" val="266498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43E6-0FC1-40F9-8FD3-29BB74E201A5}"/>
              </a:ext>
            </a:extLst>
          </p:cNvPr>
          <p:cNvSpPr>
            <a:spLocks noGrp="1"/>
          </p:cNvSpPr>
          <p:nvPr>
            <p:ph type="title"/>
          </p:nvPr>
        </p:nvSpPr>
        <p:spPr/>
        <p:txBody>
          <a:bodyPr/>
          <a:lstStyle/>
          <a:p>
            <a:r>
              <a:rPr lang="nb-NO" dirty="0"/>
              <a:t>Datatyper</a:t>
            </a:r>
          </a:p>
        </p:txBody>
      </p:sp>
      <p:sp>
        <p:nvSpPr>
          <p:cNvPr id="3" name="Content Placeholder 2">
            <a:extLst>
              <a:ext uri="{FF2B5EF4-FFF2-40B4-BE49-F238E27FC236}">
                <a16:creationId xmlns:a16="http://schemas.microsoft.com/office/drawing/2014/main" id="{7A138546-8267-42AA-ADFE-7C333ACFC005}"/>
              </a:ext>
            </a:extLst>
          </p:cNvPr>
          <p:cNvSpPr>
            <a:spLocks noGrp="1"/>
          </p:cNvSpPr>
          <p:nvPr>
            <p:ph idx="1"/>
          </p:nvPr>
        </p:nvSpPr>
        <p:spPr/>
        <p:txBody>
          <a:bodyPr/>
          <a:lstStyle/>
          <a:p>
            <a:r>
              <a:rPr lang="nb-NO" u="sng" dirty="0"/>
              <a:t>Tidsseriedataanalyser</a:t>
            </a:r>
            <a:r>
              <a:rPr lang="nb-NO" dirty="0"/>
              <a:t> følger det samme objektet/observasjonen over tid. </a:t>
            </a:r>
          </a:p>
          <a:p>
            <a:pPr lvl="1"/>
            <a:r>
              <a:rPr lang="nb-NO" dirty="0"/>
              <a:t>Her er observasjonene i tidsrekken per definisjon avhengig av hverandre.</a:t>
            </a:r>
          </a:p>
          <a:p>
            <a:pPr lvl="1"/>
            <a:r>
              <a:rPr lang="nb-NO" dirty="0"/>
              <a:t>Seriene er typisk preget av autokorrelasjon, ikke stasjonære dataserier.</a:t>
            </a:r>
          </a:p>
        </p:txBody>
      </p:sp>
    </p:spTree>
    <p:extLst>
      <p:ext uri="{BB962C8B-B14F-4D97-AF65-F5344CB8AC3E}">
        <p14:creationId xmlns:p14="http://schemas.microsoft.com/office/powerpoint/2010/main" val="144967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0BED-5EE5-4A1F-8706-7FE4D3C15E0E}"/>
              </a:ext>
            </a:extLst>
          </p:cNvPr>
          <p:cNvSpPr>
            <a:spLocks noGrp="1"/>
          </p:cNvSpPr>
          <p:nvPr>
            <p:ph type="title"/>
          </p:nvPr>
        </p:nvSpPr>
        <p:spPr/>
        <p:txBody>
          <a:bodyPr/>
          <a:lstStyle/>
          <a:p>
            <a:r>
              <a:rPr lang="nb-NO" dirty="0"/>
              <a:t>Datatyper</a:t>
            </a:r>
          </a:p>
        </p:txBody>
      </p:sp>
      <p:sp>
        <p:nvSpPr>
          <p:cNvPr id="3" name="Content Placeholder 2">
            <a:extLst>
              <a:ext uri="{FF2B5EF4-FFF2-40B4-BE49-F238E27FC236}">
                <a16:creationId xmlns:a16="http://schemas.microsoft.com/office/drawing/2014/main" id="{575AAC46-7441-4B8D-97C5-21574E4DC528}"/>
              </a:ext>
            </a:extLst>
          </p:cNvPr>
          <p:cNvSpPr>
            <a:spLocks noGrp="1"/>
          </p:cNvSpPr>
          <p:nvPr>
            <p:ph idx="1"/>
          </p:nvPr>
        </p:nvSpPr>
        <p:spPr/>
        <p:txBody>
          <a:bodyPr/>
          <a:lstStyle/>
          <a:p>
            <a:r>
              <a:rPr lang="nb-NO" u="sng" dirty="0"/>
              <a:t>Paneldataanalyser</a:t>
            </a:r>
            <a:r>
              <a:rPr lang="nb-NO" dirty="0"/>
              <a:t> er en kombinasjon av tversnittsanalyser og tidsserieanalyser.</a:t>
            </a:r>
          </a:p>
          <a:p>
            <a:pPr lvl="1"/>
            <a:r>
              <a:rPr lang="nb-NO" dirty="0"/>
              <a:t>Dataene knyttet til det samme objektet er avhengig av hverandre.</a:t>
            </a:r>
          </a:p>
          <a:p>
            <a:pPr lvl="1"/>
            <a:r>
              <a:rPr lang="nb-NO" dirty="0"/>
              <a:t>Seriene er typisk preget av autokorrelasjon, ikke stasjonære dataserier.</a:t>
            </a:r>
          </a:p>
          <a:p>
            <a:pPr lvl="2"/>
            <a:endParaRPr lang="nb-NO" dirty="0"/>
          </a:p>
          <a:p>
            <a:pPr lvl="1"/>
            <a:endParaRPr lang="nb-NO" dirty="0"/>
          </a:p>
          <a:p>
            <a:pPr marL="457200" lvl="1" indent="0">
              <a:buNone/>
            </a:pPr>
            <a:endParaRPr lang="nb-NO" dirty="0"/>
          </a:p>
          <a:p>
            <a:pPr lvl="1"/>
            <a:endParaRPr lang="nb-NO" dirty="0"/>
          </a:p>
        </p:txBody>
      </p:sp>
    </p:spTree>
    <p:extLst>
      <p:ext uri="{BB962C8B-B14F-4D97-AF65-F5344CB8AC3E}">
        <p14:creationId xmlns:p14="http://schemas.microsoft.com/office/powerpoint/2010/main" val="46348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A7CC-E7FF-4759-8A0B-C5DD1B9284D1}"/>
              </a:ext>
            </a:extLst>
          </p:cNvPr>
          <p:cNvSpPr>
            <a:spLocks noGrp="1"/>
          </p:cNvSpPr>
          <p:nvPr>
            <p:ph type="title"/>
          </p:nvPr>
        </p:nvSpPr>
        <p:spPr/>
        <p:txBody>
          <a:bodyPr/>
          <a:lstStyle/>
          <a:p>
            <a:r>
              <a:rPr lang="nb-NO" dirty="0"/>
              <a:t>Data</a:t>
            </a:r>
          </a:p>
        </p:txBody>
      </p:sp>
      <p:sp>
        <p:nvSpPr>
          <p:cNvPr id="3" name="Content Placeholder 2">
            <a:extLst>
              <a:ext uri="{FF2B5EF4-FFF2-40B4-BE49-F238E27FC236}">
                <a16:creationId xmlns:a16="http://schemas.microsoft.com/office/drawing/2014/main" id="{9B37279E-4F4D-4F8D-BE0C-006683DAAF31}"/>
              </a:ext>
            </a:extLst>
          </p:cNvPr>
          <p:cNvSpPr>
            <a:spLocks noGrp="1"/>
          </p:cNvSpPr>
          <p:nvPr>
            <p:ph idx="1"/>
          </p:nvPr>
        </p:nvSpPr>
        <p:spPr/>
        <p:txBody>
          <a:bodyPr/>
          <a:lstStyle/>
          <a:p>
            <a:endParaRPr lang="nb-NO" dirty="0"/>
          </a:p>
        </p:txBody>
      </p:sp>
      <p:pic>
        <p:nvPicPr>
          <p:cNvPr id="4" name="Picture 3">
            <a:extLst>
              <a:ext uri="{FF2B5EF4-FFF2-40B4-BE49-F238E27FC236}">
                <a16:creationId xmlns:a16="http://schemas.microsoft.com/office/drawing/2014/main" id="{73FFC694-7364-410F-9C1B-2105AEFB8190}"/>
              </a:ext>
            </a:extLst>
          </p:cNvPr>
          <p:cNvPicPr>
            <a:picLocks noChangeAspect="1"/>
          </p:cNvPicPr>
          <p:nvPr/>
        </p:nvPicPr>
        <p:blipFill>
          <a:blip r:embed="rId2"/>
          <a:stretch>
            <a:fillRect/>
          </a:stretch>
        </p:blipFill>
        <p:spPr>
          <a:xfrm>
            <a:off x="0" y="1721498"/>
            <a:ext cx="9144000" cy="3415004"/>
          </a:xfrm>
          <a:prstGeom prst="rect">
            <a:avLst/>
          </a:prstGeom>
        </p:spPr>
      </p:pic>
    </p:spTree>
    <p:extLst>
      <p:ext uri="{BB962C8B-B14F-4D97-AF65-F5344CB8AC3E}">
        <p14:creationId xmlns:p14="http://schemas.microsoft.com/office/powerpoint/2010/main" val="192828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7CA1-8725-4284-B8EF-555FD69579E0}"/>
              </a:ext>
            </a:extLst>
          </p:cNvPr>
          <p:cNvSpPr>
            <a:spLocks noGrp="1"/>
          </p:cNvSpPr>
          <p:nvPr>
            <p:ph type="title"/>
          </p:nvPr>
        </p:nvSpPr>
        <p:spPr/>
        <p:txBody>
          <a:bodyPr/>
          <a:lstStyle/>
          <a:p>
            <a:r>
              <a:rPr lang="nb-NO" dirty="0"/>
              <a:t>Panelstruktur</a:t>
            </a:r>
          </a:p>
        </p:txBody>
      </p:sp>
      <p:sp>
        <p:nvSpPr>
          <p:cNvPr id="3" name="Content Placeholder 2">
            <a:extLst>
              <a:ext uri="{FF2B5EF4-FFF2-40B4-BE49-F238E27FC236}">
                <a16:creationId xmlns:a16="http://schemas.microsoft.com/office/drawing/2014/main" id="{8F4AF154-746C-4ABC-884F-D3C5F2AADC0B}"/>
              </a:ext>
            </a:extLst>
          </p:cNvPr>
          <p:cNvSpPr>
            <a:spLocks noGrp="1"/>
          </p:cNvSpPr>
          <p:nvPr>
            <p:ph idx="1"/>
          </p:nvPr>
        </p:nvSpPr>
        <p:spPr/>
        <p:txBody>
          <a:bodyPr/>
          <a:lstStyle/>
          <a:p>
            <a:r>
              <a:rPr lang="nb-NO" dirty="0"/>
              <a:t>Når data blir store skylles det gjerne at vi følger en enhet eller en person over tid.</a:t>
            </a:r>
          </a:p>
          <a:p>
            <a:endParaRPr lang="nb-NO" dirty="0"/>
          </a:p>
          <a:p>
            <a:r>
              <a:rPr lang="nb-NO" dirty="0"/>
              <a:t>Eiendomsdata har i likhet med de fleste andre store datasett en type panelstruktur.</a:t>
            </a:r>
          </a:p>
          <a:p>
            <a:endParaRPr lang="nb-NO" dirty="0"/>
          </a:p>
          <a:p>
            <a:endParaRPr lang="nb-NO" dirty="0"/>
          </a:p>
        </p:txBody>
      </p:sp>
    </p:spTree>
    <p:extLst>
      <p:ext uri="{BB962C8B-B14F-4D97-AF65-F5344CB8AC3E}">
        <p14:creationId xmlns:p14="http://schemas.microsoft.com/office/powerpoint/2010/main" val="415155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7FC3-C128-4266-8364-7E85FB1DD5FC}"/>
              </a:ext>
            </a:extLst>
          </p:cNvPr>
          <p:cNvSpPr>
            <a:spLocks noGrp="1"/>
          </p:cNvSpPr>
          <p:nvPr>
            <p:ph type="title"/>
          </p:nvPr>
        </p:nvSpPr>
        <p:spPr/>
        <p:txBody>
          <a:bodyPr/>
          <a:lstStyle/>
          <a:p>
            <a:r>
              <a:rPr lang="nb-NO" dirty="0"/>
              <a:t>Panelstruktur</a:t>
            </a:r>
          </a:p>
        </p:txBody>
      </p:sp>
      <p:sp>
        <p:nvSpPr>
          <p:cNvPr id="3" name="Content Placeholder 2">
            <a:extLst>
              <a:ext uri="{FF2B5EF4-FFF2-40B4-BE49-F238E27FC236}">
                <a16:creationId xmlns:a16="http://schemas.microsoft.com/office/drawing/2014/main" id="{C521900A-C68E-4F5F-848E-8D0979E680BF}"/>
              </a:ext>
            </a:extLst>
          </p:cNvPr>
          <p:cNvSpPr>
            <a:spLocks noGrp="1"/>
          </p:cNvSpPr>
          <p:nvPr>
            <p:ph idx="1"/>
          </p:nvPr>
        </p:nvSpPr>
        <p:spPr/>
        <p:txBody>
          <a:bodyPr/>
          <a:lstStyle/>
          <a:p>
            <a:r>
              <a:rPr lang="nb-NO" dirty="0"/>
              <a:t>Data med panelstruktur gir fordeler i forhold til uobserverte variable.</a:t>
            </a:r>
          </a:p>
          <a:p>
            <a:endParaRPr lang="nb-NO" dirty="0"/>
          </a:p>
          <a:p>
            <a:r>
              <a:rPr lang="nb-NO" dirty="0"/>
              <a:t>Data med panelstruktur gir fordeler når det gjelder å avsløre betydningen av endringer.</a:t>
            </a:r>
          </a:p>
          <a:p>
            <a:endParaRPr lang="nb-NO" dirty="0"/>
          </a:p>
        </p:txBody>
      </p:sp>
    </p:spTree>
    <p:extLst>
      <p:ext uri="{BB962C8B-B14F-4D97-AF65-F5344CB8AC3E}">
        <p14:creationId xmlns:p14="http://schemas.microsoft.com/office/powerpoint/2010/main" val="3934073864"/>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tnu_blaa_stripe" id="{291AEDDE-44B1-3444-847C-C6962C4834E9}" vid="{4C8C7E22-3078-2F45-9EA6-474534AEDC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ntnu_blaa_stripe</Template>
  <TotalTime>0</TotalTime>
  <Words>1775</Words>
  <Application>Microsoft Office PowerPoint</Application>
  <PresentationFormat>On-screen Show (4:3)</PresentationFormat>
  <Paragraphs>626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Cambria Math</vt:lpstr>
      <vt:lpstr>g_d0_f1</vt:lpstr>
      <vt:lpstr>Times New Roman</vt:lpstr>
      <vt:lpstr>Office-tema</vt:lpstr>
      <vt:lpstr>BFIN4025 - Big data i eiendomsfinans</vt:lpstr>
      <vt:lpstr>Tentativ forelesningsplan</vt:lpstr>
      <vt:lpstr>Hva er målet?</vt:lpstr>
      <vt:lpstr>Datatyper</vt:lpstr>
      <vt:lpstr>Datatyper</vt:lpstr>
      <vt:lpstr>Datatyper</vt:lpstr>
      <vt:lpstr>Data</vt:lpstr>
      <vt:lpstr>Panelstruktur</vt:lpstr>
      <vt:lpstr>Panelstruktur</vt:lpstr>
      <vt:lpstr>Repeterte salg, prisindekser</vt:lpstr>
      <vt:lpstr>Repeterte salg, prisindekser</vt:lpstr>
      <vt:lpstr>Repeterte salg, prisindekser</vt:lpstr>
      <vt:lpstr>Fordeler</vt:lpstr>
      <vt:lpstr>Ulemper</vt:lpstr>
      <vt:lpstr>Repeterte salg, prisindekser</vt:lpstr>
      <vt:lpstr>Repeterte salg, prisindekser</vt:lpstr>
      <vt:lpstr>Repeterte salg, prisindekser</vt:lpstr>
      <vt:lpstr>Repeterte salg, prisindekser</vt:lpstr>
      <vt:lpstr>Repeterte salg, prisindekser</vt:lpstr>
      <vt:lpstr>Repeterte salg, prisindekser</vt:lpstr>
      <vt:lpstr>Gjentatte salg</vt:lpstr>
      <vt:lpstr>Kausalitet</vt:lpstr>
      <vt:lpstr>Samvariasjon/Korrelasjon</vt:lpstr>
      <vt:lpstr>Differences-in-differences (DiD)</vt:lpstr>
      <vt:lpstr>Differences-in-differences (DiD)</vt:lpstr>
      <vt:lpstr>Differences-in-differences (DiD)</vt:lpstr>
      <vt:lpstr>Differences-in-differences (DiD)</vt:lpstr>
      <vt:lpstr>Differences-in-differences (DiD)</vt:lpstr>
      <vt:lpstr>Energimerking</vt:lpstr>
      <vt:lpstr>Energimerking</vt:lpstr>
      <vt:lpstr>Energimerking</vt:lpstr>
      <vt:lpstr>Differences-in-differences (DiD)</vt:lpstr>
      <vt:lpstr>Differences-in-differences (DiD)</vt:lpstr>
      <vt:lpstr>PowerPoint Presentation</vt:lpstr>
      <vt:lpstr>PowerPoint Presentation</vt:lpstr>
      <vt:lpstr>Er gruppene faktisk like?</vt:lpstr>
      <vt:lpstr>Er gruppene faktisk like?</vt:lpstr>
      <vt:lpstr>Åpningsbud</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Innspill til boligmeldingens kapittel om kunnskapsutvikling innenfor det boligsosiale området</dc:title>
  <dc:creator>Are Oust</dc:creator>
  <cp:lastModifiedBy>Are Oust</cp:lastModifiedBy>
  <cp:revision>96</cp:revision>
  <dcterms:created xsi:type="dcterms:W3CDTF">2020-06-12T11:30:09Z</dcterms:created>
  <dcterms:modified xsi:type="dcterms:W3CDTF">2021-10-13T13:19:04Z</dcterms:modified>
</cp:coreProperties>
</file>