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407" r:id="rId4"/>
    <p:sldId id="442" r:id="rId5"/>
    <p:sldId id="408" r:id="rId6"/>
    <p:sldId id="433" r:id="rId7"/>
    <p:sldId id="434" r:id="rId8"/>
    <p:sldId id="435" r:id="rId9"/>
    <p:sldId id="439" r:id="rId10"/>
    <p:sldId id="438" r:id="rId11"/>
    <p:sldId id="444" r:id="rId12"/>
    <p:sldId id="437" r:id="rId13"/>
    <p:sldId id="436" r:id="rId14"/>
    <p:sldId id="440" r:id="rId15"/>
    <p:sldId id="447" r:id="rId16"/>
    <p:sldId id="448" r:id="rId17"/>
    <p:sldId id="449" r:id="rId18"/>
    <p:sldId id="450" r:id="rId19"/>
    <p:sldId id="453" r:id="rId20"/>
    <p:sldId id="454" r:id="rId21"/>
    <p:sldId id="443" r:id="rId22"/>
    <p:sldId id="441" r:id="rId23"/>
    <p:sldId id="446" r:id="rId24"/>
    <p:sldId id="451" r:id="rId25"/>
    <p:sldId id="452" r:id="rId26"/>
    <p:sldId id="456" r:id="rId27"/>
    <p:sldId id="455" r:id="rId28"/>
    <p:sldId id="457" r:id="rId29"/>
    <p:sldId id="445" r:id="rId30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6653" autoAdjust="0"/>
  </p:normalViewPr>
  <p:slideViewPr>
    <p:cSldViewPr snapToGrid="0" snapToObjects="1">
      <p:cViewPr varScale="1">
        <p:scale>
          <a:sx n="100" d="100"/>
          <a:sy n="100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93D3-12C0-4AC7-80B0-B707488D295D}" type="datetimeFigureOut">
              <a:rPr lang="nb-NO" smtClean="0"/>
              <a:t>04.11.2021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C137-EC1F-43F9-B046-91D7A39157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6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96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41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FDADA50-9BEE-6246-AA16-1729DA4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 anchor="t" anchorCtr="0">
            <a:sp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F486B6F-A89E-CF41-ABF1-BCC6ABD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063487"/>
            <a:ext cx="7407404" cy="535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043610"/>
            <a:ext cx="7407404" cy="5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1200329"/>
          </a:xfrm>
        </p:spPr>
        <p:txBody>
          <a:bodyPr/>
          <a:lstStyle/>
          <a:p>
            <a:r>
              <a:rPr lang="nb-NO" dirty="0"/>
              <a:t>BFIN4025 - Big data i eiendomsfinans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3695699"/>
            <a:ext cx="7772400" cy="1200329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defRPr/>
            </a:pPr>
            <a:r>
              <a:rPr lang="nb-N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defRPr/>
            </a:pPr>
            <a:endParaRPr lang="nb-NO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defRPr/>
            </a:pPr>
            <a:endParaRPr lang="nb-NO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defRPr/>
            </a:pPr>
            <a:r>
              <a:rPr lang="nb-N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Valuation</a:t>
            </a: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 (AVM)</a:t>
            </a:r>
            <a:endParaRPr lang="nb-NO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213D219-FE5E-A142-8D89-370DA72D0EE7}"/>
              </a:ext>
            </a:extLst>
          </p:cNvPr>
          <p:cNvSpPr txBox="1"/>
          <p:nvPr/>
        </p:nvSpPr>
        <p:spPr>
          <a:xfrm rot="16200000">
            <a:off x="-1251027" y="2958567"/>
            <a:ext cx="327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Kunnskap for en bedre verden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CD0B-2001-47DE-9E02-48E5FC4B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13A3-9B7E-49B3-B654-7C3E8078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Enkelteiendommer</a:t>
            </a:r>
          </a:p>
          <a:p>
            <a:endParaRPr lang="nb-NO" dirty="0"/>
          </a:p>
          <a:p>
            <a:r>
              <a:rPr lang="nb-NO" dirty="0"/>
              <a:t>Porteføljer</a:t>
            </a:r>
          </a:p>
        </p:txBody>
      </p:sp>
    </p:spTree>
    <p:extLst>
      <p:ext uri="{BB962C8B-B14F-4D97-AF65-F5344CB8AC3E}">
        <p14:creationId xmlns:p14="http://schemas.microsoft.com/office/powerpoint/2010/main" val="203340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2634-F180-41AD-B78D-94F9C56F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Typer av AVM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B81C-DED2-4912-AACB-925D6955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Preliminary Data AVM</a:t>
            </a:r>
          </a:p>
          <a:p>
            <a:pPr lvl="1"/>
            <a:r>
              <a:rPr lang="nb-NO" dirty="0"/>
              <a:t>Brukes primært til justering av beliggenhet, tidstrend og kjente byggingsegenskaper</a:t>
            </a:r>
          </a:p>
          <a:p>
            <a:pPr lvl="1"/>
            <a:endParaRPr lang="nb-NO" dirty="0"/>
          </a:p>
          <a:p>
            <a:r>
              <a:rPr lang="nb-NO" dirty="0"/>
              <a:t>Interactive </a:t>
            </a:r>
            <a:r>
              <a:rPr lang="nb-NO" dirty="0" err="1"/>
              <a:t>Valuation</a:t>
            </a:r>
            <a:r>
              <a:rPr lang="nb-NO" dirty="0"/>
              <a:t> Application AVM (Verdsettingsassistent)</a:t>
            </a:r>
          </a:p>
          <a:p>
            <a:endParaRPr lang="nb-NO" dirty="0"/>
          </a:p>
          <a:p>
            <a:r>
              <a:rPr lang="nb-NO" dirty="0"/>
              <a:t>Repetitive AVM</a:t>
            </a:r>
          </a:p>
          <a:p>
            <a:pPr lvl="1"/>
            <a:r>
              <a:rPr lang="nb-NO" dirty="0"/>
              <a:t>Beregnet til bruk ved gjentatte verdsettinger, f.eks. av eiendommer i en portefølje.</a:t>
            </a:r>
          </a:p>
          <a:p>
            <a:pPr lvl="1"/>
            <a:endParaRPr lang="nb-NO" dirty="0"/>
          </a:p>
          <a:p>
            <a:r>
              <a:rPr lang="nb-NO" dirty="0"/>
              <a:t>Blandet AVM</a:t>
            </a:r>
          </a:p>
          <a:p>
            <a:r>
              <a:rPr lang="nb-NO" dirty="0"/>
              <a:t>Research AVM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244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AC5E-CC50-42BE-BBB5-56E979BB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1794-377D-4FCB-89F1-F0E358EF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Eksempel på hardkoding:</a:t>
            </a:r>
          </a:p>
          <a:p>
            <a:pPr lvl="1"/>
            <a:r>
              <a:rPr lang="nb-NO" dirty="0"/>
              <a:t>Verdsettelse eiendomsskatteloven (NOU 2000:8)</a:t>
            </a:r>
          </a:p>
          <a:p>
            <a:pPr lvl="1"/>
            <a:r>
              <a:rPr lang="nb-NO" dirty="0"/>
              <a:t>Ligningsverdier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Eksempler på maskinlæring:</a:t>
            </a:r>
          </a:p>
          <a:p>
            <a:pPr lvl="1"/>
            <a:r>
              <a:rPr lang="nb-NO" dirty="0"/>
              <a:t>Eiendomsverdi.no ?</a:t>
            </a:r>
          </a:p>
          <a:p>
            <a:pPr lvl="1"/>
            <a:r>
              <a:rPr lang="nb-NO" dirty="0"/>
              <a:t>Virdi.no</a:t>
            </a:r>
          </a:p>
          <a:p>
            <a:pPr lvl="1"/>
            <a:r>
              <a:rPr lang="nb-NO" dirty="0"/>
              <a:t>Zillow.com ?</a:t>
            </a:r>
          </a:p>
        </p:txBody>
      </p:sp>
    </p:spTree>
    <p:extLst>
      <p:ext uri="{BB962C8B-B14F-4D97-AF65-F5344CB8AC3E}">
        <p14:creationId xmlns:p14="http://schemas.microsoft.com/office/powerpoint/2010/main" val="36623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3D40-14F9-4527-83D3-BF0CD6B3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5704-2A45-4613-8AF4-36FC6089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Maskinlæring</a:t>
            </a:r>
          </a:p>
          <a:p>
            <a:r>
              <a:rPr lang="nb-NO" dirty="0"/>
              <a:t>Kunstig intelligens (AI)</a:t>
            </a:r>
          </a:p>
          <a:p>
            <a:r>
              <a:rPr lang="nb-NO" dirty="0"/>
              <a:t>Deep </a:t>
            </a:r>
            <a:r>
              <a:rPr lang="nb-NO" dirty="0" err="1"/>
              <a:t>learning</a:t>
            </a:r>
            <a:endParaRPr lang="nb-NO" dirty="0"/>
          </a:p>
          <a:p>
            <a:endParaRPr lang="nb-NO" dirty="0"/>
          </a:p>
          <a:p>
            <a:pPr lvl="1"/>
            <a:r>
              <a:rPr lang="nb-NO" dirty="0"/>
              <a:t>Begrepene er overlappende, men ikke identiske.</a:t>
            </a:r>
          </a:p>
        </p:txBody>
      </p:sp>
    </p:spTree>
    <p:extLst>
      <p:ext uri="{BB962C8B-B14F-4D97-AF65-F5344CB8AC3E}">
        <p14:creationId xmlns:p14="http://schemas.microsoft.com/office/powerpoint/2010/main" val="294165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CA49-22C2-44F8-9594-DB6053E1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200329"/>
          </a:xfrm>
        </p:spPr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8CCA-BA4D-43B1-B533-D455CE98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Bygger på en kombinasjon av:</a:t>
            </a:r>
          </a:p>
          <a:p>
            <a:pPr lvl="1"/>
            <a:r>
              <a:rPr lang="nb-NO" dirty="0" err="1"/>
              <a:t>Hedoniske</a:t>
            </a:r>
            <a:r>
              <a:rPr lang="nb-NO" dirty="0"/>
              <a:t> modeller</a:t>
            </a:r>
          </a:p>
          <a:p>
            <a:pPr lvl="1"/>
            <a:endParaRPr lang="nb-NO" dirty="0"/>
          </a:p>
          <a:p>
            <a:pPr lvl="1"/>
            <a:r>
              <a:rPr lang="nb-NO" dirty="0" err="1"/>
              <a:t>Repiterte</a:t>
            </a:r>
            <a:r>
              <a:rPr lang="nb-NO" dirty="0"/>
              <a:t> salg for å prediktere pris </a:t>
            </a:r>
          </a:p>
          <a:p>
            <a:pPr marL="457200" lvl="1" indent="0">
              <a:buNone/>
            </a:pPr>
            <a:r>
              <a:rPr lang="nb-NO" dirty="0"/>
              <a:t>(</a:t>
            </a:r>
            <a:r>
              <a:rPr lang="nb-NO" dirty="0" err="1"/>
              <a:t>Caplin</a:t>
            </a:r>
            <a:r>
              <a:rPr lang="nb-NO" dirty="0"/>
              <a:t>, </a:t>
            </a:r>
            <a:r>
              <a:rPr lang="nb-NO" dirty="0" err="1"/>
              <a:t>Chopra</a:t>
            </a:r>
            <a:r>
              <a:rPr lang="nb-NO" dirty="0"/>
              <a:t>, </a:t>
            </a:r>
            <a:r>
              <a:rPr lang="nb-NO" dirty="0" err="1"/>
              <a:t>Leahy</a:t>
            </a:r>
            <a:r>
              <a:rPr lang="nb-NO" dirty="0"/>
              <a:t>, </a:t>
            </a:r>
            <a:r>
              <a:rPr lang="nb-NO" dirty="0" err="1"/>
              <a:t>LeCun</a:t>
            </a:r>
            <a:r>
              <a:rPr lang="nb-NO" dirty="0"/>
              <a:t> and </a:t>
            </a:r>
            <a:r>
              <a:rPr lang="nb-NO" dirty="0" err="1"/>
              <a:t>Thampy</a:t>
            </a:r>
            <a:r>
              <a:rPr lang="nb-NO" dirty="0"/>
              <a:t>, 2008)</a:t>
            </a:r>
          </a:p>
          <a:p>
            <a:pPr marL="457200" lvl="1" indent="0">
              <a:buNone/>
            </a:pPr>
            <a:endParaRPr lang="nb-NO" dirty="0"/>
          </a:p>
          <a:p>
            <a:pPr lvl="1"/>
            <a:r>
              <a:rPr lang="nb-NO" dirty="0"/>
              <a:t>Spatial </a:t>
            </a:r>
            <a:r>
              <a:rPr lang="nb-NO" dirty="0" err="1"/>
              <a:t>analysis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281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2418-22A7-430C-85C2-D8AB766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Spatial </a:t>
            </a:r>
            <a:r>
              <a:rPr lang="nb-NO" dirty="0" err="1"/>
              <a:t>autocorrelation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A132-4016-4593-9E1E-B97587C2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Tanken her er at, områder, steder eller eiendommer som ligger i nærheten av hverandre har lignende verdier.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397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9DA6-4BEC-4529-B7DD-78F3B926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Spatial </a:t>
            </a:r>
            <a:r>
              <a:rPr lang="nb-NO" dirty="0" err="1"/>
              <a:t>autocorrelation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97DD-9E7A-42D9-A7C3-89FC4B44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Metoder som søker å løse SC er blant annet:</a:t>
            </a:r>
          </a:p>
          <a:p>
            <a:pPr lvl="1"/>
            <a:r>
              <a:rPr lang="nb-NO" dirty="0"/>
              <a:t>Spatial Lag Models (SLM)</a:t>
            </a:r>
          </a:p>
          <a:p>
            <a:pPr lvl="1"/>
            <a:r>
              <a:rPr lang="nb-NO" dirty="0"/>
              <a:t>Spatial </a:t>
            </a:r>
            <a:r>
              <a:rPr lang="nb-NO" dirty="0" err="1"/>
              <a:t>Error</a:t>
            </a:r>
            <a:r>
              <a:rPr lang="nb-NO" dirty="0"/>
              <a:t> Models (SEM)</a:t>
            </a:r>
          </a:p>
          <a:p>
            <a:pPr lvl="1"/>
            <a:r>
              <a:rPr lang="nb-NO" dirty="0"/>
              <a:t>General Spatial Model (GSM)</a:t>
            </a:r>
          </a:p>
          <a:p>
            <a:pPr lvl="1"/>
            <a:r>
              <a:rPr lang="nb-NO" dirty="0"/>
              <a:t>Spatial </a:t>
            </a:r>
            <a:r>
              <a:rPr lang="nb-NO" dirty="0" err="1"/>
              <a:t>Durbin</a:t>
            </a:r>
            <a:r>
              <a:rPr lang="nb-NO" dirty="0"/>
              <a:t> Model (SDM)</a:t>
            </a:r>
          </a:p>
          <a:p>
            <a:pPr lvl="1"/>
            <a:r>
              <a:rPr lang="nb-NO" dirty="0" err="1"/>
              <a:t>Geostatisticak</a:t>
            </a:r>
            <a:r>
              <a:rPr lang="nb-NO" dirty="0"/>
              <a:t> kriging</a:t>
            </a:r>
          </a:p>
        </p:txBody>
      </p:sp>
    </p:spTree>
    <p:extLst>
      <p:ext uri="{BB962C8B-B14F-4D97-AF65-F5344CB8AC3E}">
        <p14:creationId xmlns:p14="http://schemas.microsoft.com/office/powerpoint/2010/main" val="186484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A541-8578-47ED-BC44-37236B1C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Spatial </a:t>
            </a:r>
            <a:r>
              <a:rPr lang="nb-NO" dirty="0" err="1"/>
              <a:t>heterogeneity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0E09-88CB-422E-A562-FDE5A003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Dette konseptet er knyttet til at eiendommer har en gitt beliggenhet samtidig som at det gjerne er en ujevn fordeling av egenskaper og personer i ulike områder. </a:t>
            </a:r>
          </a:p>
        </p:txBody>
      </p:sp>
    </p:spTree>
    <p:extLst>
      <p:ext uri="{BB962C8B-B14F-4D97-AF65-F5344CB8AC3E}">
        <p14:creationId xmlns:p14="http://schemas.microsoft.com/office/powerpoint/2010/main" val="1561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761D-4A5E-4151-88D5-A6A5B786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Spatial </a:t>
            </a:r>
            <a:r>
              <a:rPr lang="nb-NO" dirty="0" err="1"/>
              <a:t>heterogeneity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5362-2483-4368-B9AB-BBE30C01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Metoder som søker å løse SH er blant annet:</a:t>
            </a:r>
          </a:p>
          <a:p>
            <a:pPr lvl="1"/>
            <a:r>
              <a:rPr lang="nb-NO" dirty="0" err="1"/>
              <a:t>Local</a:t>
            </a:r>
            <a:r>
              <a:rPr lang="nb-NO" dirty="0"/>
              <a:t> Models (k-</a:t>
            </a:r>
            <a:r>
              <a:rPr lang="nb-NO" dirty="0" err="1"/>
              <a:t>means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Geographically</a:t>
            </a:r>
            <a:r>
              <a:rPr lang="nb-NO" dirty="0"/>
              <a:t> </a:t>
            </a:r>
            <a:r>
              <a:rPr lang="nb-NO" dirty="0" err="1"/>
              <a:t>Weighted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(GWR)</a:t>
            </a:r>
          </a:p>
          <a:p>
            <a:pPr lvl="1"/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(MWR)</a:t>
            </a:r>
          </a:p>
        </p:txBody>
      </p:sp>
    </p:spTree>
    <p:extLst>
      <p:ext uri="{BB962C8B-B14F-4D97-AF65-F5344CB8AC3E}">
        <p14:creationId xmlns:p14="http://schemas.microsoft.com/office/powerpoint/2010/main" val="162448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4512-161C-4601-BF22-DF7CE1D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E78D-1D23-4059-A347-AC480522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Maskinlæring er en spesialisering innen kunstig intelligens hvor man bruker statistiske metoder for å la datamaskiner finne mønstre i store datamengder.</a:t>
            </a:r>
          </a:p>
          <a:p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: Å predikere hva som vil skje i fremtiden, gitt historiske data. Dette kalles veiledet læring.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Unsupervised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: Å finne mønster i data. Dette kalles ikke-veiledet læring.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9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1CC8-7404-458F-8D19-9F8F4304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Tentativ forelesningsplan</a:t>
            </a:r>
          </a:p>
        </p:txBody>
      </p:sp>
      <p:graphicFrame>
        <p:nvGraphicFramePr>
          <p:cNvPr id="4" name="Content Placeholder 3" descr="Tentativ forelesningsplan for å vise hvor vi er i forelesningsrekken.">
            <a:extLst>
              <a:ext uri="{FF2B5EF4-FFF2-40B4-BE49-F238E27FC236}">
                <a16:creationId xmlns:a16="http://schemas.microsoft.com/office/drawing/2014/main" id="{7EF7EA46-A819-4B2D-A007-3F57A186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89848"/>
              </p:ext>
            </p:extLst>
          </p:nvPr>
        </p:nvGraphicFramePr>
        <p:xfrm>
          <a:off x="1123950" y="1281589"/>
          <a:ext cx="7407404" cy="5466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09">
                  <a:extLst>
                    <a:ext uri="{9D8B030D-6E8A-4147-A177-3AD203B41FA5}">
                      <a16:colId xmlns:a16="http://schemas.microsoft.com/office/drawing/2014/main" val="436659220"/>
                    </a:ext>
                  </a:extLst>
                </a:gridCol>
                <a:gridCol w="3877416">
                  <a:extLst>
                    <a:ext uri="{9D8B030D-6E8A-4147-A177-3AD203B41FA5}">
                      <a16:colId xmlns:a16="http://schemas.microsoft.com/office/drawing/2014/main" val="1455594644"/>
                    </a:ext>
                  </a:extLst>
                </a:gridCol>
                <a:gridCol w="2749679">
                  <a:extLst>
                    <a:ext uri="{9D8B030D-6E8A-4147-A177-3AD203B41FA5}">
                      <a16:colId xmlns:a16="http://schemas.microsoft.com/office/drawing/2014/main" val="252959747"/>
                    </a:ext>
                  </a:extLst>
                </a:gridCol>
              </a:tblGrid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Litteratur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159419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Introforelesning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75620"/>
                  </a:ext>
                </a:extLst>
              </a:tr>
              <a:tr h="668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 inntjeningsbasert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32179"/>
                  </a:ext>
                </a:extLst>
              </a:tr>
              <a:tr h="89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Salgssammenligning og kostnadsbaser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11496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Hedonisk metode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6883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Gjentatte salg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35873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 med Endre Jo Reite, BNBank </a:t>
                      </a:r>
                      <a:r>
                        <a:rPr lang="nb-NO" sz="11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25.09.2020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593506"/>
                  </a:ext>
                </a:extLst>
              </a:tr>
              <a:tr h="483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 med Joakim Blix </a:t>
                      </a:r>
                      <a:r>
                        <a:rPr lang="nb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Prestmo</a:t>
                      </a: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BNBank </a:t>
                      </a:r>
                      <a:r>
                        <a:rPr lang="nb-NO" sz="11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02.10.2020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906968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Automatiske verdsettelsesmodeller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914146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uobserverte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variabler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57288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uobserverte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variabler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596276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solidFill>
                            <a:srgbClr val="2728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Høyeste og beste bruk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99814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Skatt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2588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Børsdata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3047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Oppsummering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64578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AA4C7F0-DD36-46EC-9A5D-623A9F7CD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136198"/>
              </p:ext>
            </p:extLst>
          </p:nvPr>
        </p:nvGraphicFramePr>
        <p:xfrm>
          <a:off x="1123949" y="1281589"/>
          <a:ext cx="7591425" cy="546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694">
                  <a:extLst>
                    <a:ext uri="{9D8B030D-6E8A-4147-A177-3AD203B41FA5}">
                      <a16:colId xmlns:a16="http://schemas.microsoft.com/office/drawing/2014/main" val="436659220"/>
                    </a:ext>
                  </a:extLst>
                </a:gridCol>
                <a:gridCol w="1191678">
                  <a:extLst>
                    <a:ext uri="{9D8B030D-6E8A-4147-A177-3AD203B41FA5}">
                      <a16:colId xmlns:a16="http://schemas.microsoft.com/office/drawing/2014/main" val="1455594644"/>
                    </a:ext>
                  </a:extLst>
                </a:gridCol>
                <a:gridCol w="5600053">
                  <a:extLst>
                    <a:ext uri="{9D8B030D-6E8A-4147-A177-3AD203B41FA5}">
                      <a16:colId xmlns:a16="http://schemas.microsoft.com/office/drawing/2014/main" val="252959747"/>
                    </a:ext>
                  </a:extLst>
                </a:gridCol>
              </a:tblGrid>
              <a:tr h="24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Uke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159419"/>
                  </a:ext>
                </a:extLst>
              </a:tr>
              <a:tr h="349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75620"/>
                  </a:ext>
                </a:extLst>
              </a:tr>
              <a:tr h="364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 inntjeningsbasert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32179"/>
                  </a:ext>
                </a:extLst>
              </a:tr>
              <a:tr h="511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Databehandling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11496"/>
                  </a:ext>
                </a:extLst>
              </a:tr>
              <a:tr h="35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 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6883"/>
                  </a:ext>
                </a:extLst>
              </a:tr>
              <a:tr h="340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eiendom, salgssammenligning og kostnadsbasert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358736"/>
                  </a:ext>
                </a:extLst>
              </a:tr>
              <a:tr h="442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Hedonisk metode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593506"/>
                  </a:ext>
                </a:extLst>
              </a:tr>
              <a:tr h="442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Gjentatte salg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906968"/>
                  </a:ext>
                </a:extLst>
              </a:tr>
              <a:tr h="442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914146"/>
                  </a:ext>
                </a:extLst>
              </a:tr>
              <a:tr h="494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57288"/>
                  </a:ext>
                </a:extLst>
              </a:tr>
              <a:tr h="494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AVM, kommentarer </a:t>
                      </a: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til arbeidskravet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596276"/>
                  </a:ext>
                </a:extLst>
              </a:tr>
              <a:tr h="411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Joakim Blix Prestmo,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99814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Utgår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25885"/>
                  </a:ext>
                </a:extLst>
              </a:tr>
              <a:tr h="24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Endre Jo Reite,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3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5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1136-E142-411D-B4BE-60EC3572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F47-64A8-4380-8377-DD468D7E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vi skal predikere noe så må vi ha noe å predikere (en fasit), og noen variable som skal være med på å forklare denne fasiten. </a:t>
            </a:r>
          </a:p>
        </p:txBody>
      </p:sp>
    </p:spTree>
    <p:extLst>
      <p:ext uri="{BB962C8B-B14F-4D97-AF65-F5344CB8AC3E}">
        <p14:creationId xmlns:p14="http://schemas.microsoft.com/office/powerpoint/2010/main" val="210208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068-39BD-4DE1-BC00-FD5DF260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6FAA-9D69-4EC8-9490-A3DD50B3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Caplin</a:t>
            </a:r>
            <a:r>
              <a:rPr lang="nb-NO" dirty="0"/>
              <a:t> m.fl. (2008)</a:t>
            </a:r>
          </a:p>
          <a:p>
            <a:r>
              <a:rPr lang="nb-NO" dirty="0" err="1"/>
              <a:t>NgMartin</a:t>
            </a:r>
            <a:r>
              <a:rPr lang="nb-NO" dirty="0"/>
              <a:t> og </a:t>
            </a:r>
            <a:r>
              <a:rPr lang="nb-NO" dirty="0" err="1"/>
              <a:t>Wong</a:t>
            </a:r>
            <a:r>
              <a:rPr lang="nb-NO" dirty="0"/>
              <a:t> (2008)</a:t>
            </a:r>
          </a:p>
          <a:p>
            <a:r>
              <a:rPr lang="nb-NO" dirty="0" err="1"/>
              <a:t>Shekarian</a:t>
            </a:r>
            <a:r>
              <a:rPr lang="nb-NO" dirty="0"/>
              <a:t> og </a:t>
            </a:r>
            <a:r>
              <a:rPr lang="nb-NO" dirty="0" err="1"/>
              <a:t>Fallahpour</a:t>
            </a:r>
            <a:r>
              <a:rPr lang="nb-NO" dirty="0"/>
              <a:t> (2013)</a:t>
            </a:r>
          </a:p>
          <a:p>
            <a:r>
              <a:rPr lang="nb-NO" dirty="0" err="1"/>
              <a:t>Plakandaras</a:t>
            </a:r>
            <a:r>
              <a:rPr lang="nb-NO" dirty="0"/>
              <a:t> m.fl. (2015)</a:t>
            </a:r>
          </a:p>
        </p:txBody>
      </p:sp>
    </p:spTree>
    <p:extLst>
      <p:ext uri="{BB962C8B-B14F-4D97-AF65-F5344CB8AC3E}">
        <p14:creationId xmlns:p14="http://schemas.microsoft.com/office/powerpoint/2010/main" val="121852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9B43-53F5-45DA-A9E8-D949D945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200329"/>
          </a:xfrm>
        </p:spPr>
        <p:txBody>
          <a:bodyPr/>
          <a:lstStyle/>
          <a:p>
            <a:r>
              <a:rPr lang="nb-NO" dirty="0"/>
              <a:t>Maskinlæring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4393-D65F-4776-BF1A-AC66BA6E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Modellen kan aldri bli bedre enn de dataene en putter inn i den.</a:t>
            </a:r>
          </a:p>
          <a:p>
            <a:endParaRPr lang="nb-NO" dirty="0"/>
          </a:p>
          <a:p>
            <a:r>
              <a:rPr lang="nb-NO" dirty="0"/>
              <a:t>Så langt har utviklingen i større grad handlet om å utvikle databasene som å bedre algoritmene.</a:t>
            </a:r>
          </a:p>
        </p:txBody>
      </p:sp>
    </p:spTree>
    <p:extLst>
      <p:ext uri="{BB962C8B-B14F-4D97-AF65-F5344CB8AC3E}">
        <p14:creationId xmlns:p14="http://schemas.microsoft.com/office/powerpoint/2010/main" val="259713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FFE-395B-40C6-B85F-36BC06D1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Maskinlæring, tekniker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B93B-C0E4-47F5-BCCC-6A0AF918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Beslutningstrær</a:t>
            </a:r>
          </a:p>
          <a:p>
            <a:endParaRPr lang="nb-NO" dirty="0"/>
          </a:p>
          <a:p>
            <a:r>
              <a:rPr lang="nb-NO" dirty="0" err="1"/>
              <a:t>Extra-Tree</a:t>
            </a:r>
            <a:r>
              <a:rPr lang="nb-NO" dirty="0"/>
              <a:t> (</a:t>
            </a:r>
            <a:r>
              <a:rPr lang="nb-NO" b="1" dirty="0" err="1"/>
              <a:t>ex</a:t>
            </a:r>
            <a:r>
              <a:rPr lang="nb-NO" dirty="0" err="1"/>
              <a:t>tremely</a:t>
            </a:r>
            <a:r>
              <a:rPr lang="nb-NO" dirty="0"/>
              <a:t> </a:t>
            </a:r>
            <a:r>
              <a:rPr lang="nb-NO" b="1" dirty="0" err="1"/>
              <a:t>ra</a:t>
            </a:r>
            <a:r>
              <a:rPr lang="nb-NO" dirty="0" err="1"/>
              <a:t>ndomizes</a:t>
            </a:r>
            <a:r>
              <a:rPr lang="nb-NO" dirty="0"/>
              <a:t> </a:t>
            </a:r>
            <a:r>
              <a:rPr lang="nb-NO" b="1" dirty="0" err="1"/>
              <a:t>tree</a:t>
            </a:r>
            <a:r>
              <a:rPr lang="nb-NO" dirty="0" err="1"/>
              <a:t>s</a:t>
            </a:r>
            <a:r>
              <a:rPr lang="nb-NO" dirty="0"/>
              <a:t>)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 err="1"/>
              <a:t>Bagging</a:t>
            </a:r>
            <a:r>
              <a:rPr lang="nb-NO" dirty="0"/>
              <a:t> Models</a:t>
            </a:r>
          </a:p>
          <a:p>
            <a:endParaRPr lang="nb-NO" dirty="0"/>
          </a:p>
          <a:p>
            <a:r>
              <a:rPr lang="nb-NO" dirty="0"/>
              <a:t>Random Forest</a:t>
            </a:r>
          </a:p>
          <a:p>
            <a:endParaRPr lang="nb-NO" dirty="0"/>
          </a:p>
          <a:p>
            <a:r>
              <a:rPr lang="nb-NO" dirty="0" err="1"/>
              <a:t>Voting</a:t>
            </a:r>
            <a:r>
              <a:rPr lang="nb-NO" dirty="0"/>
              <a:t> Models</a:t>
            </a:r>
          </a:p>
          <a:p>
            <a:endParaRPr lang="nb-NO" dirty="0"/>
          </a:p>
          <a:p>
            <a:r>
              <a:rPr lang="nb-NO" dirty="0" err="1"/>
              <a:t>Boosting</a:t>
            </a:r>
            <a:r>
              <a:rPr lang="nb-NO" dirty="0"/>
              <a:t> Models</a:t>
            </a:r>
          </a:p>
          <a:p>
            <a:pPr lvl="1"/>
            <a:r>
              <a:rPr lang="nb-NO" dirty="0" err="1"/>
              <a:t>Xbost</a:t>
            </a:r>
            <a:endParaRPr lang="nb-NO" dirty="0"/>
          </a:p>
          <a:p>
            <a:pPr lvl="1"/>
            <a:r>
              <a:rPr lang="nb-NO" dirty="0" err="1"/>
              <a:t>XGBoost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Artificial</a:t>
            </a:r>
            <a:r>
              <a:rPr lang="nb-NO" dirty="0"/>
              <a:t> Neural Networks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165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3474-839F-44EB-B5A6-7DB08FC2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Oppdeling av datasett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64E8-0C5D-40DC-96BC-24D3D97F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vi driver med maskinlæring så deler vi gjerne datasettet i to.</a:t>
            </a:r>
          </a:p>
          <a:p>
            <a:endParaRPr lang="nb-NO" dirty="0"/>
          </a:p>
          <a:p>
            <a:r>
              <a:rPr lang="nb-NO" dirty="0"/>
              <a:t>Vi har et treningsdatasett (in-sample), som benyttes til å utvikle predikeringsmodellen, og et test datasett (</a:t>
            </a:r>
            <a:r>
              <a:rPr lang="nb-NO" dirty="0" err="1"/>
              <a:t>out</a:t>
            </a:r>
            <a:r>
              <a:rPr lang="nb-NO" dirty="0"/>
              <a:t>-of sample) som benyttes til å teste hvor godt modellen gjør det.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Om datasettet ikke er stort nok så er det vanskelig å få til en god splitt. Treningsdatasettet er ofte større enn testdatasettet. </a:t>
            </a:r>
          </a:p>
        </p:txBody>
      </p:sp>
    </p:spTree>
    <p:extLst>
      <p:ext uri="{BB962C8B-B14F-4D97-AF65-F5344CB8AC3E}">
        <p14:creationId xmlns:p14="http://schemas.microsoft.com/office/powerpoint/2010/main" val="393183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333C-9C6D-40B0-8178-EB657834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Oppdeling av datasett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0D9-68BD-4785-ACFF-A70817DE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finnes ulike måter å dele opp datasettet på, vanligst er nok tilfeldig utvalg, men en kan også gjøre utvalget på en måte som setter modellen i en mest mulig lik situasjon som den oppgaven den skal løse, f.eks. inndeling basert på tid.</a:t>
            </a:r>
          </a:p>
        </p:txBody>
      </p:sp>
    </p:spTree>
    <p:extLst>
      <p:ext uri="{BB962C8B-B14F-4D97-AF65-F5344CB8AC3E}">
        <p14:creationId xmlns:p14="http://schemas.microsoft.com/office/powerpoint/2010/main" val="257586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CBAE-465B-4D49-85F7-C9F309B2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2E08-4BC4-4BCE-8D25-2BBB7FDC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 descr="Maskinlæringsmodell eksempel">
            <a:extLst>
              <a:ext uri="{FF2B5EF4-FFF2-40B4-BE49-F238E27FC236}">
                <a16:creationId xmlns:a16="http://schemas.microsoft.com/office/drawing/2014/main" id="{2BE8EBBC-65BE-4F39-B2B9-A56E3C67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74" y="1475280"/>
            <a:ext cx="7187251" cy="39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431E-FC49-4FA5-9279-14A3D36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Modeller eksempel</a:t>
            </a:r>
          </a:p>
        </p:txBody>
      </p:sp>
      <p:pic>
        <p:nvPicPr>
          <p:cNvPr id="4" name="Content Placeholder 3" descr="Correlasjonsmatrise mellom ulike maskinlæringsmodeller eksempel.">
            <a:extLst>
              <a:ext uri="{FF2B5EF4-FFF2-40B4-BE49-F238E27FC236}">
                <a16:creationId xmlns:a16="http://schemas.microsoft.com/office/drawing/2014/main" id="{A553B93F-5A9E-45BA-BDB3-D379DDF9A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125" y="1084111"/>
            <a:ext cx="7303801" cy="53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0EE9-CCC9-4F8C-9350-BC4BAAE4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Prediksjonsmål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F7A5-2848-448E-BDD3-2B75494D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Within</a:t>
            </a:r>
            <a:r>
              <a:rPr lang="nb-NO" dirty="0"/>
              <a:t> x%,		forteller andelen av predikeringene 					som traff innenfor den angitte 							avstanden x%, fra den sanne 							verdien.</a:t>
            </a:r>
          </a:p>
          <a:p>
            <a:endParaRPr lang="nb-NO" dirty="0"/>
          </a:p>
          <a:p>
            <a:r>
              <a:rPr lang="nb-NO" dirty="0" err="1"/>
              <a:t>MdAPE</a:t>
            </a:r>
            <a:r>
              <a:rPr lang="nb-NO" dirty="0"/>
              <a:t>		Median </a:t>
            </a:r>
            <a:r>
              <a:rPr lang="nb-NO" dirty="0" err="1"/>
              <a:t>absolut</a:t>
            </a:r>
            <a:r>
              <a:rPr lang="nb-NO" dirty="0"/>
              <a:t> </a:t>
            </a: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error</a:t>
            </a:r>
            <a:endParaRPr lang="nb-NO" dirty="0"/>
          </a:p>
          <a:p>
            <a:endParaRPr lang="nb-NO" dirty="0"/>
          </a:p>
          <a:p>
            <a:r>
              <a:rPr lang="nb-NO" dirty="0"/>
              <a:t>MAPE			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precentage</a:t>
            </a:r>
            <a:r>
              <a:rPr lang="nb-NO" dirty="0"/>
              <a:t> </a:t>
            </a:r>
            <a:r>
              <a:rPr lang="nb-NO" dirty="0" err="1"/>
              <a:t>error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Moran’s</a:t>
            </a:r>
            <a:r>
              <a:rPr lang="nb-NO" dirty="0"/>
              <a:t> I		Mål på spatial </a:t>
            </a:r>
            <a:r>
              <a:rPr lang="nb-NO" dirty="0" err="1"/>
              <a:t>autocorrelation</a:t>
            </a:r>
            <a:r>
              <a:rPr lang="nb-NO" dirty="0"/>
              <a:t> 							(global)</a:t>
            </a:r>
          </a:p>
          <a:p>
            <a:endParaRPr lang="nb-NO" dirty="0"/>
          </a:p>
          <a:p>
            <a:r>
              <a:rPr lang="nb-NO" dirty="0" err="1"/>
              <a:t>Geary’s</a:t>
            </a:r>
            <a:r>
              <a:rPr lang="nb-NO" dirty="0"/>
              <a:t> C		 Mål på spatial </a:t>
            </a:r>
            <a:r>
              <a:rPr lang="nb-NO" dirty="0" err="1"/>
              <a:t>autocorrelation</a:t>
            </a:r>
            <a:r>
              <a:rPr lang="nb-NO" dirty="0"/>
              <a:t> 						(lokal)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29608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71B3-6932-41BA-B3B2-13BC39E1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referanser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8948-9549-47E8-A8DB-F9A86D3F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Abidoye</a:t>
            </a:r>
            <a:r>
              <a:rPr lang="en-US" dirty="0"/>
              <a:t>, R.B., </a:t>
            </a:r>
            <a:r>
              <a:rPr lang="en-US" dirty="0" err="1"/>
              <a:t>og</a:t>
            </a:r>
            <a:r>
              <a:rPr lang="en-US" dirty="0"/>
              <a:t> A.P.C. Chan. 2017</a:t>
            </a:r>
          </a:p>
          <a:p>
            <a:r>
              <a:rPr lang="en-US" dirty="0" err="1"/>
              <a:t>Boluwatife</a:t>
            </a:r>
            <a:r>
              <a:rPr lang="en-US" dirty="0"/>
              <a:t> </a:t>
            </a:r>
            <a:r>
              <a:rPr lang="en-US" dirty="0" err="1"/>
              <a:t>Abidoye</a:t>
            </a:r>
            <a:r>
              <a:rPr lang="en-US" dirty="0"/>
              <a:t>, R. </a:t>
            </a:r>
            <a:r>
              <a:rPr lang="en-US" dirty="0" err="1"/>
              <a:t>og</a:t>
            </a:r>
            <a:r>
              <a:rPr lang="en-US" dirty="0"/>
              <a:t> A.P.C. Chan. (2016)</a:t>
            </a:r>
          </a:p>
          <a:p>
            <a:r>
              <a:rPr lang="en-US" dirty="0"/>
              <a:t>Borst, R. (1991)</a:t>
            </a:r>
          </a:p>
          <a:p>
            <a:r>
              <a:rPr lang="en-US" dirty="0"/>
              <a:t>Bradford, T. </a:t>
            </a:r>
            <a:r>
              <a:rPr lang="en-US" dirty="0" err="1"/>
              <a:t>og</a:t>
            </a:r>
            <a:r>
              <a:rPr lang="en-US" dirty="0"/>
              <a:t> C. </a:t>
            </a:r>
            <a:r>
              <a:rPr lang="en-US" dirty="0" err="1"/>
              <a:t>Rispin</a:t>
            </a:r>
            <a:r>
              <a:rPr lang="en-US" dirty="0"/>
              <a:t>. (2013)</a:t>
            </a:r>
          </a:p>
          <a:p>
            <a:r>
              <a:rPr lang="en-US" dirty="0" err="1"/>
              <a:t>Cechin</a:t>
            </a:r>
            <a:r>
              <a:rPr lang="en-US" dirty="0"/>
              <a:t>, A., </a:t>
            </a:r>
            <a:r>
              <a:rPr lang="en-US" dirty="0" err="1"/>
              <a:t>Souto</a:t>
            </a:r>
            <a:r>
              <a:rPr lang="en-US" dirty="0"/>
              <a:t>, A. </a:t>
            </a:r>
            <a:r>
              <a:rPr lang="en-US" dirty="0" err="1"/>
              <a:t>og</a:t>
            </a:r>
            <a:r>
              <a:rPr lang="en-US" dirty="0"/>
              <a:t> Aurelio, M. (2000)</a:t>
            </a:r>
          </a:p>
          <a:p>
            <a:r>
              <a:rPr lang="en-US" dirty="0" err="1"/>
              <a:t>Chaphalkar</a:t>
            </a:r>
            <a:r>
              <a:rPr lang="en-US" dirty="0"/>
              <a:t>, N.B. </a:t>
            </a:r>
            <a:r>
              <a:rPr lang="en-US" dirty="0" err="1"/>
              <a:t>og</a:t>
            </a:r>
            <a:r>
              <a:rPr lang="en-US" dirty="0"/>
              <a:t> S. </a:t>
            </a:r>
            <a:r>
              <a:rPr lang="en-US" dirty="0" err="1"/>
              <a:t>Sandbhor</a:t>
            </a:r>
            <a:r>
              <a:rPr lang="en-US" dirty="0"/>
              <a:t>. (2013)</a:t>
            </a:r>
          </a:p>
          <a:p>
            <a:r>
              <a:rPr lang="en-US" dirty="0"/>
              <a:t>Collins, A. </a:t>
            </a:r>
            <a:r>
              <a:rPr lang="en-US" dirty="0" err="1"/>
              <a:t>og</a:t>
            </a:r>
            <a:r>
              <a:rPr lang="en-US" dirty="0"/>
              <a:t> Evans, A. (1994)</a:t>
            </a:r>
          </a:p>
          <a:p>
            <a:r>
              <a:rPr lang="en-US" dirty="0" err="1"/>
              <a:t>d’Amato</a:t>
            </a:r>
            <a:r>
              <a:rPr lang="en-US" dirty="0"/>
              <a:t>, M., </a:t>
            </a:r>
            <a:r>
              <a:rPr lang="en-US" dirty="0" err="1"/>
              <a:t>og</a:t>
            </a:r>
            <a:r>
              <a:rPr lang="en-US" dirty="0"/>
              <a:t> T. </a:t>
            </a:r>
            <a:r>
              <a:rPr lang="en-US" dirty="0" err="1"/>
              <a:t>Kauko</a:t>
            </a:r>
            <a:r>
              <a:rPr lang="en-US" dirty="0"/>
              <a:t>, eds. (2017)</a:t>
            </a:r>
          </a:p>
          <a:p>
            <a:r>
              <a:rPr lang="sv-SE" dirty="0"/>
              <a:t>Ge, X.J., Runeson, G. og Lam, K.C. (2003)</a:t>
            </a:r>
            <a:endParaRPr lang="en-US" dirty="0"/>
          </a:p>
          <a:p>
            <a:r>
              <a:rPr lang="nb-NO" dirty="0" err="1"/>
              <a:t>Hamzaoi</a:t>
            </a:r>
            <a:r>
              <a:rPr lang="nb-NO" dirty="0"/>
              <a:t>, Y.E. og </a:t>
            </a:r>
            <a:r>
              <a:rPr lang="nb-NO" dirty="0" err="1"/>
              <a:t>Hernández</a:t>
            </a:r>
            <a:r>
              <a:rPr lang="nb-NO" dirty="0"/>
              <a:t>, J.A. (2011)</a:t>
            </a:r>
            <a:endParaRPr lang="en-US" dirty="0"/>
          </a:p>
          <a:p>
            <a:r>
              <a:rPr lang="en-US" dirty="0" err="1"/>
              <a:t>Jahanshiri</a:t>
            </a:r>
            <a:r>
              <a:rPr lang="en-US" dirty="0"/>
              <a:t>, E., </a:t>
            </a:r>
            <a:r>
              <a:rPr lang="en-US" dirty="0" err="1"/>
              <a:t>Buyong</a:t>
            </a:r>
            <a:r>
              <a:rPr lang="en-US" dirty="0"/>
              <a:t>, T. </a:t>
            </a:r>
            <a:r>
              <a:rPr lang="en-US" dirty="0" err="1"/>
              <a:t>og</a:t>
            </a:r>
            <a:r>
              <a:rPr lang="en-US" dirty="0"/>
              <a:t> Shariff, A. (2011)</a:t>
            </a:r>
          </a:p>
          <a:p>
            <a:r>
              <a:rPr lang="en-US" dirty="0"/>
              <a:t>Liu, J., Zhang, X. of Wu, W. (2006)</a:t>
            </a:r>
          </a:p>
          <a:p>
            <a:r>
              <a:rPr lang="en-US" dirty="0" err="1"/>
              <a:t>McGreal</a:t>
            </a:r>
            <a:r>
              <a:rPr lang="en-US" dirty="0"/>
              <a:t>, S., Adair, A., McBurney, D. </a:t>
            </a:r>
            <a:r>
              <a:rPr lang="en-US" dirty="0" err="1"/>
              <a:t>og</a:t>
            </a:r>
            <a:r>
              <a:rPr lang="en-US" dirty="0"/>
              <a:t> Patterson, D. (1998)</a:t>
            </a:r>
          </a:p>
          <a:p>
            <a:r>
              <a:rPr lang="en-US" dirty="0" err="1"/>
              <a:t>Morano</a:t>
            </a:r>
            <a:r>
              <a:rPr lang="en-US" dirty="0"/>
              <a:t>, P.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Tajani</a:t>
            </a:r>
            <a:r>
              <a:rPr lang="en-US" dirty="0"/>
              <a:t>, F. (2013)</a:t>
            </a:r>
          </a:p>
          <a:p>
            <a:r>
              <a:rPr lang="en-US" dirty="0" err="1"/>
              <a:t>Tajani</a:t>
            </a:r>
            <a:r>
              <a:rPr lang="en-US" dirty="0"/>
              <a:t>, F., </a:t>
            </a:r>
            <a:r>
              <a:rPr lang="en-US" dirty="0" err="1"/>
              <a:t>Morano</a:t>
            </a:r>
            <a:r>
              <a:rPr lang="en-US" dirty="0"/>
              <a:t>, P.,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Ntalianis</a:t>
            </a:r>
            <a:r>
              <a:rPr lang="en-US" dirty="0"/>
              <a:t> (2018)</a:t>
            </a:r>
          </a:p>
          <a:p>
            <a:r>
              <a:rPr lang="en-US" dirty="0" err="1"/>
              <a:t>Worzala</a:t>
            </a:r>
            <a:r>
              <a:rPr lang="en-US" dirty="0"/>
              <a:t>, E., Lenk, M. </a:t>
            </a:r>
            <a:r>
              <a:rPr lang="en-US" dirty="0" err="1"/>
              <a:t>og</a:t>
            </a:r>
            <a:r>
              <a:rPr lang="en-US" dirty="0"/>
              <a:t> Silva, A. (1995)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964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73C-A7C3-4EBC-9861-713028B8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målet?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92D1-27D1-4414-9FE5-754C3024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ønsker vi å finne ut av?</a:t>
            </a:r>
          </a:p>
          <a:p>
            <a:endParaRPr lang="nb-NO" dirty="0"/>
          </a:p>
          <a:p>
            <a:pPr lvl="1"/>
            <a:r>
              <a:rPr lang="nb-NO" dirty="0"/>
              <a:t>Prediksjonsmodeller?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Kan vi benytte prediksjonsmodellene til å finne ut noe om  hvordan markedet fungerer eller hvordan markedet priser ulike elementer?</a:t>
            </a:r>
          </a:p>
        </p:txBody>
      </p:sp>
    </p:spTree>
    <p:extLst>
      <p:ext uri="{BB962C8B-B14F-4D97-AF65-F5344CB8AC3E}">
        <p14:creationId xmlns:p14="http://schemas.microsoft.com/office/powerpoint/2010/main" val="395225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B23C-FB4E-4CF5-8F91-2F3FFD42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9178-0CA4-4826-AFDB-05661089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Bygger på salgssammenligningsverdsettelse.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Standard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Valuation</a:t>
            </a:r>
            <a:r>
              <a:rPr lang="nb-NO" dirty="0"/>
              <a:t> Models - International Association of </a:t>
            </a:r>
            <a:r>
              <a:rPr lang="nb-NO" dirty="0" err="1"/>
              <a:t>Assessing</a:t>
            </a:r>
            <a:r>
              <a:rPr lang="nb-NO" dirty="0"/>
              <a:t> </a:t>
            </a:r>
            <a:r>
              <a:rPr lang="nb-NO" dirty="0" err="1"/>
              <a:t>Officers</a:t>
            </a:r>
            <a:r>
              <a:rPr lang="nb-NO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31439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A025-D703-4EB8-BD65-5A63153F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9F18-65BE-473E-993B-1DE68689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Tverrsnittsdata</a:t>
            </a:r>
          </a:p>
          <a:p>
            <a:r>
              <a:rPr lang="nb-NO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6649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7CC-E7FF-4759-8A0B-C5DD1B92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279E-4F4D-4F8D-BE0C-006683DA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 descr="Data eksempel, enkelteiendom">
            <a:extLst>
              <a:ext uri="{FF2B5EF4-FFF2-40B4-BE49-F238E27FC236}">
                <a16:creationId xmlns:a16="http://schemas.microsoft.com/office/drawing/2014/main" id="{73FFC694-7364-410F-9C1B-2105AEFB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498"/>
            <a:ext cx="9144000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D40-83EE-4050-8B1C-6439DCA6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234825"/>
          </a:xfrm>
        </p:spPr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br>
              <a:rPr lang="nb-N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B9A8-B4C9-4FF5-AB99-DDFB37D5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Automatiske verdsettelsesmodeller er modeller som verdsetter en eiendel ved hjelp av en matematisk modell kombinert med en database.</a:t>
            </a:r>
          </a:p>
          <a:p>
            <a:endParaRPr lang="nb-NO" dirty="0"/>
          </a:p>
          <a:p>
            <a:r>
              <a:rPr lang="nb-NO" dirty="0" err="1"/>
              <a:t>AVMer</a:t>
            </a:r>
            <a:r>
              <a:rPr lang="nb-NO" dirty="0"/>
              <a:t> prøver å gjenskape markedet hvor eiendom blir omsatt gjennom utledete matematiske modeller (</a:t>
            </a:r>
            <a:r>
              <a:rPr lang="nb-NO" dirty="0" err="1"/>
              <a:t>McCluskey</a:t>
            </a:r>
            <a:r>
              <a:rPr lang="nb-NO" dirty="0"/>
              <a:t> m.fl. 1997).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14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459F-1579-4873-A72D-E60A0F92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EEEB-4305-40C7-BB9C-F4B81970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Andre navn?</a:t>
            </a:r>
          </a:p>
          <a:p>
            <a:r>
              <a:rPr lang="nb-NO" dirty="0"/>
              <a:t>Algoritmebasert verdsettelse (</a:t>
            </a:r>
            <a:r>
              <a:rPr lang="nb-NO" dirty="0" err="1"/>
              <a:t>Algoritm</a:t>
            </a:r>
            <a:r>
              <a:rPr lang="nb-NO" dirty="0"/>
              <a:t> </a:t>
            </a:r>
            <a:r>
              <a:rPr lang="nb-NO" dirty="0" err="1"/>
              <a:t>valuation</a:t>
            </a:r>
            <a:r>
              <a:rPr lang="nb-NO" dirty="0"/>
              <a:t>)</a:t>
            </a:r>
          </a:p>
          <a:p>
            <a:r>
              <a:rPr lang="nb-NO" dirty="0"/>
              <a:t>Samtidsverdsettelse (Real time </a:t>
            </a:r>
            <a:r>
              <a:rPr lang="nb-NO" dirty="0" err="1"/>
              <a:t>valuation</a:t>
            </a:r>
            <a:r>
              <a:rPr lang="nb-NO" dirty="0"/>
              <a:t>)</a:t>
            </a:r>
          </a:p>
          <a:p>
            <a:r>
              <a:rPr lang="nb-NO" dirty="0" err="1"/>
              <a:t>Masseverdsettele</a:t>
            </a:r>
            <a:r>
              <a:rPr lang="nb-NO" dirty="0"/>
              <a:t> (Mass </a:t>
            </a:r>
            <a:r>
              <a:rPr lang="nb-NO" dirty="0" err="1"/>
              <a:t>valuation</a:t>
            </a:r>
            <a:r>
              <a:rPr lang="nb-NO" dirty="0"/>
              <a:t>)</a:t>
            </a:r>
          </a:p>
          <a:p>
            <a:r>
              <a:rPr lang="nb-NO" dirty="0"/>
              <a:t>Computer-</a:t>
            </a:r>
            <a:r>
              <a:rPr lang="nb-NO" dirty="0" err="1"/>
              <a:t>assised</a:t>
            </a:r>
            <a:r>
              <a:rPr lang="nb-NO" dirty="0"/>
              <a:t> </a:t>
            </a:r>
            <a:r>
              <a:rPr lang="nb-NO" dirty="0" err="1"/>
              <a:t>mass</a:t>
            </a:r>
            <a:r>
              <a:rPr lang="nb-NO" dirty="0"/>
              <a:t> </a:t>
            </a:r>
            <a:r>
              <a:rPr lang="nb-NO" dirty="0" err="1"/>
              <a:t>appraisal</a:t>
            </a:r>
            <a:r>
              <a:rPr lang="nb-NO" dirty="0"/>
              <a:t> (CAMA)</a:t>
            </a:r>
          </a:p>
        </p:txBody>
      </p:sp>
    </p:spTree>
    <p:extLst>
      <p:ext uri="{BB962C8B-B14F-4D97-AF65-F5344CB8AC3E}">
        <p14:creationId xmlns:p14="http://schemas.microsoft.com/office/powerpoint/2010/main" val="381437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DE78-398E-49BA-96AC-0DC4E551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Automatiske verdsettelsesmodeller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4F1B-7E40-47CF-9CFC-2FD11B47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Kan lages med bakgrunn i:</a:t>
            </a:r>
          </a:p>
          <a:p>
            <a:endParaRPr lang="nb-NO" dirty="0"/>
          </a:p>
          <a:p>
            <a:r>
              <a:rPr lang="nb-NO" dirty="0"/>
              <a:t>Hardkoding</a:t>
            </a:r>
          </a:p>
          <a:p>
            <a:endParaRPr lang="nb-NO" dirty="0"/>
          </a:p>
          <a:p>
            <a:r>
              <a:rPr lang="nb-NO" dirty="0"/>
              <a:t>Maskinlæring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8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_blaa_stripe" id="{291AEDDE-44B1-3444-847C-C6962C4834E9}" vid="{4C8C7E22-3078-2F45-9EA6-474534AEDC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</Template>
  <TotalTime>0</TotalTime>
  <Words>1232</Words>
  <Application>Microsoft Office PowerPoint</Application>
  <PresentationFormat>On-screen Show (4:3)</PresentationFormat>
  <Paragraphs>242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Office-tema</vt:lpstr>
      <vt:lpstr>BFIN4025 - Big data i eiendomsfinans</vt:lpstr>
      <vt:lpstr>Tentativ forelesningsplan</vt:lpstr>
      <vt:lpstr>Hva er målet?</vt:lpstr>
      <vt:lpstr>Automatiske verdsettelsesmodeller</vt:lpstr>
      <vt:lpstr>Datatyper</vt:lpstr>
      <vt:lpstr>Data</vt:lpstr>
      <vt:lpstr>Automatiske verdsettelsesmodeller </vt:lpstr>
      <vt:lpstr>Automatiske verdsettelsesmodeller</vt:lpstr>
      <vt:lpstr>Automatiske verdsettelsesmodeller</vt:lpstr>
      <vt:lpstr>Automatiske verdsettelsesmodeller</vt:lpstr>
      <vt:lpstr>Typer av AVM</vt:lpstr>
      <vt:lpstr>Automatiske verdsettelsesmodeller</vt:lpstr>
      <vt:lpstr>Automatiske verdsettelsesmodeller</vt:lpstr>
      <vt:lpstr>Automatiske verdsettelsesmodeller </vt:lpstr>
      <vt:lpstr>Spatial autocorrelation</vt:lpstr>
      <vt:lpstr>Spatial autocorrelation</vt:lpstr>
      <vt:lpstr>Spatial heterogeneity</vt:lpstr>
      <vt:lpstr>Spatial heterogeneity</vt:lpstr>
      <vt:lpstr>Maskinlæring</vt:lpstr>
      <vt:lpstr>Maskinlæring</vt:lpstr>
      <vt:lpstr>Maskinlæring</vt:lpstr>
      <vt:lpstr>Maskinlæring </vt:lpstr>
      <vt:lpstr>Maskinlæring, tekniker</vt:lpstr>
      <vt:lpstr>Oppdeling av datasett</vt:lpstr>
      <vt:lpstr>Oppdeling av datasett</vt:lpstr>
      <vt:lpstr>Modell</vt:lpstr>
      <vt:lpstr>Modeller eksempel</vt:lpstr>
      <vt:lpstr>Prediksjonsmål</vt:lpstr>
      <vt:lpstr>Andre referanser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Innspill til boligmeldingens kapittel om kunnskapsutvikling innenfor det boligsosiale området</dc:title>
  <dc:creator>Are Oust</dc:creator>
  <cp:lastModifiedBy>Are Oust</cp:lastModifiedBy>
  <cp:revision>145</cp:revision>
  <dcterms:created xsi:type="dcterms:W3CDTF">2020-06-12T11:30:09Z</dcterms:created>
  <dcterms:modified xsi:type="dcterms:W3CDTF">2021-11-04T13:47:32Z</dcterms:modified>
</cp:coreProperties>
</file>