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261" r:id="rId4"/>
    <p:sldId id="262" r:id="rId5"/>
    <p:sldId id="286" r:id="rId6"/>
    <p:sldId id="258" r:id="rId7"/>
    <p:sldId id="290" r:id="rId8"/>
    <p:sldId id="291" r:id="rId9"/>
    <p:sldId id="292" r:id="rId10"/>
    <p:sldId id="289" r:id="rId11"/>
    <p:sldId id="293" r:id="rId12"/>
    <p:sldId id="294" r:id="rId13"/>
    <p:sldId id="295" r:id="rId14"/>
    <p:sldId id="296" r:id="rId15"/>
    <p:sldId id="297" r:id="rId16"/>
    <p:sldId id="497" r:id="rId17"/>
    <p:sldId id="437" r:id="rId18"/>
    <p:sldId id="498" r:id="rId19"/>
    <p:sldId id="407" r:id="rId20"/>
    <p:sldId id="408" r:id="rId21"/>
    <p:sldId id="409" r:id="rId22"/>
    <p:sldId id="410" r:id="rId23"/>
    <p:sldId id="411" r:id="rId24"/>
    <p:sldId id="416" r:id="rId25"/>
    <p:sldId id="413" r:id="rId26"/>
    <p:sldId id="414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30" r:id="rId40"/>
    <p:sldId id="496" r:id="rId41"/>
    <p:sldId id="431" r:id="rId42"/>
    <p:sldId id="432" r:id="rId43"/>
    <p:sldId id="433" r:id="rId44"/>
    <p:sldId id="434" r:id="rId45"/>
    <p:sldId id="435" r:id="rId46"/>
    <p:sldId id="436" r:id="rId47"/>
    <p:sldId id="404" r:id="rId48"/>
    <p:sldId id="405" r:id="rId49"/>
    <p:sldId id="403" r:id="rId50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6653" autoAdjust="0"/>
  </p:normalViewPr>
  <p:slideViewPr>
    <p:cSldViewPr snapToGrid="0" snapToObjects="1">
      <p:cViewPr varScale="1">
        <p:scale>
          <a:sx n="100" d="100"/>
          <a:sy n="100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B93D3-12C0-4AC7-80B0-B707488D295D}" type="datetimeFigureOut">
              <a:rPr lang="nb-NO" smtClean="0"/>
              <a:t>23.08.2021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C137-EC1F-43F9-B046-91D7A39157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6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54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$$$$$$ Har kommet mange andre definisjoner, blant annet er det noen som har prøvd å legge til flere V-er (f.eks. Veracity, Value, variability …), men disse tre har blitt stående som standarddefinisjonen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BA8D-4BBD-454E-A9C9-EDB432E9A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 første artikkelen vi skal ta for oss handler om hvorvidt dette er en god definisjon av stordata</a:t>
            </a:r>
          </a:p>
          <a:p>
            <a:r>
              <a:rPr lang="en-US" dirty="0"/>
              <a:t>og med fare for å ødelegge spenninga litt, så konkluderer den med at det ikke er det</a:t>
            </a:r>
          </a:p>
          <a:p>
            <a:r>
              <a:rPr lang="en-US" dirty="0"/>
              <a:t>det som gjør stordata til stordata er ikke først og fremst disse tre V-ene – volume, velocity og variety</a:t>
            </a:r>
          </a:p>
          <a:p>
            <a:endParaRPr lang="en-US" dirty="0"/>
          </a:p>
          <a:p>
            <a:r>
              <a:rPr lang="en-US" dirty="0"/>
              <a:t>Det er som sagt mange som har prøvd seg på å lage nye definisjoner</a:t>
            </a:r>
          </a:p>
          <a:p>
            <a:r>
              <a:rPr lang="en-US" dirty="0"/>
              <a:t>flere v-ord: ‘versatility, volatility, virtuosity, vitality, visionary, vigour, viability, vibrancy. . . virility. . . valueless, vampire-like, venomous, vulgar, violating and very violent.’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 annen mener vi bør bruke ord på p isteden: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portentous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perverse, personal,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productive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par-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tial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practices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predictive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political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provocative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polyvalent,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polymorphous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playful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b-N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2BA8D-4BBD-454E-A9C9-EDB432E9A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Kitchin og McArdle mener vi kan klare oss med 7 dimensjoner. De tre vanlige V-ene, pluss:</a:t>
            </a:r>
          </a:p>
          <a:p>
            <a:r>
              <a:rPr lang="nb-NO"/>
              <a:t>– exhaustivity (an entire system is captured, n = all, rather than being sampled)</a:t>
            </a:r>
          </a:p>
          <a:p>
            <a:r>
              <a:rPr lang="nb-NO"/>
              <a:t>– fine-grained (in resolution) and uniquely indexical (in identification)</a:t>
            </a:r>
          </a:p>
          <a:p>
            <a:r>
              <a:rPr lang="nb-NO"/>
              <a:t>– relationality (containing common fields that enable the conjoining of different datasets)</a:t>
            </a:r>
          </a:p>
          <a:p>
            <a:r>
              <a:rPr lang="nb-NO"/>
              <a:t>– extensionality (can add/change new fields easily) and scaleability (can expand in size rapidly)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BA8D-4BBD-454E-A9C9-EDB432E9A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26 datasett, delt i 7 kategorier</a:t>
            </a:r>
          </a:p>
          <a:p>
            <a:r>
              <a:rPr lang="nb-NO"/>
              <a:t>Ser på i hvor stor grad de faktisk har de oppgitte egenskapene</a:t>
            </a:r>
          </a:p>
          <a:p>
            <a:endParaRPr lang="nb-NO"/>
          </a:p>
          <a:p>
            <a:r>
              <a:rPr lang="nb-NO"/>
              <a:t>Her er det 12 kolonner, men det er de samme 7 kategoriene som i tabellen vi så, bare at de er delt opp mer</a:t>
            </a:r>
          </a:p>
          <a:p>
            <a:endParaRPr lang="nb-NO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teased apart volume into three dimensions: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the number of records (which is reflective of velocity and the number of generating devices),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the storage required per record, and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the total storage required (effectively the PRODUCT of the first two) </a:t>
            </a:r>
            <a:endParaRPr lang="nb-NO"/>
          </a:p>
          <a:p>
            <a:endParaRPr lang="nb-NO"/>
          </a:p>
          <a:p>
            <a:r>
              <a:rPr lang="nb-NO"/>
              <a:t>two kinds of velocity with respect to Big Data: </a:t>
            </a:r>
          </a:p>
          <a:p>
            <a:r>
              <a:rPr lang="nb-NO"/>
              <a:t>(1) frequency of generation; </a:t>
            </a:r>
          </a:p>
          <a:p>
            <a:r>
              <a:rPr lang="nb-NO"/>
              <a:t>(2) frequency of handling, recording, and publishing</a:t>
            </a:r>
          </a:p>
          <a:p>
            <a:endParaRPr lang="nb-NO"/>
          </a:p>
          <a:p>
            <a:r>
              <a:rPr lang="nb-NO"/>
              <a:t>I tillegg er resolution og indexicality hver sin kolonne</a:t>
            </a:r>
          </a:p>
          <a:p>
            <a:r>
              <a:rPr lang="nb-NO"/>
              <a:t>samme med extensionality og scalability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BA8D-4BBD-454E-A9C9-EDB432E9A5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Volum: varierer over hele skalaen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Velocity: ganske likt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Variety: varierer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– Så bare Velocity som holder av de tre tradisjonelle V-ene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Exhaustivity: likt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Extensionality og Scalability: varierer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Resolution, indexicality, og relationality: også ganske likt, men de argumenterer i artikkelen for at disse egenskapene likevel ikke er så vesentlige.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BA8D-4BBD-454E-A9C9-EDB432E9A5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 vi står igjen med: $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 på norsk $ hurtighet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 $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 på norsk er det å være uttømmende $ eller kompletthet. Ikke målinger av et utvalg, men av hele populasjonen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$$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data can hold all of the other characteristics (volume, reso- lution, indexicality, relationality, extensionality and flexibility) and still be considered small in nature.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er Kitchin og McArdles argument: Slutt å snakke om å de 3 V-ene, tenk på hurtighet og kompletthet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Spørsmål før vi går videre til neste artikkel?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BA8D-4BBD-454E-A9C9-EDB432E9A5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3FDADA50-9BEE-6246-AA16-1729DA4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 anchor="t" anchorCtr="0">
            <a:sp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F486B6F-A89E-CF41-ABF1-BCC6ABD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1063487"/>
            <a:ext cx="7407404" cy="535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043610"/>
            <a:ext cx="7407404" cy="5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1200329"/>
          </a:xfrm>
        </p:spPr>
        <p:txBody>
          <a:bodyPr/>
          <a:lstStyle/>
          <a:p>
            <a:r>
              <a:rPr lang="nb-NO" dirty="0"/>
              <a:t>BFIN4025 - Big data i eiendomsfinans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3695699"/>
            <a:ext cx="7772400" cy="1200329"/>
          </a:xfrm>
        </p:spPr>
        <p:txBody>
          <a:bodyPr>
            <a:normAutofit/>
          </a:bodyPr>
          <a:lstStyle/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Oust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213D219-FE5E-A142-8D89-370DA72D0EE7}"/>
              </a:ext>
            </a:extLst>
          </p:cNvPr>
          <p:cNvSpPr txBox="1"/>
          <p:nvPr/>
        </p:nvSpPr>
        <p:spPr>
          <a:xfrm rot="16200000">
            <a:off x="-1251027" y="2958567"/>
            <a:ext cx="327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Kunnskap for en bedre verden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C26EF2A-54AE-4B9A-9C6E-83AF2FEB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85" y="4624475"/>
            <a:ext cx="3648075" cy="1824038"/>
          </a:xfrm>
          <a:prstGeom prst="rect">
            <a:avLst/>
          </a:prstGeom>
        </p:spPr>
      </p:pic>
      <p:pic>
        <p:nvPicPr>
          <p:cNvPr id="6" name="Picture 5" descr="Bilderesultat for are oust boligpris">
            <a:extLst>
              <a:ext uri="{FF2B5EF4-FFF2-40B4-BE49-F238E27FC236}">
                <a16:creationId xmlns:a16="http://schemas.microsoft.com/office/drawing/2014/main" id="{FDAFF0F1-D231-4540-BE4E-AF5260DB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73" y="4608252"/>
            <a:ext cx="2832593" cy="18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using Carbon Footprint: How are we doing? - Think Forward Initiative">
            <a:extLst>
              <a:ext uri="{FF2B5EF4-FFF2-40B4-BE49-F238E27FC236}">
                <a16:creationId xmlns:a16="http://schemas.microsoft.com/office/drawing/2014/main" id="{5A595C8D-A079-4B04-897F-C384F48A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00" y="2233525"/>
            <a:ext cx="3210244" cy="214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75D0BF-EA7C-BC4F-9D50-391C06E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200329"/>
          </a:xfrm>
        </p:spPr>
        <p:txBody>
          <a:bodyPr/>
          <a:lstStyle/>
          <a:p>
            <a:r>
              <a:rPr lang="nb-NO"/>
              <a:t>Key boundary characteristics of Big 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CA0FDF-7F84-8542-937F-FA7AB933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b="1" dirty="0"/>
          </a:p>
          <a:p>
            <a:r>
              <a:rPr lang="nb-NO" b="1" dirty="0" err="1"/>
              <a:t>Velocity</a:t>
            </a:r>
            <a:endParaRPr lang="nb-NO" dirty="0"/>
          </a:p>
          <a:p>
            <a:pPr lvl="1"/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of </a:t>
            </a:r>
            <a:r>
              <a:rPr lang="nb-NO" dirty="0" err="1"/>
              <a:t>generation</a:t>
            </a:r>
            <a:r>
              <a:rPr lang="nb-NO" dirty="0"/>
              <a:t>, </a:t>
            </a:r>
            <a:br>
              <a:rPr lang="nb-NO" dirty="0"/>
            </a:br>
            <a:r>
              <a:rPr lang="nb-NO" dirty="0"/>
              <a:t>and </a:t>
            </a:r>
            <a:r>
              <a:rPr lang="nb-NO" dirty="0" err="1"/>
              <a:t>frequency</a:t>
            </a:r>
            <a:r>
              <a:rPr lang="nb-NO" dirty="0"/>
              <a:t> of handling, </a:t>
            </a:r>
            <a:r>
              <a:rPr lang="nb-NO" dirty="0" err="1"/>
              <a:t>recording</a:t>
            </a:r>
            <a:r>
              <a:rPr lang="nb-NO" dirty="0"/>
              <a:t>, and </a:t>
            </a:r>
            <a:r>
              <a:rPr lang="nb-NO" dirty="0" err="1"/>
              <a:t>publishing</a:t>
            </a:r>
            <a:endParaRPr lang="nb-NO" dirty="0"/>
          </a:p>
          <a:p>
            <a:endParaRPr lang="nb-NO" b="1" dirty="0"/>
          </a:p>
          <a:p>
            <a:endParaRPr lang="nb-NO" b="1" dirty="0"/>
          </a:p>
          <a:p>
            <a:r>
              <a:rPr lang="nb-NO" b="1" dirty="0" err="1"/>
              <a:t>Exhaustivity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Small data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slow</a:t>
            </a:r>
            <a:r>
              <a:rPr lang="nb-NO" dirty="0"/>
              <a:t> and </a:t>
            </a:r>
            <a:r>
              <a:rPr lang="nb-NO" dirty="0" err="1"/>
              <a:t>sampled</a:t>
            </a:r>
            <a:r>
              <a:rPr lang="nb-NO" dirty="0"/>
              <a:t>. </a:t>
            </a:r>
          </a:p>
          <a:p>
            <a:r>
              <a:rPr lang="nb-NO" dirty="0"/>
              <a:t>Big Data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quick</a:t>
            </a:r>
            <a:r>
              <a:rPr lang="nb-NO" dirty="0"/>
              <a:t> and </a:t>
            </a:r>
            <a:r>
              <a:rPr lang="nb-NO" i="1" dirty="0"/>
              <a:t>n</a:t>
            </a:r>
            <a:r>
              <a:rPr lang="nb-NO" dirty="0"/>
              <a:t> = all.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86FA289-E2B3-8E49-83C8-8D207D6F3821}"/>
              </a:ext>
            </a:extLst>
          </p:cNvPr>
          <p:cNvSpPr txBox="1"/>
          <p:nvPr/>
        </p:nvSpPr>
        <p:spPr>
          <a:xfrm>
            <a:off x="3772100" y="1474967"/>
            <a:ext cx="15600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100" dirty="0">
                <a:latin typeface="Gill Sans" panose="020B0502020104020203" pitchFamily="34" charset="-79"/>
                <a:cs typeface="Gill Sans" panose="020B0502020104020203" pitchFamily="34" charset="-79"/>
              </a:rPr>
              <a:t>( </a:t>
            </a:r>
            <a:r>
              <a:rPr lang="nb-NO" sz="2100" i="1" dirty="0">
                <a:latin typeface="Gill Sans" panose="020B0502020104020203" pitchFamily="34" charset="-79"/>
                <a:cs typeface="Gill Sans" panose="020B0502020104020203" pitchFamily="34" charset="-79"/>
              </a:rPr>
              <a:t>hurtighet </a:t>
            </a:r>
            <a:r>
              <a:rPr lang="nb-NO" sz="2100" dirty="0">
                <a:latin typeface="Gill Sans" panose="020B0502020104020203" pitchFamily="34" charset="-79"/>
                <a:cs typeface="Gill Sans" panose="020B0502020104020203" pitchFamily="34" charset="-79"/>
              </a:rPr>
              <a:t>)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AC3CE5A-5997-794A-AB80-E6C0013E52CF}"/>
              </a:ext>
            </a:extLst>
          </p:cNvPr>
          <p:cNvSpPr txBox="1"/>
          <p:nvPr/>
        </p:nvSpPr>
        <p:spPr>
          <a:xfrm>
            <a:off x="3772100" y="3513666"/>
            <a:ext cx="19046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100" dirty="0">
                <a:latin typeface="Gill Sans" panose="020B0502020104020203" pitchFamily="34" charset="-79"/>
                <a:cs typeface="Gill Sans" panose="020B0502020104020203" pitchFamily="34" charset="-79"/>
              </a:rPr>
              <a:t>( </a:t>
            </a:r>
            <a:r>
              <a:rPr lang="nb-NO" sz="2100" i="1" dirty="0">
                <a:latin typeface="Gill Sans" panose="020B0502020104020203" pitchFamily="34" charset="-79"/>
                <a:cs typeface="Gill Sans" panose="020B0502020104020203" pitchFamily="34" charset="-79"/>
              </a:rPr>
              <a:t>kompletthet </a:t>
            </a:r>
            <a:r>
              <a:rPr lang="nb-NO" sz="2100" dirty="0">
                <a:latin typeface="Gill Sans" panose="020B0502020104020203" pitchFamily="34" charset="-79"/>
                <a:cs typeface="Gill Sans" panose="020B0502020104020203" pitchFamily="34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5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1AA-434C-4D73-98F1-BF05FE7A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59E0-F4DF-4E23-BE23-63CB1E5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Bolig</a:t>
            </a:r>
          </a:p>
          <a:p>
            <a:pPr lvl="1"/>
            <a:r>
              <a:rPr lang="nb-NO" dirty="0"/>
              <a:t>Omsetningsdata på bolig registreres løpende</a:t>
            </a:r>
          </a:p>
          <a:p>
            <a:pPr lvl="1"/>
            <a:r>
              <a:rPr lang="nb-NO" dirty="0"/>
              <a:t>All omsetning registreres</a:t>
            </a:r>
          </a:p>
          <a:p>
            <a:pPr marL="0" indent="0">
              <a:buNone/>
            </a:pPr>
            <a:endParaRPr lang="nb-NO" sz="1200" dirty="0"/>
          </a:p>
          <a:p>
            <a:r>
              <a:rPr lang="nb-NO" dirty="0"/>
              <a:t>Bank</a:t>
            </a:r>
          </a:p>
          <a:p>
            <a:pPr lvl="1"/>
            <a:r>
              <a:rPr lang="nb-NO" dirty="0"/>
              <a:t>Bankene registrere data løpende på sine kunder</a:t>
            </a:r>
          </a:p>
          <a:p>
            <a:pPr lvl="1"/>
            <a:r>
              <a:rPr lang="nb-NO" dirty="0"/>
              <a:t>Deler noe data med hverandre men ikke all</a:t>
            </a:r>
          </a:p>
          <a:p>
            <a:pPr lvl="1"/>
            <a:endParaRPr lang="nb-NO" sz="1200" dirty="0"/>
          </a:p>
          <a:p>
            <a:r>
              <a:rPr lang="nb-NO" dirty="0"/>
              <a:t>Næringseiendom/REIT</a:t>
            </a:r>
          </a:p>
          <a:p>
            <a:pPr lvl="1"/>
            <a:r>
              <a:rPr lang="nb-NO" dirty="0"/>
              <a:t>Omsetningsdata dårlig tilgjengelig (omsettes stor sett som AS)</a:t>
            </a:r>
          </a:p>
          <a:p>
            <a:pPr lvl="1"/>
            <a:r>
              <a:rPr lang="nb-NO" dirty="0"/>
              <a:t>Regnskapsinfo tilgjengelig men årlig/halvårlig/kvartalsvis.</a:t>
            </a:r>
          </a:p>
          <a:p>
            <a:pPr lvl="1"/>
            <a:endParaRPr lang="nb-NO" sz="1200" dirty="0"/>
          </a:p>
          <a:p>
            <a:r>
              <a:rPr lang="nb-NO" dirty="0"/>
              <a:t>Børsdata</a:t>
            </a:r>
          </a:p>
          <a:p>
            <a:pPr lvl="1"/>
            <a:r>
              <a:rPr lang="nb-NO" dirty="0"/>
              <a:t>Løpende tilgjengelig data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85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1AB2-0570-4863-935A-AE55F2D9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PropTech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A777-D6A3-47EF-8B49-FB5EACD7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Begrepet brukes som en definisjon på ny teknologi som har som mål å forbedre, effektivisere og/eller forenkle eiendomsbransjen. </a:t>
            </a:r>
          </a:p>
          <a:p>
            <a:endParaRPr lang="nb-NO" dirty="0"/>
          </a:p>
          <a:p>
            <a:r>
              <a:rPr lang="nb-NO" dirty="0"/>
              <a:t>Typisk er </a:t>
            </a:r>
            <a:r>
              <a:rPr lang="nb-NO" dirty="0" err="1"/>
              <a:t>PropTech</a:t>
            </a:r>
            <a:r>
              <a:rPr lang="nb-NO" dirty="0"/>
              <a:t> et produkt eller tjeneste som baserer seg på teknologi som AI (</a:t>
            </a:r>
            <a:r>
              <a:rPr lang="nb-NO" dirty="0" err="1"/>
              <a:t>Artificial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), </a:t>
            </a:r>
            <a:r>
              <a:rPr lang="nb-NO" dirty="0" err="1"/>
              <a:t>IoT</a:t>
            </a:r>
            <a:r>
              <a:rPr lang="nb-NO" dirty="0"/>
              <a:t> (</a:t>
            </a:r>
            <a:r>
              <a:rPr lang="nb-NO" dirty="0" err="1"/>
              <a:t>Internet</a:t>
            </a:r>
            <a:r>
              <a:rPr lang="nb-NO" dirty="0"/>
              <a:t> of Things), Big Data, VR, eller skybaserte IT-løsninger, enten alene eller som en kombinasjon av flere.</a:t>
            </a:r>
          </a:p>
          <a:p>
            <a:endParaRPr lang="nb-NO" dirty="0"/>
          </a:p>
          <a:p>
            <a:r>
              <a:rPr lang="nb-NO" dirty="0" err="1"/>
              <a:t>Undergren</a:t>
            </a:r>
            <a:r>
              <a:rPr lang="nb-NO" dirty="0"/>
              <a:t> av </a:t>
            </a:r>
            <a:r>
              <a:rPr lang="nb-NO" dirty="0" err="1"/>
              <a:t>FinTech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242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2C47-D632-415C-AC79-A5AD02E4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PropTech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5B1B-FA71-4EE6-B60A-CA392D96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 descr="Image for post">
            <a:extLst>
              <a:ext uri="{FF2B5EF4-FFF2-40B4-BE49-F238E27FC236}">
                <a16:creationId xmlns:a16="http://schemas.microsoft.com/office/drawing/2014/main" id="{E0BC557F-05A3-4EA7-95E4-F2E7933CDC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" y="1449387"/>
            <a:ext cx="8863330" cy="395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3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0E4-17B8-452A-B9ED-278D98AD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PropTech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0841-9C91-4AD2-9834-C87AE511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3102313E-6AB5-4E8A-8364-8DEA2C2EB4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582737"/>
            <a:ext cx="8890000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79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512E-4766-4500-9E3C-463B3638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PropTech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13BB-317D-4E47-BDA7-7E3C26E8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PropTech kart">
            <a:extLst>
              <a:ext uri="{FF2B5EF4-FFF2-40B4-BE49-F238E27FC236}">
                <a16:creationId xmlns:a16="http://schemas.microsoft.com/office/drawing/2014/main" id="{192C254E-15B9-4885-B81F-A5E9B9F6AE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443" y="1063487"/>
            <a:ext cx="10375596" cy="569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35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Stor </a:t>
            </a:r>
            <a:r>
              <a:rPr lang="nb-NO" dirty="0" err="1"/>
              <a:t>aktivaklasse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Bilde 1">
            <a:extLst>
              <a:ext uri="{FF2B5EF4-FFF2-40B4-BE49-F238E27FC236}">
                <a16:creationId xmlns:a16="http://schemas.microsoft.com/office/drawing/2014/main" id="{EB55760B-1621-483E-A99A-4E47E2857E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0146" y="1797232"/>
            <a:ext cx="6389226" cy="43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3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Stor </a:t>
            </a:r>
            <a:r>
              <a:rPr lang="nb-NO" dirty="0" err="1"/>
              <a:t>aktivaklasse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Bolig utgjør 80-90% av all privat formue i Norge.</a:t>
            </a:r>
          </a:p>
          <a:p>
            <a:endParaRPr lang="nb-NO" dirty="0"/>
          </a:p>
          <a:p>
            <a:r>
              <a:rPr lang="nb-NO" dirty="0"/>
              <a:t>Verdien av kontorene i Oslo utgjør ca. 300 000 kr per Oslo innbygger.</a:t>
            </a:r>
          </a:p>
          <a:p>
            <a:endParaRPr lang="nb-NO" dirty="0"/>
          </a:p>
          <a:p>
            <a:r>
              <a:rPr lang="nb-NO" dirty="0"/>
              <a:t>3% av Oljefondet investert i eiendom ved utgangen av 2018, og 9,3 mrd. i leieinntekt.</a:t>
            </a:r>
          </a:p>
        </p:txBody>
      </p:sp>
    </p:spTree>
    <p:extLst>
      <p:ext uri="{BB962C8B-B14F-4D97-AF65-F5344CB8AC3E}">
        <p14:creationId xmlns:p14="http://schemas.microsoft.com/office/powerpoint/2010/main" val="275767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E13B-CBEB-48B4-A6F8-7021C836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Tre megatrender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1F91-60A0-43C3-B2E2-8173470C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Klimaendringer/ønske om grønn byvekst</a:t>
            </a:r>
          </a:p>
          <a:p>
            <a:r>
              <a:rPr lang="nb-NO" dirty="0"/>
              <a:t>Eldrebølge</a:t>
            </a:r>
          </a:p>
          <a:p>
            <a:r>
              <a:rPr lang="nb-NO" dirty="0"/>
              <a:t>Urbanisering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297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sofistikert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Eiendom er det mest sofistikerte og diversifiserte eiendelen de fleste av oss noen gang kommer til å eie og analysere.</a:t>
            </a:r>
          </a:p>
          <a:p>
            <a:endParaRPr lang="nb-NO" dirty="0"/>
          </a:p>
          <a:p>
            <a:r>
              <a:rPr lang="nb-NO" dirty="0"/>
              <a:t>Hva er det så som gjør den så sofistikert?</a:t>
            </a:r>
          </a:p>
        </p:txBody>
      </p:sp>
    </p:spTree>
    <p:extLst>
      <p:ext uri="{BB962C8B-B14F-4D97-AF65-F5344CB8AC3E}">
        <p14:creationId xmlns:p14="http://schemas.microsoft.com/office/powerpoint/2010/main" val="3613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F1B4-361F-4F75-BC70-E7D70FE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Emneinfo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163C-DBB8-4A7D-89FE-3B4C34B2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1424940"/>
            <a:ext cx="7407404" cy="4996306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Obligatoriske aktiviteter</a:t>
            </a:r>
          </a:p>
          <a:p>
            <a:r>
              <a:rPr lang="nb-NO" dirty="0"/>
              <a:t>Gruppeoppgave (1-3 medlemmer)</a:t>
            </a:r>
          </a:p>
          <a:p>
            <a:r>
              <a:rPr lang="nb-NO" dirty="0"/>
              <a:t>Innleveringsfrist: 31. oktober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Vurderingsform</a:t>
            </a:r>
          </a:p>
          <a:p>
            <a:r>
              <a:rPr lang="nb-NO" dirty="0"/>
              <a:t>Gruppeoppgave (1-3 medlemmer)</a:t>
            </a:r>
          </a:p>
          <a:p>
            <a:r>
              <a:rPr lang="nb-NO" dirty="0"/>
              <a:t>Karakter A-F</a:t>
            </a:r>
          </a:p>
          <a:p>
            <a:r>
              <a:rPr lang="nb-NO" dirty="0"/>
              <a:t>Innleveringsfrist: 23. desember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70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sofistikert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Eiendom har en gitt beliggenhet.</a:t>
            </a:r>
          </a:p>
          <a:p>
            <a:pPr lvl="1" indent="-342900"/>
            <a:r>
              <a:rPr lang="nb-NO" dirty="0"/>
              <a:t>Immobil</a:t>
            </a:r>
          </a:p>
          <a:p>
            <a:pPr lvl="1" indent="-342900"/>
            <a:r>
              <a:rPr lang="nb-NO" dirty="0" err="1"/>
              <a:t>Eksternaliteter</a:t>
            </a:r>
            <a:endParaRPr lang="nb-NO" dirty="0"/>
          </a:p>
          <a:p>
            <a:pPr lvl="1" indent="-342900"/>
            <a:r>
              <a:rPr lang="nb-NO" dirty="0" err="1"/>
              <a:t>Hetrogene</a:t>
            </a:r>
            <a:endParaRPr lang="nb-NO" dirty="0"/>
          </a:p>
          <a:p>
            <a:pPr lvl="1" indent="-342900"/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Eiendom har lang levetid.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Store enheter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367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Gitt beliggenhet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er bare mulig for en bygning å okkupere en spesifikk beliggenhet på jordens overflate på et gitt tidspunkt.</a:t>
            </a:r>
          </a:p>
        </p:txBody>
      </p:sp>
    </p:spTree>
    <p:extLst>
      <p:ext uri="{BB962C8B-B14F-4D97-AF65-F5344CB8AC3E}">
        <p14:creationId xmlns:p14="http://schemas.microsoft.com/office/powerpoint/2010/main" val="64452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Gitt beliggenhet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Ettersom eiendom har en gitt beliggenhet vil verdien av en eiendom avgjøres av den inntekten som kan genereres av den gitte beliggenheten.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604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Gitt beliggenhet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Fordi fast eiendom har en gitt beliggenhet, blir den påvirket av </a:t>
            </a:r>
            <a:r>
              <a:rPr lang="nb-NO" dirty="0" err="1"/>
              <a:t>eksternaliteter</a:t>
            </a:r>
            <a:r>
              <a:rPr lang="nb-NO" dirty="0"/>
              <a:t>. Økonomiske krefter som er utenfor eiendommen og utenfor kontrollen av eiendommens eier. </a:t>
            </a:r>
          </a:p>
          <a:p>
            <a:endParaRPr lang="nb-NO" dirty="0"/>
          </a:p>
          <a:p>
            <a:pPr lvl="1"/>
            <a:r>
              <a:rPr lang="nb-NO" dirty="0" err="1"/>
              <a:t>Eksterniteter</a:t>
            </a:r>
            <a:r>
              <a:rPr lang="nb-NO" dirty="0"/>
              <a:t>, nabo- eller </a:t>
            </a:r>
            <a:r>
              <a:rPr lang="nb-NO" dirty="0" err="1"/>
              <a:t>spillover</a:t>
            </a:r>
            <a:r>
              <a:rPr lang="nb-NO" dirty="0"/>
              <a:t>-effekter, kan være positive, negative eller nøytrale.</a:t>
            </a:r>
          </a:p>
        </p:txBody>
      </p:sp>
    </p:spTree>
    <p:extLst>
      <p:ext uri="{BB962C8B-B14F-4D97-AF65-F5344CB8AC3E}">
        <p14:creationId xmlns:p14="http://schemas.microsoft.com/office/powerpoint/2010/main" val="170330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Gitt beliggenhet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Gitt beliggenhet har også ført til omfattende offentlig regulering: </a:t>
            </a:r>
            <a:r>
              <a:rPr lang="nb-NO" dirty="0" err="1"/>
              <a:t>sonering</a:t>
            </a:r>
            <a:r>
              <a:rPr lang="nb-NO" dirty="0"/>
              <a:t>, bygg og boligkoder. Inntekts eiendommer betaler ofte høyere skatt enn boligeiendommer (selveieeiendommer).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BELIGGENHET ER VIKTIG!</a:t>
            </a:r>
          </a:p>
        </p:txBody>
      </p:sp>
    </p:spTree>
    <p:extLst>
      <p:ext uri="{BB962C8B-B14F-4D97-AF65-F5344CB8AC3E}">
        <p14:creationId xmlns:p14="http://schemas.microsoft.com/office/powerpoint/2010/main" val="133667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Lang levetid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Land er så permanent som noen eiendel kan være og bygninger har gjerne en levetid lenger enn 50 år.</a:t>
            </a:r>
          </a:p>
          <a:p>
            <a:pPr lvl="1"/>
            <a:r>
              <a:rPr lang="nb-NO" dirty="0"/>
              <a:t>Men langt liv er ikke en garanti for verdi. Behovet for oppussing og oppgraderinger kan begrense inntekten fra en eiendom.</a:t>
            </a:r>
          </a:p>
        </p:txBody>
      </p:sp>
    </p:spTree>
    <p:extLst>
      <p:ext uri="{BB962C8B-B14F-4D97-AF65-F5344CB8AC3E}">
        <p14:creationId xmlns:p14="http://schemas.microsoft.com/office/powerpoint/2010/main" val="352522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Store enheter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Eiendommer omsettes og eies stor sett som store enheter.</a:t>
            </a:r>
          </a:p>
          <a:p>
            <a:endParaRPr lang="nb-NO" dirty="0"/>
          </a:p>
          <a:p>
            <a:r>
              <a:rPr lang="en-US" altLang="nb-NO" dirty="0" err="1"/>
              <a:t>Kombinasjonen</a:t>
            </a:r>
            <a:r>
              <a:rPr lang="en-US" altLang="nb-NO" dirty="0"/>
              <a:t> </a:t>
            </a:r>
            <a:r>
              <a:rPr lang="en-US" altLang="nb-NO" dirty="0" err="1"/>
              <a:t>av</a:t>
            </a:r>
            <a:r>
              <a:rPr lang="en-US" altLang="nb-NO" dirty="0"/>
              <a:t> </a:t>
            </a:r>
            <a:r>
              <a:rPr lang="en-US" altLang="nb-NO" dirty="0" err="1"/>
              <a:t>immobilitet</a:t>
            </a:r>
            <a:r>
              <a:rPr lang="en-US" altLang="nb-NO" dirty="0"/>
              <a:t>, </a:t>
            </a:r>
            <a:r>
              <a:rPr lang="en-US" altLang="nb-NO" dirty="0" err="1"/>
              <a:t>lang</a:t>
            </a:r>
            <a:r>
              <a:rPr lang="en-US" altLang="nb-NO" dirty="0"/>
              <a:t> </a:t>
            </a:r>
            <a:r>
              <a:rPr lang="en-US" altLang="nb-NO" dirty="0" err="1"/>
              <a:t>levetid</a:t>
            </a:r>
            <a:r>
              <a:rPr lang="en-US" altLang="nb-NO" dirty="0"/>
              <a:t> </a:t>
            </a:r>
            <a:r>
              <a:rPr lang="en-US" altLang="nb-NO" dirty="0" err="1"/>
              <a:t>og</a:t>
            </a:r>
            <a:r>
              <a:rPr lang="en-US" altLang="nb-NO" dirty="0"/>
              <a:t> </a:t>
            </a:r>
            <a:r>
              <a:rPr lang="en-US" altLang="nb-NO" dirty="0" err="1"/>
              <a:t>størrelse</a:t>
            </a:r>
            <a:r>
              <a:rPr lang="en-US" altLang="nb-NO" dirty="0"/>
              <a:t> </a:t>
            </a:r>
            <a:r>
              <a:rPr lang="en-US" altLang="nb-NO" dirty="0" err="1"/>
              <a:t>gjør</a:t>
            </a:r>
            <a:r>
              <a:rPr lang="en-US" altLang="nb-NO" dirty="0"/>
              <a:t> </a:t>
            </a:r>
            <a:r>
              <a:rPr lang="en-US" altLang="nb-NO" dirty="0" err="1"/>
              <a:t>eiendom</a:t>
            </a:r>
            <a:r>
              <a:rPr lang="en-US" altLang="nb-NO" dirty="0"/>
              <a:t> </a:t>
            </a:r>
            <a:r>
              <a:rPr lang="en-US" altLang="nb-NO" dirty="0" err="1"/>
              <a:t>utgjør</a:t>
            </a:r>
            <a:r>
              <a:rPr lang="en-US" altLang="nb-NO" dirty="0"/>
              <a:t> store </a:t>
            </a:r>
            <a:r>
              <a:rPr lang="en-US" altLang="nb-NO" dirty="0" err="1"/>
              <a:t>økonomiske</a:t>
            </a:r>
            <a:r>
              <a:rPr lang="en-US" altLang="nb-NO" dirty="0"/>
              <a:t> </a:t>
            </a:r>
            <a:r>
              <a:rPr lang="en-US" altLang="nb-NO" dirty="0" err="1"/>
              <a:t>enheter</a:t>
            </a:r>
            <a:r>
              <a:rPr lang="en-US" altLang="nb-NO" dirty="0"/>
              <a:t> – a large chunk problem.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322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sofistikert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Eiendom har en tendens til å bli kjøpt av et investeringslag:</a:t>
            </a:r>
          </a:p>
          <a:p>
            <a:pPr lvl="1"/>
            <a:r>
              <a:rPr lang="nb-NO" dirty="0"/>
              <a:t>En gjeldsinvestor (utlåner)</a:t>
            </a:r>
          </a:p>
          <a:p>
            <a:pPr lvl="1"/>
            <a:r>
              <a:rPr lang="nb-NO" dirty="0"/>
              <a:t>En egenkapitalinvestor (eier)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Det økonomiske forholdet mellom de to investorstyper er underlagt en matematisk kontrakt [boliglånet], og forholdet mellom investorene endres med hver avdragsbetaling.</a:t>
            </a:r>
          </a:p>
        </p:txBody>
      </p:sp>
    </p:spTree>
    <p:extLst>
      <p:ext uri="{BB962C8B-B14F-4D97-AF65-F5344CB8AC3E}">
        <p14:creationId xmlns:p14="http://schemas.microsoft.com/office/powerpoint/2010/main" val="331619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sofistikert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Eiendom er gjenstand for en rekke forskjellige skatteregler.</a:t>
            </a:r>
          </a:p>
        </p:txBody>
      </p:sp>
    </p:spTree>
    <p:extLst>
      <p:ext uri="{BB962C8B-B14F-4D97-AF65-F5344CB8AC3E}">
        <p14:creationId xmlns:p14="http://schemas.microsoft.com/office/powerpoint/2010/main" val="2316625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sofistikert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Eiendom er allestedsnærværende og feilaktig «tatt for gitt» av nesten alle.</a:t>
            </a:r>
          </a:p>
        </p:txBody>
      </p:sp>
    </p:spTree>
    <p:extLst>
      <p:ext uri="{BB962C8B-B14F-4D97-AF65-F5344CB8AC3E}">
        <p14:creationId xmlns:p14="http://schemas.microsoft.com/office/powerpoint/2010/main" val="194953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F624-5E05-43A1-B630-A39CA3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Forelesninger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0081-E80E-4B9B-9976-C957D2FB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r>
              <a:rPr lang="nb-NO" dirty="0"/>
              <a:t>A34 fredager 11.15 – 13.00 uke 35- 47</a:t>
            </a:r>
          </a:p>
          <a:p>
            <a:endParaRPr lang="nb-NO" dirty="0"/>
          </a:p>
          <a:p>
            <a:r>
              <a:rPr lang="nb-NO" dirty="0"/>
              <a:t>I tillegg kommer gruppearbeid med mulighet for veiledning.</a:t>
            </a:r>
          </a:p>
          <a:p>
            <a:endParaRPr lang="nb-NO" dirty="0"/>
          </a:p>
        </p:txBody>
      </p:sp>
      <p:pic>
        <p:nvPicPr>
          <p:cNvPr id="4" name="Bilde 5">
            <a:extLst>
              <a:ext uri="{FF2B5EF4-FFF2-40B4-BE49-F238E27FC236}">
                <a16:creationId xmlns:a16="http://schemas.microsoft.com/office/drawing/2014/main" id="{0CD217CC-712D-457B-AC09-D94CAAC1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6" y="4856168"/>
            <a:ext cx="6677024" cy="200183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53792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diversifisert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 err="1"/>
              <a:t>Bruk</a:t>
            </a:r>
            <a:endParaRPr lang="en-US" altLang="nb-NO" dirty="0"/>
          </a:p>
          <a:p>
            <a:pPr lvl="1"/>
            <a:r>
              <a:rPr lang="en-US" altLang="nb-NO" dirty="0" err="1"/>
              <a:t>Bolig</a:t>
            </a:r>
            <a:endParaRPr lang="en-US" altLang="nb-NO" dirty="0"/>
          </a:p>
          <a:p>
            <a:pPr lvl="1"/>
            <a:r>
              <a:rPr lang="en-US" altLang="nb-NO" dirty="0"/>
              <a:t>Handel</a:t>
            </a:r>
          </a:p>
          <a:p>
            <a:pPr lvl="1"/>
            <a:r>
              <a:rPr lang="en-US" altLang="nb-NO" dirty="0" err="1"/>
              <a:t>Kontor</a:t>
            </a:r>
            <a:endParaRPr lang="en-US" altLang="nb-NO" dirty="0"/>
          </a:p>
          <a:p>
            <a:pPr lvl="1"/>
            <a:r>
              <a:rPr lang="en-US" altLang="nb-NO" dirty="0" err="1"/>
              <a:t>Industri</a:t>
            </a:r>
            <a:endParaRPr lang="en-US" altLang="nb-NO" dirty="0"/>
          </a:p>
          <a:p>
            <a:pPr lvl="1"/>
            <a:r>
              <a:rPr lang="en-US" altLang="nb-NO" dirty="0"/>
              <a:t>Hotel</a:t>
            </a:r>
          </a:p>
          <a:p>
            <a:pPr lvl="1"/>
            <a:r>
              <a:rPr lang="en-US" altLang="nb-NO" dirty="0"/>
              <a:t>Lager</a:t>
            </a:r>
          </a:p>
          <a:p>
            <a:pPr lvl="1"/>
            <a:r>
              <a:rPr lang="en-US" altLang="nb-NO" dirty="0" err="1"/>
              <a:t>Barnehager</a:t>
            </a:r>
            <a:endParaRPr lang="en-US" altLang="nb-NO" dirty="0"/>
          </a:p>
          <a:p>
            <a:pPr lvl="1"/>
            <a:r>
              <a:rPr lang="en-US" altLang="nb-NO" dirty="0" err="1"/>
              <a:t>Offentlige</a:t>
            </a:r>
            <a:r>
              <a:rPr lang="en-US" altLang="nb-NO" dirty="0"/>
              <a:t> </a:t>
            </a:r>
            <a:r>
              <a:rPr lang="en-US" altLang="nb-NO" dirty="0" err="1"/>
              <a:t>bygninger</a:t>
            </a:r>
            <a:endParaRPr lang="en-US" altLang="nb-NO" dirty="0"/>
          </a:p>
          <a:p>
            <a:pPr lvl="1"/>
            <a:r>
              <a:rPr lang="en-US" altLang="nb-NO" dirty="0" err="1"/>
              <a:t>Annet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101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diversifisert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Beliggenhet</a:t>
            </a:r>
          </a:p>
          <a:p>
            <a:pPr lvl="1"/>
            <a:r>
              <a:rPr lang="nb-NO" dirty="0"/>
              <a:t>Sentral forretningsdistrikt (CBD)</a:t>
            </a:r>
          </a:p>
          <a:p>
            <a:pPr lvl="1"/>
            <a:r>
              <a:rPr lang="nb-NO" dirty="0"/>
              <a:t>Sentrum</a:t>
            </a:r>
          </a:p>
          <a:p>
            <a:pPr lvl="1"/>
            <a:r>
              <a:rPr lang="nb-NO" dirty="0" err="1"/>
              <a:t>Forskjelliger</a:t>
            </a:r>
            <a:r>
              <a:rPr lang="nb-NO" dirty="0"/>
              <a:t> bydeler (</a:t>
            </a:r>
            <a:r>
              <a:rPr lang="nb-NO" dirty="0" err="1"/>
              <a:t>atraktiviteten</a:t>
            </a:r>
            <a:r>
              <a:rPr lang="nb-NO" dirty="0"/>
              <a:t> ved bydelene)</a:t>
            </a:r>
          </a:p>
          <a:p>
            <a:pPr lvl="1"/>
            <a:r>
              <a:rPr lang="nb-NO" dirty="0" err="1"/>
              <a:t>Forstader</a:t>
            </a:r>
            <a:endParaRPr lang="nb-NO" dirty="0"/>
          </a:p>
          <a:p>
            <a:pPr lvl="1"/>
            <a:r>
              <a:rPr lang="nb-NO" dirty="0"/>
              <a:t>Landlig</a:t>
            </a:r>
          </a:p>
        </p:txBody>
      </p:sp>
    </p:spTree>
    <p:extLst>
      <p:ext uri="{BB962C8B-B14F-4D97-AF65-F5344CB8AC3E}">
        <p14:creationId xmlns:p14="http://schemas.microsoft.com/office/powerpoint/2010/main" val="2654136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diversifisert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Skala:</a:t>
            </a:r>
          </a:p>
          <a:p>
            <a:pPr lvl="1"/>
            <a:r>
              <a:rPr lang="nb-NO" dirty="0"/>
              <a:t>Enkeltbygging</a:t>
            </a:r>
          </a:p>
          <a:p>
            <a:pPr lvl="1"/>
            <a:r>
              <a:rPr lang="nb-NO" dirty="0"/>
              <a:t>Flere bygninger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Enkeltleietaker</a:t>
            </a:r>
          </a:p>
          <a:p>
            <a:pPr lvl="1"/>
            <a:r>
              <a:rPr lang="nb-NO" dirty="0"/>
              <a:t>Flere leietakere</a:t>
            </a:r>
          </a:p>
        </p:txBody>
      </p:sp>
    </p:spTree>
    <p:extLst>
      <p:ext uri="{BB962C8B-B14F-4D97-AF65-F5344CB8AC3E}">
        <p14:creationId xmlns:p14="http://schemas.microsoft.com/office/powerpoint/2010/main" val="1357614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diversifisert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Alder/alder på oppussing/oppgradering</a:t>
            </a:r>
          </a:p>
          <a:p>
            <a:pPr lvl="1"/>
            <a:r>
              <a:rPr lang="nb-NO" dirty="0"/>
              <a:t>Gamle</a:t>
            </a:r>
          </a:p>
          <a:p>
            <a:pPr lvl="1"/>
            <a:r>
              <a:rPr lang="nb-NO" dirty="0"/>
              <a:t>Nyoppusset</a:t>
            </a:r>
          </a:p>
          <a:p>
            <a:pPr lvl="1"/>
            <a:r>
              <a:rPr lang="nb-NO" dirty="0"/>
              <a:t>Planlagt oppgradering</a:t>
            </a:r>
          </a:p>
          <a:p>
            <a:pPr lvl="1"/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73" y="3471780"/>
            <a:ext cx="5938959" cy="31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7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 er diversifisert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Rettighetene knyttet til eiendelen kan være delt</a:t>
            </a:r>
          </a:p>
          <a:p>
            <a:pPr lvl="1"/>
            <a:r>
              <a:rPr lang="nb-NO" dirty="0"/>
              <a:t>Festekontrakter</a:t>
            </a:r>
          </a:p>
          <a:p>
            <a:pPr lvl="1"/>
            <a:r>
              <a:rPr lang="nb-NO" dirty="0"/>
              <a:t>Forskjellige typer bruksretter</a:t>
            </a:r>
          </a:p>
          <a:p>
            <a:pPr lvl="1"/>
            <a:r>
              <a:rPr lang="nb-NO" dirty="0"/>
              <a:t>Oppdelte rettigheter til eiendommen</a:t>
            </a:r>
          </a:p>
          <a:p>
            <a:pPr lvl="1"/>
            <a:r>
              <a:rPr lang="nb-NO" dirty="0" err="1"/>
              <a:t>Leieretigheter</a:t>
            </a:r>
            <a:endParaRPr lang="nb-NO" dirty="0"/>
          </a:p>
          <a:p>
            <a:pPr lvl="1"/>
            <a:r>
              <a:rPr lang="nb-NO" dirty="0"/>
              <a:t>Osv.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Hva er det som skal verdsettes?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0828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Eiendomsmarkedet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På grunn av egenskapene til eiendomsmarkedet hvor tilbudssiden er meget uelastisk på kort sikt og hvor etterspørselen kan endres mye, kan eiendomsprisene svinge mye på </a:t>
            </a:r>
            <a:r>
              <a:rPr lang="nb-NO" dirty="0" err="1"/>
              <a:t>gansk</a:t>
            </a:r>
            <a:r>
              <a:rPr lang="nb-NO" dirty="0"/>
              <a:t> kort tid.</a:t>
            </a:r>
          </a:p>
        </p:txBody>
      </p:sp>
    </p:spTree>
    <p:extLst>
      <p:ext uri="{BB962C8B-B14F-4D97-AF65-F5344CB8AC3E}">
        <p14:creationId xmlns:p14="http://schemas.microsoft.com/office/powerpoint/2010/main" val="2642739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Eiendomsmarkedet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Markedet for inntektsgenererende eiendommer har historisk hatt en tendens til å være ute av balanse, spesielt på grunn av den enkelte eiendommens spesielle egenskaper unike beliggenhet, levetid, størrelse. Etterspørselen er typisk avhengig av eiendommens beliggenhet og fysiske egenskaper.</a:t>
            </a:r>
          </a:p>
        </p:txBody>
      </p:sp>
    </p:spTree>
    <p:extLst>
      <p:ext uri="{BB962C8B-B14F-4D97-AF65-F5344CB8AC3E}">
        <p14:creationId xmlns:p14="http://schemas.microsoft.com/office/powerpoint/2010/main" val="3735381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Eiendomsmarkedet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45" y="1957411"/>
            <a:ext cx="4478560" cy="3811541"/>
          </a:xfrm>
        </p:spPr>
      </p:pic>
    </p:spTree>
    <p:extLst>
      <p:ext uri="{BB962C8B-B14F-4D97-AF65-F5344CB8AC3E}">
        <p14:creationId xmlns:p14="http://schemas.microsoft.com/office/powerpoint/2010/main" val="378040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Eiendomsmarkedet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45" y="1957411"/>
            <a:ext cx="4478560" cy="3811541"/>
          </a:xfrm>
        </p:spPr>
      </p:pic>
    </p:spTree>
    <p:extLst>
      <p:ext uri="{BB962C8B-B14F-4D97-AF65-F5344CB8AC3E}">
        <p14:creationId xmlns:p14="http://schemas.microsoft.com/office/powerpoint/2010/main" val="1817924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Eiendomsmarkedet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8" y="1826592"/>
            <a:ext cx="7407275" cy="4073179"/>
          </a:xfrm>
        </p:spPr>
      </p:pic>
    </p:spTree>
    <p:extLst>
      <p:ext uri="{BB962C8B-B14F-4D97-AF65-F5344CB8AC3E}">
        <p14:creationId xmlns:p14="http://schemas.microsoft.com/office/powerpoint/2010/main" val="11702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1CC8-7404-458F-8D19-9F8F4304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Tentativ forelesningsplan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7EA46-A819-4B2D-A007-3F57A186A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567649"/>
              </p:ext>
            </p:extLst>
          </p:nvPr>
        </p:nvGraphicFramePr>
        <p:xfrm>
          <a:off x="1123950" y="1281589"/>
          <a:ext cx="7407404" cy="497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09">
                  <a:extLst>
                    <a:ext uri="{9D8B030D-6E8A-4147-A177-3AD203B41FA5}">
                      <a16:colId xmlns:a16="http://schemas.microsoft.com/office/drawing/2014/main" val="436659220"/>
                    </a:ext>
                  </a:extLst>
                </a:gridCol>
                <a:gridCol w="1162791">
                  <a:extLst>
                    <a:ext uri="{9D8B030D-6E8A-4147-A177-3AD203B41FA5}">
                      <a16:colId xmlns:a16="http://schemas.microsoft.com/office/drawing/2014/main" val="1455594644"/>
                    </a:ext>
                  </a:extLst>
                </a:gridCol>
                <a:gridCol w="5464304">
                  <a:extLst>
                    <a:ext uri="{9D8B030D-6E8A-4147-A177-3AD203B41FA5}">
                      <a16:colId xmlns:a16="http://schemas.microsoft.com/office/drawing/2014/main" val="252959747"/>
                    </a:ext>
                  </a:extLst>
                </a:gridCol>
              </a:tblGrid>
              <a:tr h="219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Uke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Tema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159419"/>
                  </a:ext>
                </a:extLst>
              </a:tr>
              <a:tr h="31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675620"/>
                  </a:ext>
                </a:extLst>
              </a:tr>
              <a:tr h="331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 inntjeningsbasert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32179"/>
                  </a:ext>
                </a:extLst>
              </a:tr>
              <a:tr h="465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Databehandling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11496"/>
                  </a:ext>
                </a:extLst>
              </a:tr>
              <a:tr h="327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 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006883"/>
                  </a:ext>
                </a:extLst>
              </a:tr>
              <a:tr h="310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eiendom, salgssammenligning og kostnadsbasert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358736"/>
                  </a:ext>
                </a:extLst>
              </a:tr>
              <a:tr h="402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Hedonisk metode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593506"/>
                  </a:ext>
                </a:extLst>
              </a:tr>
              <a:tr h="402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Gjentatte salg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906968"/>
                  </a:ext>
                </a:extLst>
              </a:tr>
              <a:tr h="402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914146"/>
                  </a:ext>
                </a:extLst>
              </a:tr>
              <a:tr h="450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57288"/>
                  </a:ext>
                </a:extLst>
              </a:tr>
              <a:tr h="450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Endre Jo Reite,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596276"/>
                  </a:ext>
                </a:extLst>
              </a:tr>
              <a:tr h="374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Joakim Blix Prestmo,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99814"/>
                  </a:ext>
                </a:extLst>
              </a:tr>
              <a:tr h="300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25885"/>
                  </a:ext>
                </a:extLst>
              </a:tr>
              <a:tr h="219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Oppsummering og spørsmål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3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58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5783384" y="6308725"/>
            <a:ext cx="26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Kilde: Akershus eiendom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7FF42-CEE4-4AF6-8545-C13262AC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27" y="654026"/>
            <a:ext cx="7654531" cy="56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2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Verdsettelse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Markedsverdien til en eiendom er den prisen det forventes at eiendommen vil oppnå om den selges i dagens marked.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0153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Verdsettelse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Simulere at boligen skal avhendes</a:t>
            </a:r>
          </a:p>
          <a:p>
            <a:pPr lvl="1"/>
            <a:r>
              <a:rPr lang="nb-NO" dirty="0"/>
              <a:t>Den beste kjøperen, med den høyeste og beste bruken avgjør prisen.</a:t>
            </a:r>
          </a:p>
          <a:p>
            <a:pPr lvl="1"/>
            <a:r>
              <a:rPr lang="nb-NO" dirty="0"/>
              <a:t>Uten ekstremt tidspress (ikke brannsalg)</a:t>
            </a:r>
          </a:p>
          <a:p>
            <a:pPr lvl="1"/>
            <a:r>
              <a:rPr lang="nb-NO" dirty="0"/>
              <a:t>Ingen forutsetninger knyttet til bestemte kjøpers planer eller motivasjoner (eks: selvbruker)</a:t>
            </a:r>
          </a:p>
          <a:p>
            <a:pPr lvl="1"/>
            <a:r>
              <a:rPr lang="nb-NO" dirty="0"/>
              <a:t>Uten forutsetninger eller begrensninger/fordeler forårsaket av skattemessige posisjoner og/eller låneposisjoner</a:t>
            </a:r>
          </a:p>
          <a:p>
            <a:pPr lvl="1"/>
            <a:r>
              <a:rPr lang="nb-NO" dirty="0"/>
              <a:t>Ingen fordelaktige oppgjørsmodeller som kan påvirke prisen</a:t>
            </a:r>
          </a:p>
          <a:p>
            <a:pPr lvl="1"/>
            <a:r>
              <a:rPr lang="nb-NO" dirty="0"/>
              <a:t>Verdifastsettelsen tilsvarer brutto eiendomsverdi</a:t>
            </a:r>
          </a:p>
        </p:txBody>
      </p:sp>
    </p:spTree>
    <p:extLst>
      <p:ext uri="{BB962C8B-B14F-4D97-AF65-F5344CB8AC3E}">
        <p14:creationId xmlns:p14="http://schemas.microsoft.com/office/powerpoint/2010/main" val="2863435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Verdsettelse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nb-NO" i="1" dirty="0"/>
              <a:t>Verdi, uavhengig av definisjon, er </a:t>
            </a:r>
            <a:r>
              <a:rPr lang="nb-NO" altLang="nb-NO" b="1" i="1" dirty="0">
                <a:solidFill>
                  <a:srgbClr val="7030A0"/>
                </a:solidFill>
              </a:rPr>
              <a:t>nåverdien av forventede fremtidige ytelser</a:t>
            </a:r>
            <a:r>
              <a:rPr lang="nb-NO" altLang="nb-NO" i="1" dirty="0">
                <a:solidFill>
                  <a:srgbClr val="7030A0"/>
                </a:solidFill>
              </a:rPr>
              <a:t> </a:t>
            </a:r>
            <a:r>
              <a:rPr lang="nb-NO" altLang="nb-NO" i="1" dirty="0"/>
              <a:t>som mottas fra å eie rettigheten til eiendelen.</a:t>
            </a:r>
          </a:p>
          <a:p>
            <a:endParaRPr lang="nb-NO" dirty="0"/>
          </a:p>
          <a:p>
            <a:r>
              <a:rPr lang="nb-NO" dirty="0"/>
              <a:t>All verdsettelse baserer seg på tre grunnteknikker</a:t>
            </a:r>
          </a:p>
          <a:p>
            <a:pPr lvl="1"/>
            <a:r>
              <a:rPr lang="nb-NO" dirty="0"/>
              <a:t>Inntjeningsmetoden</a:t>
            </a:r>
          </a:p>
          <a:p>
            <a:pPr lvl="1"/>
            <a:r>
              <a:rPr lang="nb-NO" dirty="0"/>
              <a:t>Salgssammenligningsmetoden</a:t>
            </a:r>
          </a:p>
          <a:p>
            <a:pPr lvl="1"/>
            <a:r>
              <a:rPr lang="nb-NO" dirty="0"/>
              <a:t>Kostnadsmetoden (herunder residualmetoden)</a:t>
            </a:r>
          </a:p>
        </p:txBody>
      </p:sp>
    </p:spTree>
    <p:extLst>
      <p:ext uri="{BB962C8B-B14F-4D97-AF65-F5344CB8AC3E}">
        <p14:creationId xmlns:p14="http://schemas.microsoft.com/office/powerpoint/2010/main" val="1583393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Inntjeningsmetoden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Inntjeningsmetoden antar at verdien av en eiendom er lik nåverdien av fremtidig forventede ytelser.</a:t>
            </a:r>
          </a:p>
          <a:p>
            <a:endParaRPr lang="nb-NO" dirty="0"/>
          </a:p>
          <a:p>
            <a:r>
              <a:rPr lang="nb-NO" dirty="0"/>
              <a:t>Avhenger av: Forventede leieinntekter, forventede eierkostnader, leietakertilpasninger og avkastningskrav (lånebetingelser og investors generelle og spesifikke krav)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9732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Salgssammenligningsmetoden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Salgssammenligningsmetoden finner verdien av en eiendom ved å se på salgsverdien på sammenlignbare eiendommer som nylig har blitt omsatt enten på enhets eller som en ratio.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Tanken er at kjøper er indifferent.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4382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verdi er estimert basert på tanken om at en informert kjøperen ikke vil betale mer enn det koster å produsere en erstatningseiendel med samme nytte som eiendelen vi skal verdsette.</a:t>
            </a:r>
          </a:p>
          <a:p>
            <a:endParaRPr lang="nb-NO" altLang="nb-NO" dirty="0"/>
          </a:p>
          <a:p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kjøper</a:t>
            </a:r>
            <a:r>
              <a:rPr lang="en-US" altLang="nb-NO" dirty="0"/>
              <a:t> </a:t>
            </a:r>
            <a:r>
              <a:rPr lang="en-US" altLang="nb-NO" dirty="0" err="1"/>
              <a:t>er</a:t>
            </a:r>
            <a:r>
              <a:rPr lang="en-US" altLang="nb-NO" dirty="0"/>
              <a:t> </a:t>
            </a:r>
            <a:r>
              <a:rPr lang="en-US" altLang="nb-NO" dirty="0" err="1"/>
              <a:t>ikke</a:t>
            </a:r>
            <a:r>
              <a:rPr lang="en-US" altLang="nb-NO" dirty="0"/>
              <a:t> </a:t>
            </a:r>
            <a:r>
              <a:rPr lang="en-US" altLang="nb-NO" dirty="0" err="1"/>
              <a:t>villig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å </a:t>
            </a:r>
            <a:r>
              <a:rPr lang="en-US" altLang="nb-NO" dirty="0" err="1"/>
              <a:t>betale</a:t>
            </a:r>
            <a:r>
              <a:rPr lang="en-US" altLang="nb-NO" dirty="0"/>
              <a:t> </a:t>
            </a:r>
            <a:r>
              <a:rPr lang="en-US" altLang="nb-NO" dirty="0" err="1"/>
              <a:t>mer</a:t>
            </a:r>
            <a:r>
              <a:rPr lang="en-US" altLang="nb-NO" dirty="0"/>
              <a:t> for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eiendel</a:t>
            </a:r>
            <a:r>
              <a:rPr lang="en-US" altLang="nb-NO" dirty="0"/>
              <a:t> </a:t>
            </a:r>
            <a:r>
              <a:rPr lang="en-US" altLang="nb-NO" dirty="0" err="1"/>
              <a:t>enn</a:t>
            </a:r>
            <a:r>
              <a:rPr lang="en-US" altLang="nb-NO" dirty="0"/>
              <a:t> </a:t>
            </a:r>
            <a:r>
              <a:rPr lang="en-US" altLang="nb-NO" dirty="0" err="1"/>
              <a:t>det</a:t>
            </a:r>
            <a:r>
              <a:rPr lang="en-US" altLang="nb-NO" dirty="0"/>
              <a:t> </a:t>
            </a:r>
            <a:r>
              <a:rPr lang="en-US" altLang="nb-NO" dirty="0" err="1"/>
              <a:t>vil</a:t>
            </a:r>
            <a:r>
              <a:rPr lang="en-US" altLang="nb-NO" dirty="0"/>
              <a:t> </a:t>
            </a:r>
            <a:r>
              <a:rPr lang="en-US" altLang="nb-NO" dirty="0" err="1"/>
              <a:t>koste</a:t>
            </a:r>
            <a:r>
              <a:rPr lang="en-US" altLang="nb-NO" dirty="0"/>
              <a:t> å </a:t>
            </a:r>
            <a:r>
              <a:rPr lang="en-US" altLang="nb-NO" dirty="0" err="1"/>
              <a:t>erstatte</a:t>
            </a:r>
            <a:r>
              <a:rPr lang="en-US" altLang="nb-NO" dirty="0"/>
              <a:t> </a:t>
            </a:r>
            <a:r>
              <a:rPr lang="en-US" altLang="nb-NO" dirty="0" err="1"/>
              <a:t>eiendelen</a:t>
            </a:r>
            <a:r>
              <a:rPr lang="en-US" altLang="nb-NO" dirty="0"/>
              <a:t>.</a:t>
            </a:r>
          </a:p>
          <a:p>
            <a:endParaRPr lang="nb-NO" dirty="0"/>
          </a:p>
          <a:p>
            <a:r>
              <a:rPr lang="nb-NO" dirty="0"/>
              <a:t>Tanken er at kjøperen er indifferent.</a:t>
            </a:r>
          </a:p>
        </p:txBody>
      </p:sp>
    </p:spTree>
    <p:extLst>
      <p:ext uri="{BB962C8B-B14F-4D97-AF65-F5344CB8AC3E}">
        <p14:creationId xmlns:p14="http://schemas.microsoft.com/office/powerpoint/2010/main" val="811153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nb-NO" dirty="0"/>
              <a:t>Specific Property, Time, and Place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Valuation . . . means the procedure and technique of estimating the value of </a:t>
            </a:r>
            <a:r>
              <a:rPr lang="en-US" b="1" i="1" dirty="0">
                <a:solidFill>
                  <a:srgbClr val="7030A0"/>
                </a:solidFill>
              </a:rPr>
              <a:t>specific property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/>
              <a:t>at a </a:t>
            </a:r>
            <a:r>
              <a:rPr lang="en-US" b="1" i="1" dirty="0">
                <a:solidFill>
                  <a:srgbClr val="7030A0"/>
                </a:solidFill>
              </a:rPr>
              <a:t>stated time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/>
              <a:t>and </a:t>
            </a:r>
            <a:r>
              <a:rPr lang="en-US" b="1" i="1" dirty="0">
                <a:solidFill>
                  <a:srgbClr val="7030A0"/>
                </a:solidFill>
              </a:rPr>
              <a:t>place</a:t>
            </a:r>
            <a:r>
              <a:rPr lang="en-US" i="1" dirty="0"/>
              <a:t> (</a:t>
            </a:r>
            <a:r>
              <a:rPr lang="en-US" i="1" dirty="0" err="1"/>
              <a:t>Bonbright</a:t>
            </a:r>
            <a:r>
              <a:rPr lang="en-US" i="1" dirty="0"/>
              <a:t> 1937, 10).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 err="1"/>
              <a:t>Verdsettelse</a:t>
            </a:r>
            <a:r>
              <a:rPr lang="en-US" i="1" dirty="0"/>
              <a:t> … </a:t>
            </a:r>
            <a:r>
              <a:rPr lang="en-US" i="1" dirty="0" err="1"/>
              <a:t>betyr</a:t>
            </a:r>
            <a:r>
              <a:rPr lang="en-US" i="1" dirty="0"/>
              <a:t> </a:t>
            </a:r>
            <a:r>
              <a:rPr lang="en-US" i="1" dirty="0" err="1"/>
              <a:t>prosedyrer</a:t>
            </a:r>
            <a:r>
              <a:rPr lang="en-US" i="1" dirty="0"/>
              <a:t>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teknikker</a:t>
            </a:r>
            <a:r>
              <a:rPr lang="en-US" i="1" dirty="0"/>
              <a:t> for å </a:t>
            </a:r>
            <a:r>
              <a:rPr lang="en-US" i="1" dirty="0" err="1"/>
              <a:t>estimere</a:t>
            </a:r>
            <a:r>
              <a:rPr lang="en-US" i="1" dirty="0"/>
              <a:t> </a:t>
            </a:r>
            <a:r>
              <a:rPr lang="en-US" i="1" dirty="0" err="1"/>
              <a:t>verdien</a:t>
            </a:r>
            <a:r>
              <a:rPr lang="en-US" i="1" dirty="0"/>
              <a:t> </a:t>
            </a:r>
            <a:r>
              <a:rPr lang="en-US" i="1" dirty="0" err="1"/>
              <a:t>av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spessifikk</a:t>
            </a:r>
            <a:r>
              <a:rPr lang="en-US" i="1" dirty="0"/>
              <a:t> </a:t>
            </a:r>
            <a:r>
              <a:rPr lang="en-US" i="1" dirty="0" err="1"/>
              <a:t>eiendel</a:t>
            </a:r>
            <a:r>
              <a:rPr lang="en-US" i="1" dirty="0"/>
              <a:t>  </a:t>
            </a:r>
            <a:r>
              <a:rPr lang="en-US" i="1" dirty="0" err="1"/>
              <a:t>på</a:t>
            </a:r>
            <a:r>
              <a:rPr lang="en-US" i="1" dirty="0"/>
              <a:t> et </a:t>
            </a:r>
            <a:r>
              <a:rPr lang="en-US" i="1" dirty="0" err="1"/>
              <a:t>gitt</a:t>
            </a:r>
            <a:r>
              <a:rPr lang="en-US" i="1" dirty="0"/>
              <a:t> </a:t>
            </a:r>
            <a:r>
              <a:rPr lang="en-US" i="1" dirty="0" err="1"/>
              <a:t>sted</a:t>
            </a:r>
            <a:r>
              <a:rPr lang="en-US" i="1" dirty="0"/>
              <a:t>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tidspunkt</a:t>
            </a:r>
            <a:r>
              <a:rPr lang="en-US" i="1" dirty="0"/>
              <a:t>.</a:t>
            </a:r>
            <a:endParaRPr lang="nb-NO" dirty="0"/>
          </a:p>
          <a:p>
            <a:endParaRPr lang="en-US" i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862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Fremtidig</a:t>
            </a:r>
            <a:r>
              <a:rPr lang="en-US" dirty="0"/>
              <a:t> </a:t>
            </a:r>
            <a:r>
              <a:rPr lang="en-US" dirty="0" err="1"/>
              <a:t>forventet</a:t>
            </a:r>
            <a:r>
              <a:rPr lang="en-US" dirty="0"/>
              <a:t> </a:t>
            </a:r>
            <a:r>
              <a:rPr lang="en-US" dirty="0" err="1"/>
              <a:t>nytte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i="1" dirty="0"/>
              <a:t>Value, however defined, is the </a:t>
            </a:r>
            <a:r>
              <a:rPr lang="en-US" altLang="nb-NO" b="1" i="1" dirty="0">
                <a:solidFill>
                  <a:schemeClr val="folHlink"/>
                </a:solidFill>
              </a:rPr>
              <a:t>present worth of anticipated future benefits</a:t>
            </a:r>
            <a:r>
              <a:rPr lang="en-US" altLang="nb-NO" i="1" dirty="0"/>
              <a:t> to be received from [the] possession of rights in realty.  (</a:t>
            </a:r>
            <a:r>
              <a:rPr lang="en-US" altLang="nb-NO" i="1" dirty="0" err="1"/>
              <a:t>Kinnard</a:t>
            </a:r>
            <a:r>
              <a:rPr lang="en-US" altLang="nb-NO" i="1" dirty="0"/>
              <a:t> 1971, 43)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altLang="nb-NO" i="1" dirty="0"/>
              <a:t>Verdi, uavhengig av definisjon, er </a:t>
            </a:r>
            <a:r>
              <a:rPr lang="nb-NO" altLang="nb-NO" b="1" i="1" dirty="0">
                <a:solidFill>
                  <a:srgbClr val="7030A0"/>
                </a:solidFill>
              </a:rPr>
              <a:t>nåverdien av forventede fremtidige ytelser</a:t>
            </a:r>
            <a:r>
              <a:rPr lang="nb-NO" altLang="nb-NO" i="1" dirty="0">
                <a:solidFill>
                  <a:srgbClr val="7030A0"/>
                </a:solidFill>
              </a:rPr>
              <a:t> </a:t>
            </a:r>
            <a:r>
              <a:rPr lang="nb-NO" altLang="nb-NO" i="1" dirty="0"/>
              <a:t>som mottas fra å eie rettigheten til eiendelen.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9711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dirty="0" err="1"/>
              <a:t>Viewpoint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nb-NO" dirty="0"/>
              <a:t>Revisor/regnskapsfører</a:t>
            </a:r>
          </a:p>
          <a:p>
            <a:r>
              <a:rPr lang="nb-NO" dirty="0"/>
              <a:t>Takstmann</a:t>
            </a:r>
          </a:p>
          <a:p>
            <a:r>
              <a:rPr lang="nb-NO" dirty="0"/>
              <a:t>Analytiker</a:t>
            </a:r>
          </a:p>
          <a:p>
            <a:r>
              <a:rPr lang="nb-NO" dirty="0"/>
              <a:t>Rådgiver</a:t>
            </a:r>
          </a:p>
          <a:p>
            <a:r>
              <a:rPr lang="nb-NO" dirty="0"/>
              <a:t>Investor (langsiktig - kortsiktig)</a:t>
            </a:r>
          </a:p>
          <a:p>
            <a:r>
              <a:rPr lang="nb-NO" dirty="0"/>
              <a:t>Skjønnsdommer</a:t>
            </a:r>
          </a:p>
          <a:p>
            <a:r>
              <a:rPr lang="nb-NO" dirty="0"/>
              <a:t>Tilfeldig selger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41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0E5DA8-0DA2-BC4B-8457-1CF8757F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er stordata?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A31830A-AF5E-4B40-9B5A-7A932344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«De 3 V-ene» 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b="1" dirty="0"/>
              <a:t>Volume</a:t>
            </a:r>
          </a:p>
          <a:p>
            <a:pPr lvl="1"/>
            <a:r>
              <a:rPr lang="nb-NO" dirty="0" err="1"/>
              <a:t>consisting</a:t>
            </a:r>
            <a:r>
              <a:rPr lang="nb-NO" dirty="0"/>
              <a:t> of </a:t>
            </a:r>
            <a:r>
              <a:rPr lang="nb-NO" dirty="0" err="1"/>
              <a:t>enormous</a:t>
            </a:r>
            <a:r>
              <a:rPr lang="nb-NO" dirty="0"/>
              <a:t> </a:t>
            </a:r>
            <a:r>
              <a:rPr lang="nb-NO" dirty="0" err="1"/>
              <a:t>quantities</a:t>
            </a:r>
            <a:r>
              <a:rPr lang="nb-NO" dirty="0"/>
              <a:t> of data</a:t>
            </a:r>
          </a:p>
          <a:p>
            <a:r>
              <a:rPr lang="nb-NO" b="1" dirty="0" err="1"/>
              <a:t>Velocity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created</a:t>
            </a:r>
            <a:r>
              <a:rPr lang="nb-NO" dirty="0"/>
              <a:t> in real-time</a:t>
            </a:r>
          </a:p>
          <a:p>
            <a:r>
              <a:rPr lang="nb-NO" b="1" dirty="0"/>
              <a:t>Variety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structured</a:t>
            </a:r>
            <a:r>
              <a:rPr lang="nb-NO" dirty="0"/>
              <a:t>, </a:t>
            </a:r>
            <a:r>
              <a:rPr lang="nb-NO" dirty="0" err="1"/>
              <a:t>semi-structured</a:t>
            </a:r>
            <a:r>
              <a:rPr lang="nb-NO" dirty="0"/>
              <a:t> and </a:t>
            </a:r>
            <a:r>
              <a:rPr lang="nb-NO" dirty="0" err="1"/>
              <a:t>unstructured</a:t>
            </a:r>
            <a:endParaRPr lang="nb-NO" dirty="0"/>
          </a:p>
          <a:p>
            <a:endParaRPr lang="nb-NO" dirty="0"/>
          </a:p>
          <a:p>
            <a:r>
              <a:rPr lang="nb-NO" dirty="0"/>
              <a:t>Først formulert i 2001</a:t>
            </a:r>
          </a:p>
          <a:p>
            <a:r>
              <a:rPr lang="nb-NO" dirty="0"/>
              <a:t>Har blitt stående som en standarddefinisjon</a:t>
            </a:r>
          </a:p>
        </p:txBody>
      </p:sp>
    </p:spTree>
    <p:extLst>
      <p:ext uri="{BB962C8B-B14F-4D97-AF65-F5344CB8AC3E}">
        <p14:creationId xmlns:p14="http://schemas.microsoft.com/office/powerpoint/2010/main" val="8348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478" y="1260253"/>
            <a:ext cx="7309109" cy="257991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makes Big Data, Big Data?</a:t>
            </a:r>
            <a:br>
              <a:rPr lang="en-US" dirty="0"/>
            </a:br>
            <a:r>
              <a:rPr lang="en-US" sz="3200" dirty="0"/>
              <a:t>Exploring the ontological characteristics </a:t>
            </a:r>
            <a:br>
              <a:rPr lang="en-US" sz="3200" dirty="0"/>
            </a:br>
            <a:r>
              <a:rPr lang="en-US" sz="3200" dirty="0"/>
              <a:t>of 26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35765" y="4097560"/>
            <a:ext cx="7458948" cy="1500187"/>
          </a:xfrm>
        </p:spPr>
        <p:txBody>
          <a:bodyPr>
            <a:normAutofit/>
          </a:bodyPr>
          <a:lstStyle/>
          <a:p>
            <a:r>
              <a:rPr lang="en-US" sz="3200" dirty="0"/>
              <a:t>Rob Kitchin &amp; Gavin McArdle</a:t>
            </a:r>
          </a:p>
          <a:p>
            <a:r>
              <a:rPr lang="en-US" sz="3200" i="1" dirty="0"/>
              <a:t>Big Data &amp; Society</a:t>
            </a:r>
            <a:r>
              <a:rPr lang="en-US" sz="3200" dirty="0"/>
              <a:t> (2016)</a:t>
            </a:r>
          </a:p>
        </p:txBody>
      </p:sp>
    </p:spTree>
    <p:extLst>
      <p:ext uri="{BB962C8B-B14F-4D97-AF65-F5344CB8AC3E}">
        <p14:creationId xmlns:p14="http://schemas.microsoft.com/office/powerpoint/2010/main" val="399546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7F3533AB-CCF6-0E40-A6EF-40292C1E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45" y="1219200"/>
            <a:ext cx="6327588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8FFC769E-1B77-1244-8525-39E4A556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63286" y="-426520"/>
            <a:ext cx="6231620" cy="83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9A85F0BD-F2DA-854A-93E7-632A9730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03" y="137786"/>
            <a:ext cx="7582842" cy="67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0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nu_blaa_stripe" id="{291AEDDE-44B1-3444-847C-C6962C4834E9}" vid="{4C8C7E22-3078-2F45-9EA6-474534AEDC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</Template>
  <TotalTime>0</TotalTime>
  <Words>1918</Words>
  <Application>Microsoft Office PowerPoint</Application>
  <PresentationFormat>On-screen Show (4:3)</PresentationFormat>
  <Paragraphs>319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Gill Sans</vt:lpstr>
      <vt:lpstr>Times New Roman</vt:lpstr>
      <vt:lpstr>Office-tema</vt:lpstr>
      <vt:lpstr>BFIN4025 - Big data i eiendomsfinans</vt:lpstr>
      <vt:lpstr>Emneinfo</vt:lpstr>
      <vt:lpstr>Forelesninger</vt:lpstr>
      <vt:lpstr>Tentativ forelesningsplan</vt:lpstr>
      <vt:lpstr>Hva er stordata?</vt:lpstr>
      <vt:lpstr>What makes Big Data, Big Data? Exploring the ontological characteristics  of 26 datasets</vt:lpstr>
      <vt:lpstr>PowerPoint Presentation</vt:lpstr>
      <vt:lpstr>PowerPoint Presentation</vt:lpstr>
      <vt:lpstr>PowerPoint Presentation</vt:lpstr>
      <vt:lpstr>Key boundary characteristics of Big Data</vt:lpstr>
      <vt:lpstr>Eiendom</vt:lpstr>
      <vt:lpstr>PropTech</vt:lpstr>
      <vt:lpstr>PropTech</vt:lpstr>
      <vt:lpstr>PropTech</vt:lpstr>
      <vt:lpstr>PropTech</vt:lpstr>
      <vt:lpstr>Stor aktivaklasse</vt:lpstr>
      <vt:lpstr>Stor aktivaklasse</vt:lpstr>
      <vt:lpstr>Tre megatrender</vt:lpstr>
      <vt:lpstr>Eiendom er sofistikert</vt:lpstr>
      <vt:lpstr>Eiendom er sofistikert</vt:lpstr>
      <vt:lpstr>Gitt beliggenhet</vt:lpstr>
      <vt:lpstr>Gitt beliggenhet</vt:lpstr>
      <vt:lpstr>Gitt beliggenhet</vt:lpstr>
      <vt:lpstr>Gitt beliggenhet</vt:lpstr>
      <vt:lpstr>Lang levetid</vt:lpstr>
      <vt:lpstr>Store enheter</vt:lpstr>
      <vt:lpstr>Eiendom er sofistikert</vt:lpstr>
      <vt:lpstr>Eiendom er sofistikert</vt:lpstr>
      <vt:lpstr>Eiendom er sofistikert</vt:lpstr>
      <vt:lpstr>Eiendom er diversifisert</vt:lpstr>
      <vt:lpstr>Eiendom er diversifisert</vt:lpstr>
      <vt:lpstr>Eiendom er diversifisert</vt:lpstr>
      <vt:lpstr>Eiendom er diversifisert</vt:lpstr>
      <vt:lpstr>Eiendom er diversifisert</vt:lpstr>
      <vt:lpstr>Eiendomsmarkedet</vt:lpstr>
      <vt:lpstr>Eiendomsmarkedet</vt:lpstr>
      <vt:lpstr>Eiendomsmarkedet</vt:lpstr>
      <vt:lpstr>Eiendomsmarkedet</vt:lpstr>
      <vt:lpstr>Eiendomsmarkedet</vt:lpstr>
      <vt:lpstr>PowerPoint Presentation</vt:lpstr>
      <vt:lpstr>Verdsettelse</vt:lpstr>
      <vt:lpstr>Verdsettelse</vt:lpstr>
      <vt:lpstr>Verdsettelse</vt:lpstr>
      <vt:lpstr>Inntjeningsmetoden</vt:lpstr>
      <vt:lpstr>Salgssammenligningsmetoden</vt:lpstr>
      <vt:lpstr>Kostnadsmetoden</vt:lpstr>
      <vt:lpstr>Specific Property, Time, and Place</vt:lpstr>
      <vt:lpstr>Fremtidig forventet nytte</vt:lpstr>
      <vt:lpstr>Viewpoint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Innspill til boligmeldingens kapittel om kunnskapsutvikling innenfor det boligsosiale området</dc:title>
  <dc:creator>Are Oust</dc:creator>
  <cp:lastModifiedBy>Are Oust</cp:lastModifiedBy>
  <cp:revision>32</cp:revision>
  <dcterms:created xsi:type="dcterms:W3CDTF">2020-06-12T11:30:09Z</dcterms:created>
  <dcterms:modified xsi:type="dcterms:W3CDTF">2021-08-23T11:21:53Z</dcterms:modified>
</cp:coreProperties>
</file>