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62" r:id="rId3"/>
    <p:sldId id="404" r:id="rId4"/>
    <p:sldId id="405" r:id="rId5"/>
    <p:sldId id="438" r:id="rId6"/>
    <p:sldId id="435" r:id="rId7"/>
    <p:sldId id="462" r:id="rId8"/>
    <p:sldId id="463" r:id="rId9"/>
    <p:sldId id="464" r:id="rId10"/>
    <p:sldId id="465" r:id="rId11"/>
    <p:sldId id="466" r:id="rId12"/>
    <p:sldId id="469" r:id="rId13"/>
    <p:sldId id="467" r:id="rId14"/>
    <p:sldId id="468" r:id="rId15"/>
    <p:sldId id="511" r:id="rId16"/>
    <p:sldId id="512" r:id="rId17"/>
    <p:sldId id="513" r:id="rId18"/>
    <p:sldId id="514" r:id="rId19"/>
    <p:sldId id="515" r:id="rId20"/>
    <p:sldId id="516" r:id="rId21"/>
    <p:sldId id="517" r:id="rId22"/>
    <p:sldId id="518" r:id="rId23"/>
    <p:sldId id="519" r:id="rId24"/>
    <p:sldId id="520" r:id="rId25"/>
    <p:sldId id="521" r:id="rId26"/>
    <p:sldId id="522" r:id="rId27"/>
    <p:sldId id="523" r:id="rId28"/>
    <p:sldId id="525" r:id="rId29"/>
    <p:sldId id="526" r:id="rId30"/>
    <p:sldId id="527" r:id="rId31"/>
    <p:sldId id="528" r:id="rId32"/>
    <p:sldId id="529" r:id="rId33"/>
    <p:sldId id="530" r:id="rId34"/>
    <p:sldId id="531" r:id="rId35"/>
    <p:sldId id="436" r:id="rId36"/>
    <p:sldId id="533" r:id="rId37"/>
    <p:sldId id="534" r:id="rId38"/>
    <p:sldId id="535" r:id="rId39"/>
    <p:sldId id="536" r:id="rId40"/>
    <p:sldId id="458" r:id="rId41"/>
    <p:sldId id="459" r:id="rId42"/>
    <p:sldId id="537" r:id="rId43"/>
    <p:sldId id="448" r:id="rId44"/>
    <p:sldId id="449" r:id="rId45"/>
    <p:sldId id="450" r:id="rId46"/>
  </p:sldIdLst>
  <p:sldSz cx="9144000" cy="6858000" type="screen4x3"/>
  <p:notesSz cx="6797675" cy="9926638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76653" autoAdjust="0"/>
  </p:normalViewPr>
  <p:slideViewPr>
    <p:cSldViewPr snapToGrid="0" snapToObjects="1">
      <p:cViewPr varScale="1">
        <p:scale>
          <a:sx n="100" d="100"/>
          <a:sy n="100" d="100"/>
        </p:scale>
        <p:origin x="16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B93D3-12C0-4AC7-80B0-B707488D295D}" type="datetimeFigureOut">
              <a:rPr lang="nb-NO" smtClean="0"/>
              <a:t>29.09.2021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9C137-EC1F-43F9-B046-91D7A39157B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069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9C137-EC1F-43F9-B046-91D7A39157B8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715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9C137-EC1F-43F9-B046-91D7A39157B8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276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9C137-EC1F-43F9-B046-91D7A39157B8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9136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9C137-EC1F-43F9-B046-91D7A39157B8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1353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9C137-EC1F-43F9-B046-91D7A39157B8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0043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9C137-EC1F-43F9-B046-91D7A39157B8}" type="slidenum">
              <a:rPr lang="nb-NO" smtClean="0"/>
              <a:t>35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577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9C137-EC1F-43F9-B046-91D7A39157B8}" type="slidenum">
              <a:rPr lang="nb-NO" smtClean="0"/>
              <a:t>36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121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14753" y="2677415"/>
            <a:ext cx="7772400" cy="901094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14753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017750" y="274638"/>
            <a:ext cx="5459249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6421247"/>
            <a:ext cx="862779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latin typeface="Arial"/>
                <a:cs typeface="Arial"/>
              </a:rPr>
              <a:pPr algn="ctr"/>
              <a:t>‹#›</a:t>
            </a:fld>
            <a:endParaRPr lang="nb-NO" b="1" i="0" dirty="0">
              <a:latin typeface="Arial"/>
              <a:cs typeface="Arial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3FDADA50-9BEE-6246-AA16-1729DA45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646331"/>
          </a:xfrm>
        </p:spPr>
        <p:txBody>
          <a:bodyPr anchor="t" anchorCtr="0">
            <a:spAutoFit/>
          </a:bodyPr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5F486B6F-A89E-CF41-ABF1-BCC6ABDB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628" y="1063487"/>
            <a:ext cx="7407404" cy="535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35765" y="4406900"/>
            <a:ext cx="74589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35765" y="2906713"/>
            <a:ext cx="74589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95551" y="274638"/>
            <a:ext cx="7407404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1114711" y="1600200"/>
            <a:ext cx="36678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5305711" y="1600200"/>
            <a:ext cx="367394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59523" y="274638"/>
            <a:ext cx="74074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69676" y="1535113"/>
            <a:ext cx="376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1069676" y="2174875"/>
            <a:ext cx="376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5257502" y="1535113"/>
            <a:ext cx="38122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5257501" y="2174875"/>
            <a:ext cx="38122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2464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142491" y="273050"/>
            <a:ext cx="476508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2464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6463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194628" y="1043610"/>
            <a:ext cx="7407404" cy="5539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6" name="Bilde 5" descr="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267185" y="1467214"/>
            <a:ext cx="7772400" cy="1200329"/>
          </a:xfrm>
        </p:spPr>
        <p:txBody>
          <a:bodyPr/>
          <a:lstStyle/>
          <a:p>
            <a:r>
              <a:rPr lang="nb-NO" dirty="0"/>
              <a:t>BFIN4025 - Big data i eiendomsfinans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267185" y="3695699"/>
            <a:ext cx="7772400" cy="1200329"/>
          </a:xfrm>
        </p:spPr>
        <p:txBody>
          <a:bodyPr>
            <a:normAutofit/>
          </a:bodyPr>
          <a:lstStyle/>
          <a:p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Salgssammenligningsmetode for verdsettelse og</a:t>
            </a:r>
          </a:p>
          <a:p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Kostnadsbasert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metode for verdsettelse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5213D219-FE5E-A142-8D89-370DA72D0EE7}"/>
              </a:ext>
            </a:extLst>
          </p:cNvPr>
          <p:cNvSpPr txBox="1"/>
          <p:nvPr/>
        </p:nvSpPr>
        <p:spPr>
          <a:xfrm rot="16200000">
            <a:off x="-1251027" y="2958567"/>
            <a:ext cx="327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Kunnskap for en bedre verden</a:t>
            </a:r>
          </a:p>
        </p:txBody>
      </p:sp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3EDD-DC64-4E11-8BE2-4051F79B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Salgssammenligning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A10D8-9DEC-454B-B29D-72592857B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tar utgangspunkt i prisingen på andre eiendommer, hvor markedet allerede har estimert en verdi på fremtidig kontantstrøm/nytte og det korresponderende avkastningskravet. </a:t>
            </a:r>
          </a:p>
          <a:p>
            <a:endParaRPr lang="nb-NO" dirty="0"/>
          </a:p>
          <a:p>
            <a:r>
              <a:rPr lang="nb-NO" dirty="0"/>
              <a:t>Vi antar at det samme forholdet mellom verdi og faktoren vi ser på gjelder for vår eiendom.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0557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1BD1-C43D-4968-8147-846B453A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Salgssammenligning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A0C6-29AD-4124-BBD2-D32FA2285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kreves</a:t>
            </a:r>
            <a:r>
              <a:rPr lang="en-US" dirty="0"/>
              <a:t> for </a:t>
            </a:r>
            <a:r>
              <a:rPr lang="en-US" dirty="0" err="1"/>
              <a:t>eiendommen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verdsettes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sammenligningseienommen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Transaksjonstidspunk</a:t>
            </a:r>
            <a:endParaRPr lang="en-US" dirty="0"/>
          </a:p>
          <a:p>
            <a:pPr lvl="1"/>
            <a:r>
              <a:rPr lang="en-US" dirty="0" err="1"/>
              <a:t>Markedssituasjonen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tidspunktet</a:t>
            </a:r>
            <a:r>
              <a:rPr lang="en-US" dirty="0"/>
              <a:t> for </a:t>
            </a:r>
            <a:r>
              <a:rPr lang="en-US" dirty="0" err="1"/>
              <a:t>transaksjonen</a:t>
            </a:r>
            <a:endParaRPr lang="en-US" dirty="0"/>
          </a:p>
          <a:p>
            <a:pPr lvl="1"/>
            <a:r>
              <a:rPr lang="en-US" dirty="0" err="1"/>
              <a:t>Verifisert</a:t>
            </a:r>
            <a:r>
              <a:rPr lang="en-US" dirty="0"/>
              <a:t> </a:t>
            </a:r>
            <a:r>
              <a:rPr lang="en-US" dirty="0" err="1"/>
              <a:t>salgspris</a:t>
            </a:r>
            <a:endParaRPr lang="en-US" dirty="0"/>
          </a:p>
          <a:p>
            <a:pPr lvl="1"/>
            <a:r>
              <a:rPr lang="en-US" dirty="0" err="1"/>
              <a:t>Egenskaper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eiendommen</a:t>
            </a:r>
            <a:endParaRPr lang="en-US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0329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6B49-BB5B-43D7-A802-0B94C2A4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det som sammenlignes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E6565-1CA4-4D5C-A5B2-CA541095B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Pris per bolig</a:t>
            </a:r>
          </a:p>
          <a:p>
            <a:r>
              <a:rPr lang="nb-NO" dirty="0"/>
              <a:t>Pris per kvadratmeter</a:t>
            </a:r>
          </a:p>
          <a:p>
            <a:r>
              <a:rPr lang="nb-NO" dirty="0"/>
              <a:t>Pris per enhet (små butikker/servicelokaler)</a:t>
            </a:r>
          </a:p>
          <a:p>
            <a:r>
              <a:rPr lang="nb-NO" dirty="0"/>
              <a:t>Pris per sitteplass (restauranter)</a:t>
            </a:r>
          </a:p>
          <a:p>
            <a:r>
              <a:rPr lang="nb-NO" dirty="0"/>
              <a:t>Pris per port (logistikkenheter)</a:t>
            </a:r>
          </a:p>
          <a:p>
            <a:r>
              <a:rPr lang="nb-NO" dirty="0"/>
              <a:t>Pris per båtplass</a:t>
            </a:r>
          </a:p>
          <a:p>
            <a:r>
              <a:rPr lang="nb-NO" dirty="0"/>
              <a:t>Pris per parkeringsplass</a:t>
            </a:r>
          </a:p>
          <a:p>
            <a:r>
              <a:rPr lang="nb-NO" dirty="0"/>
              <a:t>Pris per kontorplass</a:t>
            </a:r>
          </a:p>
        </p:txBody>
      </p:sp>
    </p:spTree>
    <p:extLst>
      <p:ext uri="{BB962C8B-B14F-4D97-AF65-F5344CB8AC3E}">
        <p14:creationId xmlns:p14="http://schemas.microsoft.com/office/powerpoint/2010/main" val="152514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84CB-26A9-45F8-B3C6-57C3D8B1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Salgssammenligning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4CD2-0486-4816-83AA-09998707D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Styrker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metoden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Enkelt</a:t>
            </a:r>
            <a:r>
              <a:rPr lang="en-US" dirty="0"/>
              <a:t> å </a:t>
            </a:r>
            <a:r>
              <a:rPr lang="en-US" dirty="0" err="1"/>
              <a:t>forstå</a:t>
            </a:r>
            <a:r>
              <a:rPr lang="en-US" dirty="0"/>
              <a:t> -</a:t>
            </a:r>
            <a:r>
              <a:rPr lang="en-US" dirty="0" err="1"/>
              <a:t>visuelt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Trekker </a:t>
            </a:r>
            <a:r>
              <a:rPr lang="en-US" dirty="0" err="1"/>
              <a:t>sammen</a:t>
            </a:r>
            <a:r>
              <a:rPr lang="en-US" dirty="0"/>
              <a:t> </a:t>
            </a:r>
            <a:r>
              <a:rPr lang="en-US" dirty="0" err="1"/>
              <a:t>markedsdata</a:t>
            </a:r>
            <a:r>
              <a:rPr lang="en-US" dirty="0"/>
              <a:t> om </a:t>
            </a:r>
            <a:r>
              <a:rPr lang="en-US" dirty="0" err="1"/>
              <a:t>lignede</a:t>
            </a:r>
            <a:r>
              <a:rPr lang="en-US" dirty="0"/>
              <a:t> </a:t>
            </a:r>
            <a:r>
              <a:rPr lang="en-US" dirty="0" err="1"/>
              <a:t>eiendeler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Rett </a:t>
            </a:r>
            <a:r>
              <a:rPr lang="en-US" dirty="0" err="1"/>
              <a:t>frem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Svakheter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metoden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Avhengig</a:t>
            </a:r>
            <a:r>
              <a:rPr lang="en-US" dirty="0"/>
              <a:t> av data –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nyttig</a:t>
            </a:r>
            <a:r>
              <a:rPr lang="en-US" dirty="0"/>
              <a:t> </a:t>
            </a:r>
            <a:r>
              <a:rPr lang="en-US" dirty="0" err="1"/>
              <a:t>når</a:t>
            </a:r>
            <a:r>
              <a:rPr lang="en-US" dirty="0"/>
              <a:t> data </a:t>
            </a:r>
            <a:r>
              <a:rPr lang="en-US" dirty="0" err="1"/>
              <a:t>mangler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Tendens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ligge</a:t>
            </a:r>
            <a:r>
              <a:rPr lang="en-US" dirty="0"/>
              <a:t> </a:t>
            </a:r>
            <a:r>
              <a:rPr lang="en-US" dirty="0" err="1"/>
              <a:t>etter</a:t>
            </a:r>
            <a:r>
              <a:rPr lang="en-US" dirty="0"/>
              <a:t> </a:t>
            </a:r>
            <a:r>
              <a:rPr lang="en-US" dirty="0" err="1"/>
              <a:t>markedet</a:t>
            </a:r>
            <a:endParaRPr lang="en-US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86107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5BBF-3942-4665-84F5-C11CE400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Salgssammenligning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E110-E407-4288-A7E6-FACD5EF26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Ettersom det ikke finnes to identiske eiendommer, gjennomføres det en justeringsprosess.</a:t>
            </a:r>
          </a:p>
        </p:txBody>
      </p:sp>
    </p:spTree>
    <p:extLst>
      <p:ext uri="{BB962C8B-B14F-4D97-AF65-F5344CB8AC3E}">
        <p14:creationId xmlns:p14="http://schemas.microsoft.com/office/powerpoint/2010/main" val="3849510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Justeringsprosess</a:t>
            </a:r>
          </a:p>
        </p:txBody>
      </p:sp>
      <p:sp>
        <p:nvSpPr>
          <p:cNvPr id="3072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Justeringsprosessen ser på to spørsmål:</a:t>
            </a: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Hva ville den tilsvarende eiendom ha blitt solgt for hvis det hadde hatt identiske markedsanerkjente egenskaper som eiendelen vi vurderer, istedenfor de egenskapene eiendelen hadde på tiden for salget?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	I denne forstand, "egenskaper" omfatter 	markedsforhold, når det gjelder finansiering og 	salgsbetingelser, samt fysiske og lokaliserings 	karakteristikker av eiendommen.</a:t>
            </a:r>
          </a:p>
        </p:txBody>
      </p:sp>
      <p:sp>
        <p:nvSpPr>
          <p:cNvPr id="4" name="Rektangel 3"/>
          <p:cNvSpPr/>
          <p:nvPr/>
        </p:nvSpPr>
        <p:spPr>
          <a:xfrm>
            <a:off x="7308304" y="476672"/>
            <a:ext cx="165618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497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5D1F-11B4-4E31-8831-2AF48EDB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Justeringsprosess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5262-CDDD-4420-A3C7-180B77638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Justeringsprosessen ser på to spørsmål:</a:t>
            </a:r>
          </a:p>
          <a:p>
            <a:pPr marL="457200" indent="-457200">
              <a:buAutoNum type="arabicPeriod" startAt="2"/>
            </a:pPr>
            <a:r>
              <a:rPr lang="nb-NO" dirty="0"/>
              <a:t>Hvor store utslag i salgspris har disse forskjellene i egenskaper medført?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	Svaret på dette spørsmålet indikerer 	hvor store 	justeringer vi skal gjøre for hver forskjell, og må 	være basert på bevis fra markedet - ikke på de 	subjektive meningene til den som utfører 	verdivurderingen.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61988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42A2-3D3F-4231-B45A-372C371F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Justeringsprosess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6F49-D67F-41AF-8711-1553664FB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dirty="0"/>
              <a:t>I </a:t>
            </a:r>
            <a:r>
              <a:rPr lang="en-US" dirty="0" err="1"/>
              <a:t>justeringsprossesen</a:t>
            </a:r>
            <a:r>
              <a:rPr lang="en-US" dirty="0"/>
              <a:t> tar vi </a:t>
            </a:r>
            <a:r>
              <a:rPr lang="en-US" dirty="0" err="1"/>
              <a:t>utgangspunkt</a:t>
            </a:r>
            <a:r>
              <a:rPr lang="en-US" dirty="0"/>
              <a:t> i </a:t>
            </a:r>
            <a:r>
              <a:rPr lang="en-US" dirty="0" err="1"/>
              <a:t>eiendommen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vi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verdivurdere</a:t>
            </a:r>
            <a:r>
              <a:rPr lang="en-US" dirty="0"/>
              <a:t>.  </a:t>
            </a:r>
          </a:p>
          <a:p>
            <a:pPr marL="609600" indent="-609600"/>
            <a:endParaRPr lang="en-US" dirty="0"/>
          </a:p>
          <a:p>
            <a:pPr marL="609600" indent="-609600"/>
            <a:r>
              <a:rPr lang="en-US" dirty="0" err="1"/>
              <a:t>Sammenligningseiendommen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justert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fremstå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eiendelen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verdivurderes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markedets</a:t>
            </a:r>
            <a:r>
              <a:rPr lang="en-US" dirty="0"/>
              <a:t> </a:t>
            </a:r>
            <a:r>
              <a:rPr lang="en-US" dirty="0" err="1"/>
              <a:t>synsvinkel</a:t>
            </a:r>
            <a:r>
              <a:rPr lang="en-US" dirty="0"/>
              <a:t>.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71609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C416-871B-460D-9734-6632C379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Justeringsprosess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ECD13-5A7D-4B04-AB48-878AEB13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Justeringer kan gjøres på en “per eiendom” eller på “per enhet” -basis.</a:t>
            </a:r>
          </a:p>
          <a:p>
            <a:endParaRPr lang="nb-NO" dirty="0"/>
          </a:p>
          <a:p>
            <a:r>
              <a:rPr lang="nb-NO" dirty="0"/>
              <a:t>Justeringene kan gjøres på kronebeløp eller prosentvis. </a:t>
            </a:r>
          </a:p>
          <a:p>
            <a:endParaRPr lang="nb-NO" dirty="0"/>
          </a:p>
          <a:p>
            <a:r>
              <a:rPr lang="nb-NO" dirty="0"/>
              <a:t>Sistnevnte foreslås når justeringene henger sammen (dvs. justering for endringer i markedsforhold)</a:t>
            </a:r>
          </a:p>
        </p:txBody>
      </p:sp>
    </p:spTree>
    <p:extLst>
      <p:ext uri="{BB962C8B-B14F-4D97-AF65-F5344CB8AC3E}">
        <p14:creationId xmlns:p14="http://schemas.microsoft.com/office/powerpoint/2010/main" val="1525342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E4EE-DC11-44F3-B378-10382581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646331"/>
          </a:xfrm>
        </p:spPr>
        <p:txBody>
          <a:bodyPr/>
          <a:lstStyle/>
          <a:p>
            <a:r>
              <a:rPr lang="nb-NO" dirty="0"/>
              <a:t>Justeringsprosess</a:t>
            </a:r>
            <a:r>
              <a:rPr lang="nb-NO" sz="1800" dirty="0"/>
              <a:t> (Transaksjonsjustering)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C2BC9-9AC7-4CEC-BC8D-B56CEDA66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b-NO" dirty="0"/>
              <a:t>Begynn med salgsprisen på sammenligningseiendelen på salgstidspunktet og foreta transaksjons justeringer av sammenligningseiendelen på salgstidspunktet.</a:t>
            </a:r>
          </a:p>
        </p:txBody>
      </p:sp>
    </p:spTree>
    <p:extLst>
      <p:ext uri="{BB962C8B-B14F-4D97-AF65-F5344CB8AC3E}">
        <p14:creationId xmlns:p14="http://schemas.microsoft.com/office/powerpoint/2010/main" val="33476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1CC8-7404-458F-8D19-9F8F4304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Tentativ forelesningsplan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F063151-4023-42B6-8391-E2EFD235FC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533872"/>
              </p:ext>
            </p:extLst>
          </p:nvPr>
        </p:nvGraphicFramePr>
        <p:xfrm>
          <a:off x="1194628" y="1126377"/>
          <a:ext cx="7407404" cy="5423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0309">
                  <a:extLst>
                    <a:ext uri="{9D8B030D-6E8A-4147-A177-3AD203B41FA5}">
                      <a16:colId xmlns:a16="http://schemas.microsoft.com/office/drawing/2014/main" val="436659220"/>
                    </a:ext>
                  </a:extLst>
                </a:gridCol>
                <a:gridCol w="1162791">
                  <a:extLst>
                    <a:ext uri="{9D8B030D-6E8A-4147-A177-3AD203B41FA5}">
                      <a16:colId xmlns:a16="http://schemas.microsoft.com/office/drawing/2014/main" val="1455594644"/>
                    </a:ext>
                  </a:extLst>
                </a:gridCol>
                <a:gridCol w="5464304">
                  <a:extLst>
                    <a:ext uri="{9D8B030D-6E8A-4147-A177-3AD203B41FA5}">
                      <a16:colId xmlns:a16="http://schemas.microsoft.com/office/drawing/2014/main" val="252959747"/>
                    </a:ext>
                  </a:extLst>
                </a:gridCol>
              </a:tblGrid>
              <a:tr h="2390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Uke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Dato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Tema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0159419"/>
                  </a:ext>
                </a:extLst>
              </a:tr>
              <a:tr h="347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sep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Introforelesning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9675620"/>
                  </a:ext>
                </a:extLst>
              </a:tr>
              <a:tr h="361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 sep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Verdsettelse av eiendom inntjeningsbasert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032179"/>
                  </a:ext>
                </a:extLst>
              </a:tr>
              <a:tr h="507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 sep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Databehandling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0811496"/>
                  </a:ext>
                </a:extLst>
              </a:tr>
              <a:tr h="356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 sep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 forelesning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2006883"/>
                  </a:ext>
                </a:extLst>
              </a:tr>
              <a:tr h="3382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okt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Verdsettelse av eiendom, salgssammenligning og kostnadsbasert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4358736"/>
                  </a:ext>
                </a:extLst>
              </a:tr>
              <a:tr h="4390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 okt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Hedonisk metode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1593506"/>
                  </a:ext>
                </a:extLst>
              </a:tr>
              <a:tr h="4390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 okt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Gjentatte salg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9906968"/>
                  </a:ext>
                </a:extLst>
              </a:tr>
              <a:tr h="4390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 okt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n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Aras Khazal: Big Data og uobserverte variabler I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3914146"/>
                  </a:ext>
                </a:extLst>
              </a:tr>
              <a:tr h="4905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29. okt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n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Aras Khazal: Big Data og uobserverte variabler II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4657288"/>
                  </a:ext>
                </a:extLst>
              </a:tr>
              <a:tr h="4905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 nov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Gjesteforelesning: Endre Jo Reite, BN Bank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8596276"/>
                  </a:ext>
                </a:extLst>
              </a:tr>
              <a:tr h="4078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 nov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Gjesteforelesning: Joakim Blix Prestmo, BN Bank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4499814"/>
                  </a:ext>
                </a:extLst>
              </a:tr>
              <a:tr h="3276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17.nov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5725885"/>
                  </a:ext>
                </a:extLst>
              </a:tr>
              <a:tr h="2390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26. nov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Oppsummering og spørsmål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730478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99A72-F196-4566-9AF4-DF01412DB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69658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B596-FA9C-4D1C-8F28-4CBDD61A8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646331"/>
          </a:xfrm>
        </p:spPr>
        <p:txBody>
          <a:bodyPr/>
          <a:lstStyle/>
          <a:p>
            <a:r>
              <a:rPr lang="nb-NO" dirty="0"/>
              <a:t>Justeringsprosess</a:t>
            </a:r>
            <a:r>
              <a:rPr lang="nb-NO" sz="1800" dirty="0"/>
              <a:t> (Transaksjonsjustering)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267AB-4C65-42DB-95A2-7F154B9A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2"/>
            </a:pPr>
            <a:r>
              <a:rPr lang="nb-NO" dirty="0"/>
              <a:t>+/- Justeringer for ikke normale salgsbetingelsen (vanligvis 	salgsmotivasjon)</a:t>
            </a:r>
          </a:p>
          <a:p>
            <a:pPr marL="457200" indent="-457200">
              <a:buAutoNum type="arabicPeriod" startAt="2"/>
            </a:pPr>
            <a:endParaRPr lang="nb-NO" dirty="0"/>
          </a:p>
          <a:p>
            <a:pPr marL="457200" indent="-457200">
              <a:buAutoNum type="arabicPeriod" startAt="2"/>
            </a:pPr>
            <a:r>
              <a:rPr lang="nb-NO" dirty="0"/>
              <a:t>+/- Justering for ikke-normal finansiering (ikke normalt som av salgstidspunkt)</a:t>
            </a:r>
          </a:p>
          <a:p>
            <a:pPr marL="457200" indent="-457200">
              <a:buAutoNum type="arabicPeriod" startAt="2"/>
            </a:pPr>
            <a:endParaRPr lang="nb-NO" dirty="0"/>
          </a:p>
          <a:p>
            <a:pPr marL="457200" indent="-457200">
              <a:buAutoNum type="arabicPeriod" startAt="2"/>
            </a:pPr>
            <a:r>
              <a:rPr lang="nb-NO" dirty="0"/>
              <a:t>+/- Justering for utgifter (knyttet til utbedringer) til eiendommen umiddelbart (innen ett år) etter salg</a:t>
            </a:r>
          </a:p>
          <a:p>
            <a:pPr marL="457200" indent="-457200">
              <a:buAutoNum type="arabicPeriod" startAt="2"/>
            </a:pPr>
            <a:endParaRPr lang="nb-NO" dirty="0"/>
          </a:p>
          <a:p>
            <a:pPr marL="457200" indent="-457200">
              <a:buAutoNum type="arabicPeriod" startAt="2"/>
            </a:pPr>
            <a:r>
              <a:rPr lang="nb-NO" dirty="0"/>
              <a:t>+/- Justeringer for forskjeller i eiendomsretten</a:t>
            </a:r>
          </a:p>
          <a:p>
            <a:pPr marL="457200" indent="-457200">
              <a:buAutoNum type="arabicPeriod" startAt="4"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65073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4AF0-E39F-4F8E-B298-73749B21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646331"/>
          </a:xfrm>
        </p:spPr>
        <p:txBody>
          <a:bodyPr/>
          <a:lstStyle/>
          <a:p>
            <a:r>
              <a:rPr lang="nb-NO" dirty="0"/>
              <a:t>Justeringsprosess</a:t>
            </a:r>
            <a:r>
              <a:rPr lang="nb-NO" sz="1800" dirty="0"/>
              <a:t> (Transaksjonsjustering)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9A37-A82B-4425-A812-215FC09FF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6"/>
            </a:pPr>
            <a:r>
              <a:rPr lang="nb-NO" dirty="0"/>
              <a:t>= 	NORMAL salgspris for sammenligningseiendelen som på  	datoen for SALG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33226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9A65-2469-46FD-BD1B-7C13862A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646331"/>
          </a:xfrm>
        </p:spPr>
        <p:txBody>
          <a:bodyPr/>
          <a:lstStyle/>
          <a:p>
            <a:r>
              <a:rPr lang="nb-NO" dirty="0"/>
              <a:t>Justeringsprosess </a:t>
            </a:r>
            <a:r>
              <a:rPr lang="nb-NO" sz="1800" dirty="0"/>
              <a:t>(Transaksjonsjustering)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778D3-945F-4C48-948F-58752BC15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7"/>
            </a:pPr>
            <a:r>
              <a:rPr lang="nb-NO" dirty="0"/>
              <a:t>+/- Justering for endringer i markedsforholdene mellom salgsdato og dato for verdsettelse.</a:t>
            </a:r>
          </a:p>
          <a:p>
            <a:pPr marL="457200" indent="-457200">
              <a:buAutoNum type="arabicPeriod" startAt="7"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48234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BBC1-44A1-4E0B-AC65-AAC12599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646331"/>
          </a:xfrm>
        </p:spPr>
        <p:txBody>
          <a:bodyPr/>
          <a:lstStyle/>
          <a:p>
            <a:r>
              <a:rPr lang="nb-NO" dirty="0"/>
              <a:t>Justeringsprosess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9E2DB-1FE5-4059-9EFE-EA00DDEB1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8"/>
            </a:pPr>
            <a:r>
              <a:rPr lang="nb-NO" dirty="0"/>
              <a:t>= 	NORMAL salgspris for sammenligningseiendommen som på datoen for VERDIVURDERINGEN</a:t>
            </a:r>
          </a:p>
          <a:p>
            <a:pPr marL="457200" indent="-457200">
              <a:buAutoNum type="arabicPeriod" startAt="8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97408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6043-0444-4ECD-BD0B-038E6C77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Justeringsprosess </a:t>
            </a:r>
            <a:r>
              <a:rPr lang="nb-NO" sz="1800" dirty="0"/>
              <a:t>(Eiendomsjustering)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7263-B1CC-45C8-A90A-8B39B28EC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9"/>
            </a:pPr>
            <a:r>
              <a:rPr lang="nb-NO" dirty="0"/>
              <a:t>+/- Justering for forskjeller i beliggenhet</a:t>
            </a:r>
          </a:p>
          <a:p>
            <a:pPr marL="457200" indent="-457200">
              <a:buAutoNum type="arabicPeriod" startAt="9"/>
            </a:pPr>
            <a:endParaRPr lang="nb-NO" dirty="0"/>
          </a:p>
          <a:p>
            <a:pPr marL="457200" indent="-457200">
              <a:buAutoNum type="arabicPeriod" startAt="9"/>
            </a:pPr>
            <a:r>
              <a:rPr lang="nb-NO" dirty="0"/>
              <a:t>+/-	Justeringer for fysiske forskjeller</a:t>
            </a:r>
          </a:p>
          <a:p>
            <a:pPr marL="457200" indent="-457200">
              <a:buAutoNum type="arabicPeriod" startAt="9"/>
            </a:pPr>
            <a:endParaRPr lang="nb-NO" dirty="0"/>
          </a:p>
          <a:p>
            <a:pPr marL="457200" indent="-457200">
              <a:buAutoNum type="arabicPeriod" startAt="9"/>
            </a:pPr>
            <a:endParaRPr lang="nb-NO" dirty="0"/>
          </a:p>
          <a:p>
            <a:pPr marL="457200" indent="-457200">
              <a:buAutoNum type="arabicPeriod" startAt="9"/>
            </a:pPr>
            <a:endParaRPr lang="nb-NO" dirty="0"/>
          </a:p>
          <a:p>
            <a:pPr marL="457200" indent="-457200">
              <a:buAutoNum type="arabicPeriod" startAt="9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30239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6043-0444-4ECD-BD0B-038E6C77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Justeringsprosess </a:t>
            </a:r>
            <a:r>
              <a:rPr lang="nb-NO" sz="1800" dirty="0"/>
              <a:t>(Eiendomsjustering)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7263-B1CC-45C8-A90A-8B39B28EC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11"/>
            </a:pPr>
            <a:r>
              <a:rPr lang="nb-NO" dirty="0"/>
              <a:t>+/-	 </a:t>
            </a:r>
            <a:r>
              <a:rPr lang="en-US" dirty="0"/>
              <a:t>Adjustments for economic differences (creditworthiness of occupant, management, lease terms and concessions, tenant mix, how net is lease, operating expenses, use of property).</a:t>
            </a:r>
          </a:p>
          <a:p>
            <a:pPr marL="457200" indent="-457200">
              <a:buAutoNum type="arabicPeriod" startAt="11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17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6043-0444-4ECD-BD0B-038E6C77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Justeringsprosess </a:t>
            </a:r>
            <a:r>
              <a:rPr lang="nb-NO" sz="1800" dirty="0"/>
              <a:t>(Eiendomsjustering)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7263-B1CC-45C8-A90A-8B39B28EC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12. </a:t>
            </a:r>
            <a:r>
              <a:rPr lang="nb-NO" dirty="0"/>
              <a:t>+/-	 Juster for bruk (Forskjeller i høyeste og beste 	bruk)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13.	 +/-	 Justering for salgskomponenter som ikke er 	knyttet til eiendommer (personlig rettigheter, 	immaterielle eiendeler)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14.	+/-	 Justering for andre markedsanerkjente 	egenskaper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 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84986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6043-0444-4ECD-BD0B-038E6C77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Justeringsprosess </a:t>
            </a:r>
            <a:r>
              <a:rPr lang="nb-NO" sz="1800" dirty="0"/>
              <a:t>(Eiendomsjustering)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7263-B1CC-45C8-A90A-8B39B28EC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15"/>
            </a:pPr>
            <a:r>
              <a:rPr lang="nb-NO" dirty="0"/>
              <a:t>=	Hva den sammenligningseiendommen skulle ha blitt solgt for om den hadde hatt alle de samme markedsanerkjente 	egenskaper eiendelen som skal </a:t>
            </a:r>
            <a:r>
              <a:rPr lang="nb-NO" dirty="0" err="1"/>
              <a:t>verdivurderes</a:t>
            </a:r>
            <a:r>
              <a:rPr lang="nb-NO" dirty="0"/>
              <a:t>.</a:t>
            </a:r>
          </a:p>
          <a:p>
            <a:pPr marL="457200" indent="-457200">
              <a:buAutoNum type="arabicPeriod" startAt="15"/>
            </a:pPr>
            <a:endParaRPr lang="nb-NO" dirty="0"/>
          </a:p>
          <a:p>
            <a:pPr marL="0" indent="0">
              <a:buNone/>
            </a:pPr>
            <a:r>
              <a:rPr lang="nb-NO" dirty="0"/>
              <a:t>	=	En indikasjon av verdien på eiendommen som 	skal </a:t>
            </a:r>
            <a:r>
              <a:rPr lang="nb-NO" dirty="0" err="1"/>
              <a:t>verdivurderes</a:t>
            </a:r>
            <a:r>
              <a:rPr lang="nb-NO" dirty="0"/>
              <a:t> 	</a:t>
            </a:r>
          </a:p>
          <a:p>
            <a:pPr marL="457200" indent="-457200">
              <a:buAutoNum type="arabicPeriod" startAt="15"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62490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Salgssammenligning</a:t>
            </a:r>
            <a:r>
              <a:rPr lang="en-US" dirty="0"/>
              <a:t>, </a:t>
            </a:r>
            <a:r>
              <a:rPr lang="en-US" dirty="0" err="1"/>
              <a:t>Bolig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Gjennomsnittlig pris per kvm, for </a:t>
            </a:r>
            <a:r>
              <a:rPr lang="nb-NO" dirty="0" err="1"/>
              <a:t>leieligheter</a:t>
            </a:r>
            <a:r>
              <a:rPr lang="nb-NO" dirty="0"/>
              <a:t> mellom 50-100 kvm er i et område antatt å være 40 000 NOK.</a:t>
            </a:r>
          </a:p>
          <a:p>
            <a:endParaRPr lang="nb-NO" dirty="0"/>
          </a:p>
          <a:p>
            <a:r>
              <a:rPr lang="nb-NO" dirty="0"/>
              <a:t>Prisendringer gitt at det er heis i bygget er gitt som følger</a:t>
            </a:r>
          </a:p>
          <a:p>
            <a:endParaRPr lang="nb-NO" dirty="0"/>
          </a:p>
          <a:p>
            <a:pPr lvl="1"/>
            <a:r>
              <a:rPr lang="nb-NO" dirty="0"/>
              <a:t>Første etasje		90%</a:t>
            </a:r>
          </a:p>
          <a:p>
            <a:pPr lvl="1"/>
            <a:r>
              <a:rPr lang="nb-NO" dirty="0"/>
              <a:t>Andre			100%</a:t>
            </a:r>
          </a:p>
          <a:p>
            <a:pPr lvl="1"/>
            <a:r>
              <a:rPr lang="nb-NO" dirty="0"/>
              <a:t>Tredje			105%</a:t>
            </a:r>
          </a:p>
          <a:p>
            <a:pPr lvl="1"/>
            <a:r>
              <a:rPr lang="nb-NO" dirty="0"/>
              <a:t>Fjerde			110%</a:t>
            </a:r>
          </a:p>
          <a:p>
            <a:pPr lvl="1"/>
            <a:r>
              <a:rPr lang="nb-NO" dirty="0"/>
              <a:t>Fente etasje og oppover	115%</a:t>
            </a:r>
          </a:p>
        </p:txBody>
      </p:sp>
      <p:sp>
        <p:nvSpPr>
          <p:cNvPr id="4" name="Rektangel 3"/>
          <p:cNvSpPr/>
          <p:nvPr/>
        </p:nvSpPr>
        <p:spPr>
          <a:xfrm>
            <a:off x="7308304" y="476672"/>
            <a:ext cx="165618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6733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Salgssammenligning</a:t>
            </a:r>
            <a:r>
              <a:rPr lang="en-US" dirty="0"/>
              <a:t>, </a:t>
            </a:r>
            <a:r>
              <a:rPr lang="en-US" dirty="0" err="1"/>
              <a:t>Bolig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Veranda, </a:t>
            </a:r>
            <a:r>
              <a:rPr lang="en-US" dirty="0" err="1"/>
              <a:t>ekstra</a:t>
            </a:r>
            <a:r>
              <a:rPr lang="nb-NO" dirty="0"/>
              <a:t> 100 000 NOK</a:t>
            </a:r>
          </a:p>
          <a:p>
            <a:endParaRPr lang="nb-NO" dirty="0"/>
          </a:p>
          <a:p>
            <a:r>
              <a:rPr lang="nb-NO" dirty="0"/>
              <a:t>Ny bygning, ekstra 15 %</a:t>
            </a:r>
          </a:p>
          <a:p>
            <a:endParaRPr lang="nb-NO" dirty="0"/>
          </a:p>
          <a:p>
            <a:r>
              <a:rPr lang="nb-NO" dirty="0"/>
              <a:t>Nytt kjøkken, ekstra 100 000 NOK</a:t>
            </a:r>
          </a:p>
          <a:p>
            <a:endParaRPr lang="nb-NO" dirty="0"/>
          </a:p>
          <a:p>
            <a:r>
              <a:rPr lang="nb-NO" dirty="0"/>
              <a:t>Nytt baderom, ekstra 100 000 NOK</a:t>
            </a:r>
          </a:p>
          <a:p>
            <a:endParaRPr lang="nb-NO" dirty="0"/>
          </a:p>
          <a:p>
            <a:r>
              <a:rPr lang="en-US" dirty="0" err="1"/>
              <a:t>Badet</a:t>
            </a:r>
            <a:r>
              <a:rPr lang="en-US" dirty="0"/>
              <a:t> </a:t>
            </a:r>
            <a:r>
              <a:rPr lang="en-US" dirty="0" err="1"/>
              <a:t>trenger</a:t>
            </a:r>
            <a:r>
              <a:rPr lang="en-US" dirty="0"/>
              <a:t> </a:t>
            </a:r>
            <a:r>
              <a:rPr lang="en-US" dirty="0" err="1"/>
              <a:t>oppussing</a:t>
            </a:r>
            <a:r>
              <a:rPr lang="en-US" dirty="0"/>
              <a:t>, minus </a:t>
            </a:r>
            <a:r>
              <a:rPr lang="nb-NO" dirty="0"/>
              <a:t>100 000 NOK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Kjøkkenet</a:t>
            </a:r>
            <a:r>
              <a:rPr lang="en-US" dirty="0"/>
              <a:t> </a:t>
            </a:r>
            <a:r>
              <a:rPr lang="en-US" dirty="0" err="1"/>
              <a:t>trenger</a:t>
            </a:r>
            <a:r>
              <a:rPr lang="en-US" dirty="0"/>
              <a:t> </a:t>
            </a:r>
            <a:r>
              <a:rPr lang="en-US" dirty="0" err="1"/>
              <a:t>oppussing</a:t>
            </a:r>
            <a:r>
              <a:rPr lang="en-US" dirty="0"/>
              <a:t>, minus </a:t>
            </a:r>
            <a:r>
              <a:rPr lang="nb-NO" dirty="0"/>
              <a:t>100 000 NOK</a:t>
            </a:r>
            <a:endParaRPr lang="en-US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7308304" y="476672"/>
            <a:ext cx="165618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663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nb-NO" dirty="0"/>
              <a:t>Specific Property, Time, and Place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Valuation . . . means the procedure and technique of estimating the value of </a:t>
            </a:r>
            <a:r>
              <a:rPr lang="en-US" b="1" i="1" dirty="0">
                <a:solidFill>
                  <a:srgbClr val="7030A0"/>
                </a:solidFill>
              </a:rPr>
              <a:t>specific property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/>
              <a:t>at a </a:t>
            </a:r>
            <a:r>
              <a:rPr lang="en-US" b="1" i="1" dirty="0">
                <a:solidFill>
                  <a:srgbClr val="7030A0"/>
                </a:solidFill>
              </a:rPr>
              <a:t>stated time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/>
              <a:t>and </a:t>
            </a:r>
            <a:r>
              <a:rPr lang="en-US" b="1" i="1" dirty="0">
                <a:solidFill>
                  <a:srgbClr val="7030A0"/>
                </a:solidFill>
              </a:rPr>
              <a:t>place</a:t>
            </a:r>
            <a:r>
              <a:rPr lang="en-US" i="1" dirty="0"/>
              <a:t> (</a:t>
            </a:r>
            <a:r>
              <a:rPr lang="en-US" i="1" dirty="0" err="1"/>
              <a:t>Bonbright</a:t>
            </a:r>
            <a:r>
              <a:rPr lang="en-US" i="1" dirty="0"/>
              <a:t> 1937, 10).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 err="1"/>
              <a:t>Verdsettelse</a:t>
            </a:r>
            <a:r>
              <a:rPr lang="en-US" i="1" dirty="0"/>
              <a:t> … </a:t>
            </a:r>
            <a:r>
              <a:rPr lang="en-US" i="1" dirty="0" err="1"/>
              <a:t>betyr</a:t>
            </a:r>
            <a:r>
              <a:rPr lang="en-US" i="1" dirty="0"/>
              <a:t> </a:t>
            </a:r>
            <a:r>
              <a:rPr lang="en-US" i="1" dirty="0" err="1"/>
              <a:t>prosedyrer</a:t>
            </a:r>
            <a:r>
              <a:rPr lang="en-US" i="1" dirty="0"/>
              <a:t> </a:t>
            </a:r>
            <a:r>
              <a:rPr lang="en-US" i="1" dirty="0" err="1"/>
              <a:t>og</a:t>
            </a:r>
            <a:r>
              <a:rPr lang="en-US" i="1" dirty="0"/>
              <a:t> </a:t>
            </a:r>
            <a:r>
              <a:rPr lang="en-US" i="1" dirty="0" err="1"/>
              <a:t>teknikker</a:t>
            </a:r>
            <a:r>
              <a:rPr lang="en-US" i="1" dirty="0"/>
              <a:t> for å </a:t>
            </a:r>
            <a:r>
              <a:rPr lang="en-US" i="1" dirty="0" err="1"/>
              <a:t>estimere</a:t>
            </a:r>
            <a:r>
              <a:rPr lang="en-US" i="1" dirty="0"/>
              <a:t> </a:t>
            </a:r>
            <a:r>
              <a:rPr lang="en-US" i="1" dirty="0" err="1"/>
              <a:t>verdien</a:t>
            </a:r>
            <a:r>
              <a:rPr lang="en-US" i="1" dirty="0"/>
              <a:t> </a:t>
            </a:r>
            <a:r>
              <a:rPr lang="en-US" i="1" dirty="0" err="1"/>
              <a:t>av</a:t>
            </a:r>
            <a:r>
              <a:rPr lang="en-US" i="1" dirty="0"/>
              <a:t> </a:t>
            </a:r>
            <a:r>
              <a:rPr lang="en-US" i="1" dirty="0" err="1"/>
              <a:t>en</a:t>
            </a:r>
            <a:r>
              <a:rPr lang="en-US" i="1" dirty="0"/>
              <a:t> </a:t>
            </a:r>
            <a:r>
              <a:rPr lang="en-US" i="1" dirty="0" err="1"/>
              <a:t>spessifikk</a:t>
            </a:r>
            <a:r>
              <a:rPr lang="en-US" i="1" dirty="0"/>
              <a:t> </a:t>
            </a:r>
            <a:r>
              <a:rPr lang="en-US" i="1" dirty="0" err="1"/>
              <a:t>eiendel</a:t>
            </a:r>
            <a:r>
              <a:rPr lang="en-US" i="1" dirty="0"/>
              <a:t>  </a:t>
            </a:r>
            <a:r>
              <a:rPr lang="en-US" i="1" dirty="0" err="1"/>
              <a:t>på</a:t>
            </a:r>
            <a:r>
              <a:rPr lang="en-US" i="1" dirty="0"/>
              <a:t> et </a:t>
            </a:r>
            <a:r>
              <a:rPr lang="en-US" i="1" dirty="0" err="1"/>
              <a:t>gitt</a:t>
            </a:r>
            <a:r>
              <a:rPr lang="en-US" i="1" dirty="0"/>
              <a:t> </a:t>
            </a:r>
            <a:r>
              <a:rPr lang="en-US" i="1" dirty="0" err="1"/>
              <a:t>sted</a:t>
            </a:r>
            <a:r>
              <a:rPr lang="en-US" i="1" dirty="0"/>
              <a:t> </a:t>
            </a:r>
            <a:r>
              <a:rPr lang="en-US" i="1" dirty="0" err="1"/>
              <a:t>og</a:t>
            </a:r>
            <a:r>
              <a:rPr lang="en-US" i="1" dirty="0"/>
              <a:t> </a:t>
            </a:r>
            <a:r>
              <a:rPr lang="en-US" i="1" dirty="0" err="1"/>
              <a:t>tidspunkt</a:t>
            </a:r>
            <a:r>
              <a:rPr lang="en-US" i="1" dirty="0"/>
              <a:t>.</a:t>
            </a:r>
            <a:endParaRPr lang="nb-NO" dirty="0"/>
          </a:p>
          <a:p>
            <a:endParaRPr lang="en-US" i="1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3862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Salgssammenligning</a:t>
            </a:r>
            <a:r>
              <a:rPr lang="en-US" dirty="0"/>
              <a:t>, </a:t>
            </a:r>
            <a:r>
              <a:rPr lang="en-US" dirty="0" err="1"/>
              <a:t>Bolig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Leilighet A</a:t>
            </a:r>
          </a:p>
          <a:p>
            <a:endParaRPr lang="nb-NO" dirty="0"/>
          </a:p>
          <a:p>
            <a:r>
              <a:rPr lang="nb-NO" dirty="0"/>
              <a:t>2. etasje, 50 kvm, har veranda</a:t>
            </a:r>
          </a:p>
          <a:p>
            <a:endParaRPr lang="nb-NO" dirty="0"/>
          </a:p>
          <a:p>
            <a:r>
              <a:rPr lang="nb-NO" dirty="0"/>
              <a:t>Verdi ?</a:t>
            </a:r>
          </a:p>
          <a:p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7308304" y="476672"/>
            <a:ext cx="165618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2846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Salgssammenligning</a:t>
            </a:r>
            <a:r>
              <a:rPr lang="en-US" dirty="0"/>
              <a:t>, </a:t>
            </a:r>
            <a:r>
              <a:rPr lang="en-US" dirty="0" err="1"/>
              <a:t>Bolig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Leilighet B</a:t>
            </a:r>
          </a:p>
          <a:p>
            <a:endParaRPr lang="nb-NO" dirty="0"/>
          </a:p>
          <a:p>
            <a:r>
              <a:rPr lang="nb-NO" dirty="0"/>
              <a:t>3. etasje, 70 kvm, har veranda</a:t>
            </a:r>
          </a:p>
          <a:p>
            <a:endParaRPr lang="nb-NO" dirty="0"/>
          </a:p>
          <a:p>
            <a:r>
              <a:rPr lang="nb-NO" dirty="0"/>
              <a:t>Nytt kjøkken</a:t>
            </a:r>
          </a:p>
          <a:p>
            <a:endParaRPr lang="nb-NO" dirty="0"/>
          </a:p>
          <a:p>
            <a:r>
              <a:rPr lang="nb-NO" dirty="0"/>
              <a:t>Badet trenger oppussing</a:t>
            </a:r>
          </a:p>
          <a:p>
            <a:endParaRPr lang="nb-NO" dirty="0"/>
          </a:p>
          <a:p>
            <a:r>
              <a:rPr lang="nb-NO" dirty="0"/>
              <a:t>Verdi ?</a:t>
            </a:r>
          </a:p>
        </p:txBody>
      </p:sp>
      <p:sp>
        <p:nvSpPr>
          <p:cNvPr id="4" name="Rektangel 3"/>
          <p:cNvSpPr/>
          <p:nvPr/>
        </p:nvSpPr>
        <p:spPr>
          <a:xfrm>
            <a:off x="7308304" y="476672"/>
            <a:ext cx="165618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687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Salgssammenligning</a:t>
            </a:r>
            <a:r>
              <a:rPr lang="en-US" dirty="0"/>
              <a:t>, </a:t>
            </a:r>
            <a:r>
              <a:rPr lang="en-US" dirty="0" err="1"/>
              <a:t>Bolig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Leilighet C</a:t>
            </a:r>
          </a:p>
          <a:p>
            <a:endParaRPr lang="nb-NO" dirty="0"/>
          </a:p>
          <a:p>
            <a:r>
              <a:rPr lang="nb-NO" dirty="0"/>
              <a:t>1. etasje, 90 kvm, ingen veranda</a:t>
            </a:r>
          </a:p>
          <a:p>
            <a:endParaRPr lang="nb-NO" dirty="0"/>
          </a:p>
          <a:p>
            <a:r>
              <a:rPr lang="nb-NO" dirty="0" err="1"/>
              <a:t>Kjøkkene</a:t>
            </a:r>
            <a:r>
              <a:rPr lang="nb-NO" dirty="0"/>
              <a:t> trenger oppussing</a:t>
            </a:r>
          </a:p>
          <a:p>
            <a:endParaRPr lang="nb-NO" dirty="0"/>
          </a:p>
          <a:p>
            <a:r>
              <a:rPr lang="nb-NO" dirty="0"/>
              <a:t>Badet trenger oppussing</a:t>
            </a:r>
          </a:p>
          <a:p>
            <a:endParaRPr lang="nb-NO" dirty="0"/>
          </a:p>
          <a:p>
            <a:r>
              <a:rPr lang="nb-NO" dirty="0"/>
              <a:t>Verdi ?</a:t>
            </a:r>
          </a:p>
        </p:txBody>
      </p:sp>
      <p:sp>
        <p:nvSpPr>
          <p:cNvPr id="4" name="Rektangel 3"/>
          <p:cNvSpPr/>
          <p:nvPr/>
        </p:nvSpPr>
        <p:spPr>
          <a:xfrm>
            <a:off x="7308304" y="476672"/>
            <a:ext cx="165618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7847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Salgssammenligning</a:t>
            </a:r>
            <a:r>
              <a:rPr lang="en-US" dirty="0"/>
              <a:t>, </a:t>
            </a:r>
            <a:r>
              <a:rPr lang="en-US" dirty="0" err="1"/>
              <a:t>Bolig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Leilighet D</a:t>
            </a:r>
          </a:p>
          <a:p>
            <a:endParaRPr lang="nb-NO" dirty="0"/>
          </a:p>
          <a:p>
            <a:r>
              <a:rPr lang="nb-NO" dirty="0"/>
              <a:t>5. etasje, 90 kvm, har veranda</a:t>
            </a:r>
          </a:p>
          <a:p>
            <a:endParaRPr lang="nb-NO" dirty="0"/>
          </a:p>
          <a:p>
            <a:r>
              <a:rPr lang="nb-NO" dirty="0"/>
              <a:t>Nytt kjøkken</a:t>
            </a:r>
          </a:p>
          <a:p>
            <a:endParaRPr lang="nb-NO" dirty="0"/>
          </a:p>
          <a:p>
            <a:r>
              <a:rPr lang="nb-NO" dirty="0"/>
              <a:t>Nytt baderom</a:t>
            </a:r>
          </a:p>
          <a:p>
            <a:endParaRPr lang="nb-NO" dirty="0"/>
          </a:p>
          <a:p>
            <a:r>
              <a:rPr lang="nb-NO" dirty="0"/>
              <a:t>Verdi ?</a:t>
            </a:r>
          </a:p>
        </p:txBody>
      </p:sp>
      <p:sp>
        <p:nvSpPr>
          <p:cNvPr id="4" name="Rektangel 3"/>
          <p:cNvSpPr/>
          <p:nvPr/>
        </p:nvSpPr>
        <p:spPr>
          <a:xfrm>
            <a:off x="7308304" y="476672"/>
            <a:ext cx="165618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1580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Salgssammenligning</a:t>
            </a:r>
            <a:r>
              <a:rPr lang="en-US" dirty="0"/>
              <a:t>, </a:t>
            </a:r>
            <a:r>
              <a:rPr lang="en-US" dirty="0" err="1"/>
              <a:t>Bolig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Leilighet E</a:t>
            </a:r>
          </a:p>
          <a:p>
            <a:endParaRPr lang="nb-NO" dirty="0"/>
          </a:p>
          <a:p>
            <a:r>
              <a:rPr lang="nb-NO" dirty="0"/>
              <a:t>5. etasje, 80 kvm, ingen veranda</a:t>
            </a:r>
          </a:p>
          <a:p>
            <a:pPr>
              <a:buNone/>
            </a:pPr>
            <a:endParaRPr lang="nb-NO" dirty="0"/>
          </a:p>
          <a:p>
            <a:r>
              <a:rPr lang="nb-NO" dirty="0"/>
              <a:t>Nytt baderom</a:t>
            </a:r>
          </a:p>
          <a:p>
            <a:endParaRPr lang="nb-NO" dirty="0"/>
          </a:p>
          <a:p>
            <a:r>
              <a:rPr lang="nb-NO" dirty="0"/>
              <a:t>Verdi ?</a:t>
            </a:r>
          </a:p>
        </p:txBody>
      </p:sp>
      <p:sp>
        <p:nvSpPr>
          <p:cNvPr id="4" name="Rektangel 3"/>
          <p:cNvSpPr/>
          <p:nvPr/>
        </p:nvSpPr>
        <p:spPr>
          <a:xfrm>
            <a:off x="7308304" y="476672"/>
            <a:ext cx="165618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6517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Kostnadsmetoden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 verdi er estimert basert på tanken om at en informert kjøperen ikke vil betale mer enn det koster å produsere en erstatningseiendel med samme nytte som eiendelen vi skal verdsette.</a:t>
            </a:r>
          </a:p>
          <a:p>
            <a:endParaRPr lang="nb-NO" altLang="nb-NO" dirty="0"/>
          </a:p>
          <a:p>
            <a:r>
              <a:rPr lang="en-US" altLang="nb-NO" dirty="0" err="1"/>
              <a:t>En</a:t>
            </a:r>
            <a:r>
              <a:rPr lang="en-US" altLang="nb-NO" dirty="0"/>
              <a:t> </a:t>
            </a:r>
            <a:r>
              <a:rPr lang="en-US" altLang="nb-NO" dirty="0" err="1"/>
              <a:t>kjøper</a:t>
            </a:r>
            <a:r>
              <a:rPr lang="en-US" altLang="nb-NO" dirty="0"/>
              <a:t> </a:t>
            </a:r>
            <a:r>
              <a:rPr lang="en-US" altLang="nb-NO" dirty="0" err="1"/>
              <a:t>er</a:t>
            </a:r>
            <a:r>
              <a:rPr lang="en-US" altLang="nb-NO" dirty="0"/>
              <a:t> </a:t>
            </a:r>
            <a:r>
              <a:rPr lang="en-US" altLang="nb-NO" dirty="0" err="1"/>
              <a:t>ikke</a:t>
            </a:r>
            <a:r>
              <a:rPr lang="en-US" altLang="nb-NO" dirty="0"/>
              <a:t> </a:t>
            </a:r>
            <a:r>
              <a:rPr lang="en-US" altLang="nb-NO" dirty="0" err="1"/>
              <a:t>villig</a:t>
            </a:r>
            <a:r>
              <a:rPr lang="en-US" altLang="nb-NO" dirty="0"/>
              <a:t> </a:t>
            </a:r>
            <a:r>
              <a:rPr lang="en-US" altLang="nb-NO" dirty="0" err="1"/>
              <a:t>til</a:t>
            </a:r>
            <a:r>
              <a:rPr lang="en-US" altLang="nb-NO" dirty="0"/>
              <a:t> å </a:t>
            </a:r>
            <a:r>
              <a:rPr lang="en-US" altLang="nb-NO" dirty="0" err="1"/>
              <a:t>betale</a:t>
            </a:r>
            <a:r>
              <a:rPr lang="en-US" altLang="nb-NO" dirty="0"/>
              <a:t> </a:t>
            </a:r>
            <a:r>
              <a:rPr lang="en-US" altLang="nb-NO" dirty="0" err="1"/>
              <a:t>mer</a:t>
            </a:r>
            <a:r>
              <a:rPr lang="en-US" altLang="nb-NO" dirty="0"/>
              <a:t> for </a:t>
            </a:r>
            <a:r>
              <a:rPr lang="en-US" altLang="nb-NO" dirty="0" err="1"/>
              <a:t>en</a:t>
            </a:r>
            <a:r>
              <a:rPr lang="en-US" altLang="nb-NO" dirty="0"/>
              <a:t> </a:t>
            </a:r>
            <a:r>
              <a:rPr lang="en-US" altLang="nb-NO" dirty="0" err="1"/>
              <a:t>eiendel</a:t>
            </a:r>
            <a:r>
              <a:rPr lang="en-US" altLang="nb-NO" dirty="0"/>
              <a:t> </a:t>
            </a:r>
            <a:r>
              <a:rPr lang="en-US" altLang="nb-NO" dirty="0" err="1"/>
              <a:t>enn</a:t>
            </a:r>
            <a:r>
              <a:rPr lang="en-US" altLang="nb-NO" dirty="0"/>
              <a:t> </a:t>
            </a:r>
            <a:r>
              <a:rPr lang="en-US" altLang="nb-NO" dirty="0" err="1"/>
              <a:t>det</a:t>
            </a:r>
            <a:r>
              <a:rPr lang="en-US" altLang="nb-NO" dirty="0"/>
              <a:t> </a:t>
            </a:r>
            <a:r>
              <a:rPr lang="en-US" altLang="nb-NO" dirty="0" err="1"/>
              <a:t>vil</a:t>
            </a:r>
            <a:r>
              <a:rPr lang="en-US" altLang="nb-NO" dirty="0"/>
              <a:t> </a:t>
            </a:r>
            <a:r>
              <a:rPr lang="en-US" altLang="nb-NO" dirty="0" err="1"/>
              <a:t>koste</a:t>
            </a:r>
            <a:r>
              <a:rPr lang="en-US" altLang="nb-NO" dirty="0"/>
              <a:t> å </a:t>
            </a:r>
            <a:r>
              <a:rPr lang="en-US" altLang="nb-NO" dirty="0" err="1"/>
              <a:t>erstatte</a:t>
            </a:r>
            <a:r>
              <a:rPr lang="en-US" altLang="nb-NO" dirty="0"/>
              <a:t> </a:t>
            </a:r>
            <a:r>
              <a:rPr lang="en-US" altLang="nb-NO" dirty="0" err="1"/>
              <a:t>eiendelen</a:t>
            </a:r>
            <a:r>
              <a:rPr lang="en-US" altLang="nb-NO" dirty="0"/>
              <a:t>.</a:t>
            </a:r>
          </a:p>
          <a:p>
            <a:endParaRPr lang="nb-NO" dirty="0"/>
          </a:p>
          <a:p>
            <a:r>
              <a:rPr lang="nb-NO" dirty="0"/>
              <a:t>Tanken er at kjøperen er indifferent.</a:t>
            </a:r>
          </a:p>
        </p:txBody>
      </p:sp>
    </p:spTree>
    <p:extLst>
      <p:ext uri="{BB962C8B-B14F-4D97-AF65-F5344CB8AC3E}">
        <p14:creationId xmlns:p14="http://schemas.microsoft.com/office/powerpoint/2010/main" val="811153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Verdi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b-NO" i="1" dirty="0"/>
              <a:t>Value, however defined, is the </a:t>
            </a:r>
            <a:r>
              <a:rPr lang="en-US" altLang="nb-NO" b="1" i="1" dirty="0">
                <a:solidFill>
                  <a:schemeClr val="folHlink"/>
                </a:solidFill>
              </a:rPr>
              <a:t>present worth of anticipated future benefits</a:t>
            </a:r>
            <a:r>
              <a:rPr lang="en-US" altLang="nb-NO" i="1" dirty="0"/>
              <a:t> to be received from [the] possession of rights in realty.  (</a:t>
            </a:r>
            <a:r>
              <a:rPr lang="en-US" altLang="nb-NO" i="1" dirty="0" err="1"/>
              <a:t>Kinnard</a:t>
            </a:r>
            <a:r>
              <a:rPr lang="en-US" altLang="nb-NO" i="1" dirty="0"/>
              <a:t> 1971, 43)</a:t>
            </a:r>
          </a:p>
          <a:p>
            <a:endParaRPr lang="nb-NO" dirty="0"/>
          </a:p>
          <a:p>
            <a:endParaRPr lang="nb-NO" dirty="0"/>
          </a:p>
          <a:p>
            <a:r>
              <a:rPr lang="nb-NO" altLang="nb-NO" i="1" dirty="0"/>
              <a:t>Verdi, uavhengig av definisjon, er </a:t>
            </a:r>
            <a:r>
              <a:rPr lang="nb-NO" altLang="nb-NO" b="1" i="1" dirty="0">
                <a:solidFill>
                  <a:srgbClr val="7030A0"/>
                </a:solidFill>
              </a:rPr>
              <a:t>nåverdien av forventede fremtidige ytelser</a:t>
            </a:r>
            <a:r>
              <a:rPr lang="nb-NO" altLang="nb-NO" i="1" dirty="0">
                <a:solidFill>
                  <a:srgbClr val="7030A0"/>
                </a:solidFill>
              </a:rPr>
              <a:t> </a:t>
            </a:r>
            <a:r>
              <a:rPr lang="nb-NO" altLang="nb-NO" i="1" dirty="0"/>
              <a:t>som mottas fra å eie rettigheten til eiendelen.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07170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417C-00DC-422A-92C8-C1967B24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Kostnadsmetoden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D8D4-C28E-413E-A188-E317F2CA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Mest nyttig når</a:t>
            </a:r>
          </a:p>
          <a:p>
            <a:endParaRPr lang="nb-NO" dirty="0"/>
          </a:p>
          <a:p>
            <a:r>
              <a:rPr lang="nb-NO" dirty="0"/>
              <a:t>Eiendommen er unik</a:t>
            </a:r>
          </a:p>
          <a:p>
            <a:r>
              <a:rPr lang="nb-NO" dirty="0"/>
              <a:t>Eiendommen er rimelig ny, og forbedringene representerer den høyeste og beste bruken av eiendommen.</a:t>
            </a:r>
          </a:p>
        </p:txBody>
      </p:sp>
    </p:spTree>
    <p:extLst>
      <p:ext uri="{BB962C8B-B14F-4D97-AF65-F5344CB8AC3E}">
        <p14:creationId xmlns:p14="http://schemas.microsoft.com/office/powerpoint/2010/main" val="1624620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035D-657D-4E48-9E35-CFCBE25E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Kostnadsmetoden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FF42F-76D1-4B8D-B2DE-5812AF8A6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b-NO" dirty="0" err="1"/>
              <a:t>Reproduksjonskostnad</a:t>
            </a:r>
            <a:r>
              <a:rPr lang="en-US" altLang="nb-NO" dirty="0"/>
              <a:t> </a:t>
            </a:r>
            <a:r>
              <a:rPr lang="en-US" altLang="nb-NO" dirty="0" err="1"/>
              <a:t>ny</a:t>
            </a:r>
            <a:r>
              <a:rPr lang="en-US" altLang="nb-NO" dirty="0"/>
              <a:t>: </a:t>
            </a:r>
          </a:p>
          <a:p>
            <a:pPr lvl="1"/>
            <a:r>
              <a:rPr lang="en-US" altLang="nb-NO" dirty="0" err="1"/>
              <a:t>Kostnaden</a:t>
            </a:r>
            <a:r>
              <a:rPr lang="en-US" altLang="nb-NO" dirty="0"/>
              <a:t> </a:t>
            </a:r>
            <a:r>
              <a:rPr lang="en-US" altLang="nb-NO" dirty="0" err="1"/>
              <a:t>ved</a:t>
            </a:r>
            <a:r>
              <a:rPr lang="en-US" altLang="nb-NO" dirty="0"/>
              <a:t> å </a:t>
            </a:r>
            <a:r>
              <a:rPr lang="en-US" altLang="nb-NO" dirty="0" err="1"/>
              <a:t>fremskaffe</a:t>
            </a:r>
            <a:r>
              <a:rPr lang="en-US" altLang="nb-NO" dirty="0"/>
              <a:t> </a:t>
            </a:r>
            <a:r>
              <a:rPr lang="en-US" altLang="nb-NO" dirty="0" err="1"/>
              <a:t>en</a:t>
            </a:r>
            <a:r>
              <a:rPr lang="en-US" altLang="nb-NO" dirty="0"/>
              <a:t> </a:t>
            </a:r>
            <a:r>
              <a:rPr lang="en-US" altLang="nb-NO" dirty="0" err="1"/>
              <a:t>identisk</a:t>
            </a:r>
            <a:r>
              <a:rPr lang="en-US" altLang="nb-NO" dirty="0"/>
              <a:t> </a:t>
            </a:r>
            <a:r>
              <a:rPr lang="en-US" altLang="nb-NO" dirty="0" err="1"/>
              <a:t>ny</a:t>
            </a:r>
            <a:r>
              <a:rPr lang="en-US" altLang="nb-NO" dirty="0"/>
              <a:t> </a:t>
            </a:r>
            <a:r>
              <a:rPr lang="en-US" altLang="nb-NO" dirty="0" err="1"/>
              <a:t>eiendel</a:t>
            </a:r>
            <a:r>
              <a:rPr lang="en-US" altLang="nb-NO" dirty="0"/>
              <a:t>, det </a:t>
            </a:r>
            <a:r>
              <a:rPr lang="en-US" altLang="nb-NO" dirty="0" err="1"/>
              <a:t>vil</a:t>
            </a:r>
            <a:r>
              <a:rPr lang="en-US" altLang="nb-NO" dirty="0"/>
              <a:t> </a:t>
            </a:r>
            <a:r>
              <a:rPr lang="en-US" altLang="nb-NO" dirty="0" err="1"/>
              <a:t>si</a:t>
            </a:r>
            <a:r>
              <a:rPr lang="en-US" altLang="nb-NO" dirty="0"/>
              <a:t> </a:t>
            </a:r>
            <a:r>
              <a:rPr lang="en-US" altLang="nb-NO" dirty="0" err="1"/>
              <a:t>kostnaden</a:t>
            </a:r>
            <a:r>
              <a:rPr lang="en-US" altLang="nb-NO" dirty="0"/>
              <a:t> </a:t>
            </a:r>
            <a:r>
              <a:rPr lang="en-US" altLang="nb-NO" dirty="0" err="1"/>
              <a:t>ved</a:t>
            </a:r>
            <a:r>
              <a:rPr lang="en-US" altLang="nb-NO" dirty="0"/>
              <a:t> å </a:t>
            </a:r>
            <a:r>
              <a:rPr lang="en-US" altLang="nb-NO" dirty="0" err="1"/>
              <a:t>produsere</a:t>
            </a:r>
            <a:r>
              <a:rPr lang="en-US" altLang="nb-NO" dirty="0"/>
              <a:t> </a:t>
            </a:r>
            <a:r>
              <a:rPr lang="en-US" altLang="nb-NO" dirty="0" err="1"/>
              <a:t>en</a:t>
            </a:r>
            <a:r>
              <a:rPr lang="en-US" altLang="nb-NO" dirty="0"/>
              <a:t> </a:t>
            </a:r>
            <a:r>
              <a:rPr lang="en-US" altLang="nb-NO" dirty="0" err="1"/>
              <a:t>eksakt</a:t>
            </a:r>
            <a:r>
              <a:rPr lang="en-US" altLang="nb-NO" dirty="0"/>
              <a:t> kopi.</a:t>
            </a:r>
          </a:p>
          <a:p>
            <a:endParaRPr lang="en-US" altLang="nb-NO" dirty="0"/>
          </a:p>
          <a:p>
            <a:r>
              <a:rPr lang="en-US" altLang="nb-NO" dirty="0" err="1"/>
              <a:t>Gjennanskaffelse</a:t>
            </a:r>
            <a:r>
              <a:rPr lang="en-US" altLang="nb-NO" dirty="0"/>
              <a:t>:</a:t>
            </a:r>
          </a:p>
          <a:p>
            <a:pPr lvl="1"/>
            <a:r>
              <a:rPr lang="en-US" altLang="nb-NO" dirty="0" err="1"/>
              <a:t>Kostnaden</a:t>
            </a:r>
            <a:r>
              <a:rPr lang="en-US" altLang="nb-NO" dirty="0"/>
              <a:t> </a:t>
            </a:r>
            <a:r>
              <a:rPr lang="en-US" altLang="nb-NO" dirty="0" err="1"/>
              <a:t>til</a:t>
            </a:r>
            <a:r>
              <a:rPr lang="en-US" altLang="nb-NO" dirty="0"/>
              <a:t> å </a:t>
            </a:r>
            <a:r>
              <a:rPr lang="en-US" altLang="nb-NO" dirty="0" err="1"/>
              <a:t>fremskaffe</a:t>
            </a:r>
            <a:r>
              <a:rPr lang="en-US" altLang="nb-NO" dirty="0"/>
              <a:t> </a:t>
            </a:r>
            <a:r>
              <a:rPr lang="en-US" altLang="nb-NO" dirty="0" err="1"/>
              <a:t>en</a:t>
            </a:r>
            <a:r>
              <a:rPr lang="en-US" altLang="nb-NO" dirty="0"/>
              <a:t> </a:t>
            </a:r>
            <a:r>
              <a:rPr lang="en-US" altLang="nb-NO" dirty="0" err="1"/>
              <a:t>eiendel</a:t>
            </a:r>
            <a:r>
              <a:rPr lang="en-US" altLang="nb-NO" dirty="0"/>
              <a:t> med </a:t>
            </a:r>
            <a:r>
              <a:rPr lang="en-US" altLang="nb-NO" dirty="0" err="1"/>
              <a:t>en</a:t>
            </a:r>
            <a:r>
              <a:rPr lang="en-US" altLang="nb-NO" dirty="0"/>
              <a:t> </a:t>
            </a:r>
            <a:r>
              <a:rPr lang="en-US" altLang="nb-NO" dirty="0" err="1"/>
              <a:t>tilnærmet</a:t>
            </a:r>
            <a:r>
              <a:rPr lang="en-US" altLang="nb-NO" dirty="0"/>
              <a:t> </a:t>
            </a:r>
            <a:r>
              <a:rPr lang="en-US" altLang="nb-NO" dirty="0" err="1"/>
              <a:t>likeverdig</a:t>
            </a:r>
            <a:r>
              <a:rPr lang="en-US" altLang="nb-NO" dirty="0"/>
              <a:t> </a:t>
            </a:r>
            <a:r>
              <a:rPr lang="en-US" altLang="nb-NO" dirty="0" err="1"/>
              <a:t>nytte</a:t>
            </a:r>
            <a:r>
              <a:rPr lang="en-US" altLang="nb-NO" dirty="0"/>
              <a:t> </a:t>
            </a:r>
            <a:r>
              <a:rPr lang="en-US" altLang="nb-NO" dirty="0" err="1"/>
              <a:t>som</a:t>
            </a:r>
            <a:r>
              <a:rPr lang="en-US" altLang="nb-NO" dirty="0"/>
              <a:t> </a:t>
            </a:r>
            <a:r>
              <a:rPr lang="en-US" altLang="nb-NO" dirty="0" err="1"/>
              <a:t>eiendelen</a:t>
            </a:r>
            <a:r>
              <a:rPr lang="en-US" altLang="nb-NO" dirty="0"/>
              <a:t> </a:t>
            </a:r>
            <a:r>
              <a:rPr lang="en-US" altLang="nb-NO" dirty="0" err="1"/>
              <a:t>som</a:t>
            </a:r>
            <a:r>
              <a:rPr lang="en-US" altLang="nb-NO" dirty="0"/>
              <a:t> </a:t>
            </a:r>
            <a:r>
              <a:rPr lang="en-US" altLang="nb-NO" dirty="0" err="1"/>
              <a:t>verdsettes</a:t>
            </a:r>
            <a:r>
              <a:rPr lang="en-US" altLang="nb-NO" dirty="0"/>
              <a:t>.</a:t>
            </a:r>
          </a:p>
          <a:p>
            <a:pPr lvl="1"/>
            <a:endParaRPr lang="en-US" altLang="nb-NO" dirty="0"/>
          </a:p>
          <a:p>
            <a:pPr lvl="1"/>
            <a:endParaRPr lang="en-US" altLang="nb-NO" dirty="0"/>
          </a:p>
          <a:p>
            <a:pPr lvl="1"/>
            <a:r>
              <a:rPr lang="en-US" altLang="nb-NO" dirty="0"/>
              <a:t>For </a:t>
            </a:r>
            <a:r>
              <a:rPr lang="en-US" altLang="nb-NO" dirty="0" err="1"/>
              <a:t>nye</a:t>
            </a:r>
            <a:r>
              <a:rPr lang="en-US" altLang="nb-NO" dirty="0"/>
              <a:t> </a:t>
            </a:r>
            <a:r>
              <a:rPr lang="en-US" altLang="nb-NO" dirty="0" err="1"/>
              <a:t>eiendeler</a:t>
            </a:r>
            <a:r>
              <a:rPr lang="en-US" altLang="nb-NO" dirty="0"/>
              <a:t> </a:t>
            </a:r>
            <a:r>
              <a:rPr lang="en-US" altLang="nb-NO" dirty="0" err="1"/>
              <a:t>er</a:t>
            </a:r>
            <a:r>
              <a:rPr lang="en-US" altLang="nb-NO" dirty="0"/>
              <a:t> </a:t>
            </a:r>
            <a:r>
              <a:rPr lang="en-US" altLang="nb-NO" dirty="0" err="1"/>
              <a:t>disse</a:t>
            </a:r>
            <a:r>
              <a:rPr lang="en-US" altLang="nb-NO" dirty="0"/>
              <a:t> to </a:t>
            </a:r>
            <a:r>
              <a:rPr lang="en-US" altLang="nb-NO" dirty="0" err="1"/>
              <a:t>størrelsene</a:t>
            </a:r>
            <a:r>
              <a:rPr lang="en-US" altLang="nb-NO" dirty="0"/>
              <a:t> </a:t>
            </a:r>
            <a:r>
              <a:rPr lang="en-US" altLang="nb-NO" dirty="0" err="1"/>
              <a:t>omtrent</a:t>
            </a:r>
            <a:r>
              <a:rPr lang="en-US" altLang="nb-NO" dirty="0"/>
              <a:t> </a:t>
            </a:r>
            <a:r>
              <a:rPr lang="en-US" altLang="nb-NO" dirty="0" err="1"/>
              <a:t>identiske</a:t>
            </a:r>
            <a:endParaRPr lang="en-US" alt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18153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A0D2-55E5-44A0-8567-FB0F225F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Kostnadsmetoden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3D8B1-C5C8-4281-BE52-CF88DF78C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b-NO" dirty="0"/>
              <a:t>Det </a:t>
            </a:r>
            <a:r>
              <a:rPr lang="en-US" altLang="nb-NO" dirty="0" err="1"/>
              <a:t>er</a:t>
            </a:r>
            <a:r>
              <a:rPr lang="en-US" altLang="nb-NO" dirty="0"/>
              <a:t> </a:t>
            </a:r>
            <a:r>
              <a:rPr lang="en-US" altLang="nb-NO" dirty="0" err="1"/>
              <a:t>kostnaden</a:t>
            </a:r>
            <a:r>
              <a:rPr lang="en-US" altLang="nb-NO" dirty="0"/>
              <a:t> </a:t>
            </a:r>
            <a:r>
              <a:rPr lang="en-US" altLang="nb-NO" dirty="0" err="1"/>
              <a:t>ved</a:t>
            </a:r>
            <a:r>
              <a:rPr lang="en-US" altLang="nb-NO" dirty="0"/>
              <a:t> å </a:t>
            </a:r>
            <a:r>
              <a:rPr lang="en-US" altLang="nb-NO" dirty="0" err="1"/>
              <a:t>anskaffe</a:t>
            </a:r>
            <a:r>
              <a:rPr lang="en-US" altLang="nb-NO" dirty="0"/>
              <a:t> </a:t>
            </a:r>
            <a:r>
              <a:rPr lang="en-US" altLang="nb-NO" dirty="0" err="1"/>
              <a:t>eiendommen</a:t>
            </a:r>
            <a:r>
              <a:rPr lang="en-US" altLang="nb-NO" dirty="0"/>
              <a:t> </a:t>
            </a:r>
            <a:r>
              <a:rPr lang="en-US" altLang="nb-NO" dirty="0" err="1"/>
              <a:t>på</a:t>
            </a:r>
            <a:r>
              <a:rPr lang="en-US" altLang="nb-NO" dirty="0"/>
              <a:t> </a:t>
            </a:r>
            <a:r>
              <a:rPr lang="en-US" altLang="nb-NO" dirty="0" err="1"/>
              <a:t>verdsetteksestidspunktet</a:t>
            </a:r>
            <a:r>
              <a:rPr lang="en-US" altLang="nb-NO" dirty="0"/>
              <a:t> </a:t>
            </a:r>
            <a:r>
              <a:rPr lang="en-US" altLang="nb-NO" dirty="0" err="1"/>
              <a:t>som</a:t>
            </a:r>
            <a:r>
              <a:rPr lang="en-US" altLang="nb-NO" dirty="0"/>
              <a:t> </a:t>
            </a:r>
            <a:r>
              <a:rPr lang="en-US" altLang="nb-NO" dirty="0" err="1"/>
              <a:t>er</a:t>
            </a:r>
            <a:r>
              <a:rPr lang="en-US" altLang="nb-NO" dirty="0"/>
              <a:t> </a:t>
            </a:r>
            <a:r>
              <a:rPr lang="en-US" altLang="nb-NO" dirty="0" err="1"/>
              <a:t>intressant</a:t>
            </a:r>
            <a:r>
              <a:rPr lang="en-US" altLang="nb-NO" dirty="0"/>
              <a:t>, </a:t>
            </a:r>
            <a:r>
              <a:rPr lang="en-US" altLang="nb-NO" dirty="0" err="1"/>
              <a:t>ikke</a:t>
            </a:r>
            <a:r>
              <a:rPr lang="en-US" altLang="nb-NO" dirty="0"/>
              <a:t> </a:t>
            </a:r>
            <a:r>
              <a:rPr lang="en-US" altLang="nb-NO" dirty="0" err="1"/>
              <a:t>historisk</a:t>
            </a:r>
            <a:r>
              <a:rPr lang="en-US" altLang="nb-NO" dirty="0"/>
              <a:t> </a:t>
            </a:r>
            <a:r>
              <a:rPr lang="en-US" altLang="nb-NO" dirty="0" err="1"/>
              <a:t>kost</a:t>
            </a:r>
            <a:r>
              <a:rPr lang="en-US" altLang="nb-NO" dirty="0"/>
              <a:t>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9797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Verdi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b-NO" i="1" dirty="0"/>
              <a:t>Value, however defined, is the </a:t>
            </a:r>
            <a:r>
              <a:rPr lang="en-US" altLang="nb-NO" b="1" i="1" dirty="0">
                <a:solidFill>
                  <a:schemeClr val="folHlink"/>
                </a:solidFill>
              </a:rPr>
              <a:t>present worth of anticipated future benefits</a:t>
            </a:r>
            <a:r>
              <a:rPr lang="en-US" altLang="nb-NO" i="1" dirty="0"/>
              <a:t> to be received from [the] possession of rights in realty.  (</a:t>
            </a:r>
            <a:r>
              <a:rPr lang="en-US" altLang="nb-NO" i="1" dirty="0" err="1"/>
              <a:t>Kinnard</a:t>
            </a:r>
            <a:r>
              <a:rPr lang="en-US" altLang="nb-NO" i="1" dirty="0"/>
              <a:t> 1971, 43)</a:t>
            </a:r>
          </a:p>
          <a:p>
            <a:endParaRPr lang="nb-NO" dirty="0"/>
          </a:p>
          <a:p>
            <a:endParaRPr lang="nb-NO" dirty="0"/>
          </a:p>
          <a:p>
            <a:r>
              <a:rPr lang="nb-NO" altLang="nb-NO" i="1" dirty="0"/>
              <a:t>Verdi, uavhengig av definisjon, er </a:t>
            </a:r>
            <a:r>
              <a:rPr lang="nb-NO" altLang="nb-NO" b="1" i="1" dirty="0">
                <a:solidFill>
                  <a:srgbClr val="7030A0"/>
                </a:solidFill>
              </a:rPr>
              <a:t>nåverdien av forventede fremtidige ytelser</a:t>
            </a:r>
            <a:r>
              <a:rPr lang="nb-NO" altLang="nb-NO" i="1" dirty="0">
                <a:solidFill>
                  <a:srgbClr val="7030A0"/>
                </a:solidFill>
              </a:rPr>
              <a:t> </a:t>
            </a:r>
            <a:r>
              <a:rPr lang="nb-NO" altLang="nb-NO" i="1" dirty="0"/>
              <a:t>som mottas fra å eie rettigheten til eiendelen.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197113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73417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b-NO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F5A2B7F0-8F3D-4E35-9818-E23E49942668}" type="slidenum">
              <a:rPr lang="nb-NO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Kostnadsmetoden</a:t>
            </a:r>
            <a:endParaRPr lang="en-US" dirty="0"/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ctr"/>
            <a:r>
              <a:rPr lang="en-US" dirty="0"/>
              <a:t>V</a:t>
            </a:r>
            <a:r>
              <a:rPr lang="en-US" baseline="-25000" dirty="0"/>
              <a:t>L </a:t>
            </a:r>
            <a:r>
              <a:rPr lang="en-US" dirty="0"/>
              <a:t>+ V</a:t>
            </a:r>
            <a:r>
              <a:rPr lang="en-US" baseline="-25000" dirty="0"/>
              <a:t>B </a:t>
            </a:r>
            <a:r>
              <a:rPr lang="en-US" dirty="0"/>
              <a:t>= V</a:t>
            </a:r>
            <a:r>
              <a:rPr lang="en-US" baseline="-25000" dirty="0"/>
              <a:t>P</a:t>
            </a:r>
          </a:p>
          <a:p>
            <a:pPr marL="609600" indent="-609600" algn="ctr"/>
            <a:endParaRPr lang="en-US" baseline="-25000" dirty="0"/>
          </a:p>
          <a:p>
            <a:pPr marL="609600" indent="-609600" algn="ctr"/>
            <a:r>
              <a:rPr lang="en-US" dirty="0"/>
              <a:t>RCN – AD = V</a:t>
            </a:r>
            <a:r>
              <a:rPr lang="en-US" baseline="-25000" dirty="0"/>
              <a:t>B</a:t>
            </a:r>
          </a:p>
          <a:p>
            <a:pPr marL="990600" lvl="1" indent="-533400">
              <a:buFont typeface="Wingdings" pitchFamily="2" charset="2"/>
              <a:buNone/>
            </a:pPr>
            <a:endParaRPr lang="en-US" sz="3200" baseline="-25000" dirty="0"/>
          </a:p>
          <a:p>
            <a:pPr marL="609600" indent="-609600">
              <a:buFont typeface="Wingdings" pitchFamily="2" charset="2"/>
              <a:buChar char="n"/>
            </a:pPr>
            <a:r>
              <a:rPr lang="en-US" dirty="0"/>
              <a:t>Land, </a:t>
            </a:r>
            <a:r>
              <a:rPr lang="en-US" dirty="0" err="1"/>
              <a:t>byggning</a:t>
            </a:r>
            <a:r>
              <a:rPr lang="en-US" dirty="0"/>
              <a:t>, </a:t>
            </a:r>
            <a:r>
              <a:rPr lang="en-US" dirty="0" err="1"/>
              <a:t>eiendom</a:t>
            </a:r>
            <a:endParaRPr lang="en-US" dirty="0"/>
          </a:p>
          <a:p>
            <a:pPr marL="609600" indent="-609600">
              <a:buFont typeface="Wingdings" pitchFamily="2" charset="2"/>
              <a:buChar char="n"/>
            </a:pPr>
            <a:r>
              <a:rPr lang="en-US" dirty="0"/>
              <a:t>RCN = </a:t>
            </a:r>
            <a:r>
              <a:rPr lang="en-US" dirty="0" err="1"/>
              <a:t>Gjennanskaffelseskostnad</a:t>
            </a:r>
            <a:r>
              <a:rPr lang="en-US" dirty="0"/>
              <a:t> </a:t>
            </a:r>
            <a:r>
              <a:rPr lang="en-US" dirty="0" err="1"/>
              <a:t>ny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(Reproduction / Replacement Cost New)</a:t>
            </a:r>
          </a:p>
          <a:p>
            <a:pPr marL="609600" indent="-609600">
              <a:buFont typeface="Wingdings" pitchFamily="2" charset="2"/>
              <a:buChar char="n"/>
            </a:pPr>
            <a:r>
              <a:rPr lang="en-US" dirty="0"/>
              <a:t>AD = </a:t>
            </a:r>
            <a:r>
              <a:rPr lang="en-US" dirty="0" err="1"/>
              <a:t>Påløpte</a:t>
            </a:r>
            <a:r>
              <a:rPr lang="en-US" dirty="0"/>
              <a:t> </a:t>
            </a:r>
            <a:r>
              <a:rPr lang="en-US" dirty="0" err="1"/>
              <a:t>avskrivniger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(Accrued Depreciation / Diminished Utility)</a:t>
            </a:r>
          </a:p>
          <a:p>
            <a:pPr marL="609600" indent="-609600">
              <a:buFont typeface="Wingdings" pitchFamily="2" charset="2"/>
              <a:buChar char="n"/>
            </a:pPr>
            <a:endParaRPr lang="en-US" dirty="0"/>
          </a:p>
          <a:p>
            <a:pPr marL="209550" indent="-609600">
              <a:buNone/>
            </a:pPr>
            <a:r>
              <a:rPr lang="nb-NO" dirty="0">
                <a:latin typeface="Arial" charset="0"/>
              </a:rPr>
              <a:t>	Avskrivninger forårsaket av alder, slitasje og funksjonelle og ytre problemer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73417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b-NO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F5A2B7F0-8F3D-4E35-9818-E23E49942668}" type="slidenum">
              <a:rPr lang="nb-NO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Kostnad</a:t>
            </a:r>
            <a:r>
              <a:rPr lang="en-US" dirty="0"/>
              <a:t> </a:t>
            </a:r>
            <a:r>
              <a:rPr lang="en-US" dirty="0" err="1"/>
              <a:t>ny</a:t>
            </a:r>
            <a:endParaRPr lang="en-US" dirty="0"/>
          </a:p>
        </p:txBody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216" y="1600200"/>
            <a:ext cx="7742583" cy="4495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 err="1"/>
              <a:t>Reproduksjonskostnad</a:t>
            </a:r>
            <a:r>
              <a:rPr lang="en-US" dirty="0"/>
              <a:t> </a:t>
            </a:r>
            <a:r>
              <a:rPr lang="en-US" dirty="0" err="1"/>
              <a:t>ny</a:t>
            </a:r>
            <a:r>
              <a:rPr lang="en-US" dirty="0"/>
              <a:t> = </a:t>
            </a:r>
            <a:r>
              <a:rPr lang="en-US" dirty="0" err="1"/>
              <a:t>eksakt</a:t>
            </a:r>
            <a:r>
              <a:rPr lang="en-US" dirty="0"/>
              <a:t> kopi </a:t>
            </a:r>
            <a:r>
              <a:rPr lang="en-US" dirty="0" err="1"/>
              <a:t>som</a:t>
            </a:r>
            <a:r>
              <a:rPr lang="en-US" dirty="0"/>
              <a:t> om den var </a:t>
            </a:r>
            <a:r>
              <a:rPr lang="en-US" dirty="0" err="1"/>
              <a:t>ny</a:t>
            </a:r>
            <a:endParaRPr lang="en-US" dirty="0"/>
          </a:p>
          <a:p>
            <a:pPr marL="609600" indent="-609600">
              <a:lnSpc>
                <a:spcPct val="90000"/>
              </a:lnSpc>
            </a:pPr>
            <a:endParaRPr lang="en-US" dirty="0"/>
          </a:p>
          <a:p>
            <a:pPr marL="609600" indent="-609600">
              <a:lnSpc>
                <a:spcPct val="90000"/>
              </a:lnSpc>
            </a:pPr>
            <a:r>
              <a:rPr lang="en-US" dirty="0" err="1"/>
              <a:t>Erstatningskostnad</a:t>
            </a:r>
            <a:r>
              <a:rPr lang="en-US" dirty="0"/>
              <a:t> </a:t>
            </a:r>
            <a:r>
              <a:rPr lang="en-US" dirty="0" err="1"/>
              <a:t>ny</a:t>
            </a:r>
            <a:r>
              <a:rPr lang="en-US" dirty="0"/>
              <a:t> = </a:t>
            </a:r>
            <a:r>
              <a:rPr lang="en-US" dirty="0" err="1"/>
              <a:t>lignende</a:t>
            </a:r>
            <a:r>
              <a:rPr lang="en-US" dirty="0"/>
              <a:t> </a:t>
            </a:r>
            <a:r>
              <a:rPr lang="en-US" dirty="0" err="1"/>
              <a:t>verktøy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vanligvis</a:t>
            </a:r>
            <a:r>
              <a:rPr lang="en-US" dirty="0"/>
              <a:t> </a:t>
            </a:r>
            <a:r>
              <a:rPr lang="en-US" dirty="0" err="1"/>
              <a:t>betyr</a:t>
            </a:r>
            <a:r>
              <a:rPr lang="en-US" dirty="0"/>
              <a:t> </a:t>
            </a:r>
            <a:r>
              <a:rPr lang="en-US" dirty="0" err="1"/>
              <a:t>eliminering</a:t>
            </a:r>
            <a:r>
              <a:rPr lang="en-US" dirty="0"/>
              <a:t> av </a:t>
            </a:r>
            <a:r>
              <a:rPr lang="en-US" dirty="0" err="1"/>
              <a:t>funksjonell</a:t>
            </a:r>
            <a:r>
              <a:rPr lang="en-US" dirty="0"/>
              <a:t> </a:t>
            </a:r>
            <a:r>
              <a:rPr lang="en-US" dirty="0" err="1"/>
              <a:t>foreldelse</a:t>
            </a:r>
            <a:endParaRPr lang="en-US" dirty="0"/>
          </a:p>
          <a:p>
            <a:pPr marL="609600" indent="-609600">
              <a:lnSpc>
                <a:spcPct val="90000"/>
              </a:lnSpc>
            </a:pPr>
            <a:endParaRPr lang="en-US" dirty="0"/>
          </a:p>
          <a:p>
            <a:pPr marL="609600" indent="-609600">
              <a:lnSpc>
                <a:spcPct val="90000"/>
              </a:lnSpc>
            </a:pPr>
            <a:r>
              <a:rPr lang="en-US" dirty="0"/>
              <a:t>Merk: RCN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bety</a:t>
            </a:r>
            <a:r>
              <a:rPr lang="en-US" dirty="0"/>
              <a:t> </a:t>
            </a:r>
            <a:r>
              <a:rPr lang="en-US" dirty="0" err="1"/>
              <a:t>reproduksjonskostnadene</a:t>
            </a:r>
            <a:r>
              <a:rPr lang="en-US" dirty="0"/>
              <a:t> </a:t>
            </a:r>
            <a:r>
              <a:rPr lang="en-US" dirty="0" err="1"/>
              <a:t>nye</a:t>
            </a:r>
            <a:r>
              <a:rPr lang="en-US" dirty="0"/>
              <a:t> med </a:t>
            </a:r>
            <a:r>
              <a:rPr lang="en-US" dirty="0" err="1"/>
              <a:t>mindre</a:t>
            </a:r>
            <a:r>
              <a:rPr lang="en-US" dirty="0"/>
              <a:t> </a:t>
            </a:r>
            <a:r>
              <a:rPr lang="en-US" dirty="0" err="1"/>
              <a:t>annet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spesifikt</a:t>
            </a:r>
            <a:r>
              <a:rPr lang="en-US" dirty="0"/>
              <a:t> </a:t>
            </a:r>
            <a:r>
              <a:rPr lang="en-US" dirty="0" err="1"/>
              <a:t>angitt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AA72-F7BA-4F74-A47E-B676A7C8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Byggningens</a:t>
            </a:r>
            <a:r>
              <a:rPr lang="nb-NO" dirty="0"/>
              <a:t> effektivitet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1A50-2E71-47C1-9034-9FFEA9018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Empire State </a:t>
            </a:r>
            <a:r>
              <a:rPr lang="nb-NO" dirty="0" err="1"/>
              <a:t>Building</a:t>
            </a:r>
            <a:r>
              <a:rPr lang="nb-NO" dirty="0"/>
              <a:t> type konstruksjon = 58% effektiv</a:t>
            </a:r>
          </a:p>
          <a:p>
            <a:endParaRPr lang="nb-NO" dirty="0"/>
          </a:p>
          <a:p>
            <a:r>
              <a:rPr lang="nb-NO" dirty="0"/>
              <a:t>Moderne stor bygningskonstruksjon = 85% effektiv</a:t>
            </a:r>
          </a:p>
        </p:txBody>
      </p:sp>
    </p:spTree>
    <p:extLst>
      <p:ext uri="{BB962C8B-B14F-4D97-AF65-F5344CB8AC3E}">
        <p14:creationId xmlns:p14="http://schemas.microsoft.com/office/powerpoint/2010/main" val="3111725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Kostnadsmetoden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Benyttes det 4 millioner NOK på oppussing/utbedringer vil det bringe leieinntektspotensialet opp på samme nivå som en ny kontorbygning.</a:t>
            </a:r>
          </a:p>
          <a:p>
            <a:endParaRPr lang="nb-NO" dirty="0"/>
          </a:p>
          <a:p>
            <a:r>
              <a:rPr lang="nb-NO" dirty="0"/>
              <a:t>Basis byggekostnadene for en tilsvarende ny bygning er antatt å være på 9 000 NOK per kvm. </a:t>
            </a:r>
          </a:p>
          <a:p>
            <a:r>
              <a:rPr lang="nb-NO" dirty="0"/>
              <a:t>I tillegg kommer kostnader til varme og ventilasjon 1 000 NOK per kvm</a:t>
            </a:r>
          </a:p>
          <a:p>
            <a:r>
              <a:rPr lang="nb-NO" dirty="0"/>
              <a:t>Sprinkelanlegg og brannsikring koster 1 000 NOK per kvm</a:t>
            </a:r>
          </a:p>
          <a:p>
            <a:r>
              <a:rPr lang="nb-NO" dirty="0"/>
              <a:t>Heis koster 1 million NOK</a:t>
            </a:r>
          </a:p>
          <a:p>
            <a:r>
              <a:rPr lang="nb-NO" dirty="0"/>
              <a:t>Tomtekostnaden er antatt å være 5 millioner NOK</a:t>
            </a:r>
          </a:p>
          <a:p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7236296" y="476672"/>
            <a:ext cx="165618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30659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Kostnadsmetoden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Totalt antall kvm 2 000</a:t>
            </a:r>
          </a:p>
          <a:p>
            <a:endParaRPr lang="nb-NO" dirty="0"/>
          </a:p>
          <a:p>
            <a:r>
              <a:rPr lang="nb-NO" dirty="0"/>
              <a:t>Total pris ny per kvm 11 000 NOK</a:t>
            </a:r>
          </a:p>
          <a:p>
            <a:endParaRPr lang="nb-NO" dirty="0"/>
          </a:p>
          <a:p>
            <a:r>
              <a:rPr lang="nb-NO" dirty="0"/>
              <a:t>Byggekost	22 000 000</a:t>
            </a:r>
          </a:p>
          <a:p>
            <a:r>
              <a:rPr lang="nb-NO" dirty="0"/>
              <a:t>Heis		  1 000 000</a:t>
            </a:r>
          </a:p>
          <a:p>
            <a:endParaRPr lang="nb-NO" dirty="0"/>
          </a:p>
          <a:p>
            <a:r>
              <a:rPr lang="nb-NO" dirty="0"/>
              <a:t>Gjenanskaffelseskostnad ny 23 000 000</a:t>
            </a:r>
          </a:p>
          <a:p>
            <a:endParaRPr lang="nb-NO" dirty="0"/>
          </a:p>
          <a:p>
            <a:r>
              <a:rPr lang="nb-NO" dirty="0"/>
              <a:t>Tomtekostnad 5 000 000</a:t>
            </a:r>
          </a:p>
          <a:p>
            <a:endParaRPr lang="nb-NO" dirty="0"/>
          </a:p>
          <a:p>
            <a:r>
              <a:rPr lang="nb-NO" dirty="0"/>
              <a:t>Totalkostnad 28 000 000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7236296" y="476672"/>
            <a:ext cx="165618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9579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Kostnadsmetoden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Verdi?</a:t>
            </a:r>
          </a:p>
        </p:txBody>
      </p:sp>
      <p:sp>
        <p:nvSpPr>
          <p:cNvPr id="4" name="Rektangel 3"/>
          <p:cNvSpPr/>
          <p:nvPr/>
        </p:nvSpPr>
        <p:spPr>
          <a:xfrm>
            <a:off x="7236296" y="476672"/>
            <a:ext cx="165618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869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E890-8166-435E-A2BF-5A040449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523220"/>
          </a:xfrm>
        </p:spPr>
        <p:txBody>
          <a:bodyPr/>
          <a:lstStyle/>
          <a:p>
            <a:r>
              <a:rPr lang="nb-NO" sz="2800" b="0" dirty="0"/>
              <a:t>People make </a:t>
            </a:r>
            <a:r>
              <a:rPr lang="nb-NO" sz="2800" b="0" dirty="0" err="1"/>
              <a:t>values</a:t>
            </a:r>
            <a:r>
              <a:rPr lang="nb-NO" sz="2800" b="0" dirty="0"/>
              <a:t> and </a:t>
            </a:r>
            <a:r>
              <a:rPr lang="nb-NO" sz="2800" b="0" dirty="0" err="1"/>
              <a:t>determine</a:t>
            </a:r>
            <a:r>
              <a:rPr lang="nb-NO" sz="2800" b="0" dirty="0"/>
              <a:t> </a:t>
            </a:r>
            <a:r>
              <a:rPr lang="nb-NO" sz="2800" b="0" dirty="0" err="1"/>
              <a:t>prices</a:t>
            </a:r>
            <a:endParaRPr lang="nb-NO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385E7-A7E1-4C24-9CC5-035C3F3FF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i="1" dirty="0" err="1"/>
              <a:t>Economics</a:t>
            </a:r>
            <a:r>
              <a:rPr lang="nb-NO" i="1" dirty="0"/>
              <a:t> is a </a:t>
            </a:r>
            <a:r>
              <a:rPr lang="nb-NO" i="1" dirty="0" err="1"/>
              <a:t>behavioral</a:t>
            </a:r>
            <a:r>
              <a:rPr lang="nb-NO" i="1" dirty="0"/>
              <a:t> science, </a:t>
            </a:r>
            <a:r>
              <a:rPr lang="nb-NO" i="1" dirty="0" err="1"/>
              <a:t>descriptive</a:t>
            </a:r>
            <a:r>
              <a:rPr lang="nb-NO" i="1" dirty="0"/>
              <a:t> of </a:t>
            </a:r>
            <a:r>
              <a:rPr lang="nb-NO" i="1" dirty="0" err="1"/>
              <a:t>the</a:t>
            </a:r>
            <a:r>
              <a:rPr lang="nb-NO" i="1" dirty="0"/>
              <a:t> </a:t>
            </a:r>
            <a:r>
              <a:rPr lang="nb-NO" i="1" dirty="0" err="1"/>
              <a:t>economic</a:t>
            </a:r>
            <a:r>
              <a:rPr lang="nb-NO" i="1" dirty="0"/>
              <a:t> </a:t>
            </a:r>
            <a:r>
              <a:rPr lang="nb-NO" i="1" dirty="0" err="1"/>
              <a:t>behavior</a:t>
            </a:r>
            <a:r>
              <a:rPr lang="nb-NO" i="1" dirty="0"/>
              <a:t> of </a:t>
            </a:r>
            <a:r>
              <a:rPr lang="nb-NO" i="1" dirty="0" err="1"/>
              <a:t>people</a:t>
            </a:r>
            <a:r>
              <a:rPr lang="nb-NO" i="1" dirty="0"/>
              <a:t> under </a:t>
            </a:r>
            <a:r>
              <a:rPr lang="nb-NO" i="1" dirty="0" err="1"/>
              <a:t>various</a:t>
            </a:r>
            <a:r>
              <a:rPr lang="nb-NO" i="1" dirty="0"/>
              <a:t> </a:t>
            </a:r>
            <a:r>
              <a:rPr lang="nb-NO" i="1" dirty="0" err="1"/>
              <a:t>conditions</a:t>
            </a:r>
            <a:r>
              <a:rPr lang="nb-NO" i="1" dirty="0"/>
              <a:t>. It is </a:t>
            </a:r>
            <a:r>
              <a:rPr lang="nb-NO" i="1" dirty="0" err="1"/>
              <a:t>the</a:t>
            </a:r>
            <a:r>
              <a:rPr lang="nb-NO" i="1" dirty="0"/>
              <a:t> </a:t>
            </a:r>
            <a:r>
              <a:rPr lang="nb-NO" i="1" dirty="0" err="1"/>
              <a:t>appraier’s</a:t>
            </a:r>
            <a:r>
              <a:rPr lang="nb-NO" i="1" dirty="0"/>
              <a:t> </a:t>
            </a:r>
            <a:r>
              <a:rPr lang="nb-NO" i="1" dirty="0" err="1"/>
              <a:t>task</a:t>
            </a:r>
            <a:r>
              <a:rPr lang="nb-NO" i="1" dirty="0"/>
              <a:t> to </a:t>
            </a:r>
            <a:r>
              <a:rPr lang="nb-NO" i="1" dirty="0" err="1"/>
              <a:t>precict</a:t>
            </a:r>
            <a:r>
              <a:rPr lang="nb-NO" i="1" dirty="0"/>
              <a:t> </a:t>
            </a:r>
            <a:r>
              <a:rPr lang="nb-NO" i="1" dirty="0" err="1"/>
              <a:t>how</a:t>
            </a:r>
            <a:r>
              <a:rPr lang="nb-NO" i="1" dirty="0"/>
              <a:t> </a:t>
            </a:r>
            <a:r>
              <a:rPr lang="nb-NO" i="1" dirty="0" err="1"/>
              <a:t>people</a:t>
            </a:r>
            <a:r>
              <a:rPr lang="nb-NO" i="1" dirty="0"/>
              <a:t>, </a:t>
            </a:r>
            <a:r>
              <a:rPr lang="nb-NO" i="1" dirty="0" err="1"/>
              <a:t>both</a:t>
            </a:r>
            <a:r>
              <a:rPr lang="nb-NO" i="1" dirty="0"/>
              <a:t> </a:t>
            </a:r>
            <a:r>
              <a:rPr lang="nb-NO" i="1" dirty="0" err="1"/>
              <a:t>buyers</a:t>
            </a:r>
            <a:r>
              <a:rPr lang="nb-NO" i="1" dirty="0"/>
              <a:t> and sellers, </a:t>
            </a:r>
            <a:r>
              <a:rPr lang="nb-NO" i="1" dirty="0" err="1"/>
              <a:t>will</a:t>
            </a:r>
            <a:r>
              <a:rPr lang="nb-NO" i="1" dirty="0"/>
              <a:t> </a:t>
            </a:r>
            <a:r>
              <a:rPr lang="nb-NO" i="1" dirty="0" err="1"/>
              <a:t>behave</a:t>
            </a:r>
            <a:r>
              <a:rPr lang="nb-NO" i="1" dirty="0"/>
              <a:t> </a:t>
            </a:r>
            <a:r>
              <a:rPr lang="nb-NO" i="1" dirty="0" err="1"/>
              <a:t>with</a:t>
            </a:r>
            <a:r>
              <a:rPr lang="nb-NO" i="1" dirty="0"/>
              <a:t> </a:t>
            </a:r>
            <a:r>
              <a:rPr lang="nb-NO" i="1" dirty="0" err="1"/>
              <a:t>respect</a:t>
            </a:r>
            <a:r>
              <a:rPr lang="nb-NO" i="1" dirty="0"/>
              <a:t> to </a:t>
            </a:r>
            <a:r>
              <a:rPr lang="nb-NO" i="1" dirty="0" err="1"/>
              <a:t>the</a:t>
            </a:r>
            <a:r>
              <a:rPr lang="nb-NO" i="1" dirty="0"/>
              <a:t> </a:t>
            </a:r>
            <a:r>
              <a:rPr lang="nb-NO" i="1" dirty="0" err="1"/>
              <a:t>subject</a:t>
            </a:r>
            <a:r>
              <a:rPr lang="nb-NO" i="1" dirty="0"/>
              <a:t> </a:t>
            </a:r>
            <a:r>
              <a:rPr lang="nb-NO" i="1" dirty="0" err="1"/>
              <a:t>property</a:t>
            </a:r>
            <a:r>
              <a:rPr lang="nb-NO" i="1" dirty="0"/>
              <a:t> </a:t>
            </a:r>
            <a:r>
              <a:rPr lang="nb-NO" i="1" dirty="0" err="1"/>
              <a:t>when</a:t>
            </a:r>
            <a:r>
              <a:rPr lang="nb-NO" i="1" dirty="0"/>
              <a:t> it is </a:t>
            </a:r>
            <a:r>
              <a:rPr lang="nb-NO" i="1" dirty="0" err="1"/>
              <a:t>exposed</a:t>
            </a:r>
            <a:r>
              <a:rPr lang="nb-NO" i="1" dirty="0"/>
              <a:t> for sale. </a:t>
            </a:r>
            <a:r>
              <a:rPr lang="nb-NO" b="1" i="1" dirty="0"/>
              <a:t>People make </a:t>
            </a:r>
            <a:r>
              <a:rPr lang="nb-NO" b="1" i="1" dirty="0" err="1"/>
              <a:t>values</a:t>
            </a:r>
            <a:r>
              <a:rPr lang="nb-NO" b="1" i="1" dirty="0"/>
              <a:t> and </a:t>
            </a:r>
            <a:r>
              <a:rPr lang="nb-NO" b="1" i="1" dirty="0" err="1"/>
              <a:t>determine</a:t>
            </a:r>
            <a:r>
              <a:rPr lang="nb-NO" b="1" i="1" dirty="0"/>
              <a:t> </a:t>
            </a:r>
            <a:r>
              <a:rPr lang="nb-NO" b="1" i="1" dirty="0" err="1"/>
              <a:t>prices</a:t>
            </a:r>
            <a:r>
              <a:rPr lang="nb-NO" b="1" i="1" dirty="0"/>
              <a:t>. </a:t>
            </a:r>
            <a:r>
              <a:rPr lang="nb-NO" i="1" dirty="0"/>
              <a:t>(</a:t>
            </a:r>
            <a:r>
              <a:rPr lang="nb-NO" i="1" dirty="0" err="1"/>
              <a:t>Ratcliff</a:t>
            </a:r>
            <a:r>
              <a:rPr lang="nb-NO" i="1" dirty="0"/>
              <a:t> 1972, 14)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3631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Salgssammenligningsmetoden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Salgssammenligningsmetoden finner verdien av en eiendom ved å se på salgsverdien på sammenlignbare eiendommer som nylig har blitt omsatt enten på enhets eller som en ratio.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Tanken er at kjøper er indifferent.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3438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414C-7334-40C0-9963-D8CC3359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Salgssammenligningsmetoden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94006-63A0-4B1B-9A0E-41C0A2CF2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Andre navn</a:t>
            </a:r>
          </a:p>
          <a:p>
            <a:endParaRPr lang="nb-NO" dirty="0"/>
          </a:p>
          <a:p>
            <a:r>
              <a:rPr lang="nb-NO" dirty="0"/>
              <a:t>Markedsbasert verdsettelse</a:t>
            </a:r>
          </a:p>
          <a:p>
            <a:r>
              <a:rPr lang="nb-NO" dirty="0"/>
              <a:t>Komparativ verdsettelse</a:t>
            </a:r>
          </a:p>
          <a:p>
            <a:r>
              <a:rPr lang="nb-NO" dirty="0"/>
              <a:t>Multippelbasert verdsettelse</a:t>
            </a:r>
          </a:p>
        </p:txBody>
      </p:sp>
    </p:spTree>
    <p:extLst>
      <p:ext uri="{BB962C8B-B14F-4D97-AF65-F5344CB8AC3E}">
        <p14:creationId xmlns:p14="http://schemas.microsoft.com/office/powerpoint/2010/main" val="219567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4A97-D03E-4499-A6B7-D17DCB83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Salgssammenligningsmetoden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9FF74-E9B0-4166-BA08-D9398C63C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Denne metoden benyttes når det finnes et aktivt marked for eiendelen i det området hvor den befinner seg og det omsettes et tilstrekkelig antall av enheten til at det kan gjøres en sammenligning.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8462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CCE7-0DA9-4420-B8CB-4E466C58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Indifferens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B738-3C81-46B1-9AEF-65D161A93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Om en kjøper er indifferent mellom to eller flere eiendeler, så antar vi at kjøperen mener at eiendelene har den samme nytten for han/henne.</a:t>
            </a:r>
          </a:p>
          <a:p>
            <a:endParaRPr lang="nb-NO" dirty="0"/>
          </a:p>
          <a:p>
            <a:r>
              <a:rPr lang="en-US" dirty="0"/>
              <a:t>Om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kjøper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indifferent </a:t>
            </a:r>
            <a:r>
              <a:rPr lang="en-US" dirty="0" err="1"/>
              <a:t>mellom</a:t>
            </a:r>
            <a:r>
              <a:rPr lang="en-US" dirty="0"/>
              <a:t> to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eiendeler</a:t>
            </a:r>
            <a:r>
              <a:rPr lang="en-US" dirty="0"/>
              <a:t>,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han</a:t>
            </a:r>
            <a:r>
              <a:rPr lang="en-US" dirty="0"/>
              <a:t>/</a:t>
            </a:r>
            <a:r>
              <a:rPr lang="en-US" dirty="0" err="1"/>
              <a:t>hun</a:t>
            </a:r>
            <a:r>
              <a:rPr lang="en-US" dirty="0"/>
              <a:t> </a:t>
            </a:r>
            <a:r>
              <a:rPr lang="en-US" dirty="0" err="1"/>
              <a:t>kjøpe</a:t>
            </a:r>
            <a:r>
              <a:rPr lang="en-US" dirty="0"/>
              <a:t> den </a:t>
            </a:r>
            <a:r>
              <a:rPr lang="en-US" dirty="0" err="1"/>
              <a:t>eiendelen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koster</a:t>
            </a:r>
            <a:r>
              <a:rPr lang="en-US" dirty="0"/>
              <a:t> </a:t>
            </a:r>
            <a:r>
              <a:rPr lang="en-US" dirty="0" err="1"/>
              <a:t>minst</a:t>
            </a:r>
            <a:r>
              <a:rPr lang="en-US" dirty="0"/>
              <a:t>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5791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nu_blaa_stripe" id="{291AEDDE-44B1-3444-847C-C6962C4834E9}" vid="{4C8C7E22-3078-2F45-9EA6-474534AEDC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ntnu_blaa_stripe</Template>
  <TotalTime>0</TotalTime>
  <Words>1717</Words>
  <Application>Microsoft Office PowerPoint</Application>
  <PresentationFormat>On-screen Show (4:3)</PresentationFormat>
  <Paragraphs>312</Paragraphs>
  <Slides>45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Times New Roman</vt:lpstr>
      <vt:lpstr>Wingdings</vt:lpstr>
      <vt:lpstr>Office-tema</vt:lpstr>
      <vt:lpstr>BFIN4025 - Big data i eiendomsfinans</vt:lpstr>
      <vt:lpstr>Tentativ forelesningsplan</vt:lpstr>
      <vt:lpstr>Specific Property, Time, and Place</vt:lpstr>
      <vt:lpstr>Verdi</vt:lpstr>
      <vt:lpstr>People make values and determine prices</vt:lpstr>
      <vt:lpstr>Salgssammenligningsmetoden</vt:lpstr>
      <vt:lpstr>Salgssammenligningsmetoden</vt:lpstr>
      <vt:lpstr>Salgssammenligningsmetoden</vt:lpstr>
      <vt:lpstr>Indifferens</vt:lpstr>
      <vt:lpstr>Salgssammenligning</vt:lpstr>
      <vt:lpstr>Salgssammenligning</vt:lpstr>
      <vt:lpstr>Hva er det som sammenlignes</vt:lpstr>
      <vt:lpstr>Salgssammenligning</vt:lpstr>
      <vt:lpstr>Salgssammenligning</vt:lpstr>
      <vt:lpstr>Justeringsprosess</vt:lpstr>
      <vt:lpstr>Justeringsprosess</vt:lpstr>
      <vt:lpstr>Justeringsprosess</vt:lpstr>
      <vt:lpstr>Justeringsprosess</vt:lpstr>
      <vt:lpstr>Justeringsprosess (Transaksjonsjustering)</vt:lpstr>
      <vt:lpstr>Justeringsprosess (Transaksjonsjustering)</vt:lpstr>
      <vt:lpstr>Justeringsprosess (Transaksjonsjustering)</vt:lpstr>
      <vt:lpstr>Justeringsprosess (Transaksjonsjustering)</vt:lpstr>
      <vt:lpstr>Justeringsprosess</vt:lpstr>
      <vt:lpstr>Justeringsprosess (Eiendomsjustering)</vt:lpstr>
      <vt:lpstr>Justeringsprosess (Eiendomsjustering)</vt:lpstr>
      <vt:lpstr>Justeringsprosess (Eiendomsjustering)</vt:lpstr>
      <vt:lpstr>Justeringsprosess (Eiendomsjustering)</vt:lpstr>
      <vt:lpstr>Salgssammenligning, Bolig</vt:lpstr>
      <vt:lpstr>Salgssammenligning, Bolig</vt:lpstr>
      <vt:lpstr>Salgssammenligning, Bolig</vt:lpstr>
      <vt:lpstr>Salgssammenligning, Bolig</vt:lpstr>
      <vt:lpstr>Salgssammenligning, Bolig</vt:lpstr>
      <vt:lpstr>Salgssammenligning, Bolig</vt:lpstr>
      <vt:lpstr>Salgssammenligning, Bolig</vt:lpstr>
      <vt:lpstr>Kostnadsmetoden</vt:lpstr>
      <vt:lpstr>Verdi</vt:lpstr>
      <vt:lpstr>Kostnadsmetoden</vt:lpstr>
      <vt:lpstr>Kostnadsmetoden</vt:lpstr>
      <vt:lpstr>Kostnadsmetoden</vt:lpstr>
      <vt:lpstr>Kostnadsmetoden</vt:lpstr>
      <vt:lpstr>Kostnad ny</vt:lpstr>
      <vt:lpstr>Byggningens effektivitet</vt:lpstr>
      <vt:lpstr>Kostnadsmetoden</vt:lpstr>
      <vt:lpstr>Kostnadsmetoden</vt:lpstr>
      <vt:lpstr>Kostnadsmetoden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Innspill til boligmeldingens kapittel om kunnskapsutvikling innenfor det boligsosiale området</dc:title>
  <dc:creator>Are Oust</dc:creator>
  <cp:lastModifiedBy>Are Oust</cp:lastModifiedBy>
  <cp:revision>63</cp:revision>
  <cp:lastPrinted>2020-08-28T05:56:07Z</cp:lastPrinted>
  <dcterms:created xsi:type="dcterms:W3CDTF">2020-06-12T11:30:09Z</dcterms:created>
  <dcterms:modified xsi:type="dcterms:W3CDTF">2021-09-29T07:27:24Z</dcterms:modified>
</cp:coreProperties>
</file>