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62" r:id="rId3"/>
    <p:sldId id="404" r:id="rId4"/>
    <p:sldId id="405" r:id="rId5"/>
    <p:sldId id="407" r:id="rId6"/>
    <p:sldId id="438" r:id="rId7"/>
    <p:sldId id="433" r:id="rId8"/>
    <p:sldId id="437" r:id="rId9"/>
    <p:sldId id="408" r:id="rId10"/>
    <p:sldId id="411" r:id="rId11"/>
    <p:sldId id="414" r:id="rId12"/>
    <p:sldId id="263" r:id="rId13"/>
    <p:sldId id="412" r:id="rId14"/>
    <p:sldId id="413" r:id="rId15"/>
    <p:sldId id="432" r:id="rId16"/>
    <p:sldId id="409" r:id="rId17"/>
    <p:sldId id="421" r:id="rId18"/>
    <p:sldId id="415" r:id="rId19"/>
    <p:sldId id="416" r:id="rId20"/>
    <p:sldId id="417" r:id="rId21"/>
    <p:sldId id="439" r:id="rId22"/>
    <p:sldId id="418" r:id="rId23"/>
    <p:sldId id="410" r:id="rId24"/>
    <p:sldId id="422" r:id="rId25"/>
    <p:sldId id="419" r:id="rId26"/>
    <p:sldId id="423" r:id="rId27"/>
    <p:sldId id="424" r:id="rId28"/>
    <p:sldId id="428" r:id="rId29"/>
    <p:sldId id="429" r:id="rId30"/>
    <p:sldId id="431" r:id="rId31"/>
    <p:sldId id="427" r:id="rId32"/>
    <p:sldId id="430" r:id="rId33"/>
    <p:sldId id="426" r:id="rId34"/>
    <p:sldId id="425" r:id="rId35"/>
    <p:sldId id="440" r:id="rId36"/>
    <p:sldId id="441" r:id="rId37"/>
    <p:sldId id="434" r:id="rId38"/>
    <p:sldId id="435" r:id="rId39"/>
    <p:sldId id="436" r:id="rId40"/>
  </p:sldIdLst>
  <p:sldSz cx="9144000" cy="6858000" type="screen4x3"/>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8761" autoAdjust="0"/>
  </p:normalViewPr>
  <p:slideViewPr>
    <p:cSldViewPr snapToGrid="0" snapToObjects="1">
      <p:cViewPr varScale="1">
        <p:scale>
          <a:sx n="59" d="100"/>
          <a:sy n="59" d="100"/>
        </p:scale>
        <p:origin x="1332"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B93D3-12C0-4AC7-80B0-B707488D295D}" type="datetimeFigureOut">
              <a:rPr lang="nb-NO" smtClean="0"/>
              <a:t>07.10.2021</a:t>
            </a:fld>
            <a:endParaRPr lang="nb-NO"/>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9C137-EC1F-43F9-B046-91D7A39157B8}" type="slidenum">
              <a:rPr lang="nb-NO" smtClean="0"/>
              <a:t>‹#›</a:t>
            </a:fld>
            <a:endParaRPr lang="nb-NO"/>
          </a:p>
        </p:txBody>
      </p:sp>
    </p:spTree>
    <p:extLst>
      <p:ext uri="{BB962C8B-B14F-4D97-AF65-F5344CB8AC3E}">
        <p14:creationId xmlns:p14="http://schemas.microsoft.com/office/powerpoint/2010/main" val="126069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3</a:t>
            </a:fld>
            <a:endParaRPr lang="nb-NO"/>
          </a:p>
        </p:txBody>
      </p:sp>
    </p:spTree>
    <p:extLst>
      <p:ext uri="{BB962C8B-B14F-4D97-AF65-F5344CB8AC3E}">
        <p14:creationId xmlns:p14="http://schemas.microsoft.com/office/powerpoint/2010/main" val="342913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3409C137-EC1F-43F9-B046-91D7A39157B8}" type="slidenum">
              <a:rPr lang="nb-NO" smtClean="0"/>
              <a:t>4</a:t>
            </a:fld>
            <a:endParaRPr lang="nb-NO"/>
          </a:p>
        </p:txBody>
      </p:sp>
    </p:spTree>
    <p:extLst>
      <p:ext uri="{BB962C8B-B14F-4D97-AF65-F5344CB8AC3E}">
        <p14:creationId xmlns:p14="http://schemas.microsoft.com/office/powerpoint/2010/main" val="229135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Eiendom/bolig er her bare et eksempel på hva analysemetoden kan brukes til.</a:t>
            </a:r>
          </a:p>
        </p:txBody>
      </p:sp>
      <p:sp>
        <p:nvSpPr>
          <p:cNvPr id="4" name="Slide Number Placeholder 3"/>
          <p:cNvSpPr>
            <a:spLocks noGrp="1"/>
          </p:cNvSpPr>
          <p:nvPr>
            <p:ph type="sldNum" sz="quarter" idx="5"/>
          </p:nvPr>
        </p:nvSpPr>
        <p:spPr/>
        <p:txBody>
          <a:bodyPr/>
          <a:lstStyle/>
          <a:p>
            <a:fld id="{3409C137-EC1F-43F9-B046-91D7A39157B8}" type="slidenum">
              <a:rPr lang="nb-NO" smtClean="0"/>
              <a:t>5</a:t>
            </a:fld>
            <a:endParaRPr lang="nb-NO"/>
          </a:p>
        </p:txBody>
      </p:sp>
    </p:spTree>
    <p:extLst>
      <p:ext uri="{BB962C8B-B14F-4D97-AF65-F5344CB8AC3E}">
        <p14:creationId xmlns:p14="http://schemas.microsoft.com/office/powerpoint/2010/main" val="155969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Sum of </a:t>
            </a:r>
            <a:r>
              <a:rPr lang="nb-NO" dirty="0" err="1"/>
              <a:t>the</a:t>
            </a:r>
            <a:r>
              <a:rPr lang="nb-NO" dirty="0"/>
              <a:t> parts, klarer dere å komme på andre eksempler på hva metoden kan brukes til å analysere. </a:t>
            </a:r>
          </a:p>
        </p:txBody>
      </p:sp>
      <p:sp>
        <p:nvSpPr>
          <p:cNvPr id="4" name="Slide Number Placeholder 3"/>
          <p:cNvSpPr>
            <a:spLocks noGrp="1"/>
          </p:cNvSpPr>
          <p:nvPr>
            <p:ph type="sldNum" sz="quarter" idx="5"/>
          </p:nvPr>
        </p:nvSpPr>
        <p:spPr/>
        <p:txBody>
          <a:bodyPr/>
          <a:lstStyle/>
          <a:p>
            <a:fld id="{3409C137-EC1F-43F9-B046-91D7A39157B8}" type="slidenum">
              <a:rPr lang="nb-NO" smtClean="0"/>
              <a:t>9</a:t>
            </a:fld>
            <a:endParaRPr lang="nb-NO"/>
          </a:p>
        </p:txBody>
      </p:sp>
    </p:spTree>
    <p:extLst>
      <p:ext uri="{BB962C8B-B14F-4D97-AF65-F5344CB8AC3E}">
        <p14:creationId xmlns:p14="http://schemas.microsoft.com/office/powerpoint/2010/main" val="3019488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17</a:t>
            </a:fld>
            <a:endParaRPr lang="nb-NO"/>
          </a:p>
        </p:txBody>
      </p:sp>
    </p:spTree>
    <p:extLst>
      <p:ext uri="{BB962C8B-B14F-4D97-AF65-F5344CB8AC3E}">
        <p14:creationId xmlns:p14="http://schemas.microsoft.com/office/powerpoint/2010/main" val="372724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NB skrivefeil i byggeårreferanse 1820-1989</a:t>
            </a:r>
          </a:p>
        </p:txBody>
      </p:sp>
      <p:sp>
        <p:nvSpPr>
          <p:cNvPr id="4" name="Slide Number Placeholder 3"/>
          <p:cNvSpPr>
            <a:spLocks noGrp="1"/>
          </p:cNvSpPr>
          <p:nvPr>
            <p:ph type="sldNum" sz="quarter" idx="5"/>
          </p:nvPr>
        </p:nvSpPr>
        <p:spPr/>
        <p:txBody>
          <a:bodyPr/>
          <a:lstStyle/>
          <a:p>
            <a:fld id="{3409C137-EC1F-43F9-B046-91D7A39157B8}" type="slidenum">
              <a:rPr lang="nb-NO" smtClean="0"/>
              <a:t>39</a:t>
            </a:fld>
            <a:endParaRPr lang="nb-NO"/>
          </a:p>
        </p:txBody>
      </p:sp>
    </p:spTree>
    <p:extLst>
      <p:ext uri="{BB962C8B-B14F-4D97-AF65-F5344CB8AC3E}">
        <p14:creationId xmlns:p14="http://schemas.microsoft.com/office/powerpoint/2010/main" val="166263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a:t>Click to edit Master title style</a:t>
            </a:r>
            <a:endParaRPr lang="nb-NO"/>
          </a:p>
        </p:txBody>
      </p:sp>
      <p:sp>
        <p:nvSpPr>
          <p:cNvPr id="3" name="Plassholder for loddrett tekst 2"/>
          <p:cNvSpPr>
            <a:spLocks noGrp="1"/>
          </p:cNvSpPr>
          <p:nvPr>
            <p:ph type="body" orient="vert" idx="1"/>
          </p:nvPr>
        </p:nvSpPr>
        <p:spPr>
          <a:xfrm>
            <a:off x="1017750" y="274638"/>
            <a:ext cx="545924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
        <p:nvSpPr>
          <p:cNvPr id="5" name="Tittel 1">
            <a:extLst>
              <a:ext uri="{FF2B5EF4-FFF2-40B4-BE49-F238E27FC236}">
                <a16:creationId xmlns:a16="http://schemas.microsoft.com/office/drawing/2014/main" id="{3FDADA50-9BEE-6246-AA16-1729DA45ECA6}"/>
              </a:ext>
            </a:extLst>
          </p:cNvPr>
          <p:cNvSpPr>
            <a:spLocks noGrp="1"/>
          </p:cNvSpPr>
          <p:nvPr>
            <p:ph type="title"/>
          </p:nvPr>
        </p:nvSpPr>
        <p:spPr>
          <a:xfrm>
            <a:off x="1194628" y="274638"/>
            <a:ext cx="7407404" cy="646331"/>
          </a:xfrm>
        </p:spPr>
        <p:txBody>
          <a:bodyPr anchor="t" anchorCtr="0">
            <a:spAutoFit/>
          </a:bodyPr>
          <a:lstStyle/>
          <a:p>
            <a:r>
              <a:rPr lang="en-US"/>
              <a:t>Click to edit Master title style</a:t>
            </a:r>
            <a:endParaRPr lang="nb-NO" dirty="0"/>
          </a:p>
        </p:txBody>
      </p:sp>
      <p:sp>
        <p:nvSpPr>
          <p:cNvPr id="6" name="Plassholder for innhold 2">
            <a:extLst>
              <a:ext uri="{FF2B5EF4-FFF2-40B4-BE49-F238E27FC236}">
                <a16:creationId xmlns:a16="http://schemas.microsoft.com/office/drawing/2014/main" id="{5F486B6F-A89E-CF41-ABF1-BCC6ABDB2500}"/>
              </a:ext>
            </a:extLst>
          </p:cNvPr>
          <p:cNvSpPr>
            <a:spLocks noGrp="1"/>
          </p:cNvSpPr>
          <p:nvPr>
            <p:ph idx="1"/>
          </p:nvPr>
        </p:nvSpPr>
        <p:spPr>
          <a:xfrm>
            <a:off x="1194628" y="1063487"/>
            <a:ext cx="7407404" cy="535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35765" y="4406900"/>
            <a:ext cx="7458948" cy="1362075"/>
          </a:xfrm>
        </p:spPr>
        <p:txBody>
          <a:bodyPr anchor="t"/>
          <a:lstStyle>
            <a:lvl1pPr algn="l">
              <a:defRPr sz="4000" b="1" cap="all"/>
            </a:lvl1pPr>
          </a:lstStyle>
          <a:p>
            <a:r>
              <a:rPr lang="en-US"/>
              <a:t>Click to edit Master title style</a:t>
            </a:r>
            <a:endParaRPr lang="nb-NO" dirty="0"/>
          </a:p>
        </p:txBody>
      </p:sp>
      <p:sp>
        <p:nvSpPr>
          <p:cNvPr id="3" name="Plassholder for tekst 2"/>
          <p:cNvSpPr>
            <a:spLocks noGrp="1"/>
          </p:cNvSpPr>
          <p:nvPr>
            <p:ph type="body" idx="1"/>
          </p:nvPr>
        </p:nvSpPr>
        <p:spPr>
          <a:xfrm>
            <a:off x="1035765" y="2906713"/>
            <a:ext cx="74589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95551" y="274638"/>
            <a:ext cx="7407404" cy="1143000"/>
          </a:xfrm>
        </p:spPr>
        <p:txBody>
          <a:bodyPr/>
          <a:lstStyle/>
          <a:p>
            <a:r>
              <a:rPr lang="en-US"/>
              <a:t>Click to edit Master title style</a:t>
            </a:r>
            <a:endParaRPr lang="nb-NO" dirty="0"/>
          </a:p>
        </p:txBody>
      </p:sp>
      <p:sp>
        <p:nvSpPr>
          <p:cNvPr id="3"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1059523" y="274638"/>
            <a:ext cx="7407404" cy="1143000"/>
          </a:xfrm>
        </p:spPr>
        <p:txBody>
          <a:bodyPr/>
          <a:lstStyle>
            <a:lvl1pPr>
              <a:defRPr/>
            </a:lvl1pPr>
          </a:lstStyle>
          <a:p>
            <a:r>
              <a:rPr lang="en-US"/>
              <a:t>Click to edit Master title style</a:t>
            </a:r>
            <a:endParaRPr lang="nb-NO"/>
          </a:p>
        </p:txBody>
      </p:sp>
      <p:sp>
        <p:nvSpPr>
          <p:cNvPr id="3"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24641" y="273050"/>
            <a:ext cx="3008313" cy="1162050"/>
          </a:xfrm>
        </p:spPr>
        <p:txBody>
          <a:bodyPr anchor="b"/>
          <a:lstStyle>
            <a:lvl1pPr algn="l">
              <a:defRPr sz="2000" b="1"/>
            </a:lvl1pPr>
          </a:lstStyle>
          <a:p>
            <a:r>
              <a:rPr lang="en-US"/>
              <a:t>Click to edit Master title style</a:t>
            </a:r>
            <a:endParaRPr lang="nb-NO"/>
          </a:p>
        </p:txBody>
      </p:sp>
      <p:sp>
        <p:nvSpPr>
          <p:cNvPr id="3"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194628" y="274638"/>
            <a:ext cx="7407404"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1194628" y="1043610"/>
            <a:ext cx="7407404" cy="553975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Bilde 5"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1200329"/>
          </a:xfrm>
        </p:spPr>
        <p:txBody>
          <a:bodyPr/>
          <a:lstStyle/>
          <a:p>
            <a:r>
              <a:rPr lang="nb-NO" dirty="0"/>
              <a:t>BFIN4025 - Big data i eiendomsfinans</a:t>
            </a:r>
          </a:p>
        </p:txBody>
      </p:sp>
      <p:sp>
        <p:nvSpPr>
          <p:cNvPr id="3" name="Undertittel 2"/>
          <p:cNvSpPr>
            <a:spLocks noGrp="1"/>
          </p:cNvSpPr>
          <p:nvPr>
            <p:ph type="subTitle" idx="1"/>
          </p:nvPr>
        </p:nvSpPr>
        <p:spPr>
          <a:xfrm>
            <a:off x="1267185" y="3695699"/>
            <a:ext cx="7772400" cy="1200329"/>
          </a:xfrm>
        </p:spPr>
        <p:txBody>
          <a:bodyPr>
            <a:normAutofit/>
          </a:bodyPr>
          <a:lstStyle/>
          <a:p>
            <a:r>
              <a:rPr lang="nb-NO" dirty="0" err="1">
                <a:latin typeface="Times New Roman" panose="02020603050405020304" pitchFamily="18" charset="0"/>
                <a:cs typeface="Times New Roman" panose="02020603050405020304" pitchFamily="18" charset="0"/>
              </a:rPr>
              <a:t>Hedonisk</a:t>
            </a:r>
            <a:r>
              <a:rPr lang="nb-NO" dirty="0">
                <a:latin typeface="Times New Roman" panose="02020603050405020304" pitchFamily="18" charset="0"/>
                <a:cs typeface="Times New Roman" panose="02020603050405020304" pitchFamily="18" charset="0"/>
              </a:rPr>
              <a:t> metode</a:t>
            </a:r>
          </a:p>
        </p:txBody>
      </p:sp>
      <p:sp>
        <p:nvSpPr>
          <p:cNvPr id="7" name="TekstSylinder 6">
            <a:extLst>
              <a:ext uri="{FF2B5EF4-FFF2-40B4-BE49-F238E27FC236}">
                <a16:creationId xmlns:a16="http://schemas.microsoft.com/office/drawing/2014/main" id="{5213D219-FE5E-A142-8D89-370DA72D0EE7}"/>
              </a:ext>
            </a:extLst>
          </p:cNvPr>
          <p:cNvSpPr txBox="1"/>
          <p:nvPr/>
        </p:nvSpPr>
        <p:spPr>
          <a:xfrm rot="16200000">
            <a:off x="-1251027" y="2958567"/>
            <a:ext cx="3277944" cy="369332"/>
          </a:xfrm>
          <a:prstGeom prst="rect">
            <a:avLst/>
          </a:prstGeom>
          <a:noFill/>
        </p:spPr>
        <p:txBody>
          <a:bodyPr wrap="square" rtlCol="0">
            <a:spAutoFit/>
          </a:bodyPr>
          <a:lstStyle/>
          <a:p>
            <a:r>
              <a:rPr lang="nb-NO" dirty="0">
                <a:solidFill>
                  <a:schemeClr val="bg1"/>
                </a:solidFill>
              </a:rPr>
              <a:t>Kunnskap for en bedre verden</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5A8D-4324-4EEB-A7A6-36E21CE0D0D1}"/>
              </a:ext>
            </a:extLst>
          </p:cNvPr>
          <p:cNvSpPr>
            <a:spLocks noGrp="1"/>
          </p:cNvSpPr>
          <p:nvPr>
            <p:ph type="title"/>
          </p:nvPr>
        </p:nvSpPr>
        <p:spPr/>
        <p:txBody>
          <a:bodyPr/>
          <a:lstStyle/>
          <a:p>
            <a:r>
              <a:rPr lang="nb-NO" dirty="0" err="1"/>
              <a:t>Hedoniske</a:t>
            </a:r>
            <a:r>
              <a:rPr lang="nb-NO" dirty="0"/>
              <a:t> modeller</a:t>
            </a:r>
          </a:p>
        </p:txBody>
      </p:sp>
      <p:sp>
        <p:nvSpPr>
          <p:cNvPr id="3" name="Content Placeholder 2">
            <a:extLst>
              <a:ext uri="{FF2B5EF4-FFF2-40B4-BE49-F238E27FC236}">
                <a16:creationId xmlns:a16="http://schemas.microsoft.com/office/drawing/2014/main" id="{99BF3037-BDEF-48D4-9E3E-6A24D1FD387B}"/>
              </a:ext>
            </a:extLst>
          </p:cNvPr>
          <p:cNvSpPr>
            <a:spLocks noGrp="1"/>
          </p:cNvSpPr>
          <p:nvPr>
            <p:ph idx="1"/>
          </p:nvPr>
        </p:nvSpPr>
        <p:spPr/>
        <p:txBody>
          <a:bodyPr/>
          <a:lstStyle/>
          <a:p>
            <a:r>
              <a:rPr lang="en-US" dirty="0" err="1"/>
              <a:t>Klassiske</a:t>
            </a:r>
            <a:r>
              <a:rPr lang="en-US" dirty="0"/>
              <a:t> </a:t>
            </a:r>
            <a:r>
              <a:rPr lang="en-US" dirty="0" err="1"/>
              <a:t>referanser</a:t>
            </a:r>
            <a:r>
              <a:rPr lang="en-US" dirty="0"/>
              <a:t>:</a:t>
            </a:r>
          </a:p>
          <a:p>
            <a:pPr marL="0" indent="0">
              <a:buNone/>
            </a:pPr>
            <a:r>
              <a:rPr lang="en-US" dirty="0"/>
              <a:t>Waugh (1928), </a:t>
            </a:r>
            <a:r>
              <a:rPr lang="en-US" b="1" dirty="0"/>
              <a:t>Court (1939), </a:t>
            </a:r>
            <a:r>
              <a:rPr lang="en-US" dirty="0"/>
              <a:t>Stone (1954), </a:t>
            </a:r>
            <a:r>
              <a:rPr lang="en-US" dirty="0" err="1"/>
              <a:t>Griliches</a:t>
            </a:r>
            <a:r>
              <a:rPr lang="en-US" dirty="0"/>
              <a:t> (1961), </a:t>
            </a:r>
            <a:r>
              <a:rPr lang="en-US" dirty="0" err="1"/>
              <a:t>Griliches</a:t>
            </a:r>
            <a:r>
              <a:rPr lang="en-US" dirty="0"/>
              <a:t> (1971), Lancaster (1966) </a:t>
            </a:r>
            <a:r>
              <a:rPr lang="en-US" dirty="0" err="1"/>
              <a:t>og</a:t>
            </a:r>
            <a:r>
              <a:rPr lang="en-US" dirty="0"/>
              <a:t> </a:t>
            </a:r>
            <a:r>
              <a:rPr lang="en-US" b="1" dirty="0"/>
              <a:t>Rosen (1974)</a:t>
            </a:r>
          </a:p>
          <a:p>
            <a:pPr marL="0" indent="0">
              <a:buNone/>
            </a:pPr>
            <a:endParaRPr lang="en-US" dirty="0"/>
          </a:p>
          <a:p>
            <a:pPr marL="0" indent="0">
              <a:buNone/>
            </a:pPr>
            <a:endParaRPr lang="nb-NO" dirty="0"/>
          </a:p>
        </p:txBody>
      </p:sp>
    </p:spTree>
    <p:extLst>
      <p:ext uri="{BB962C8B-B14F-4D97-AF65-F5344CB8AC3E}">
        <p14:creationId xmlns:p14="http://schemas.microsoft.com/office/powerpoint/2010/main" val="92244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DE28-4A52-4431-A2F2-3DEF326A8F07}"/>
              </a:ext>
            </a:extLst>
          </p:cNvPr>
          <p:cNvSpPr>
            <a:spLocks noGrp="1"/>
          </p:cNvSpPr>
          <p:nvPr>
            <p:ph type="title"/>
          </p:nvPr>
        </p:nvSpPr>
        <p:spPr/>
        <p:txBody>
          <a:bodyPr/>
          <a:lstStyle/>
          <a:p>
            <a:r>
              <a:rPr lang="nb-NO" dirty="0" err="1"/>
              <a:t>Hedoniske</a:t>
            </a:r>
            <a:r>
              <a:rPr lang="nb-NO" dirty="0"/>
              <a:t> modeller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B31AE-BA42-4FD2-819A-CC8ED4742F22}"/>
                  </a:ext>
                </a:extLst>
              </p:cNvPr>
              <p:cNvSpPr>
                <a:spLocks noGrp="1"/>
              </p:cNvSpPr>
              <p:nvPr>
                <p:ph idx="1"/>
              </p:nvPr>
            </p:nvSpPr>
            <p:spPr/>
            <p:txBody>
              <a:bodyPr/>
              <a:lstStyle/>
              <a:p>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𝐿𝑛</m:t>
                      </m:r>
                      <m:d>
                        <m:dPr>
                          <m:ctrlPr>
                            <a:rPr lang="nb-NO" b="0" i="1" smtClean="0">
                              <a:latin typeface="Cambria Math" panose="02040503050406030204" pitchFamily="18" charset="0"/>
                            </a:rPr>
                          </m:ctrlPr>
                        </m:dPr>
                        <m:e>
                          <m:sSub>
                            <m:sSubPr>
                              <m:ctrlPr>
                                <a:rPr lang="nb-NO" b="0" i="1" smtClean="0">
                                  <a:latin typeface="Cambria Math" panose="02040503050406030204" pitchFamily="18" charset="0"/>
                                </a:rPr>
                              </m:ctrlPr>
                            </m:sSubPr>
                            <m:e>
                              <m:r>
                                <a:rPr lang="nb-NO" b="0" i="1" smtClean="0">
                                  <a:latin typeface="Cambria Math" panose="02040503050406030204" pitchFamily="18" charset="0"/>
                                </a:rPr>
                                <m:t>𝑃</m:t>
                              </m:r>
                            </m:e>
                            <m:sub>
                              <m:r>
                                <a:rPr lang="nb-NO" b="0" i="1" smtClean="0">
                                  <a:latin typeface="Cambria Math" panose="02040503050406030204" pitchFamily="18" charset="0"/>
                                </a:rPr>
                                <m:t>𝑖𝑡</m:t>
                              </m:r>
                            </m:sub>
                          </m:sSub>
                        </m:e>
                      </m:d>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𝛾</m:t>
                          </m:r>
                        </m:e>
                        <m:sub>
                          <m:r>
                            <a:rPr lang="nb-NO" b="0" i="1" smtClean="0">
                              <a:latin typeface="Cambria Math" panose="02040503050406030204" pitchFamily="18" charset="0"/>
                            </a:rPr>
                            <m:t>0</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rPr>
                            <m:t>𝑡</m:t>
                          </m:r>
                        </m:sub>
                      </m:sSub>
                      <m:r>
                        <a:rPr lang="nb-NO" b="0" i="1" smtClean="0">
                          <a:latin typeface="Cambria Math" panose="02040503050406030204" pitchFamily="18" charset="0"/>
                        </a:rPr>
                        <m:t>+</m:t>
                      </m:r>
                      <m:nary>
                        <m:naryPr>
                          <m:chr m:val="∑"/>
                          <m:supHide m:val="on"/>
                          <m:ctrlPr>
                            <a:rPr lang="nb-NO" b="0" i="1" smtClean="0">
                              <a:latin typeface="Cambria Math" panose="02040503050406030204" pitchFamily="18" charset="0"/>
                            </a:rPr>
                          </m:ctrlPr>
                        </m:naryPr>
                        <m:sub>
                          <m:r>
                            <m:rPr>
                              <m:brk m:alnAt="7"/>
                            </m:rPr>
                            <a:rPr lang="nb-NO" b="0" i="1" smtClean="0">
                              <a:latin typeface="Cambria Math" panose="02040503050406030204" pitchFamily="18" charset="0"/>
                            </a:rPr>
                            <m:t>𝑘</m:t>
                          </m:r>
                        </m:sub>
                        <m:sup/>
                        <m:e>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𝛼</m:t>
                              </m:r>
                            </m:e>
                            <m:sub>
                              <m:r>
                                <a:rPr lang="nb-NO" b="0" i="1" smtClean="0">
                                  <a:latin typeface="Cambria Math" panose="02040503050406030204" pitchFamily="18" charset="0"/>
                                </a:rPr>
                                <m:t>𝑘</m:t>
                              </m:r>
                            </m:sub>
                          </m:sSub>
                          <m:sSub>
                            <m:sSubPr>
                              <m:ctrlPr>
                                <a:rPr lang="nb-NO" b="0" i="1" smtClean="0">
                                  <a:latin typeface="Cambria Math" panose="02040503050406030204" pitchFamily="18" charset="0"/>
                                </a:rPr>
                              </m:ctrlPr>
                            </m:sSubPr>
                            <m:e>
                              <m:r>
                                <a:rPr lang="nb-NO" b="0" i="1" smtClean="0">
                                  <a:latin typeface="Cambria Math" panose="02040503050406030204" pitchFamily="18" charset="0"/>
                                </a:rPr>
                                <m:t>𝑐</m:t>
                              </m:r>
                            </m:e>
                            <m:sub>
                              <m:r>
                                <a:rPr lang="nb-NO" b="0" i="1" smtClean="0">
                                  <a:latin typeface="Cambria Math" panose="02040503050406030204" pitchFamily="18" charset="0"/>
                                </a:rPr>
                                <m:t>𝑘𝑖𝑡</m:t>
                              </m:r>
                            </m:sub>
                          </m:sSub>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𝑒</m:t>
                              </m:r>
                            </m:e>
                            <m:sub>
                              <m:r>
                                <a:rPr lang="nb-NO" b="0" i="1" smtClean="0">
                                  <a:latin typeface="Cambria Math" panose="02040503050406030204" pitchFamily="18" charset="0"/>
                                </a:rPr>
                                <m:t>𝑖𝑡</m:t>
                              </m:r>
                            </m:sub>
                          </m:sSub>
                        </m:e>
                      </m:nary>
                    </m:oMath>
                  </m:oMathPara>
                </a14:m>
                <a:endParaRPr lang="en-US" dirty="0"/>
              </a:p>
              <a:p>
                <a:pPr marL="0" indent="0">
                  <a:buNone/>
                </a:pPr>
                <a:endParaRPr lang="en-US" dirty="0"/>
              </a:p>
              <a:p>
                <a:pPr marL="0" indent="0">
                  <a:buNone/>
                </a:pPr>
                <a:endParaRPr lang="en-US" dirty="0"/>
              </a:p>
              <a:p>
                <a:pPr marL="0" indent="0">
                  <a:buNone/>
                </a:pPr>
                <a:r>
                  <a:rPr lang="nb-NO" dirty="0"/>
                  <a:t>hvor P er et prismål, c er ulike </a:t>
                </a:r>
                <a:r>
                  <a:rPr lang="nb-NO" dirty="0" err="1"/>
                  <a:t>forklaringsvariable</a:t>
                </a:r>
                <a:r>
                  <a:rPr lang="nb-NO" dirty="0"/>
                  <a:t> for ulike egenskaper ved eiendommen, k er tidsperioden t (t=1,...,T), i er benevningen på eiendommen og e representerer feilleddet.</a:t>
                </a:r>
              </a:p>
            </p:txBody>
          </p:sp>
        </mc:Choice>
        <mc:Fallback xmlns="">
          <p:sp>
            <p:nvSpPr>
              <p:cNvPr id="3" name="Content Placeholder 2">
                <a:extLst>
                  <a:ext uri="{FF2B5EF4-FFF2-40B4-BE49-F238E27FC236}">
                    <a16:creationId xmlns:a16="http://schemas.microsoft.com/office/drawing/2014/main" id="{797B31AE-BA42-4FD2-819A-CC8ED4742F22}"/>
                  </a:ext>
                </a:extLst>
              </p:cNvPr>
              <p:cNvSpPr>
                <a:spLocks noGrp="1" noRot="1" noChangeAspect="1" noMove="1" noResize="1" noEditPoints="1" noAdjustHandles="1" noChangeArrowheads="1" noChangeShapeType="1" noTextEdit="1"/>
              </p:cNvSpPr>
              <p:nvPr>
                <p:ph idx="1"/>
              </p:nvPr>
            </p:nvSpPr>
            <p:spPr>
              <a:blipFill>
                <a:blip r:embed="rId2"/>
                <a:stretch>
                  <a:fillRect l="-1317" r="-1481"/>
                </a:stretch>
              </a:blipFill>
            </p:spPr>
            <p:txBody>
              <a:bodyPr/>
              <a:lstStyle/>
              <a:p>
                <a:r>
                  <a:rPr lang="nb-NO">
                    <a:noFill/>
                  </a:rPr>
                  <a:t> </a:t>
                </a:r>
              </a:p>
            </p:txBody>
          </p:sp>
        </mc:Fallback>
      </mc:AlternateContent>
    </p:spTree>
    <p:extLst>
      <p:ext uri="{BB962C8B-B14F-4D97-AF65-F5344CB8AC3E}">
        <p14:creationId xmlns:p14="http://schemas.microsoft.com/office/powerpoint/2010/main" val="90941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5A1E-518C-4E2E-9EB0-5C846C3299E2}"/>
              </a:ext>
            </a:extLst>
          </p:cNvPr>
          <p:cNvSpPr>
            <a:spLocks noGrp="1"/>
          </p:cNvSpPr>
          <p:nvPr>
            <p:ph type="title"/>
          </p:nvPr>
        </p:nvSpPr>
        <p:spPr/>
        <p:txBody>
          <a:bodyPr/>
          <a:lstStyle/>
          <a:p>
            <a:r>
              <a:rPr lang="nb-NO" dirty="0"/>
              <a:t>Avhengig variabel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08690E-B6A0-4624-ABBF-F11159B67237}"/>
                  </a:ext>
                </a:extLst>
              </p:cNvPr>
              <p:cNvSpPr>
                <a:spLocks noGrp="1"/>
              </p:cNvSpPr>
              <p:nvPr>
                <p:ph idx="1"/>
              </p:nvPr>
            </p:nvSpPr>
            <p:spPr/>
            <p:txBody>
              <a:bodyPr/>
              <a:lstStyle/>
              <a:p>
                <a:r>
                  <a:rPr lang="nb-NO" dirty="0"/>
                  <a:t>Pris per bolig</a:t>
                </a:r>
              </a:p>
              <a:p>
                <a:r>
                  <a:rPr lang="nb-NO" dirty="0"/>
                  <a:t>Pris per kvadratmeter (kvm)</a:t>
                </a:r>
              </a:p>
              <a:p>
                <a:endParaRPr lang="nb-NO" dirty="0"/>
              </a:p>
              <a:p>
                <a:r>
                  <a:rPr lang="nb-NO" dirty="0"/>
                  <a:t>Kronebeløp</a:t>
                </a:r>
              </a:p>
              <a:p>
                <a:r>
                  <a:rPr lang="nb-NO" dirty="0"/>
                  <a:t>Prosentvis (Ln)</a:t>
                </a:r>
              </a:p>
              <a:p>
                <a:endParaRPr lang="nb-NO" dirty="0"/>
              </a:p>
              <a:p>
                <a:endParaRPr lang="nb-NO" dirty="0"/>
              </a:p>
              <a:p>
                <a14:m>
                  <m:oMath xmlns:m="http://schemas.openxmlformats.org/officeDocument/2006/math">
                    <m:r>
                      <a:rPr lang="nb-NO" b="0" i="1" smtClean="0">
                        <a:latin typeface="Cambria Math" panose="02040503050406030204" pitchFamily="18" charset="0"/>
                      </a:rPr>
                      <m:t>𝑃𝑟𝑖𝑠</m:t>
                    </m:r>
                    <m:r>
                      <a:rPr lang="nb-NO" b="0" i="1" smtClean="0">
                        <a:latin typeface="Cambria Math" panose="02040503050406030204" pitchFamily="18" charset="0"/>
                      </a:rPr>
                      <m:t> </m:t>
                    </m:r>
                    <m:r>
                      <a:rPr lang="nb-NO" b="0" i="1" smtClean="0">
                        <a:latin typeface="Cambria Math" panose="02040503050406030204" pitchFamily="18" charset="0"/>
                      </a:rPr>
                      <m:t>𝑝𝑒𝑟</m:t>
                    </m:r>
                    <m:r>
                      <a:rPr lang="nb-NO" b="0" i="1" smtClean="0">
                        <a:latin typeface="Cambria Math" panose="02040503050406030204" pitchFamily="18" charset="0"/>
                      </a:rPr>
                      <m:t> </m:t>
                    </m:r>
                    <m:r>
                      <a:rPr lang="nb-NO" b="0" i="1" smtClean="0">
                        <a:latin typeface="Cambria Math" panose="02040503050406030204" pitchFamily="18" charset="0"/>
                      </a:rPr>
                      <m:t>𝑘𝑣𝑚</m:t>
                    </m:r>
                    <m:r>
                      <a:rPr lang="nb-NO" b="0" i="1" smtClean="0">
                        <a:latin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𝑃𝑟𝑖𝑠</m:t>
                        </m:r>
                        <m:r>
                          <a:rPr lang="nb-NO" b="0" i="1" smtClean="0">
                            <a:latin typeface="Cambria Math" panose="02040503050406030204" pitchFamily="18" charset="0"/>
                          </a:rPr>
                          <m:t>+</m:t>
                        </m:r>
                        <m:r>
                          <a:rPr lang="nb-NO" b="0" i="1" smtClean="0">
                            <a:latin typeface="Cambria Math" panose="02040503050406030204" pitchFamily="18" charset="0"/>
                          </a:rPr>
                          <m:t>𝑓𝑒𝑙𝑙𝑒𝑠𝑔𝑗𝑒𝑙𝑑</m:t>
                        </m:r>
                      </m:num>
                      <m:den>
                        <m:r>
                          <a:rPr lang="nb-NO" b="0" i="1" smtClean="0">
                            <a:latin typeface="Cambria Math" panose="02040503050406030204" pitchFamily="18" charset="0"/>
                          </a:rPr>
                          <m:t>𝑘𝑣𝑚</m:t>
                        </m:r>
                      </m:den>
                    </m:f>
                  </m:oMath>
                </a14:m>
                <a:endParaRPr lang="nb-NO" dirty="0"/>
              </a:p>
              <a:p>
                <a:endParaRPr lang="nb-NO" dirty="0"/>
              </a:p>
            </p:txBody>
          </p:sp>
        </mc:Choice>
        <mc:Fallback xmlns="">
          <p:sp>
            <p:nvSpPr>
              <p:cNvPr id="3" name="Content Placeholder 2">
                <a:extLst>
                  <a:ext uri="{FF2B5EF4-FFF2-40B4-BE49-F238E27FC236}">
                    <a16:creationId xmlns:a16="http://schemas.microsoft.com/office/drawing/2014/main" id="{F108690E-B6A0-4624-ABBF-F11159B67237}"/>
                  </a:ext>
                </a:extLst>
              </p:cNvPr>
              <p:cNvSpPr>
                <a:spLocks noGrp="1" noRot="1" noChangeAspect="1" noMove="1" noResize="1" noEditPoints="1" noAdjustHandles="1" noChangeArrowheads="1" noChangeShapeType="1" noTextEdit="1"/>
              </p:cNvSpPr>
              <p:nvPr>
                <p:ph idx="1"/>
              </p:nvPr>
            </p:nvSpPr>
            <p:spPr>
              <a:blipFill>
                <a:blip r:embed="rId2"/>
                <a:stretch>
                  <a:fillRect l="-1152" t="-796"/>
                </a:stretch>
              </a:blipFill>
            </p:spPr>
            <p:txBody>
              <a:bodyPr/>
              <a:lstStyle/>
              <a:p>
                <a:r>
                  <a:rPr lang="nb-NO">
                    <a:noFill/>
                  </a:rPr>
                  <a:t> </a:t>
                </a:r>
              </a:p>
            </p:txBody>
          </p:sp>
        </mc:Fallback>
      </mc:AlternateContent>
    </p:spTree>
    <p:extLst>
      <p:ext uri="{BB962C8B-B14F-4D97-AF65-F5344CB8AC3E}">
        <p14:creationId xmlns:p14="http://schemas.microsoft.com/office/powerpoint/2010/main" val="59278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D748-04CF-40BB-8FF3-516D0F3C865B}"/>
              </a:ext>
            </a:extLst>
          </p:cNvPr>
          <p:cNvSpPr>
            <a:spLocks noGrp="1"/>
          </p:cNvSpPr>
          <p:nvPr>
            <p:ph type="title"/>
          </p:nvPr>
        </p:nvSpPr>
        <p:spPr/>
        <p:txBody>
          <a:bodyPr/>
          <a:lstStyle/>
          <a:p>
            <a:r>
              <a:rPr lang="nb-NO" dirty="0" err="1"/>
              <a:t>Hedoniske</a:t>
            </a:r>
            <a:r>
              <a:rPr lang="nb-NO" dirty="0"/>
              <a:t> modeller</a:t>
            </a:r>
          </a:p>
        </p:txBody>
      </p:sp>
      <p:sp>
        <p:nvSpPr>
          <p:cNvPr id="3" name="Content Placeholder 2">
            <a:extLst>
              <a:ext uri="{FF2B5EF4-FFF2-40B4-BE49-F238E27FC236}">
                <a16:creationId xmlns:a16="http://schemas.microsoft.com/office/drawing/2014/main" id="{84799774-F3BA-4C8A-9B9A-C292FA7F395A}"/>
              </a:ext>
            </a:extLst>
          </p:cNvPr>
          <p:cNvSpPr>
            <a:spLocks noGrp="1"/>
          </p:cNvSpPr>
          <p:nvPr>
            <p:ph idx="1"/>
          </p:nvPr>
        </p:nvSpPr>
        <p:spPr/>
        <p:txBody>
          <a:bodyPr/>
          <a:lstStyle/>
          <a:p>
            <a:r>
              <a:rPr lang="nb-NO" dirty="0"/>
              <a:t>I en </a:t>
            </a:r>
            <a:r>
              <a:rPr lang="nb-NO" dirty="0" err="1"/>
              <a:t>litteraturreview</a:t>
            </a:r>
            <a:r>
              <a:rPr lang="nb-NO" dirty="0"/>
              <a:t> av </a:t>
            </a:r>
            <a:r>
              <a:rPr lang="nb-NO" dirty="0" err="1"/>
              <a:t>Malpezzi</a:t>
            </a:r>
            <a:r>
              <a:rPr lang="nb-NO" dirty="0"/>
              <a:t> (2002) listet følgende variabler opp som vanlige forklaringsvariabler i </a:t>
            </a:r>
            <a:r>
              <a:rPr lang="nb-NO" dirty="0" err="1"/>
              <a:t>hedonsiske</a:t>
            </a:r>
            <a:r>
              <a:rPr lang="nb-NO" dirty="0"/>
              <a:t> modeller knyttet til </a:t>
            </a:r>
            <a:r>
              <a:rPr lang="nb-NO" dirty="0" err="1"/>
              <a:t>boligmarkdet</a:t>
            </a:r>
            <a:r>
              <a:rPr lang="nb-NO" dirty="0"/>
              <a:t>:</a:t>
            </a:r>
          </a:p>
          <a:p>
            <a:pPr lvl="1"/>
            <a:r>
              <a:rPr lang="nb-NO" dirty="0"/>
              <a:t>Antall rom</a:t>
            </a:r>
          </a:p>
          <a:p>
            <a:pPr lvl="2"/>
            <a:r>
              <a:rPr lang="nb-NO" dirty="0"/>
              <a:t>Antall soverom</a:t>
            </a:r>
          </a:p>
          <a:p>
            <a:pPr lvl="2"/>
            <a:r>
              <a:rPr lang="nb-NO" dirty="0"/>
              <a:t>Antall bad</a:t>
            </a:r>
          </a:p>
          <a:p>
            <a:pPr lvl="1"/>
            <a:r>
              <a:rPr lang="nb-NO" dirty="0"/>
              <a:t>Antall kvm (eller </a:t>
            </a:r>
            <a:r>
              <a:rPr lang="nb-NO" dirty="0" err="1"/>
              <a:t>kvf</a:t>
            </a:r>
            <a:r>
              <a:rPr lang="nb-NO" dirty="0"/>
              <a:t>)</a:t>
            </a:r>
          </a:p>
          <a:p>
            <a:pPr lvl="1"/>
            <a:r>
              <a:rPr lang="nb-NO" dirty="0"/>
              <a:t>Type bolig</a:t>
            </a:r>
          </a:p>
          <a:p>
            <a:pPr lvl="1"/>
            <a:r>
              <a:rPr lang="nb-NO" dirty="0"/>
              <a:t>Type oppvarming/avkjølingskilde</a:t>
            </a:r>
          </a:p>
          <a:p>
            <a:pPr lvl="1"/>
            <a:r>
              <a:rPr lang="nb-NO" dirty="0"/>
              <a:t>Alder</a:t>
            </a:r>
          </a:p>
          <a:p>
            <a:pPr lvl="1"/>
            <a:r>
              <a:rPr lang="nb-NO" dirty="0"/>
              <a:t>Kjeller, garasje, peis</a:t>
            </a:r>
          </a:p>
          <a:p>
            <a:pPr lvl="1"/>
            <a:r>
              <a:rPr lang="nb-NO" dirty="0" err="1"/>
              <a:t>Matrialebruk</a:t>
            </a:r>
            <a:r>
              <a:rPr lang="nb-NO" dirty="0"/>
              <a:t> og finish</a:t>
            </a:r>
          </a:p>
          <a:p>
            <a:pPr lvl="1"/>
            <a:endParaRPr lang="nb-NO" dirty="0"/>
          </a:p>
        </p:txBody>
      </p:sp>
    </p:spTree>
    <p:extLst>
      <p:ext uri="{BB962C8B-B14F-4D97-AF65-F5344CB8AC3E}">
        <p14:creationId xmlns:p14="http://schemas.microsoft.com/office/powerpoint/2010/main" val="233751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C5C2-2F49-42A1-8258-FEF6541BFB62}"/>
              </a:ext>
            </a:extLst>
          </p:cNvPr>
          <p:cNvSpPr>
            <a:spLocks noGrp="1"/>
          </p:cNvSpPr>
          <p:nvPr>
            <p:ph type="title"/>
          </p:nvPr>
        </p:nvSpPr>
        <p:spPr/>
        <p:txBody>
          <a:bodyPr/>
          <a:lstStyle/>
          <a:p>
            <a:r>
              <a:rPr lang="nb-NO" dirty="0" err="1"/>
              <a:t>Hedoniske</a:t>
            </a:r>
            <a:r>
              <a:rPr lang="nb-NO" dirty="0"/>
              <a:t> modeller</a:t>
            </a:r>
          </a:p>
        </p:txBody>
      </p:sp>
      <p:sp>
        <p:nvSpPr>
          <p:cNvPr id="3" name="Content Placeholder 2">
            <a:extLst>
              <a:ext uri="{FF2B5EF4-FFF2-40B4-BE49-F238E27FC236}">
                <a16:creationId xmlns:a16="http://schemas.microsoft.com/office/drawing/2014/main" id="{D33941B5-95E7-4E40-AA44-ED4BA1FF1C4E}"/>
              </a:ext>
            </a:extLst>
          </p:cNvPr>
          <p:cNvSpPr>
            <a:spLocks noGrp="1"/>
          </p:cNvSpPr>
          <p:nvPr>
            <p:ph idx="1"/>
          </p:nvPr>
        </p:nvSpPr>
        <p:spPr/>
        <p:txBody>
          <a:bodyPr/>
          <a:lstStyle/>
          <a:p>
            <a:r>
              <a:rPr lang="fr-FR" dirty="0"/>
              <a:t>En </a:t>
            </a:r>
            <a:r>
              <a:rPr lang="fr-FR" dirty="0" err="1"/>
              <a:t>lignende</a:t>
            </a:r>
            <a:r>
              <a:rPr lang="fr-FR" dirty="0"/>
              <a:t> </a:t>
            </a:r>
            <a:r>
              <a:rPr lang="fr-FR" dirty="0" err="1"/>
              <a:t>litteraturreview</a:t>
            </a:r>
            <a:r>
              <a:rPr lang="fr-FR" dirty="0"/>
              <a:t> av </a:t>
            </a:r>
            <a:r>
              <a:rPr lang="fr-FR" dirty="0" err="1"/>
              <a:t>Sirmans</a:t>
            </a:r>
            <a:r>
              <a:rPr lang="fr-FR" dirty="0"/>
              <a:t> et al. (2005) lister </a:t>
            </a:r>
            <a:r>
              <a:rPr lang="fr-FR" dirty="0" err="1"/>
              <a:t>opp</a:t>
            </a:r>
            <a:r>
              <a:rPr lang="fr-FR" dirty="0"/>
              <a:t> </a:t>
            </a:r>
            <a:r>
              <a:rPr lang="fr-FR" dirty="0" err="1"/>
              <a:t>følgende</a:t>
            </a:r>
            <a:r>
              <a:rPr lang="fr-FR" dirty="0"/>
              <a:t> </a:t>
            </a:r>
            <a:r>
              <a:rPr lang="fr-FR" dirty="0" err="1"/>
              <a:t>forklaringsvariabler</a:t>
            </a:r>
            <a:r>
              <a:rPr lang="fr-FR" dirty="0"/>
              <a:t>:</a:t>
            </a:r>
          </a:p>
          <a:p>
            <a:pPr lvl="1"/>
            <a:r>
              <a:rPr lang="fr-FR" dirty="0" err="1"/>
              <a:t>Konstruksjonsperiode</a:t>
            </a:r>
            <a:r>
              <a:rPr lang="fr-FR" dirty="0"/>
              <a:t> (</a:t>
            </a:r>
            <a:r>
              <a:rPr lang="fr-FR" dirty="0" err="1"/>
              <a:t>alder</a:t>
            </a:r>
            <a:r>
              <a:rPr lang="fr-FR" dirty="0"/>
              <a:t>)</a:t>
            </a:r>
          </a:p>
          <a:p>
            <a:pPr lvl="1"/>
            <a:r>
              <a:rPr lang="fr-FR" dirty="0" err="1"/>
              <a:t>Antall</a:t>
            </a:r>
            <a:r>
              <a:rPr lang="fr-FR" dirty="0"/>
              <a:t> </a:t>
            </a:r>
            <a:r>
              <a:rPr lang="fr-FR" dirty="0" err="1"/>
              <a:t>soverom</a:t>
            </a:r>
            <a:endParaRPr lang="fr-FR" dirty="0"/>
          </a:p>
          <a:p>
            <a:pPr lvl="1"/>
            <a:r>
              <a:rPr lang="fr-FR" dirty="0" err="1"/>
              <a:t>Antall</a:t>
            </a:r>
            <a:r>
              <a:rPr lang="fr-FR" dirty="0"/>
              <a:t> </a:t>
            </a:r>
            <a:r>
              <a:rPr lang="fr-FR" dirty="0" err="1"/>
              <a:t>bad</a:t>
            </a:r>
            <a:endParaRPr lang="fr-FR" dirty="0"/>
          </a:p>
          <a:p>
            <a:pPr lvl="1"/>
            <a:r>
              <a:rPr lang="fr-FR" dirty="0"/>
              <a:t>Garage, </a:t>
            </a:r>
            <a:r>
              <a:rPr lang="fr-FR" dirty="0" err="1"/>
              <a:t>basseng</a:t>
            </a:r>
            <a:r>
              <a:rPr lang="fr-FR" dirty="0"/>
              <a:t>, </a:t>
            </a:r>
            <a:r>
              <a:rPr lang="fr-FR" dirty="0" err="1"/>
              <a:t>kjeller</a:t>
            </a:r>
            <a:endParaRPr lang="fr-FR" dirty="0"/>
          </a:p>
          <a:p>
            <a:pPr lvl="1"/>
            <a:r>
              <a:rPr lang="nb-NO" dirty="0"/>
              <a:t>Beliggenhet og nabolagsegenskaper (avstand fra infrastruktur/natur, status, kriminalitet)</a:t>
            </a:r>
          </a:p>
          <a:p>
            <a:pPr marL="457200" lvl="1" indent="0">
              <a:buNone/>
            </a:pPr>
            <a:endParaRPr lang="nb-NO" dirty="0"/>
          </a:p>
        </p:txBody>
      </p:sp>
    </p:spTree>
    <p:extLst>
      <p:ext uri="{BB962C8B-B14F-4D97-AF65-F5344CB8AC3E}">
        <p14:creationId xmlns:p14="http://schemas.microsoft.com/office/powerpoint/2010/main" val="36754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6F83-14C2-48E4-AC2B-1E81F369504F}"/>
              </a:ext>
            </a:extLst>
          </p:cNvPr>
          <p:cNvSpPr>
            <a:spLocks noGrp="1"/>
          </p:cNvSpPr>
          <p:nvPr>
            <p:ph type="title"/>
          </p:nvPr>
        </p:nvSpPr>
        <p:spPr/>
        <p:txBody>
          <a:bodyPr/>
          <a:lstStyle/>
          <a:p>
            <a:r>
              <a:rPr lang="nb-NO" dirty="0"/>
              <a:t>Dummy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F56F58-B864-4F32-81F4-760C7AFF44E9}"/>
                  </a:ext>
                </a:extLst>
              </p:cNvPr>
              <p:cNvSpPr>
                <a:spLocks noGrp="1"/>
              </p:cNvSpPr>
              <p:nvPr>
                <p:ph idx="1"/>
              </p:nvPr>
            </p:nvSpPr>
            <p:spPr/>
            <p:txBody>
              <a:bodyPr/>
              <a:lstStyle/>
              <a:p>
                <a:r>
                  <a:rPr lang="nb-NO" dirty="0"/>
                  <a:t>Verdi som settes til 1 om egenskapen er til stede og 0 ellers.</a:t>
                </a:r>
              </a:p>
              <a:p>
                <a:endParaRPr lang="nb-NO" dirty="0"/>
              </a:p>
              <a:p>
                <a:endParaRPr lang="nb-NO" dirty="0"/>
              </a:p>
              <a:p>
                <a:r>
                  <a:rPr lang="nb-NO" dirty="0"/>
                  <a:t>Multikollinearitet</a:t>
                </a:r>
              </a:p>
              <a:p>
                <a:endParaRPr lang="nb-NO" dirty="0"/>
              </a:p>
              <a:p>
                <a:endParaRPr lang="nb-NO" dirty="0"/>
              </a:p>
              <a:p>
                <a:r>
                  <a:rPr lang="nb-NO" dirty="0"/>
                  <a:t>Referanse typen, inngår i </a:t>
                </a:r>
                <a:r>
                  <a:rPr lang="nb-NO" dirty="0" err="1"/>
                  <a:t>intersept</a:t>
                </a:r>
                <a:r>
                  <a:rPr lang="nb-NO" dirty="0"/>
                  <a:t>/konstanten/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𝛾</m:t>
                        </m:r>
                      </m:e>
                      <m:sub>
                        <m:r>
                          <a:rPr lang="nb-NO" i="1">
                            <a:latin typeface="Cambria Math" panose="02040503050406030204" pitchFamily="18" charset="0"/>
                          </a:rPr>
                          <m:t>0</m:t>
                        </m:r>
                      </m:sub>
                    </m:sSub>
                  </m:oMath>
                </a14:m>
                <a:endParaRPr lang="nb-NO" dirty="0"/>
              </a:p>
              <a:p>
                <a:endParaRPr lang="nb-NO" dirty="0"/>
              </a:p>
              <a:p>
                <a:endParaRPr lang="nb-NO" dirty="0"/>
              </a:p>
            </p:txBody>
          </p:sp>
        </mc:Choice>
        <mc:Fallback xmlns="">
          <p:sp>
            <p:nvSpPr>
              <p:cNvPr id="3" name="Content Placeholder 2">
                <a:extLst>
                  <a:ext uri="{FF2B5EF4-FFF2-40B4-BE49-F238E27FC236}">
                    <a16:creationId xmlns:a16="http://schemas.microsoft.com/office/drawing/2014/main" id="{B0F56F58-B864-4F32-81F4-760C7AFF44E9}"/>
                  </a:ext>
                </a:extLst>
              </p:cNvPr>
              <p:cNvSpPr>
                <a:spLocks noGrp="1" noRot="1" noChangeAspect="1" noMove="1" noResize="1" noEditPoints="1" noAdjustHandles="1" noChangeArrowheads="1" noChangeShapeType="1" noTextEdit="1"/>
              </p:cNvSpPr>
              <p:nvPr>
                <p:ph idx="1"/>
              </p:nvPr>
            </p:nvSpPr>
            <p:spPr>
              <a:blipFill>
                <a:blip r:embed="rId2"/>
                <a:stretch>
                  <a:fillRect l="-1152" t="-796"/>
                </a:stretch>
              </a:blipFill>
            </p:spPr>
            <p:txBody>
              <a:bodyPr/>
              <a:lstStyle/>
              <a:p>
                <a:r>
                  <a:rPr lang="nb-NO">
                    <a:noFill/>
                  </a:rPr>
                  <a:t> </a:t>
                </a:r>
              </a:p>
            </p:txBody>
          </p:sp>
        </mc:Fallback>
      </mc:AlternateContent>
    </p:spTree>
    <p:extLst>
      <p:ext uri="{BB962C8B-B14F-4D97-AF65-F5344CB8AC3E}">
        <p14:creationId xmlns:p14="http://schemas.microsoft.com/office/powerpoint/2010/main" val="35928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5296-BE14-4274-9264-974F5A7BB3CE}"/>
              </a:ext>
            </a:extLst>
          </p:cNvPr>
          <p:cNvSpPr>
            <a:spLocks noGrp="1"/>
          </p:cNvSpPr>
          <p:nvPr>
            <p:ph type="title"/>
          </p:nvPr>
        </p:nvSpPr>
        <p:spPr/>
        <p:txBody>
          <a:bodyPr/>
          <a:lstStyle/>
          <a:p>
            <a:r>
              <a:rPr lang="nb-NO" dirty="0"/>
              <a:t>Data (</a:t>
            </a:r>
            <a:r>
              <a:rPr lang="nb-NO" dirty="0" err="1"/>
              <a:t>tversnittsdata</a:t>
            </a:r>
            <a:r>
              <a:rPr lang="nb-NO" dirty="0"/>
              <a:t>)</a:t>
            </a:r>
          </a:p>
        </p:txBody>
      </p:sp>
      <p:pic>
        <p:nvPicPr>
          <p:cNvPr id="4" name="Picture 3">
            <a:extLst>
              <a:ext uri="{FF2B5EF4-FFF2-40B4-BE49-F238E27FC236}">
                <a16:creationId xmlns:a16="http://schemas.microsoft.com/office/drawing/2014/main" id="{BC9A64EA-1077-4DAC-B4AF-B28BF8230E72}"/>
              </a:ext>
            </a:extLst>
          </p:cNvPr>
          <p:cNvPicPr>
            <a:picLocks noChangeAspect="1"/>
          </p:cNvPicPr>
          <p:nvPr/>
        </p:nvPicPr>
        <p:blipFill>
          <a:blip r:embed="rId2"/>
          <a:stretch>
            <a:fillRect/>
          </a:stretch>
        </p:blipFill>
        <p:spPr>
          <a:xfrm>
            <a:off x="0" y="1413266"/>
            <a:ext cx="9144000" cy="4031468"/>
          </a:xfrm>
          <a:prstGeom prst="rect">
            <a:avLst/>
          </a:prstGeom>
        </p:spPr>
      </p:pic>
      <p:sp>
        <p:nvSpPr>
          <p:cNvPr id="5" name="TextBox 4">
            <a:extLst>
              <a:ext uri="{FF2B5EF4-FFF2-40B4-BE49-F238E27FC236}">
                <a16:creationId xmlns:a16="http://schemas.microsoft.com/office/drawing/2014/main" id="{A33F02E2-640F-4C66-8BA6-146FD126B673}"/>
              </a:ext>
            </a:extLst>
          </p:cNvPr>
          <p:cNvSpPr txBox="1"/>
          <p:nvPr/>
        </p:nvSpPr>
        <p:spPr>
          <a:xfrm>
            <a:off x="1194628" y="5814391"/>
            <a:ext cx="2959929" cy="369332"/>
          </a:xfrm>
          <a:prstGeom prst="rect">
            <a:avLst/>
          </a:prstGeom>
          <a:noFill/>
        </p:spPr>
        <p:txBody>
          <a:bodyPr wrap="square" rtlCol="0">
            <a:spAutoFit/>
          </a:bodyPr>
          <a:lstStyle/>
          <a:p>
            <a:r>
              <a:rPr lang="nb-NO" dirty="0"/>
              <a:t>Kilde: Eiendomsverdi.no</a:t>
            </a:r>
          </a:p>
        </p:txBody>
      </p:sp>
    </p:spTree>
    <p:extLst>
      <p:ext uri="{BB962C8B-B14F-4D97-AF65-F5344CB8AC3E}">
        <p14:creationId xmlns:p14="http://schemas.microsoft.com/office/powerpoint/2010/main" val="249042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en-US" altLang="nb-NO" dirty="0"/>
              <a:t>Specific Property, Time, and Place</a:t>
            </a:r>
            <a:endParaRPr lang="nb-NO" dirty="0"/>
          </a:p>
        </p:txBody>
      </p:sp>
      <p:sp>
        <p:nvSpPr>
          <p:cNvPr id="3" name="Plassholder for innhold 2"/>
          <p:cNvSpPr>
            <a:spLocks noGrp="1"/>
          </p:cNvSpPr>
          <p:nvPr>
            <p:ph idx="1"/>
          </p:nvPr>
        </p:nvSpPr>
        <p:spPr/>
        <p:txBody>
          <a:bodyPr/>
          <a:lstStyle/>
          <a:p>
            <a:r>
              <a:rPr lang="en-US" i="1" dirty="0"/>
              <a:t>Valuation . . . means the procedure and technique of estimating the value of </a:t>
            </a:r>
            <a:r>
              <a:rPr lang="en-US" b="1" i="1" dirty="0">
                <a:solidFill>
                  <a:srgbClr val="7030A0"/>
                </a:solidFill>
              </a:rPr>
              <a:t>specific property</a:t>
            </a:r>
            <a:r>
              <a:rPr lang="en-US" i="1" dirty="0">
                <a:solidFill>
                  <a:srgbClr val="7030A0"/>
                </a:solidFill>
              </a:rPr>
              <a:t> </a:t>
            </a:r>
            <a:r>
              <a:rPr lang="en-US" i="1" dirty="0"/>
              <a:t>at a </a:t>
            </a:r>
            <a:r>
              <a:rPr lang="en-US" b="1" i="1" dirty="0">
                <a:solidFill>
                  <a:srgbClr val="7030A0"/>
                </a:solidFill>
              </a:rPr>
              <a:t>stated time</a:t>
            </a:r>
            <a:r>
              <a:rPr lang="en-US" i="1" dirty="0">
                <a:solidFill>
                  <a:srgbClr val="7030A0"/>
                </a:solidFill>
              </a:rPr>
              <a:t> </a:t>
            </a:r>
            <a:r>
              <a:rPr lang="en-US" i="1" dirty="0"/>
              <a:t>and </a:t>
            </a:r>
            <a:r>
              <a:rPr lang="en-US" b="1" i="1" dirty="0">
                <a:solidFill>
                  <a:srgbClr val="7030A0"/>
                </a:solidFill>
              </a:rPr>
              <a:t>place</a:t>
            </a:r>
            <a:r>
              <a:rPr lang="en-US" i="1" dirty="0"/>
              <a:t> (</a:t>
            </a:r>
            <a:r>
              <a:rPr lang="en-US" i="1" dirty="0" err="1"/>
              <a:t>Bonbright</a:t>
            </a:r>
            <a:r>
              <a:rPr lang="en-US" i="1" dirty="0"/>
              <a:t> 1937, 10).</a:t>
            </a:r>
          </a:p>
          <a:p>
            <a:endParaRPr lang="en-US" i="1" dirty="0"/>
          </a:p>
          <a:p>
            <a:endParaRPr lang="en-US" i="1" dirty="0"/>
          </a:p>
          <a:p>
            <a:r>
              <a:rPr lang="en-US" i="1" dirty="0" err="1"/>
              <a:t>Verdsettelse</a:t>
            </a:r>
            <a:r>
              <a:rPr lang="en-US" i="1" dirty="0"/>
              <a:t> … </a:t>
            </a:r>
            <a:r>
              <a:rPr lang="en-US" i="1" dirty="0" err="1"/>
              <a:t>betyr</a:t>
            </a:r>
            <a:r>
              <a:rPr lang="en-US" i="1" dirty="0"/>
              <a:t> </a:t>
            </a:r>
            <a:r>
              <a:rPr lang="en-US" i="1" dirty="0" err="1"/>
              <a:t>prosedyrer</a:t>
            </a:r>
            <a:r>
              <a:rPr lang="en-US" i="1" dirty="0"/>
              <a:t> </a:t>
            </a:r>
            <a:r>
              <a:rPr lang="en-US" i="1" dirty="0" err="1"/>
              <a:t>og</a:t>
            </a:r>
            <a:r>
              <a:rPr lang="en-US" i="1" dirty="0"/>
              <a:t> </a:t>
            </a:r>
            <a:r>
              <a:rPr lang="en-US" i="1" dirty="0" err="1"/>
              <a:t>teknikker</a:t>
            </a:r>
            <a:r>
              <a:rPr lang="en-US" i="1" dirty="0"/>
              <a:t> for å </a:t>
            </a:r>
            <a:r>
              <a:rPr lang="en-US" i="1" dirty="0" err="1"/>
              <a:t>estimere</a:t>
            </a:r>
            <a:r>
              <a:rPr lang="en-US" i="1" dirty="0"/>
              <a:t> </a:t>
            </a:r>
            <a:r>
              <a:rPr lang="en-US" i="1" dirty="0" err="1"/>
              <a:t>verdien</a:t>
            </a:r>
            <a:r>
              <a:rPr lang="en-US" i="1" dirty="0"/>
              <a:t> </a:t>
            </a:r>
            <a:r>
              <a:rPr lang="en-US" i="1" dirty="0" err="1"/>
              <a:t>av</a:t>
            </a:r>
            <a:r>
              <a:rPr lang="en-US" i="1" dirty="0"/>
              <a:t> </a:t>
            </a:r>
            <a:r>
              <a:rPr lang="en-US" i="1" dirty="0" err="1"/>
              <a:t>en</a:t>
            </a:r>
            <a:r>
              <a:rPr lang="en-US" i="1" dirty="0"/>
              <a:t> </a:t>
            </a:r>
            <a:r>
              <a:rPr lang="en-US" i="1" dirty="0" err="1"/>
              <a:t>spessifikk</a:t>
            </a:r>
            <a:r>
              <a:rPr lang="en-US" i="1" dirty="0"/>
              <a:t> </a:t>
            </a:r>
            <a:r>
              <a:rPr lang="en-US" i="1" dirty="0" err="1"/>
              <a:t>eiendel</a:t>
            </a:r>
            <a:r>
              <a:rPr lang="en-US" i="1" dirty="0"/>
              <a:t>  </a:t>
            </a:r>
            <a:r>
              <a:rPr lang="en-US" i="1" dirty="0" err="1"/>
              <a:t>på</a:t>
            </a:r>
            <a:r>
              <a:rPr lang="en-US" i="1" dirty="0"/>
              <a:t> et </a:t>
            </a:r>
            <a:r>
              <a:rPr lang="en-US" i="1" dirty="0" err="1"/>
              <a:t>gitt</a:t>
            </a:r>
            <a:r>
              <a:rPr lang="en-US" i="1" dirty="0"/>
              <a:t> </a:t>
            </a:r>
            <a:r>
              <a:rPr lang="en-US" i="1" dirty="0" err="1"/>
              <a:t>sted</a:t>
            </a:r>
            <a:r>
              <a:rPr lang="en-US" i="1" dirty="0"/>
              <a:t> </a:t>
            </a:r>
            <a:r>
              <a:rPr lang="en-US" i="1" dirty="0" err="1"/>
              <a:t>og</a:t>
            </a:r>
            <a:r>
              <a:rPr lang="en-US" i="1" dirty="0"/>
              <a:t> </a:t>
            </a:r>
            <a:r>
              <a:rPr lang="en-US" i="1" dirty="0" err="1"/>
              <a:t>tidspunkt</a:t>
            </a:r>
            <a:r>
              <a:rPr lang="en-US" i="1" dirty="0"/>
              <a:t>.</a:t>
            </a:r>
            <a:endParaRPr lang="nb-NO" dirty="0"/>
          </a:p>
          <a:p>
            <a:endParaRPr lang="en-US" i="1" dirty="0"/>
          </a:p>
          <a:p>
            <a:endParaRPr lang="nb-NO" dirty="0"/>
          </a:p>
        </p:txBody>
      </p:sp>
    </p:spTree>
    <p:extLst>
      <p:ext uri="{BB962C8B-B14F-4D97-AF65-F5344CB8AC3E}">
        <p14:creationId xmlns:p14="http://schemas.microsoft.com/office/powerpoint/2010/main" val="362192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4651-FC49-4A79-8E38-6B7ECBC3F298}"/>
              </a:ext>
            </a:extLst>
          </p:cNvPr>
          <p:cNvSpPr>
            <a:spLocks noGrp="1"/>
          </p:cNvSpPr>
          <p:nvPr>
            <p:ph type="title"/>
          </p:nvPr>
        </p:nvSpPr>
        <p:spPr/>
        <p:txBody>
          <a:bodyPr/>
          <a:lstStyle/>
          <a:p>
            <a:r>
              <a:rPr lang="nb-NO" dirty="0"/>
              <a:t>Tid - boligprisutvikling</a:t>
            </a:r>
          </a:p>
        </p:txBody>
      </p:sp>
      <p:pic>
        <p:nvPicPr>
          <p:cNvPr id="2050" name="Picture 2" descr="Eiendom Norges Boligprisindeks">
            <a:extLst>
              <a:ext uri="{FF2B5EF4-FFF2-40B4-BE49-F238E27FC236}">
                <a16:creationId xmlns:a16="http://schemas.microsoft.com/office/drawing/2014/main" id="{EFD376F1-1D67-4B02-9B98-C1BBEE9A22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760" y="1480929"/>
            <a:ext cx="6882689" cy="44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7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CB92-CE47-429A-90BA-4328A8AF9D87}"/>
              </a:ext>
            </a:extLst>
          </p:cNvPr>
          <p:cNvSpPr>
            <a:spLocks noGrp="1"/>
          </p:cNvSpPr>
          <p:nvPr>
            <p:ph type="title"/>
          </p:nvPr>
        </p:nvSpPr>
        <p:spPr/>
        <p:txBody>
          <a:bodyPr/>
          <a:lstStyle/>
          <a:p>
            <a:r>
              <a:rPr lang="nb-NO" dirty="0"/>
              <a:t>Sesongvariasjon?</a:t>
            </a:r>
          </a:p>
        </p:txBody>
      </p:sp>
      <p:pic>
        <p:nvPicPr>
          <p:cNvPr id="4" name="Picture 3">
            <a:extLst>
              <a:ext uri="{FF2B5EF4-FFF2-40B4-BE49-F238E27FC236}">
                <a16:creationId xmlns:a16="http://schemas.microsoft.com/office/drawing/2014/main" id="{D3CAF5B9-4195-4659-A2CF-B3EED7EC851A}"/>
              </a:ext>
            </a:extLst>
          </p:cNvPr>
          <p:cNvPicPr>
            <a:picLocks noChangeAspect="1"/>
          </p:cNvPicPr>
          <p:nvPr/>
        </p:nvPicPr>
        <p:blipFill>
          <a:blip r:embed="rId2"/>
          <a:stretch>
            <a:fillRect/>
          </a:stretch>
        </p:blipFill>
        <p:spPr>
          <a:xfrm>
            <a:off x="1209675" y="1724025"/>
            <a:ext cx="7439256" cy="3772314"/>
          </a:xfrm>
          <a:prstGeom prst="rect">
            <a:avLst/>
          </a:prstGeom>
        </p:spPr>
      </p:pic>
      <p:sp>
        <p:nvSpPr>
          <p:cNvPr id="5" name="TextBox 4">
            <a:extLst>
              <a:ext uri="{FF2B5EF4-FFF2-40B4-BE49-F238E27FC236}">
                <a16:creationId xmlns:a16="http://schemas.microsoft.com/office/drawing/2014/main" id="{28C56673-8168-4A9F-ADA5-8EE42D0A59B6}"/>
              </a:ext>
            </a:extLst>
          </p:cNvPr>
          <p:cNvSpPr txBox="1"/>
          <p:nvPr/>
        </p:nvSpPr>
        <p:spPr>
          <a:xfrm>
            <a:off x="1729409" y="5854148"/>
            <a:ext cx="2484782" cy="369332"/>
          </a:xfrm>
          <a:prstGeom prst="rect">
            <a:avLst/>
          </a:prstGeom>
          <a:noFill/>
        </p:spPr>
        <p:txBody>
          <a:bodyPr wrap="square" rtlCol="0">
            <a:spAutoFit/>
          </a:bodyPr>
          <a:lstStyle/>
          <a:p>
            <a:r>
              <a:rPr lang="nb-NO" dirty="0"/>
              <a:t>Kilde: Eiendom Norge</a:t>
            </a:r>
          </a:p>
        </p:txBody>
      </p:sp>
    </p:spTree>
    <p:extLst>
      <p:ext uri="{BB962C8B-B14F-4D97-AF65-F5344CB8AC3E}">
        <p14:creationId xmlns:p14="http://schemas.microsoft.com/office/powerpoint/2010/main" val="71561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1CC8-7404-458F-8D19-9F8F4304DDF2}"/>
              </a:ext>
            </a:extLst>
          </p:cNvPr>
          <p:cNvSpPr>
            <a:spLocks noGrp="1"/>
          </p:cNvSpPr>
          <p:nvPr>
            <p:ph type="title"/>
          </p:nvPr>
        </p:nvSpPr>
        <p:spPr/>
        <p:txBody>
          <a:bodyPr/>
          <a:lstStyle/>
          <a:p>
            <a:r>
              <a:rPr lang="nb-NO" dirty="0"/>
              <a:t>Tentativ forelesningsplan</a:t>
            </a:r>
          </a:p>
        </p:txBody>
      </p:sp>
      <p:sp>
        <p:nvSpPr>
          <p:cNvPr id="5" name="Content Placeholder 4">
            <a:extLst>
              <a:ext uri="{FF2B5EF4-FFF2-40B4-BE49-F238E27FC236}">
                <a16:creationId xmlns:a16="http://schemas.microsoft.com/office/drawing/2014/main" id="{05BEE594-B84E-4FCD-A677-F6C366003168}"/>
              </a:ext>
            </a:extLst>
          </p:cNvPr>
          <p:cNvSpPr>
            <a:spLocks noGrp="1"/>
          </p:cNvSpPr>
          <p:nvPr>
            <p:ph idx="1"/>
          </p:nvPr>
        </p:nvSpPr>
        <p:spPr/>
        <p:txBody>
          <a:bodyPr/>
          <a:lstStyle/>
          <a:p>
            <a:endParaRPr lang="nb-NO"/>
          </a:p>
        </p:txBody>
      </p:sp>
      <p:graphicFrame>
        <p:nvGraphicFramePr>
          <p:cNvPr id="8" name="Content Placeholder 3">
            <a:extLst>
              <a:ext uri="{FF2B5EF4-FFF2-40B4-BE49-F238E27FC236}">
                <a16:creationId xmlns:a16="http://schemas.microsoft.com/office/drawing/2014/main" id="{C60A0A82-F83F-47D3-B0B4-8EE989D3B4B4}"/>
              </a:ext>
            </a:extLst>
          </p:cNvPr>
          <p:cNvGraphicFramePr>
            <a:graphicFrameLocks/>
          </p:cNvGraphicFramePr>
          <p:nvPr>
            <p:extLst>
              <p:ext uri="{D42A27DB-BD31-4B8C-83A1-F6EECF244321}">
                <p14:modId xmlns:p14="http://schemas.microsoft.com/office/powerpoint/2010/main" val="692573054"/>
              </p:ext>
            </p:extLst>
          </p:nvPr>
        </p:nvGraphicFramePr>
        <p:xfrm>
          <a:off x="1194628" y="1126377"/>
          <a:ext cx="7407404" cy="5423576"/>
        </p:xfrm>
        <a:graphic>
          <a:graphicData uri="http://schemas.openxmlformats.org/drawingml/2006/table">
            <a:tbl>
              <a:tblPr firstRow="1" firstCol="1" bandRow="1">
                <a:tableStyleId>{5C22544A-7EE6-4342-B048-85BDC9FD1C3A}</a:tableStyleId>
              </a:tblPr>
              <a:tblGrid>
                <a:gridCol w="780309">
                  <a:extLst>
                    <a:ext uri="{9D8B030D-6E8A-4147-A177-3AD203B41FA5}">
                      <a16:colId xmlns:a16="http://schemas.microsoft.com/office/drawing/2014/main" val="436659220"/>
                    </a:ext>
                  </a:extLst>
                </a:gridCol>
                <a:gridCol w="1162791">
                  <a:extLst>
                    <a:ext uri="{9D8B030D-6E8A-4147-A177-3AD203B41FA5}">
                      <a16:colId xmlns:a16="http://schemas.microsoft.com/office/drawing/2014/main" val="1455594644"/>
                    </a:ext>
                  </a:extLst>
                </a:gridCol>
                <a:gridCol w="5464304">
                  <a:extLst>
                    <a:ext uri="{9D8B030D-6E8A-4147-A177-3AD203B41FA5}">
                      <a16:colId xmlns:a16="http://schemas.microsoft.com/office/drawing/2014/main" val="252959747"/>
                    </a:ext>
                  </a:extLst>
                </a:gridCol>
              </a:tblGrid>
              <a:tr h="239063">
                <a:tc>
                  <a:txBody>
                    <a:bodyPr/>
                    <a:lstStyle/>
                    <a:p>
                      <a:pPr>
                        <a:lnSpc>
                          <a:spcPct val="107000"/>
                        </a:lnSpc>
                        <a:spcAft>
                          <a:spcPts val="800"/>
                        </a:spcAft>
                      </a:pPr>
                      <a:r>
                        <a:rPr lang="nb-NO" sz="1100" b="1" dirty="0">
                          <a:effectLst/>
                          <a:latin typeface="Calibri" panose="020F0502020204030204" pitchFamily="34" charset="0"/>
                          <a:ea typeface="Calibri" panose="020F0502020204030204" pitchFamily="34" charset="0"/>
                          <a:cs typeface="Times New Roman" panose="02020603050405020304" pitchFamily="18" charset="0"/>
                        </a:rPr>
                        <a:t>Uke</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b-NO" sz="1100" b="1" dirty="0">
                          <a:effectLst/>
                          <a:latin typeface="Calibri" panose="020F0502020204030204" pitchFamily="34" charset="0"/>
                          <a:ea typeface="Calibri" panose="020F0502020204030204" pitchFamily="34" charset="0"/>
                          <a:cs typeface="Times New Roman" panose="02020603050405020304" pitchFamily="18" charset="0"/>
                        </a:rPr>
                        <a:t>Dato</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b-NO" sz="1100" b="1">
                          <a:effectLst/>
                          <a:latin typeface="Calibri" panose="020F0502020204030204" pitchFamily="34" charset="0"/>
                          <a:ea typeface="Calibri" panose="020F0502020204030204" pitchFamily="34" charset="0"/>
                          <a:cs typeface="Times New Roman" panose="02020603050405020304" pitchFamily="18" charset="0"/>
                        </a:rPr>
                        <a:t>Tema</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159419"/>
                  </a:ext>
                </a:extLst>
              </a:tr>
              <a:tr h="347095">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 sep</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Introforelesning</a:t>
                      </a:r>
                    </a:p>
                  </a:txBody>
                  <a:tcPr marL="68580" marR="68580" marT="0" marB="0"/>
                </a:tc>
                <a:extLst>
                  <a:ext uri="{0D108BD9-81ED-4DB2-BD59-A6C34878D82A}">
                    <a16:rowId xmlns:a16="http://schemas.microsoft.com/office/drawing/2014/main" val="1099675620"/>
                  </a:ext>
                </a:extLst>
              </a:tr>
              <a:tr h="36173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10.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Verdsettelse av eiendom inntjeningsbasert</a:t>
                      </a:r>
                    </a:p>
                  </a:txBody>
                  <a:tcPr marL="68580" marR="68580" marT="0" marB="0"/>
                </a:tc>
                <a:extLst>
                  <a:ext uri="{0D108BD9-81ED-4DB2-BD59-A6C34878D82A}">
                    <a16:rowId xmlns:a16="http://schemas.microsoft.com/office/drawing/2014/main" val="302032179"/>
                  </a:ext>
                </a:extLst>
              </a:tr>
              <a:tr h="507745">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37</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17.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Databehandling</a:t>
                      </a:r>
                    </a:p>
                  </a:txBody>
                  <a:tcPr marL="68580" marR="68580" marT="0" marB="0"/>
                </a:tc>
                <a:extLst>
                  <a:ext uri="{0D108BD9-81ED-4DB2-BD59-A6C34878D82A}">
                    <a16:rowId xmlns:a16="http://schemas.microsoft.com/office/drawing/2014/main" val="1710811496"/>
                  </a:ext>
                </a:extLst>
              </a:tr>
              <a:tr h="356749">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38</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24. sep</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Ingen forelesning</a:t>
                      </a:r>
                    </a:p>
                  </a:txBody>
                  <a:tcPr marL="68580" marR="68580" marT="0" marB="0"/>
                </a:tc>
                <a:extLst>
                  <a:ext uri="{0D108BD9-81ED-4DB2-BD59-A6C34878D82A}">
                    <a16:rowId xmlns:a16="http://schemas.microsoft.com/office/drawing/2014/main" val="3472006883"/>
                  </a:ext>
                </a:extLst>
              </a:tr>
              <a:tr h="338270">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Verdsettelse av eiendom, salgssammenligning og kostnadsbasert</a:t>
                      </a:r>
                    </a:p>
                  </a:txBody>
                  <a:tcPr marL="68580" marR="68580" marT="0" marB="0"/>
                </a:tc>
                <a:extLst>
                  <a:ext uri="{0D108BD9-81ED-4DB2-BD59-A6C34878D82A}">
                    <a16:rowId xmlns:a16="http://schemas.microsoft.com/office/drawing/2014/main" val="3084358736"/>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8.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Hedonisk metode</a:t>
                      </a:r>
                    </a:p>
                  </a:txBody>
                  <a:tcPr marL="68580" marR="68580" marT="0" marB="0"/>
                </a:tc>
                <a:extLst>
                  <a:ext uri="{0D108BD9-81ED-4DB2-BD59-A6C34878D82A}">
                    <a16:rowId xmlns:a16="http://schemas.microsoft.com/office/drawing/2014/main" val="3981593506"/>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41</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15.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Gjentatte salg</a:t>
                      </a:r>
                    </a:p>
                  </a:txBody>
                  <a:tcPr marL="68580" marR="68580" marT="0" marB="0"/>
                </a:tc>
                <a:extLst>
                  <a:ext uri="{0D108BD9-81ED-4DB2-BD59-A6C34878D82A}">
                    <a16:rowId xmlns:a16="http://schemas.microsoft.com/office/drawing/2014/main" val="1839906968"/>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42</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22. okt</a:t>
                      </a:r>
                    </a:p>
                  </a:txBody>
                  <a:tcPr marL="68580" marR="68580" marT="0" marB="0"/>
                </a:tc>
                <a:tc>
                  <a:txBody>
                    <a:bodyPr/>
                    <a:lstStyle/>
                    <a:p>
                      <a:pPr>
                        <a:lnSpc>
                          <a:spcPct val="107000"/>
                        </a:lnSpc>
                        <a:spcAft>
                          <a:spcPts val="800"/>
                        </a:spcAft>
                      </a:pPr>
                      <a:r>
                        <a:rPr lang="nn-NO" sz="1100">
                          <a:effectLst/>
                          <a:latin typeface="Calibri" panose="020F0502020204030204" pitchFamily="34" charset="0"/>
                          <a:ea typeface="Calibri" panose="020F0502020204030204" pitchFamily="34" charset="0"/>
                          <a:cs typeface="Times New Roman" panose="02020603050405020304" pitchFamily="18" charset="0"/>
                        </a:rPr>
                        <a:t>Aras Khazal: Big Data og uobserverte variabler 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914146"/>
                  </a:ext>
                </a:extLst>
              </a:tr>
              <a:tr h="49050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43</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29. okt</a:t>
                      </a:r>
                    </a:p>
                  </a:txBody>
                  <a:tcPr marL="68580" marR="68580" marT="0" marB="0"/>
                </a:tc>
                <a:tc>
                  <a:txBody>
                    <a:bodyPr/>
                    <a:lstStyle/>
                    <a:p>
                      <a:pPr>
                        <a:lnSpc>
                          <a:spcPct val="107000"/>
                        </a:lnSpc>
                        <a:spcAft>
                          <a:spcPts val="800"/>
                        </a:spcAft>
                      </a:pPr>
                      <a:r>
                        <a:rPr lang="nn-NO" sz="1100">
                          <a:effectLst/>
                          <a:latin typeface="Calibri" panose="020F0502020204030204" pitchFamily="34" charset="0"/>
                          <a:ea typeface="Calibri" panose="020F0502020204030204" pitchFamily="34" charset="0"/>
                          <a:cs typeface="Times New Roman" panose="02020603050405020304" pitchFamily="18" charset="0"/>
                        </a:rPr>
                        <a:t>Aras Khazal: Big Data og uobserverte variabler II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657288"/>
                  </a:ext>
                </a:extLst>
              </a:tr>
              <a:tr h="49050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44</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5. 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Gjesteforelesning: Endre Jo Reite, BN Bank</a:t>
                      </a:r>
                    </a:p>
                  </a:txBody>
                  <a:tcPr marL="68580" marR="68580" marT="0" marB="0"/>
                </a:tc>
                <a:extLst>
                  <a:ext uri="{0D108BD9-81ED-4DB2-BD59-A6C34878D82A}">
                    <a16:rowId xmlns:a16="http://schemas.microsoft.com/office/drawing/2014/main" val="3138596276"/>
                  </a:ext>
                </a:extLst>
              </a:tr>
              <a:tr h="407853">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45</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12. 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Gjesteforelesning: Joakim Blix Prestmo, BN Bank</a:t>
                      </a:r>
                    </a:p>
                  </a:txBody>
                  <a:tcPr marL="68580" marR="68580" marT="0" marB="0"/>
                </a:tc>
                <a:extLst>
                  <a:ext uri="{0D108BD9-81ED-4DB2-BD59-A6C34878D82A}">
                    <a16:rowId xmlns:a16="http://schemas.microsoft.com/office/drawing/2014/main" val="3234499814"/>
                  </a:ext>
                </a:extLst>
              </a:tr>
              <a:tr h="327699">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46</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17.nov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AVM</a:t>
                      </a:r>
                    </a:p>
                  </a:txBody>
                  <a:tcPr marL="68580" marR="68580" marT="0" marB="0"/>
                </a:tc>
                <a:extLst>
                  <a:ext uri="{0D108BD9-81ED-4DB2-BD59-A6C34878D82A}">
                    <a16:rowId xmlns:a16="http://schemas.microsoft.com/office/drawing/2014/main" val="1945725885"/>
                  </a:ext>
                </a:extLst>
              </a:tr>
              <a:tr h="239063">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47</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26. nov</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Oppsummering og spørsmål</a:t>
                      </a:r>
                    </a:p>
                  </a:txBody>
                  <a:tcPr marL="68580" marR="68580" marT="0" marB="0"/>
                </a:tc>
                <a:extLst>
                  <a:ext uri="{0D108BD9-81ED-4DB2-BD59-A6C34878D82A}">
                    <a16:rowId xmlns:a16="http://schemas.microsoft.com/office/drawing/2014/main" val="3438730478"/>
                  </a:ext>
                </a:extLst>
              </a:tr>
            </a:tbl>
          </a:graphicData>
        </a:graphic>
      </p:graphicFrame>
    </p:spTree>
    <p:extLst>
      <p:ext uri="{BB962C8B-B14F-4D97-AF65-F5344CB8AC3E}">
        <p14:creationId xmlns:p14="http://schemas.microsoft.com/office/powerpoint/2010/main" val="416965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CBE5-397E-401A-A97C-9A1A2ADF8852}"/>
              </a:ext>
            </a:extLst>
          </p:cNvPr>
          <p:cNvSpPr>
            <a:spLocks noGrp="1"/>
          </p:cNvSpPr>
          <p:nvPr>
            <p:ph type="title"/>
          </p:nvPr>
        </p:nvSpPr>
        <p:spPr/>
        <p:txBody>
          <a:bodyPr/>
          <a:lstStyle/>
          <a:p>
            <a:r>
              <a:rPr lang="nb-NO" dirty="0"/>
              <a:t>Sesongvariasjon?</a:t>
            </a:r>
          </a:p>
        </p:txBody>
      </p:sp>
      <p:sp>
        <p:nvSpPr>
          <p:cNvPr id="3" name="Content Placeholder 2">
            <a:extLst>
              <a:ext uri="{FF2B5EF4-FFF2-40B4-BE49-F238E27FC236}">
                <a16:creationId xmlns:a16="http://schemas.microsoft.com/office/drawing/2014/main" id="{9E7F308F-84DB-4A62-8F05-6A411A35C216}"/>
              </a:ext>
            </a:extLst>
          </p:cNvPr>
          <p:cNvSpPr>
            <a:spLocks noGrp="1"/>
          </p:cNvSpPr>
          <p:nvPr>
            <p:ph idx="1"/>
          </p:nvPr>
        </p:nvSpPr>
        <p:spPr/>
        <p:txBody>
          <a:bodyPr/>
          <a:lstStyle/>
          <a:p>
            <a:endParaRPr lang="nb-NO" dirty="0"/>
          </a:p>
        </p:txBody>
      </p:sp>
      <p:pic>
        <p:nvPicPr>
          <p:cNvPr id="4" name="Picture 3">
            <a:extLst>
              <a:ext uri="{FF2B5EF4-FFF2-40B4-BE49-F238E27FC236}">
                <a16:creationId xmlns:a16="http://schemas.microsoft.com/office/drawing/2014/main" id="{3D20A538-CD66-4D12-9F5D-8086F845F088}"/>
              </a:ext>
            </a:extLst>
          </p:cNvPr>
          <p:cNvPicPr>
            <a:picLocks noChangeAspect="1"/>
          </p:cNvPicPr>
          <p:nvPr/>
        </p:nvPicPr>
        <p:blipFill>
          <a:blip r:embed="rId2"/>
          <a:stretch>
            <a:fillRect/>
          </a:stretch>
        </p:blipFill>
        <p:spPr>
          <a:xfrm>
            <a:off x="1223962" y="1433512"/>
            <a:ext cx="7204421" cy="4293958"/>
          </a:xfrm>
          <a:prstGeom prst="rect">
            <a:avLst/>
          </a:prstGeom>
        </p:spPr>
      </p:pic>
      <p:sp>
        <p:nvSpPr>
          <p:cNvPr id="6" name="TextBox 5">
            <a:extLst>
              <a:ext uri="{FF2B5EF4-FFF2-40B4-BE49-F238E27FC236}">
                <a16:creationId xmlns:a16="http://schemas.microsoft.com/office/drawing/2014/main" id="{4AB54C67-BD2A-40B8-A44B-07F152F17EC2}"/>
              </a:ext>
            </a:extLst>
          </p:cNvPr>
          <p:cNvSpPr txBox="1"/>
          <p:nvPr/>
        </p:nvSpPr>
        <p:spPr>
          <a:xfrm>
            <a:off x="1729409" y="5854148"/>
            <a:ext cx="2484782" cy="369332"/>
          </a:xfrm>
          <a:prstGeom prst="rect">
            <a:avLst/>
          </a:prstGeom>
          <a:noFill/>
        </p:spPr>
        <p:txBody>
          <a:bodyPr wrap="square" rtlCol="0">
            <a:spAutoFit/>
          </a:bodyPr>
          <a:lstStyle/>
          <a:p>
            <a:r>
              <a:rPr lang="nb-NO" dirty="0"/>
              <a:t>Kilde: Eiendom Norge</a:t>
            </a:r>
          </a:p>
        </p:txBody>
      </p:sp>
    </p:spTree>
    <p:extLst>
      <p:ext uri="{BB962C8B-B14F-4D97-AF65-F5344CB8AC3E}">
        <p14:creationId xmlns:p14="http://schemas.microsoft.com/office/powerpoint/2010/main" val="371120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A174-E9A3-4DEB-8CB3-8BC637ADD091}"/>
              </a:ext>
            </a:extLst>
          </p:cNvPr>
          <p:cNvSpPr>
            <a:spLocks noGrp="1"/>
          </p:cNvSpPr>
          <p:nvPr>
            <p:ph type="title"/>
          </p:nvPr>
        </p:nvSpPr>
        <p:spPr/>
        <p:txBody>
          <a:bodyPr/>
          <a:lstStyle/>
          <a:p>
            <a:r>
              <a:rPr lang="nb-NO" dirty="0"/>
              <a:t>Sesongvariasjon?</a:t>
            </a:r>
          </a:p>
        </p:txBody>
      </p:sp>
      <p:pic>
        <p:nvPicPr>
          <p:cNvPr id="1026" name="Picture 2">
            <a:extLst>
              <a:ext uri="{FF2B5EF4-FFF2-40B4-BE49-F238E27FC236}">
                <a16:creationId xmlns:a16="http://schemas.microsoft.com/office/drawing/2014/main" id="{9FA197DF-C02A-489E-A50D-F4417D602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861" y="1526381"/>
            <a:ext cx="7600162"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16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3B04-0FB2-44EC-89EC-72F9DC70FB42}"/>
              </a:ext>
            </a:extLst>
          </p:cNvPr>
          <p:cNvSpPr>
            <a:spLocks noGrp="1"/>
          </p:cNvSpPr>
          <p:nvPr>
            <p:ph type="title"/>
          </p:nvPr>
        </p:nvSpPr>
        <p:spPr/>
        <p:txBody>
          <a:bodyPr/>
          <a:lstStyle/>
          <a:p>
            <a:r>
              <a:rPr lang="nb-NO" dirty="0"/>
              <a:t>Beliggenhet</a:t>
            </a:r>
          </a:p>
        </p:txBody>
      </p:sp>
      <p:sp>
        <p:nvSpPr>
          <p:cNvPr id="3" name="Content Placeholder 2">
            <a:extLst>
              <a:ext uri="{FF2B5EF4-FFF2-40B4-BE49-F238E27FC236}">
                <a16:creationId xmlns:a16="http://schemas.microsoft.com/office/drawing/2014/main" id="{76B79C41-DC5B-477B-BE93-08D1E59594EE}"/>
              </a:ext>
            </a:extLst>
          </p:cNvPr>
          <p:cNvSpPr>
            <a:spLocks noGrp="1"/>
          </p:cNvSpPr>
          <p:nvPr>
            <p:ph idx="1"/>
          </p:nvPr>
        </p:nvSpPr>
        <p:spPr/>
        <p:txBody>
          <a:bodyPr/>
          <a:lstStyle/>
          <a:p>
            <a:endParaRPr lang="nb-NO"/>
          </a:p>
        </p:txBody>
      </p:sp>
      <p:pic>
        <p:nvPicPr>
          <p:cNvPr id="3074" name="Picture 2" descr="Fig. 1">
            <a:extLst>
              <a:ext uri="{FF2B5EF4-FFF2-40B4-BE49-F238E27FC236}">
                <a16:creationId xmlns:a16="http://schemas.microsoft.com/office/drawing/2014/main" id="{8E8C261B-7A00-48A5-9463-2458FFD5A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88" y="1063487"/>
            <a:ext cx="5913024" cy="524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9E84D8-542D-4110-A3C6-01A36318BDE6}"/>
              </a:ext>
            </a:extLst>
          </p:cNvPr>
          <p:cNvSpPr txBox="1"/>
          <p:nvPr/>
        </p:nvSpPr>
        <p:spPr>
          <a:xfrm>
            <a:off x="1600201" y="6380922"/>
            <a:ext cx="3975652" cy="369332"/>
          </a:xfrm>
          <a:prstGeom prst="rect">
            <a:avLst/>
          </a:prstGeom>
          <a:noFill/>
        </p:spPr>
        <p:txBody>
          <a:bodyPr wrap="square" rtlCol="0">
            <a:spAutoFit/>
          </a:bodyPr>
          <a:lstStyle/>
          <a:p>
            <a:r>
              <a:rPr lang="nb-NO" dirty="0"/>
              <a:t>Kilde: Oust med flere 2019</a:t>
            </a:r>
          </a:p>
        </p:txBody>
      </p:sp>
    </p:spTree>
    <p:extLst>
      <p:ext uri="{BB962C8B-B14F-4D97-AF65-F5344CB8AC3E}">
        <p14:creationId xmlns:p14="http://schemas.microsoft.com/office/powerpoint/2010/main" val="158085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BDD-3BBA-4B58-8ACE-8E2653E528AC}"/>
              </a:ext>
            </a:extLst>
          </p:cNvPr>
          <p:cNvSpPr>
            <a:spLocks noGrp="1"/>
          </p:cNvSpPr>
          <p:nvPr>
            <p:ph type="title"/>
          </p:nvPr>
        </p:nvSpPr>
        <p:spPr/>
        <p:txBody>
          <a:bodyPr/>
          <a:lstStyle/>
          <a:p>
            <a:r>
              <a:rPr lang="nb-NO" dirty="0"/>
              <a:t>Beliggenhet</a:t>
            </a:r>
          </a:p>
        </p:txBody>
      </p:sp>
      <p:pic>
        <p:nvPicPr>
          <p:cNvPr id="1026" name="Picture 2" descr="Fig. 3">
            <a:extLst>
              <a:ext uri="{FF2B5EF4-FFF2-40B4-BE49-F238E27FC236}">
                <a16:creationId xmlns:a16="http://schemas.microsoft.com/office/drawing/2014/main" id="{2EC81E92-ADA4-42EB-82A0-7DDBA1C428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400" y="1093305"/>
            <a:ext cx="5821661" cy="51591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5F42E8-9D22-4E29-88D2-37FA6A035241}"/>
              </a:ext>
            </a:extLst>
          </p:cNvPr>
          <p:cNvSpPr txBox="1"/>
          <p:nvPr/>
        </p:nvSpPr>
        <p:spPr>
          <a:xfrm>
            <a:off x="1600201" y="6380922"/>
            <a:ext cx="3975652" cy="369332"/>
          </a:xfrm>
          <a:prstGeom prst="rect">
            <a:avLst/>
          </a:prstGeom>
          <a:noFill/>
        </p:spPr>
        <p:txBody>
          <a:bodyPr wrap="square" rtlCol="0">
            <a:spAutoFit/>
          </a:bodyPr>
          <a:lstStyle/>
          <a:p>
            <a:r>
              <a:rPr lang="nb-NO" dirty="0"/>
              <a:t>Kilde: Oust med flere 2019</a:t>
            </a:r>
          </a:p>
        </p:txBody>
      </p:sp>
    </p:spTree>
    <p:extLst>
      <p:ext uri="{BB962C8B-B14F-4D97-AF65-F5344CB8AC3E}">
        <p14:creationId xmlns:p14="http://schemas.microsoft.com/office/powerpoint/2010/main" val="241180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D872-187C-4763-817E-B224CC1C28FA}"/>
              </a:ext>
            </a:extLst>
          </p:cNvPr>
          <p:cNvSpPr>
            <a:spLocks noGrp="1"/>
          </p:cNvSpPr>
          <p:nvPr>
            <p:ph type="title"/>
          </p:nvPr>
        </p:nvSpPr>
        <p:spPr/>
        <p:txBody>
          <a:bodyPr/>
          <a:lstStyle/>
          <a:p>
            <a:r>
              <a:rPr lang="nb-NO" dirty="0"/>
              <a:t>Beliggenhet</a:t>
            </a:r>
          </a:p>
        </p:txBody>
      </p:sp>
      <p:sp>
        <p:nvSpPr>
          <p:cNvPr id="3" name="Content Placeholder 2">
            <a:extLst>
              <a:ext uri="{FF2B5EF4-FFF2-40B4-BE49-F238E27FC236}">
                <a16:creationId xmlns:a16="http://schemas.microsoft.com/office/drawing/2014/main" id="{98A3C7B1-830C-4D93-968C-8C45E1962AE1}"/>
              </a:ext>
            </a:extLst>
          </p:cNvPr>
          <p:cNvSpPr>
            <a:spLocks noGrp="1"/>
          </p:cNvSpPr>
          <p:nvPr>
            <p:ph idx="1"/>
          </p:nvPr>
        </p:nvSpPr>
        <p:spPr/>
        <p:txBody>
          <a:bodyPr/>
          <a:lstStyle/>
          <a:p>
            <a:endParaRPr lang="nb-NO" dirty="0"/>
          </a:p>
        </p:txBody>
      </p:sp>
      <p:pic>
        <p:nvPicPr>
          <p:cNvPr id="4" name="Picture 3">
            <a:extLst>
              <a:ext uri="{FF2B5EF4-FFF2-40B4-BE49-F238E27FC236}">
                <a16:creationId xmlns:a16="http://schemas.microsoft.com/office/drawing/2014/main" id="{0A6CFAC8-729E-48FD-AA28-5BFA4751F52D}"/>
              </a:ext>
            </a:extLst>
          </p:cNvPr>
          <p:cNvPicPr>
            <a:picLocks noChangeAspect="1"/>
          </p:cNvPicPr>
          <p:nvPr/>
        </p:nvPicPr>
        <p:blipFill>
          <a:blip r:embed="rId2"/>
          <a:stretch>
            <a:fillRect/>
          </a:stretch>
        </p:blipFill>
        <p:spPr>
          <a:xfrm>
            <a:off x="1262062" y="2024062"/>
            <a:ext cx="7406253" cy="3134347"/>
          </a:xfrm>
          <a:prstGeom prst="rect">
            <a:avLst/>
          </a:prstGeom>
        </p:spPr>
      </p:pic>
      <p:sp>
        <p:nvSpPr>
          <p:cNvPr id="5" name="TextBox 4">
            <a:extLst>
              <a:ext uri="{FF2B5EF4-FFF2-40B4-BE49-F238E27FC236}">
                <a16:creationId xmlns:a16="http://schemas.microsoft.com/office/drawing/2014/main" id="{CAE27156-FCAE-487A-8D68-E6E798DCB627}"/>
              </a:ext>
            </a:extLst>
          </p:cNvPr>
          <p:cNvSpPr txBox="1"/>
          <p:nvPr/>
        </p:nvSpPr>
        <p:spPr>
          <a:xfrm>
            <a:off x="1500809" y="5425181"/>
            <a:ext cx="2484782" cy="369332"/>
          </a:xfrm>
          <a:prstGeom prst="rect">
            <a:avLst/>
          </a:prstGeom>
          <a:noFill/>
        </p:spPr>
        <p:txBody>
          <a:bodyPr wrap="square" rtlCol="0">
            <a:spAutoFit/>
          </a:bodyPr>
          <a:lstStyle/>
          <a:p>
            <a:r>
              <a:rPr lang="nb-NO" dirty="0"/>
              <a:t>Kilde: Eiendom Norge</a:t>
            </a:r>
          </a:p>
        </p:txBody>
      </p:sp>
    </p:spTree>
    <p:extLst>
      <p:ext uri="{BB962C8B-B14F-4D97-AF65-F5344CB8AC3E}">
        <p14:creationId xmlns:p14="http://schemas.microsoft.com/office/powerpoint/2010/main" val="1364285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9835-112C-454E-8D3F-67770A66BC2A}"/>
              </a:ext>
            </a:extLst>
          </p:cNvPr>
          <p:cNvSpPr>
            <a:spLocks noGrp="1"/>
          </p:cNvSpPr>
          <p:nvPr>
            <p:ph type="title"/>
          </p:nvPr>
        </p:nvSpPr>
        <p:spPr/>
        <p:txBody>
          <a:bodyPr/>
          <a:lstStyle/>
          <a:p>
            <a:r>
              <a:rPr lang="nb-NO" dirty="0"/>
              <a:t>Type bolig</a:t>
            </a:r>
          </a:p>
        </p:txBody>
      </p:sp>
      <p:sp>
        <p:nvSpPr>
          <p:cNvPr id="3" name="Content Placeholder 2">
            <a:extLst>
              <a:ext uri="{FF2B5EF4-FFF2-40B4-BE49-F238E27FC236}">
                <a16:creationId xmlns:a16="http://schemas.microsoft.com/office/drawing/2014/main" id="{2D437113-292A-47D6-AF7E-A6D877B6D377}"/>
              </a:ext>
            </a:extLst>
          </p:cNvPr>
          <p:cNvSpPr>
            <a:spLocks noGrp="1"/>
          </p:cNvSpPr>
          <p:nvPr>
            <p:ph idx="1"/>
          </p:nvPr>
        </p:nvSpPr>
        <p:spPr/>
        <p:txBody>
          <a:bodyPr/>
          <a:lstStyle/>
          <a:p>
            <a:r>
              <a:rPr lang="nb-NO" dirty="0"/>
              <a:t>Leilighet</a:t>
            </a:r>
          </a:p>
          <a:p>
            <a:r>
              <a:rPr lang="nb-NO" dirty="0" err="1"/>
              <a:t>Tomansbolig</a:t>
            </a:r>
            <a:endParaRPr lang="nb-NO" dirty="0"/>
          </a:p>
          <a:p>
            <a:r>
              <a:rPr lang="nb-NO" dirty="0"/>
              <a:t>Rekkehus</a:t>
            </a:r>
          </a:p>
          <a:p>
            <a:r>
              <a:rPr lang="nb-NO" dirty="0"/>
              <a:t>Enebolig</a:t>
            </a:r>
          </a:p>
          <a:p>
            <a:endParaRPr lang="nb-NO" dirty="0"/>
          </a:p>
          <a:p>
            <a:endParaRPr lang="nb-NO" dirty="0"/>
          </a:p>
          <a:p>
            <a:endParaRPr lang="nb-NO" dirty="0"/>
          </a:p>
          <a:p>
            <a:r>
              <a:rPr lang="nb-NO" dirty="0" err="1"/>
              <a:t>Selveie</a:t>
            </a:r>
            <a:endParaRPr lang="nb-NO" dirty="0"/>
          </a:p>
          <a:p>
            <a:r>
              <a:rPr lang="nb-NO" dirty="0"/>
              <a:t>Borettslag</a:t>
            </a:r>
          </a:p>
        </p:txBody>
      </p:sp>
    </p:spTree>
    <p:extLst>
      <p:ext uri="{BB962C8B-B14F-4D97-AF65-F5344CB8AC3E}">
        <p14:creationId xmlns:p14="http://schemas.microsoft.com/office/powerpoint/2010/main" val="4160713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6200-E71A-4520-B2BC-BBD414FC4782}"/>
              </a:ext>
            </a:extLst>
          </p:cNvPr>
          <p:cNvSpPr>
            <a:spLocks noGrp="1"/>
          </p:cNvSpPr>
          <p:nvPr>
            <p:ph type="title"/>
          </p:nvPr>
        </p:nvSpPr>
        <p:spPr/>
        <p:txBody>
          <a:bodyPr/>
          <a:lstStyle/>
          <a:p>
            <a:r>
              <a:rPr lang="nb-NO" dirty="0"/>
              <a:t>Type bolig</a:t>
            </a:r>
          </a:p>
        </p:txBody>
      </p:sp>
      <p:pic>
        <p:nvPicPr>
          <p:cNvPr id="6" name="Picture 5">
            <a:extLst>
              <a:ext uri="{FF2B5EF4-FFF2-40B4-BE49-F238E27FC236}">
                <a16:creationId xmlns:a16="http://schemas.microsoft.com/office/drawing/2014/main" id="{3029190A-438E-4973-8BF2-266713BF1BFE}"/>
              </a:ext>
            </a:extLst>
          </p:cNvPr>
          <p:cNvPicPr>
            <a:picLocks noChangeAspect="1"/>
          </p:cNvPicPr>
          <p:nvPr/>
        </p:nvPicPr>
        <p:blipFill>
          <a:blip r:embed="rId2"/>
          <a:stretch>
            <a:fillRect/>
          </a:stretch>
        </p:blipFill>
        <p:spPr>
          <a:xfrm>
            <a:off x="1087705" y="1063487"/>
            <a:ext cx="7187251" cy="4053240"/>
          </a:xfrm>
          <a:prstGeom prst="rect">
            <a:avLst/>
          </a:prstGeom>
        </p:spPr>
      </p:pic>
      <p:sp>
        <p:nvSpPr>
          <p:cNvPr id="7" name="TextBox 6">
            <a:extLst>
              <a:ext uri="{FF2B5EF4-FFF2-40B4-BE49-F238E27FC236}">
                <a16:creationId xmlns:a16="http://schemas.microsoft.com/office/drawing/2014/main" id="{2E8421CF-BC62-45EA-91B4-FBA90A90DA13}"/>
              </a:ext>
            </a:extLst>
          </p:cNvPr>
          <p:cNvSpPr txBox="1"/>
          <p:nvPr/>
        </p:nvSpPr>
        <p:spPr>
          <a:xfrm>
            <a:off x="1194628" y="5074579"/>
            <a:ext cx="3745120" cy="369332"/>
          </a:xfrm>
          <a:prstGeom prst="rect">
            <a:avLst/>
          </a:prstGeom>
          <a:noFill/>
        </p:spPr>
        <p:txBody>
          <a:bodyPr wrap="square" rtlCol="0">
            <a:spAutoFit/>
          </a:bodyPr>
          <a:lstStyle/>
          <a:p>
            <a:r>
              <a:rPr lang="nb-NO" dirty="0"/>
              <a:t>Kilde: Birkeland med flere (2020)</a:t>
            </a:r>
          </a:p>
        </p:txBody>
      </p:sp>
    </p:spTree>
    <p:extLst>
      <p:ext uri="{BB962C8B-B14F-4D97-AF65-F5344CB8AC3E}">
        <p14:creationId xmlns:p14="http://schemas.microsoft.com/office/powerpoint/2010/main" val="1002059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EF7B-8521-4AD0-ACDA-21893849EF82}"/>
              </a:ext>
            </a:extLst>
          </p:cNvPr>
          <p:cNvSpPr>
            <a:spLocks noGrp="1"/>
          </p:cNvSpPr>
          <p:nvPr>
            <p:ph type="title"/>
          </p:nvPr>
        </p:nvSpPr>
        <p:spPr/>
        <p:txBody>
          <a:bodyPr/>
          <a:lstStyle/>
          <a:p>
            <a:r>
              <a:rPr lang="nb-NO" dirty="0"/>
              <a:t>Type bolig</a:t>
            </a:r>
          </a:p>
        </p:txBody>
      </p:sp>
      <p:sp>
        <p:nvSpPr>
          <p:cNvPr id="3" name="Content Placeholder 2">
            <a:extLst>
              <a:ext uri="{FF2B5EF4-FFF2-40B4-BE49-F238E27FC236}">
                <a16:creationId xmlns:a16="http://schemas.microsoft.com/office/drawing/2014/main" id="{9E7E543C-94AA-4894-A9DE-FA9080741420}"/>
              </a:ext>
            </a:extLst>
          </p:cNvPr>
          <p:cNvSpPr>
            <a:spLocks noGrp="1"/>
          </p:cNvSpPr>
          <p:nvPr>
            <p:ph idx="1"/>
          </p:nvPr>
        </p:nvSpPr>
        <p:spPr/>
        <p:txBody>
          <a:bodyPr/>
          <a:lstStyle/>
          <a:p>
            <a:endParaRPr lang="nb-NO"/>
          </a:p>
        </p:txBody>
      </p:sp>
      <p:pic>
        <p:nvPicPr>
          <p:cNvPr id="4" name="Picture 3">
            <a:extLst>
              <a:ext uri="{FF2B5EF4-FFF2-40B4-BE49-F238E27FC236}">
                <a16:creationId xmlns:a16="http://schemas.microsoft.com/office/drawing/2014/main" id="{65E8DBC4-82AD-410F-8D2C-AF0269F593CE}"/>
              </a:ext>
            </a:extLst>
          </p:cNvPr>
          <p:cNvPicPr>
            <a:picLocks noChangeAspect="1"/>
          </p:cNvPicPr>
          <p:nvPr/>
        </p:nvPicPr>
        <p:blipFill>
          <a:blip r:embed="rId2"/>
          <a:stretch>
            <a:fillRect/>
          </a:stretch>
        </p:blipFill>
        <p:spPr>
          <a:xfrm>
            <a:off x="939524" y="1324620"/>
            <a:ext cx="7264951" cy="4208760"/>
          </a:xfrm>
          <a:prstGeom prst="rect">
            <a:avLst/>
          </a:prstGeom>
        </p:spPr>
      </p:pic>
      <p:sp>
        <p:nvSpPr>
          <p:cNvPr id="5" name="TextBox 4">
            <a:extLst>
              <a:ext uri="{FF2B5EF4-FFF2-40B4-BE49-F238E27FC236}">
                <a16:creationId xmlns:a16="http://schemas.microsoft.com/office/drawing/2014/main" id="{39938590-BD12-411C-A774-F05F40C856C8}"/>
              </a:ext>
            </a:extLst>
          </p:cNvPr>
          <p:cNvSpPr txBox="1"/>
          <p:nvPr/>
        </p:nvSpPr>
        <p:spPr>
          <a:xfrm>
            <a:off x="1194628" y="5604723"/>
            <a:ext cx="3745120" cy="369332"/>
          </a:xfrm>
          <a:prstGeom prst="rect">
            <a:avLst/>
          </a:prstGeom>
          <a:noFill/>
        </p:spPr>
        <p:txBody>
          <a:bodyPr wrap="square" rtlCol="0">
            <a:spAutoFit/>
          </a:bodyPr>
          <a:lstStyle/>
          <a:p>
            <a:r>
              <a:rPr lang="nb-NO" dirty="0"/>
              <a:t>Kilde: Birkeland med flere (2020)</a:t>
            </a:r>
          </a:p>
        </p:txBody>
      </p:sp>
    </p:spTree>
    <p:extLst>
      <p:ext uri="{BB962C8B-B14F-4D97-AF65-F5344CB8AC3E}">
        <p14:creationId xmlns:p14="http://schemas.microsoft.com/office/powerpoint/2010/main" val="3341388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B039-74C2-4DF4-9764-9B59349FF6F6}"/>
              </a:ext>
            </a:extLst>
          </p:cNvPr>
          <p:cNvSpPr>
            <a:spLocks noGrp="1"/>
          </p:cNvSpPr>
          <p:nvPr>
            <p:ph type="title"/>
          </p:nvPr>
        </p:nvSpPr>
        <p:spPr/>
        <p:txBody>
          <a:bodyPr/>
          <a:lstStyle/>
          <a:p>
            <a:r>
              <a:rPr lang="nb-NO" dirty="0"/>
              <a:t>Boligens størrelse</a:t>
            </a:r>
          </a:p>
        </p:txBody>
      </p:sp>
      <p:sp>
        <p:nvSpPr>
          <p:cNvPr id="3" name="Content Placeholder 2">
            <a:extLst>
              <a:ext uri="{FF2B5EF4-FFF2-40B4-BE49-F238E27FC236}">
                <a16:creationId xmlns:a16="http://schemas.microsoft.com/office/drawing/2014/main" id="{F16B34A7-AC17-4F09-B020-4D7FF33EF799}"/>
              </a:ext>
            </a:extLst>
          </p:cNvPr>
          <p:cNvSpPr>
            <a:spLocks noGrp="1"/>
          </p:cNvSpPr>
          <p:nvPr>
            <p:ph idx="1"/>
          </p:nvPr>
        </p:nvSpPr>
        <p:spPr/>
        <p:txBody>
          <a:bodyPr/>
          <a:lstStyle/>
          <a:p>
            <a:pPr marL="0" indent="0">
              <a:buNone/>
            </a:pPr>
            <a:r>
              <a:rPr lang="nb-NO" dirty="0"/>
              <a:t>Pris</a:t>
            </a:r>
          </a:p>
          <a:p>
            <a:r>
              <a:rPr lang="nb-NO" dirty="0"/>
              <a:t>Større boliger dyrere enn mindre</a:t>
            </a:r>
          </a:p>
          <a:p>
            <a:r>
              <a:rPr lang="nb-NO" dirty="0"/>
              <a:t>Størrelseseffekten er avtakende</a:t>
            </a:r>
          </a:p>
          <a:p>
            <a:endParaRPr lang="nb-NO" dirty="0"/>
          </a:p>
          <a:p>
            <a:endParaRPr lang="nb-NO" dirty="0"/>
          </a:p>
          <a:p>
            <a:pPr marL="0" indent="0">
              <a:buNone/>
            </a:pPr>
            <a:r>
              <a:rPr lang="nb-NO" dirty="0"/>
              <a:t>Pris per kvm</a:t>
            </a:r>
          </a:p>
          <a:p>
            <a:r>
              <a:rPr lang="nb-NO" dirty="0"/>
              <a:t>Mindre boliger er dyrere enn større</a:t>
            </a:r>
          </a:p>
          <a:p>
            <a:r>
              <a:rPr lang="nb-NO" dirty="0"/>
              <a:t>Størrelseseffekten er avtakende</a:t>
            </a:r>
          </a:p>
        </p:txBody>
      </p:sp>
    </p:spTree>
    <p:extLst>
      <p:ext uri="{BB962C8B-B14F-4D97-AF65-F5344CB8AC3E}">
        <p14:creationId xmlns:p14="http://schemas.microsoft.com/office/powerpoint/2010/main" val="80702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52FB-5858-42C5-B92A-87EBEC85F1A3}"/>
              </a:ext>
            </a:extLst>
          </p:cNvPr>
          <p:cNvSpPr>
            <a:spLocks noGrp="1"/>
          </p:cNvSpPr>
          <p:nvPr>
            <p:ph type="title"/>
          </p:nvPr>
        </p:nvSpPr>
        <p:spPr/>
        <p:txBody>
          <a:bodyPr/>
          <a:lstStyle/>
          <a:p>
            <a:r>
              <a:rPr lang="nb-NO" dirty="0"/>
              <a:t>Pris per kvm</a:t>
            </a:r>
          </a:p>
        </p:txBody>
      </p:sp>
      <p:pic>
        <p:nvPicPr>
          <p:cNvPr id="4" name="Picture 3">
            <a:extLst>
              <a:ext uri="{FF2B5EF4-FFF2-40B4-BE49-F238E27FC236}">
                <a16:creationId xmlns:a16="http://schemas.microsoft.com/office/drawing/2014/main" id="{6DD15BF7-BABE-40E1-AD64-14720F61EEA5}"/>
              </a:ext>
            </a:extLst>
          </p:cNvPr>
          <p:cNvPicPr>
            <a:picLocks noChangeAspect="1"/>
          </p:cNvPicPr>
          <p:nvPr/>
        </p:nvPicPr>
        <p:blipFill>
          <a:blip r:embed="rId2"/>
          <a:stretch>
            <a:fillRect/>
          </a:stretch>
        </p:blipFill>
        <p:spPr>
          <a:xfrm>
            <a:off x="939524" y="1519020"/>
            <a:ext cx="7264951" cy="3819960"/>
          </a:xfrm>
          <a:prstGeom prst="rect">
            <a:avLst/>
          </a:prstGeom>
        </p:spPr>
      </p:pic>
      <p:sp>
        <p:nvSpPr>
          <p:cNvPr id="5" name="TextBox 4">
            <a:extLst>
              <a:ext uri="{FF2B5EF4-FFF2-40B4-BE49-F238E27FC236}">
                <a16:creationId xmlns:a16="http://schemas.microsoft.com/office/drawing/2014/main" id="{EE721AE1-95DB-4DD8-B4E4-68F535EF4502}"/>
              </a:ext>
            </a:extLst>
          </p:cNvPr>
          <p:cNvSpPr txBox="1"/>
          <p:nvPr/>
        </p:nvSpPr>
        <p:spPr>
          <a:xfrm>
            <a:off x="1194628" y="5854148"/>
            <a:ext cx="3632015" cy="369332"/>
          </a:xfrm>
          <a:prstGeom prst="rect">
            <a:avLst/>
          </a:prstGeom>
          <a:noFill/>
        </p:spPr>
        <p:txBody>
          <a:bodyPr wrap="square" rtlCol="0">
            <a:spAutoFit/>
          </a:bodyPr>
          <a:lstStyle/>
          <a:p>
            <a:r>
              <a:rPr lang="nb-NO" dirty="0"/>
              <a:t>Kilde: Hansen og Pettrem (2018)</a:t>
            </a:r>
          </a:p>
        </p:txBody>
      </p:sp>
    </p:spTree>
    <p:extLst>
      <p:ext uri="{BB962C8B-B14F-4D97-AF65-F5344CB8AC3E}">
        <p14:creationId xmlns:p14="http://schemas.microsoft.com/office/powerpoint/2010/main" val="259006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en-US" altLang="nb-NO" dirty="0"/>
              <a:t>Specific Property, Time, and Place</a:t>
            </a:r>
            <a:endParaRPr lang="nb-NO" dirty="0"/>
          </a:p>
        </p:txBody>
      </p:sp>
      <p:sp>
        <p:nvSpPr>
          <p:cNvPr id="3" name="Plassholder for innhold 2"/>
          <p:cNvSpPr>
            <a:spLocks noGrp="1"/>
          </p:cNvSpPr>
          <p:nvPr>
            <p:ph idx="1"/>
          </p:nvPr>
        </p:nvSpPr>
        <p:spPr/>
        <p:txBody>
          <a:bodyPr/>
          <a:lstStyle/>
          <a:p>
            <a:r>
              <a:rPr lang="en-US" i="1" dirty="0"/>
              <a:t>Valuation . . . means the procedure and technique of estimating the value of </a:t>
            </a:r>
            <a:r>
              <a:rPr lang="en-US" b="1" i="1" dirty="0">
                <a:solidFill>
                  <a:srgbClr val="7030A0"/>
                </a:solidFill>
              </a:rPr>
              <a:t>specific property</a:t>
            </a:r>
            <a:r>
              <a:rPr lang="en-US" i="1" dirty="0">
                <a:solidFill>
                  <a:srgbClr val="7030A0"/>
                </a:solidFill>
              </a:rPr>
              <a:t> </a:t>
            </a:r>
            <a:r>
              <a:rPr lang="en-US" i="1" dirty="0"/>
              <a:t>at a </a:t>
            </a:r>
            <a:r>
              <a:rPr lang="en-US" b="1" i="1" dirty="0">
                <a:solidFill>
                  <a:srgbClr val="7030A0"/>
                </a:solidFill>
              </a:rPr>
              <a:t>stated time</a:t>
            </a:r>
            <a:r>
              <a:rPr lang="en-US" i="1" dirty="0">
                <a:solidFill>
                  <a:srgbClr val="7030A0"/>
                </a:solidFill>
              </a:rPr>
              <a:t> </a:t>
            </a:r>
            <a:r>
              <a:rPr lang="en-US" i="1" dirty="0"/>
              <a:t>and </a:t>
            </a:r>
            <a:r>
              <a:rPr lang="en-US" b="1" i="1" dirty="0">
                <a:solidFill>
                  <a:srgbClr val="7030A0"/>
                </a:solidFill>
              </a:rPr>
              <a:t>place</a:t>
            </a:r>
            <a:r>
              <a:rPr lang="en-US" i="1" dirty="0"/>
              <a:t> (</a:t>
            </a:r>
            <a:r>
              <a:rPr lang="en-US" i="1" dirty="0" err="1"/>
              <a:t>Bonbright</a:t>
            </a:r>
            <a:r>
              <a:rPr lang="en-US" i="1" dirty="0"/>
              <a:t> 1937, 10).</a:t>
            </a:r>
          </a:p>
          <a:p>
            <a:endParaRPr lang="en-US" i="1" dirty="0"/>
          </a:p>
          <a:p>
            <a:endParaRPr lang="en-US" i="1" dirty="0"/>
          </a:p>
          <a:p>
            <a:r>
              <a:rPr lang="en-US" i="1" dirty="0" err="1"/>
              <a:t>Verdsettelse</a:t>
            </a:r>
            <a:r>
              <a:rPr lang="en-US" i="1" dirty="0"/>
              <a:t> … </a:t>
            </a:r>
            <a:r>
              <a:rPr lang="en-US" i="1" dirty="0" err="1"/>
              <a:t>betyr</a:t>
            </a:r>
            <a:r>
              <a:rPr lang="en-US" i="1" dirty="0"/>
              <a:t> </a:t>
            </a:r>
            <a:r>
              <a:rPr lang="en-US" i="1" dirty="0" err="1"/>
              <a:t>prosedyrer</a:t>
            </a:r>
            <a:r>
              <a:rPr lang="en-US" i="1" dirty="0"/>
              <a:t> </a:t>
            </a:r>
            <a:r>
              <a:rPr lang="en-US" i="1" dirty="0" err="1"/>
              <a:t>og</a:t>
            </a:r>
            <a:r>
              <a:rPr lang="en-US" i="1" dirty="0"/>
              <a:t> </a:t>
            </a:r>
            <a:r>
              <a:rPr lang="en-US" i="1" dirty="0" err="1"/>
              <a:t>teknikker</a:t>
            </a:r>
            <a:r>
              <a:rPr lang="en-US" i="1" dirty="0"/>
              <a:t> for å </a:t>
            </a:r>
            <a:r>
              <a:rPr lang="en-US" i="1" dirty="0" err="1"/>
              <a:t>estimere</a:t>
            </a:r>
            <a:r>
              <a:rPr lang="en-US" i="1" dirty="0"/>
              <a:t> </a:t>
            </a:r>
            <a:r>
              <a:rPr lang="en-US" i="1" dirty="0" err="1"/>
              <a:t>verdien</a:t>
            </a:r>
            <a:r>
              <a:rPr lang="en-US" i="1" dirty="0"/>
              <a:t> </a:t>
            </a:r>
            <a:r>
              <a:rPr lang="en-US" i="1" dirty="0" err="1"/>
              <a:t>av</a:t>
            </a:r>
            <a:r>
              <a:rPr lang="en-US" i="1" dirty="0"/>
              <a:t> </a:t>
            </a:r>
            <a:r>
              <a:rPr lang="en-US" i="1" dirty="0" err="1"/>
              <a:t>en</a:t>
            </a:r>
            <a:r>
              <a:rPr lang="en-US" i="1" dirty="0"/>
              <a:t> </a:t>
            </a:r>
            <a:r>
              <a:rPr lang="en-US" i="1" dirty="0" err="1"/>
              <a:t>spessifikk</a:t>
            </a:r>
            <a:r>
              <a:rPr lang="en-US" i="1" dirty="0"/>
              <a:t> </a:t>
            </a:r>
            <a:r>
              <a:rPr lang="en-US" i="1" dirty="0" err="1"/>
              <a:t>eiendel</a:t>
            </a:r>
            <a:r>
              <a:rPr lang="en-US" i="1" dirty="0"/>
              <a:t>  </a:t>
            </a:r>
            <a:r>
              <a:rPr lang="en-US" i="1" dirty="0" err="1"/>
              <a:t>på</a:t>
            </a:r>
            <a:r>
              <a:rPr lang="en-US" i="1" dirty="0"/>
              <a:t> et </a:t>
            </a:r>
            <a:r>
              <a:rPr lang="en-US" i="1" dirty="0" err="1"/>
              <a:t>gitt</a:t>
            </a:r>
            <a:r>
              <a:rPr lang="en-US" i="1" dirty="0"/>
              <a:t> </a:t>
            </a:r>
            <a:r>
              <a:rPr lang="en-US" i="1" dirty="0" err="1"/>
              <a:t>sted</a:t>
            </a:r>
            <a:r>
              <a:rPr lang="en-US" i="1" dirty="0"/>
              <a:t> </a:t>
            </a:r>
            <a:r>
              <a:rPr lang="en-US" i="1" dirty="0" err="1"/>
              <a:t>og</a:t>
            </a:r>
            <a:r>
              <a:rPr lang="en-US" i="1" dirty="0"/>
              <a:t> </a:t>
            </a:r>
            <a:r>
              <a:rPr lang="en-US" i="1" dirty="0" err="1"/>
              <a:t>tidspunkt</a:t>
            </a:r>
            <a:r>
              <a:rPr lang="en-US" i="1" dirty="0"/>
              <a:t>.</a:t>
            </a:r>
            <a:endParaRPr lang="nb-NO" dirty="0"/>
          </a:p>
          <a:p>
            <a:endParaRPr lang="en-US" i="1" dirty="0"/>
          </a:p>
          <a:p>
            <a:endParaRPr lang="nb-NO" dirty="0"/>
          </a:p>
        </p:txBody>
      </p:sp>
    </p:spTree>
    <p:extLst>
      <p:ext uri="{BB962C8B-B14F-4D97-AF65-F5344CB8AC3E}">
        <p14:creationId xmlns:p14="http://schemas.microsoft.com/office/powerpoint/2010/main" val="223862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7B42-F358-470D-BDDA-8C65A71964C2}"/>
              </a:ext>
            </a:extLst>
          </p:cNvPr>
          <p:cNvSpPr>
            <a:spLocks noGrp="1"/>
          </p:cNvSpPr>
          <p:nvPr>
            <p:ph type="title"/>
          </p:nvPr>
        </p:nvSpPr>
        <p:spPr/>
        <p:txBody>
          <a:bodyPr/>
          <a:lstStyle/>
          <a:p>
            <a:r>
              <a:rPr lang="nb-NO" dirty="0"/>
              <a:t>Boligens størrelse</a:t>
            </a:r>
          </a:p>
        </p:txBody>
      </p:sp>
      <p:sp>
        <p:nvSpPr>
          <p:cNvPr id="3" name="Content Placeholder 2">
            <a:extLst>
              <a:ext uri="{FF2B5EF4-FFF2-40B4-BE49-F238E27FC236}">
                <a16:creationId xmlns:a16="http://schemas.microsoft.com/office/drawing/2014/main" id="{9A02237F-B8C5-4E86-8970-4833D6F7AB86}"/>
              </a:ext>
            </a:extLst>
          </p:cNvPr>
          <p:cNvSpPr>
            <a:spLocks noGrp="1"/>
          </p:cNvSpPr>
          <p:nvPr>
            <p:ph idx="1"/>
          </p:nvPr>
        </p:nvSpPr>
        <p:spPr/>
        <p:txBody>
          <a:bodyPr/>
          <a:lstStyle/>
          <a:p>
            <a:r>
              <a:rPr lang="nb-NO" dirty="0"/>
              <a:t>Bruk </a:t>
            </a:r>
            <a:r>
              <a:rPr lang="nb-NO" dirty="0" err="1"/>
              <a:t>dummier</a:t>
            </a:r>
            <a:r>
              <a:rPr lang="nb-NO" dirty="0"/>
              <a:t> eller ledd som gir avtakende sammenheng.</a:t>
            </a:r>
          </a:p>
        </p:txBody>
      </p:sp>
    </p:spTree>
    <p:extLst>
      <p:ext uri="{BB962C8B-B14F-4D97-AF65-F5344CB8AC3E}">
        <p14:creationId xmlns:p14="http://schemas.microsoft.com/office/powerpoint/2010/main" val="15260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4FDB-2876-4E55-AB3E-DF9BD3ED1673}"/>
              </a:ext>
            </a:extLst>
          </p:cNvPr>
          <p:cNvSpPr>
            <a:spLocks noGrp="1"/>
          </p:cNvSpPr>
          <p:nvPr>
            <p:ph type="title"/>
          </p:nvPr>
        </p:nvSpPr>
        <p:spPr/>
        <p:txBody>
          <a:bodyPr/>
          <a:lstStyle/>
          <a:p>
            <a:r>
              <a:rPr lang="nb-NO" dirty="0"/>
              <a:t>Boligens alder</a:t>
            </a:r>
          </a:p>
        </p:txBody>
      </p:sp>
      <p:sp>
        <p:nvSpPr>
          <p:cNvPr id="3" name="Content Placeholder 2">
            <a:extLst>
              <a:ext uri="{FF2B5EF4-FFF2-40B4-BE49-F238E27FC236}">
                <a16:creationId xmlns:a16="http://schemas.microsoft.com/office/drawing/2014/main" id="{A7FC05C2-B094-4585-B595-8180A3817577}"/>
              </a:ext>
            </a:extLst>
          </p:cNvPr>
          <p:cNvSpPr>
            <a:spLocks noGrp="1"/>
          </p:cNvSpPr>
          <p:nvPr>
            <p:ph idx="1"/>
          </p:nvPr>
        </p:nvSpPr>
        <p:spPr/>
        <p:txBody>
          <a:bodyPr/>
          <a:lstStyle/>
          <a:p>
            <a:r>
              <a:rPr lang="nb-NO" dirty="0"/>
              <a:t>Nyere boliger har generelt høyere standard enn eldre.</a:t>
            </a:r>
          </a:p>
          <a:p>
            <a:endParaRPr lang="nb-NO" dirty="0"/>
          </a:p>
          <a:p>
            <a:r>
              <a:rPr lang="nb-NO" dirty="0"/>
              <a:t>Endringer i </a:t>
            </a:r>
            <a:r>
              <a:rPr lang="nb-NO" dirty="0" err="1"/>
              <a:t>byggestandarder</a:t>
            </a:r>
            <a:r>
              <a:rPr lang="nb-NO" dirty="0"/>
              <a:t> eller </a:t>
            </a:r>
            <a:r>
              <a:rPr lang="nb-NO" dirty="0" err="1"/>
              <a:t>byggmåter</a:t>
            </a:r>
            <a:r>
              <a:rPr lang="nb-NO" dirty="0"/>
              <a:t> kan ha betydning for boligens verdi.</a:t>
            </a:r>
          </a:p>
          <a:p>
            <a:endParaRPr lang="nb-NO" dirty="0"/>
          </a:p>
          <a:p>
            <a:r>
              <a:rPr lang="nb-NO" dirty="0"/>
              <a:t>Oppussing medfører at det blir vanskeligere å anta denne sammenhengen jo eldre boligen blir.</a:t>
            </a:r>
          </a:p>
          <a:p>
            <a:endParaRPr lang="nb-NO" dirty="0"/>
          </a:p>
          <a:p>
            <a:r>
              <a:rPr lang="nb-NO" dirty="0"/>
              <a:t>Det kan være at beliggenhet og mikrobeliggenhet er korrelert med byggeår.</a:t>
            </a:r>
          </a:p>
          <a:p>
            <a:endParaRPr lang="nb-NO" dirty="0"/>
          </a:p>
          <a:p>
            <a:endParaRPr lang="nb-NO" dirty="0"/>
          </a:p>
        </p:txBody>
      </p:sp>
    </p:spTree>
    <p:extLst>
      <p:ext uri="{BB962C8B-B14F-4D97-AF65-F5344CB8AC3E}">
        <p14:creationId xmlns:p14="http://schemas.microsoft.com/office/powerpoint/2010/main" val="2889758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5F62-322C-4CD8-BFC3-887D7DA0E877}"/>
              </a:ext>
            </a:extLst>
          </p:cNvPr>
          <p:cNvSpPr>
            <a:spLocks noGrp="1"/>
          </p:cNvSpPr>
          <p:nvPr>
            <p:ph type="title"/>
          </p:nvPr>
        </p:nvSpPr>
        <p:spPr/>
        <p:txBody>
          <a:bodyPr/>
          <a:lstStyle/>
          <a:p>
            <a:r>
              <a:rPr lang="nb-NO" dirty="0"/>
              <a:t>Boligens alder</a:t>
            </a:r>
          </a:p>
        </p:txBody>
      </p:sp>
      <p:sp>
        <p:nvSpPr>
          <p:cNvPr id="3" name="Content Placeholder 2">
            <a:extLst>
              <a:ext uri="{FF2B5EF4-FFF2-40B4-BE49-F238E27FC236}">
                <a16:creationId xmlns:a16="http://schemas.microsoft.com/office/drawing/2014/main" id="{A9AF34B9-BA97-41EC-92AB-C5FFF7BDD76E}"/>
              </a:ext>
            </a:extLst>
          </p:cNvPr>
          <p:cNvSpPr>
            <a:spLocks noGrp="1"/>
          </p:cNvSpPr>
          <p:nvPr>
            <p:ph idx="1"/>
          </p:nvPr>
        </p:nvSpPr>
        <p:spPr/>
        <p:txBody>
          <a:bodyPr/>
          <a:lstStyle/>
          <a:p>
            <a:endParaRPr lang="nb-NO" dirty="0"/>
          </a:p>
          <a:p>
            <a:endParaRPr lang="nb-NO" dirty="0"/>
          </a:p>
          <a:p>
            <a:endParaRPr lang="nb-NO" dirty="0"/>
          </a:p>
          <a:p>
            <a:endParaRPr lang="nb-NO" dirty="0"/>
          </a:p>
          <a:p>
            <a:endParaRPr lang="nb-NO" dirty="0"/>
          </a:p>
          <a:p>
            <a:endParaRPr lang="nb-NO" dirty="0"/>
          </a:p>
          <a:p>
            <a:endParaRPr lang="nb-NO" dirty="0"/>
          </a:p>
          <a:p>
            <a:r>
              <a:rPr lang="nb-NO" dirty="0"/>
              <a:t>Benytt </a:t>
            </a:r>
            <a:r>
              <a:rPr lang="nb-NO" dirty="0" err="1"/>
              <a:t>dummier</a:t>
            </a:r>
            <a:r>
              <a:rPr lang="nb-NO" dirty="0"/>
              <a:t> eller et ledd som gir avtakende sammenheng mellom alder og pris</a:t>
            </a:r>
          </a:p>
        </p:txBody>
      </p:sp>
      <p:pic>
        <p:nvPicPr>
          <p:cNvPr id="4" name="Picture 3">
            <a:extLst>
              <a:ext uri="{FF2B5EF4-FFF2-40B4-BE49-F238E27FC236}">
                <a16:creationId xmlns:a16="http://schemas.microsoft.com/office/drawing/2014/main" id="{13C8C306-660B-4DE1-A74E-5C4D9E3C6C84}"/>
              </a:ext>
            </a:extLst>
          </p:cNvPr>
          <p:cNvPicPr>
            <a:picLocks noChangeAspect="1"/>
          </p:cNvPicPr>
          <p:nvPr/>
        </p:nvPicPr>
        <p:blipFill>
          <a:blip r:embed="rId2"/>
          <a:stretch>
            <a:fillRect/>
          </a:stretch>
        </p:blipFill>
        <p:spPr>
          <a:xfrm>
            <a:off x="900674" y="1853022"/>
            <a:ext cx="7342651" cy="826200"/>
          </a:xfrm>
          <a:prstGeom prst="rect">
            <a:avLst/>
          </a:prstGeom>
        </p:spPr>
      </p:pic>
      <p:sp>
        <p:nvSpPr>
          <p:cNvPr id="5" name="TextBox 4">
            <a:extLst>
              <a:ext uri="{FF2B5EF4-FFF2-40B4-BE49-F238E27FC236}">
                <a16:creationId xmlns:a16="http://schemas.microsoft.com/office/drawing/2014/main" id="{667D0092-CBC7-49AA-B435-94A8FB9BD844}"/>
              </a:ext>
            </a:extLst>
          </p:cNvPr>
          <p:cNvSpPr txBox="1"/>
          <p:nvPr/>
        </p:nvSpPr>
        <p:spPr>
          <a:xfrm>
            <a:off x="1393410" y="3081131"/>
            <a:ext cx="3618428" cy="369332"/>
          </a:xfrm>
          <a:prstGeom prst="rect">
            <a:avLst/>
          </a:prstGeom>
          <a:noFill/>
        </p:spPr>
        <p:txBody>
          <a:bodyPr wrap="square" rtlCol="0">
            <a:spAutoFit/>
          </a:bodyPr>
          <a:lstStyle/>
          <a:p>
            <a:r>
              <a:rPr lang="nb-NO" dirty="0"/>
              <a:t>Kilde: Hansen og Pettrem (2018)</a:t>
            </a:r>
          </a:p>
        </p:txBody>
      </p:sp>
    </p:spTree>
    <p:extLst>
      <p:ext uri="{BB962C8B-B14F-4D97-AF65-F5344CB8AC3E}">
        <p14:creationId xmlns:p14="http://schemas.microsoft.com/office/powerpoint/2010/main" val="3816453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E3EB-A928-4DD3-8109-C81125A42EC5}"/>
              </a:ext>
            </a:extLst>
          </p:cNvPr>
          <p:cNvSpPr>
            <a:spLocks noGrp="1"/>
          </p:cNvSpPr>
          <p:nvPr>
            <p:ph type="title"/>
          </p:nvPr>
        </p:nvSpPr>
        <p:spPr/>
        <p:txBody>
          <a:bodyPr/>
          <a:lstStyle/>
          <a:p>
            <a:r>
              <a:rPr lang="nb-NO" dirty="0"/>
              <a:t>Andre variabler</a:t>
            </a:r>
          </a:p>
        </p:txBody>
      </p:sp>
      <p:sp>
        <p:nvSpPr>
          <p:cNvPr id="3" name="Content Placeholder 2">
            <a:extLst>
              <a:ext uri="{FF2B5EF4-FFF2-40B4-BE49-F238E27FC236}">
                <a16:creationId xmlns:a16="http://schemas.microsoft.com/office/drawing/2014/main" id="{CEA24642-C211-41C8-851E-EE308772E3ED}"/>
              </a:ext>
            </a:extLst>
          </p:cNvPr>
          <p:cNvSpPr>
            <a:spLocks noGrp="1"/>
          </p:cNvSpPr>
          <p:nvPr>
            <p:ph idx="1"/>
          </p:nvPr>
        </p:nvSpPr>
        <p:spPr/>
        <p:txBody>
          <a:bodyPr>
            <a:normAutofit lnSpcReduction="10000"/>
          </a:bodyPr>
          <a:lstStyle/>
          <a:p>
            <a:r>
              <a:rPr lang="nb-NO" dirty="0"/>
              <a:t>Antall soverom</a:t>
            </a:r>
          </a:p>
          <a:p>
            <a:r>
              <a:rPr lang="nb-NO" dirty="0"/>
              <a:t>Antall bad</a:t>
            </a:r>
          </a:p>
          <a:p>
            <a:r>
              <a:rPr lang="nb-NO" dirty="0"/>
              <a:t>Energimerke</a:t>
            </a:r>
          </a:p>
          <a:p>
            <a:r>
              <a:rPr lang="nb-NO" dirty="0"/>
              <a:t>Vernestatus</a:t>
            </a:r>
          </a:p>
          <a:p>
            <a:r>
              <a:rPr lang="nb-NO" dirty="0"/>
              <a:t>Månedlig felleskostnad</a:t>
            </a:r>
          </a:p>
          <a:p>
            <a:r>
              <a:rPr lang="nb-NO" dirty="0"/>
              <a:t>Tomtestørrelse</a:t>
            </a:r>
          </a:p>
          <a:p>
            <a:r>
              <a:rPr lang="nb-NO" dirty="0"/>
              <a:t>Hage</a:t>
            </a:r>
          </a:p>
          <a:p>
            <a:r>
              <a:rPr lang="nb-NO" dirty="0"/>
              <a:t>Veranda/terrasse</a:t>
            </a:r>
          </a:p>
          <a:p>
            <a:r>
              <a:rPr lang="nb-NO" dirty="0"/>
              <a:t>Parkering</a:t>
            </a:r>
          </a:p>
          <a:p>
            <a:r>
              <a:rPr lang="nb-NO" dirty="0"/>
              <a:t>Festetomt</a:t>
            </a:r>
          </a:p>
          <a:p>
            <a:r>
              <a:rPr lang="nb-NO" dirty="0"/>
              <a:t>Etasje</a:t>
            </a:r>
          </a:p>
          <a:p>
            <a:r>
              <a:rPr lang="nb-NO" dirty="0"/>
              <a:t>Etasje i bygget</a:t>
            </a:r>
          </a:p>
          <a:p>
            <a:r>
              <a:rPr lang="nb-NO" dirty="0"/>
              <a:t>Antall enheter i bygget</a:t>
            </a:r>
          </a:p>
          <a:p>
            <a:endParaRPr lang="nb-NO" dirty="0"/>
          </a:p>
        </p:txBody>
      </p:sp>
    </p:spTree>
    <p:extLst>
      <p:ext uri="{BB962C8B-B14F-4D97-AF65-F5344CB8AC3E}">
        <p14:creationId xmlns:p14="http://schemas.microsoft.com/office/powerpoint/2010/main" val="1226257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8E8-E515-4BE1-9F26-855A9B0C013C}"/>
              </a:ext>
            </a:extLst>
          </p:cNvPr>
          <p:cNvSpPr>
            <a:spLocks noGrp="1"/>
          </p:cNvSpPr>
          <p:nvPr>
            <p:ph type="title"/>
          </p:nvPr>
        </p:nvSpPr>
        <p:spPr/>
        <p:txBody>
          <a:bodyPr/>
          <a:lstStyle/>
          <a:p>
            <a:r>
              <a:rPr lang="nb-NO" dirty="0"/>
              <a:t>Utelatte variabler?</a:t>
            </a:r>
          </a:p>
        </p:txBody>
      </p:sp>
      <p:sp>
        <p:nvSpPr>
          <p:cNvPr id="3" name="Content Placeholder 2">
            <a:extLst>
              <a:ext uri="{FF2B5EF4-FFF2-40B4-BE49-F238E27FC236}">
                <a16:creationId xmlns:a16="http://schemas.microsoft.com/office/drawing/2014/main" id="{69EBE053-FB85-43EE-8C6E-A5F3D02ACE0B}"/>
              </a:ext>
            </a:extLst>
          </p:cNvPr>
          <p:cNvSpPr>
            <a:spLocks noGrp="1"/>
          </p:cNvSpPr>
          <p:nvPr>
            <p:ph idx="1"/>
          </p:nvPr>
        </p:nvSpPr>
        <p:spPr/>
        <p:txBody>
          <a:bodyPr/>
          <a:lstStyle/>
          <a:p>
            <a:r>
              <a:rPr lang="nb-NO" dirty="0"/>
              <a:t>Mikrobeliggenhet</a:t>
            </a:r>
          </a:p>
          <a:p>
            <a:r>
              <a:rPr lang="nb-NO" dirty="0"/>
              <a:t>Standard</a:t>
            </a:r>
          </a:p>
        </p:txBody>
      </p:sp>
    </p:spTree>
    <p:extLst>
      <p:ext uri="{BB962C8B-B14F-4D97-AF65-F5344CB8AC3E}">
        <p14:creationId xmlns:p14="http://schemas.microsoft.com/office/powerpoint/2010/main" val="2200793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F702-3CF9-4127-9714-84698C26155F}"/>
              </a:ext>
            </a:extLst>
          </p:cNvPr>
          <p:cNvSpPr>
            <a:spLocks noGrp="1"/>
          </p:cNvSpPr>
          <p:nvPr>
            <p:ph type="title"/>
          </p:nvPr>
        </p:nvSpPr>
        <p:spPr/>
        <p:txBody>
          <a:bodyPr/>
          <a:lstStyle/>
          <a:p>
            <a:r>
              <a:rPr lang="nb-NO" dirty="0" err="1"/>
              <a:t>Hedoniske</a:t>
            </a:r>
            <a:r>
              <a:rPr lang="nb-NO" dirty="0"/>
              <a:t> indekser</a:t>
            </a:r>
          </a:p>
        </p:txBody>
      </p:sp>
      <p:pic>
        <p:nvPicPr>
          <p:cNvPr id="4" name="Picture 2" descr="Eiendom Norges Boligprisindeks">
            <a:extLst>
              <a:ext uri="{FF2B5EF4-FFF2-40B4-BE49-F238E27FC236}">
                <a16:creationId xmlns:a16="http://schemas.microsoft.com/office/drawing/2014/main" id="{B05AE993-7C43-4958-9034-87223A96E5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7171" y="1600200"/>
            <a:ext cx="7010680" cy="4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547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51C8-54A7-4994-A2CD-EE1AA9923217}"/>
              </a:ext>
            </a:extLst>
          </p:cNvPr>
          <p:cNvSpPr>
            <a:spLocks noGrp="1"/>
          </p:cNvSpPr>
          <p:nvPr>
            <p:ph type="title"/>
          </p:nvPr>
        </p:nvSpPr>
        <p:spPr/>
        <p:txBody>
          <a:bodyPr/>
          <a:lstStyle/>
          <a:p>
            <a:r>
              <a:rPr lang="nb-NO" dirty="0" err="1"/>
              <a:t>Hedoniske</a:t>
            </a:r>
            <a:r>
              <a:rPr lang="nb-NO" dirty="0"/>
              <a:t> indekser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2C2688-F987-4764-A89B-332FEDB52172}"/>
                  </a:ext>
                </a:extLst>
              </p:cNvPr>
              <p:cNvSpPr>
                <a:spLocks noGrp="1"/>
              </p:cNvSpPr>
              <p:nvPr>
                <p:ph idx="1"/>
              </p:nvPr>
            </p:nvSpPr>
            <p:spPr/>
            <p:txBody>
              <a:bodyPr/>
              <a:lstStyle/>
              <a:p>
                <a:r>
                  <a:rPr lang="en-US" dirty="0"/>
                  <a:t>The hedonic model: time dummy variable method</a:t>
                </a:r>
              </a:p>
              <a:p>
                <a:endParaRPr lang="en-US" dirty="0"/>
              </a:p>
              <a:p>
                <a14:m>
                  <m:oMath xmlns:m="http://schemas.openxmlformats.org/officeDocument/2006/math">
                    <m:r>
                      <a:rPr lang="nb-NO" b="0" i="1" smtClean="0">
                        <a:latin typeface="Cambria Math" panose="02040503050406030204" pitchFamily="18" charset="0"/>
                      </a:rPr>
                      <m:t>𝐿𝑛</m:t>
                    </m:r>
                    <m:d>
                      <m:dPr>
                        <m:ctrlPr>
                          <a:rPr lang="nb-NO" b="0" i="1" smtClean="0">
                            <a:latin typeface="Cambria Math" panose="02040503050406030204" pitchFamily="18" charset="0"/>
                          </a:rPr>
                        </m:ctrlPr>
                      </m:dPr>
                      <m:e>
                        <m:sSub>
                          <m:sSubPr>
                            <m:ctrlPr>
                              <a:rPr lang="nb-NO" b="0" i="1" smtClean="0">
                                <a:latin typeface="Cambria Math" panose="02040503050406030204" pitchFamily="18" charset="0"/>
                              </a:rPr>
                            </m:ctrlPr>
                          </m:sSubPr>
                          <m:e>
                            <m:r>
                              <a:rPr lang="nb-NO" b="0" i="1" smtClean="0">
                                <a:latin typeface="Cambria Math" panose="02040503050406030204" pitchFamily="18" charset="0"/>
                              </a:rPr>
                              <m:t>𝑃</m:t>
                            </m:r>
                          </m:e>
                          <m:sub>
                            <m:r>
                              <a:rPr lang="nb-NO" b="0" i="1" smtClean="0">
                                <a:latin typeface="Cambria Math" panose="02040503050406030204" pitchFamily="18" charset="0"/>
                              </a:rPr>
                              <m:t>𝑖𝑡</m:t>
                            </m:r>
                          </m:sub>
                        </m:sSub>
                      </m:e>
                    </m:d>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𝛾</m:t>
                        </m:r>
                      </m:e>
                      <m:sub>
                        <m:r>
                          <a:rPr lang="nb-NO" b="0" i="1" smtClean="0">
                            <a:latin typeface="Cambria Math" panose="02040503050406030204" pitchFamily="18" charset="0"/>
                          </a:rPr>
                          <m:t>0</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rPr>
                          <m:t>𝑡</m:t>
                        </m:r>
                      </m:sub>
                    </m:sSub>
                    <m:r>
                      <a:rPr lang="nb-NO" b="0" i="1" smtClean="0">
                        <a:latin typeface="Cambria Math" panose="02040503050406030204" pitchFamily="18" charset="0"/>
                      </a:rPr>
                      <m:t>+</m:t>
                    </m:r>
                    <m:nary>
                      <m:naryPr>
                        <m:chr m:val="∑"/>
                        <m:supHide m:val="on"/>
                        <m:ctrlPr>
                          <a:rPr lang="nb-NO" b="0" i="1" smtClean="0">
                            <a:latin typeface="Cambria Math" panose="02040503050406030204" pitchFamily="18" charset="0"/>
                          </a:rPr>
                        </m:ctrlPr>
                      </m:naryPr>
                      <m:sub>
                        <m:r>
                          <m:rPr>
                            <m:brk m:alnAt="7"/>
                          </m:rPr>
                          <a:rPr lang="nb-NO" b="0" i="1" smtClean="0">
                            <a:latin typeface="Cambria Math" panose="02040503050406030204" pitchFamily="18" charset="0"/>
                          </a:rPr>
                          <m:t>𝑘</m:t>
                        </m:r>
                      </m:sub>
                      <m:sup/>
                      <m:e>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𝛼</m:t>
                            </m:r>
                          </m:e>
                          <m:sub>
                            <m:r>
                              <a:rPr lang="nb-NO" b="0" i="1" smtClean="0">
                                <a:latin typeface="Cambria Math" panose="02040503050406030204" pitchFamily="18" charset="0"/>
                              </a:rPr>
                              <m:t>𝑘</m:t>
                            </m:r>
                          </m:sub>
                        </m:sSub>
                        <m:sSub>
                          <m:sSubPr>
                            <m:ctrlPr>
                              <a:rPr lang="nb-NO" b="0" i="1" smtClean="0">
                                <a:latin typeface="Cambria Math" panose="02040503050406030204" pitchFamily="18" charset="0"/>
                              </a:rPr>
                            </m:ctrlPr>
                          </m:sSubPr>
                          <m:e>
                            <m:r>
                              <a:rPr lang="nb-NO" b="0" i="1" smtClean="0">
                                <a:latin typeface="Cambria Math" panose="02040503050406030204" pitchFamily="18" charset="0"/>
                              </a:rPr>
                              <m:t>𝑐</m:t>
                            </m:r>
                          </m:e>
                          <m:sub>
                            <m:r>
                              <a:rPr lang="nb-NO" b="0" i="1" smtClean="0">
                                <a:latin typeface="Cambria Math" panose="02040503050406030204" pitchFamily="18" charset="0"/>
                              </a:rPr>
                              <m:t>𝑘𝑖𝑡</m:t>
                            </m:r>
                          </m:sub>
                        </m:sSub>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𝑒</m:t>
                            </m:r>
                          </m:e>
                          <m:sub>
                            <m:r>
                              <a:rPr lang="nb-NO" b="0" i="1" smtClean="0">
                                <a:latin typeface="Cambria Math" panose="02040503050406030204" pitchFamily="18" charset="0"/>
                              </a:rPr>
                              <m:t>𝑖𝑡</m:t>
                            </m:r>
                          </m:sub>
                        </m:sSub>
                      </m:e>
                    </m:nary>
                  </m:oMath>
                </a14:m>
                <a:endParaRPr lang="nb-NO" dirty="0"/>
              </a:p>
              <a:p>
                <a:endParaRPr lang="nb-NO" dirty="0"/>
              </a:p>
              <a:p>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rPr>
                          <m:t>𝑡</m:t>
                        </m:r>
                      </m:sub>
                    </m:sSub>
                    <m:r>
                      <a:rPr lang="nb-NO" b="0" i="1" smtClean="0">
                        <a:latin typeface="Cambria Math" panose="02040503050406030204" pitchFamily="18" charset="0"/>
                      </a:rPr>
                      <m:t>=</m:t>
                    </m:r>
                    <m:nary>
                      <m:naryPr>
                        <m:chr m:val="∑"/>
                        <m:ctrlPr>
                          <a:rPr lang="nb-NO" b="0" i="1" smtClean="0">
                            <a:latin typeface="Cambria Math" panose="02040503050406030204" pitchFamily="18" charset="0"/>
                          </a:rPr>
                        </m:ctrlPr>
                      </m:naryPr>
                      <m:sub>
                        <m:r>
                          <m:rPr>
                            <m:brk m:alnAt="23"/>
                          </m:rPr>
                          <a:rPr lang="nb-NO" b="0" i="1" smtClean="0">
                            <a:latin typeface="Cambria Math" panose="02040503050406030204" pitchFamily="18" charset="0"/>
                          </a:rPr>
                          <m:t>𝑠</m:t>
                        </m:r>
                        <m:r>
                          <a:rPr lang="nb-NO" b="0" i="1" smtClean="0">
                            <a:latin typeface="Cambria Math" panose="02040503050406030204" pitchFamily="18" charset="0"/>
                          </a:rPr>
                          <m:t>=1</m:t>
                        </m:r>
                      </m:sub>
                      <m:sup>
                        <m:r>
                          <a:rPr lang="nb-NO" b="0" i="1" smtClean="0">
                            <a:latin typeface="Cambria Math" panose="02040503050406030204" pitchFamily="18" charset="0"/>
                          </a:rPr>
                          <m:t>𝑇</m:t>
                        </m:r>
                      </m:sup>
                      <m:e>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ea typeface="Cambria Math" panose="02040503050406030204" pitchFamily="18" charset="0"/>
                              </a:rPr>
                              <m:t>𝑠</m:t>
                            </m:r>
                          </m:sub>
                        </m:sSub>
                        <m:sSub>
                          <m:sSubPr>
                            <m:ctrlPr>
                              <a:rPr lang="nb-NO" i="1" smtClean="0">
                                <a:latin typeface="Cambria Math" panose="02040503050406030204" pitchFamily="18" charset="0"/>
                              </a:rPr>
                            </m:ctrlPr>
                          </m:sSubPr>
                          <m:e>
                            <m:r>
                              <a:rPr lang="nb-NO" b="0" i="1" smtClean="0">
                                <a:latin typeface="Cambria Math" panose="02040503050406030204" pitchFamily="18" charset="0"/>
                              </a:rPr>
                              <m:t>𝑑</m:t>
                            </m:r>
                          </m:e>
                          <m:sub>
                            <m:r>
                              <a:rPr lang="nb-NO" b="0" i="1" smtClean="0">
                                <a:latin typeface="Cambria Math" panose="02040503050406030204" pitchFamily="18" charset="0"/>
                              </a:rPr>
                              <m:t>𝑠𝑖𝑡</m:t>
                            </m:r>
                          </m:sub>
                        </m:sSub>
                      </m:e>
                    </m:nary>
                  </m:oMath>
                </a14:m>
                <a:endParaRPr lang="nb-NO" b="0" dirty="0"/>
              </a:p>
              <a:p>
                <a:endParaRPr lang="nb-NO" dirty="0"/>
              </a:p>
              <a:p>
                <a:r>
                  <a:rPr lang="nb-NO"/>
                  <a:t>der</a:t>
                </a:r>
              </a:p>
              <a:p>
                <a:endParaRPr lang="nb-NO" dirty="0"/>
              </a:p>
              <a:p>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𝑑</m:t>
                        </m:r>
                      </m:e>
                      <m:sub>
                        <m:r>
                          <a:rPr lang="nb-NO" b="0" i="1" smtClean="0">
                            <a:latin typeface="Cambria Math" panose="02040503050406030204" pitchFamily="18" charset="0"/>
                          </a:rPr>
                          <m:t>𝑠𝑖𝑡</m:t>
                        </m:r>
                      </m:sub>
                    </m:sSub>
                  </m:oMath>
                </a14:m>
                <a:r>
                  <a:rPr lang="nb-NO" dirty="0"/>
                  <a:t> tar verdien 1 når s = t og 0 ellers.</a:t>
                </a:r>
              </a:p>
            </p:txBody>
          </p:sp>
        </mc:Choice>
        <mc:Fallback>
          <p:sp>
            <p:nvSpPr>
              <p:cNvPr id="3" name="Content Placeholder 2">
                <a:extLst>
                  <a:ext uri="{FF2B5EF4-FFF2-40B4-BE49-F238E27FC236}">
                    <a16:creationId xmlns:a16="http://schemas.microsoft.com/office/drawing/2014/main" id="{672C2688-F987-4764-A89B-332FEDB52172}"/>
                  </a:ext>
                </a:extLst>
              </p:cNvPr>
              <p:cNvSpPr>
                <a:spLocks noGrp="1" noRot="1" noChangeAspect="1" noMove="1" noResize="1" noEditPoints="1" noAdjustHandles="1" noChangeArrowheads="1" noChangeShapeType="1" noTextEdit="1"/>
              </p:cNvSpPr>
              <p:nvPr>
                <p:ph idx="1"/>
              </p:nvPr>
            </p:nvSpPr>
            <p:spPr>
              <a:blipFill>
                <a:blip r:embed="rId2"/>
                <a:stretch>
                  <a:fillRect l="-1152" t="-796"/>
                </a:stretch>
              </a:blipFill>
            </p:spPr>
            <p:txBody>
              <a:bodyPr/>
              <a:lstStyle/>
              <a:p>
                <a:r>
                  <a:rPr lang="nb-NO">
                    <a:noFill/>
                  </a:rPr>
                  <a:t> </a:t>
                </a:r>
              </a:p>
            </p:txBody>
          </p:sp>
        </mc:Fallback>
      </mc:AlternateContent>
    </p:spTree>
    <p:extLst>
      <p:ext uri="{BB962C8B-B14F-4D97-AF65-F5344CB8AC3E}">
        <p14:creationId xmlns:p14="http://schemas.microsoft.com/office/powerpoint/2010/main" val="114636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F28-22B8-4371-9C68-C83ECFDD9EB1}"/>
              </a:ext>
            </a:extLst>
          </p:cNvPr>
          <p:cNvSpPr>
            <a:spLocks noGrp="1"/>
          </p:cNvSpPr>
          <p:nvPr>
            <p:ph type="title"/>
          </p:nvPr>
        </p:nvSpPr>
        <p:spPr/>
        <p:txBody>
          <a:bodyPr/>
          <a:lstStyle/>
          <a:p>
            <a:r>
              <a:rPr lang="nb-NO" dirty="0"/>
              <a:t>Eksempler</a:t>
            </a:r>
          </a:p>
        </p:txBody>
      </p:sp>
      <p:pic>
        <p:nvPicPr>
          <p:cNvPr id="4" name="Content Placeholder 3">
            <a:extLst>
              <a:ext uri="{FF2B5EF4-FFF2-40B4-BE49-F238E27FC236}">
                <a16:creationId xmlns:a16="http://schemas.microsoft.com/office/drawing/2014/main" id="{820872AF-A1C3-4752-9C82-24BDEB06C6D2}"/>
              </a:ext>
            </a:extLst>
          </p:cNvPr>
          <p:cNvPicPr>
            <a:picLocks noGrp="1" noChangeAspect="1"/>
          </p:cNvPicPr>
          <p:nvPr>
            <p:ph idx="1"/>
          </p:nvPr>
        </p:nvPicPr>
        <p:blipFill>
          <a:blip r:embed="rId2"/>
          <a:stretch>
            <a:fillRect/>
          </a:stretch>
        </p:blipFill>
        <p:spPr>
          <a:xfrm>
            <a:off x="882112" y="1063625"/>
            <a:ext cx="4341404" cy="5357813"/>
          </a:xfrm>
          <a:prstGeom prst="rect">
            <a:avLst/>
          </a:prstGeom>
        </p:spPr>
      </p:pic>
      <p:sp>
        <p:nvSpPr>
          <p:cNvPr id="5" name="TextBox 4">
            <a:extLst>
              <a:ext uri="{FF2B5EF4-FFF2-40B4-BE49-F238E27FC236}">
                <a16:creationId xmlns:a16="http://schemas.microsoft.com/office/drawing/2014/main" id="{DBF08E61-655B-42AE-9AF7-5E884FE05CDD}"/>
              </a:ext>
            </a:extLst>
          </p:cNvPr>
          <p:cNvSpPr txBox="1"/>
          <p:nvPr/>
        </p:nvSpPr>
        <p:spPr>
          <a:xfrm>
            <a:off x="5729468" y="1273215"/>
            <a:ext cx="2872564" cy="5078313"/>
          </a:xfrm>
          <a:prstGeom prst="rect">
            <a:avLst/>
          </a:prstGeom>
          <a:noFill/>
        </p:spPr>
        <p:txBody>
          <a:bodyPr wrap="square" rtlCol="0">
            <a:spAutoFit/>
          </a:bodyPr>
          <a:lstStyle/>
          <a:p>
            <a:r>
              <a:rPr lang="en-US" sz="1200" dirty="0"/>
              <a:t>*** Significant at the 1% level. ** Significant at 5% level. * Significant at 10% level. ¤ Table note: The energy label dummies are A, B, C, D, E, and G, with F as the baseline. The Age variable is measured as Age = 1/(sale year-construction year). The dummies of St. </a:t>
            </a:r>
            <a:r>
              <a:rPr lang="en-US" sz="1200" dirty="0" err="1"/>
              <a:t>Hanshaugen</a:t>
            </a:r>
            <a:r>
              <a:rPr lang="en-US" sz="1200" dirty="0"/>
              <a:t>, </a:t>
            </a:r>
            <a:r>
              <a:rPr lang="en-US" sz="1200" dirty="0" err="1"/>
              <a:t>Gamle</a:t>
            </a:r>
            <a:r>
              <a:rPr lang="en-US" sz="1200" dirty="0"/>
              <a:t> Oslo, </a:t>
            </a:r>
            <a:r>
              <a:rPr lang="en-US" sz="1200" dirty="0" err="1"/>
              <a:t>Grynerløkka</a:t>
            </a:r>
            <a:r>
              <a:rPr lang="en-US" sz="1200" dirty="0"/>
              <a:t> </a:t>
            </a:r>
            <a:r>
              <a:rPr lang="en-US" sz="1200" dirty="0" err="1"/>
              <a:t>og</a:t>
            </a:r>
            <a:r>
              <a:rPr lang="en-US" sz="1200" dirty="0"/>
              <a:t> </a:t>
            </a:r>
            <a:r>
              <a:rPr lang="en-US" sz="1200" dirty="0" err="1"/>
              <a:t>Sagene</a:t>
            </a:r>
            <a:r>
              <a:rPr lang="en-US" sz="1200" dirty="0"/>
              <a:t>, Outer Oslo West, and Outer Oslo East are dummies for different parts of Oslo (districts), and where the district of Frogner is the baseline. The dummies Single-family house, townhouse and semi-detached houses are dummies for different housing types with apartments as the baseline. The dummies Small, Medium, and Large allow square meter prices to be different at different square meter levels. Small is dummy for Square meters between 51 and 80, Medium is 81–120 m2 , and Large is above 120 m2 . The baseline size is hence below 50 m2 . The year dummies in the hedonic time dummy model from 2001 to 2009 have a baseline of the year 2000.</a:t>
            </a:r>
            <a:endParaRPr lang="nb-NO" sz="1200" dirty="0"/>
          </a:p>
        </p:txBody>
      </p:sp>
      <p:sp>
        <p:nvSpPr>
          <p:cNvPr id="6" name="TextBox 5">
            <a:extLst>
              <a:ext uri="{FF2B5EF4-FFF2-40B4-BE49-F238E27FC236}">
                <a16:creationId xmlns:a16="http://schemas.microsoft.com/office/drawing/2014/main" id="{5F0EBBCC-0452-4F1E-B471-31B0D9AFE579}"/>
              </a:ext>
            </a:extLst>
          </p:cNvPr>
          <p:cNvSpPr txBox="1"/>
          <p:nvPr/>
        </p:nvSpPr>
        <p:spPr>
          <a:xfrm>
            <a:off x="1018572" y="6421438"/>
            <a:ext cx="3692324" cy="369332"/>
          </a:xfrm>
          <a:prstGeom prst="rect">
            <a:avLst/>
          </a:prstGeom>
          <a:noFill/>
        </p:spPr>
        <p:txBody>
          <a:bodyPr wrap="square" rtlCol="0">
            <a:spAutoFit/>
          </a:bodyPr>
          <a:lstStyle/>
          <a:p>
            <a:r>
              <a:rPr lang="nb-NO" dirty="0"/>
              <a:t>Kilde: Olaussen m.fl. (2017)</a:t>
            </a:r>
          </a:p>
        </p:txBody>
      </p:sp>
    </p:spTree>
    <p:extLst>
      <p:ext uri="{BB962C8B-B14F-4D97-AF65-F5344CB8AC3E}">
        <p14:creationId xmlns:p14="http://schemas.microsoft.com/office/powerpoint/2010/main" val="4178537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4141-06F4-44F9-9B00-AB0D224D8C0D}"/>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26BF54BE-FA8F-40F4-B243-D4C922632C8B}"/>
              </a:ext>
            </a:extLst>
          </p:cNvPr>
          <p:cNvSpPr>
            <a:spLocks noGrp="1"/>
          </p:cNvSpPr>
          <p:nvPr>
            <p:ph idx="1"/>
          </p:nvPr>
        </p:nvSpPr>
        <p:spPr/>
        <p:txBody>
          <a:bodyPr/>
          <a:lstStyle/>
          <a:p>
            <a:endParaRPr lang="nb-NO" dirty="0"/>
          </a:p>
        </p:txBody>
      </p:sp>
      <p:pic>
        <p:nvPicPr>
          <p:cNvPr id="4" name="Picture 3">
            <a:extLst>
              <a:ext uri="{FF2B5EF4-FFF2-40B4-BE49-F238E27FC236}">
                <a16:creationId xmlns:a16="http://schemas.microsoft.com/office/drawing/2014/main" id="{A2445E10-BE6C-441F-B25D-4A351C70881C}"/>
              </a:ext>
            </a:extLst>
          </p:cNvPr>
          <p:cNvPicPr>
            <a:picLocks noChangeAspect="1"/>
          </p:cNvPicPr>
          <p:nvPr/>
        </p:nvPicPr>
        <p:blipFill>
          <a:blip r:embed="rId2"/>
          <a:stretch>
            <a:fillRect/>
          </a:stretch>
        </p:blipFill>
        <p:spPr>
          <a:xfrm>
            <a:off x="905261" y="597803"/>
            <a:ext cx="5025527" cy="6204838"/>
          </a:xfrm>
          <a:prstGeom prst="rect">
            <a:avLst/>
          </a:prstGeom>
        </p:spPr>
      </p:pic>
      <p:sp>
        <p:nvSpPr>
          <p:cNvPr id="5" name="TextBox 4">
            <a:extLst>
              <a:ext uri="{FF2B5EF4-FFF2-40B4-BE49-F238E27FC236}">
                <a16:creationId xmlns:a16="http://schemas.microsoft.com/office/drawing/2014/main" id="{ADABC34B-CBA6-48E9-A522-2F4975FFF567}"/>
              </a:ext>
            </a:extLst>
          </p:cNvPr>
          <p:cNvSpPr txBox="1"/>
          <p:nvPr/>
        </p:nvSpPr>
        <p:spPr>
          <a:xfrm>
            <a:off x="6169306" y="604269"/>
            <a:ext cx="2534856" cy="5816977"/>
          </a:xfrm>
          <a:prstGeom prst="rect">
            <a:avLst/>
          </a:prstGeom>
          <a:noFill/>
        </p:spPr>
        <p:txBody>
          <a:bodyPr wrap="square" rtlCol="0">
            <a:spAutoFit/>
          </a:bodyPr>
          <a:lstStyle/>
          <a:p>
            <a:r>
              <a:rPr lang="en-US" sz="1200" dirty="0"/>
              <a:t>Notes: ‘Historic preservation’ is a dummy variable that equals 1 if legally protected and 0 otherwise. The dummies ‘St. </a:t>
            </a:r>
            <a:r>
              <a:rPr lang="en-US" sz="1200" dirty="0" err="1"/>
              <a:t>Hanshaugen</a:t>
            </a:r>
            <a:r>
              <a:rPr lang="en-US" sz="1200" dirty="0"/>
              <a:t>’, ‘</a:t>
            </a:r>
            <a:r>
              <a:rPr lang="en-US" sz="1200" dirty="0" err="1"/>
              <a:t>Gamle</a:t>
            </a:r>
            <a:r>
              <a:rPr lang="en-US" sz="1200" dirty="0"/>
              <a:t> Oslo’, ‘</a:t>
            </a:r>
            <a:r>
              <a:rPr lang="en-US" sz="1200" dirty="0" err="1"/>
              <a:t>Grunerløkka</a:t>
            </a:r>
            <a:r>
              <a:rPr lang="en-US" sz="1200" dirty="0"/>
              <a:t> and </a:t>
            </a:r>
            <a:r>
              <a:rPr lang="en-US" sz="1200" dirty="0" err="1"/>
              <a:t>Sagene</a:t>
            </a:r>
            <a:r>
              <a:rPr lang="en-US" sz="1200" dirty="0"/>
              <a:t>’, ‘Oslo vest’ and ‘Oslo </a:t>
            </a:r>
            <a:r>
              <a:rPr lang="en-US" sz="1200" dirty="0" err="1"/>
              <a:t>øst</a:t>
            </a:r>
            <a:r>
              <a:rPr lang="en-US" sz="1200" dirty="0"/>
              <a:t>’ are dummies for different locations in Oslo, where ‘Frogner’ is the baseline. The dummies ‘single-family houses’, ‘townhouses’ and ‘semi-detached houses’ are dummies for different dwelling types where ‘apartments’ are the baseline. The dummies ‘small’, ‘medium’, ‘large’ and ‘very large’ allow square </a:t>
            </a:r>
            <a:r>
              <a:rPr lang="en-US" sz="1200" dirty="0" err="1"/>
              <a:t>metre</a:t>
            </a:r>
            <a:r>
              <a:rPr lang="en-US" sz="1200" dirty="0"/>
              <a:t> prices to be different at different square </a:t>
            </a:r>
            <a:r>
              <a:rPr lang="en-US" sz="1200" dirty="0" err="1"/>
              <a:t>metre</a:t>
            </a:r>
            <a:r>
              <a:rPr lang="en-US" sz="1200" dirty="0"/>
              <a:t> levels where ‘very small’ is the baseline. The dummies ‘Year of const. 20072016’, ‘Year of const. 19972006’ and ‘Year of const. 19871996’ are dummies for different periods of construction where construction year prior to 1987 is the baseline. The year dummies have a baseline in 2014. Dependent variable: natural logarithm of transaction prices per square </a:t>
            </a:r>
            <a:r>
              <a:rPr lang="en-US" sz="1200" dirty="0" err="1"/>
              <a:t>metre</a:t>
            </a:r>
            <a:r>
              <a:rPr lang="en-US" sz="1200" dirty="0"/>
              <a:t>. Significant at p &lt; 0.01; Significant at p &lt; 0.05; Significant at p &lt; 0.1.</a:t>
            </a:r>
            <a:endParaRPr lang="nb-NO" sz="1200" dirty="0"/>
          </a:p>
        </p:txBody>
      </p:sp>
      <p:sp>
        <p:nvSpPr>
          <p:cNvPr id="6" name="TextBox 5">
            <a:extLst>
              <a:ext uri="{FF2B5EF4-FFF2-40B4-BE49-F238E27FC236}">
                <a16:creationId xmlns:a16="http://schemas.microsoft.com/office/drawing/2014/main" id="{0A59A449-7A76-46D7-9078-7821A5B830FB}"/>
              </a:ext>
            </a:extLst>
          </p:cNvPr>
          <p:cNvSpPr txBox="1"/>
          <p:nvPr/>
        </p:nvSpPr>
        <p:spPr>
          <a:xfrm>
            <a:off x="6169306" y="6488668"/>
            <a:ext cx="2534856" cy="307777"/>
          </a:xfrm>
          <a:prstGeom prst="rect">
            <a:avLst/>
          </a:prstGeom>
          <a:noFill/>
        </p:spPr>
        <p:txBody>
          <a:bodyPr wrap="square" rtlCol="0">
            <a:spAutoFit/>
          </a:bodyPr>
          <a:lstStyle/>
          <a:p>
            <a:r>
              <a:rPr lang="nb-NO" sz="1400" dirty="0"/>
              <a:t>Kilde: Nesset og Oust (2020)</a:t>
            </a:r>
          </a:p>
        </p:txBody>
      </p:sp>
    </p:spTree>
    <p:extLst>
      <p:ext uri="{BB962C8B-B14F-4D97-AF65-F5344CB8AC3E}">
        <p14:creationId xmlns:p14="http://schemas.microsoft.com/office/powerpoint/2010/main" val="3887376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6308-F78B-4442-AE78-7CA9F7231DC4}"/>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1E2645BC-BE35-4C4F-AD73-F6433326B1F0}"/>
              </a:ext>
            </a:extLst>
          </p:cNvPr>
          <p:cNvSpPr>
            <a:spLocks noGrp="1"/>
          </p:cNvSpPr>
          <p:nvPr>
            <p:ph idx="1"/>
          </p:nvPr>
        </p:nvSpPr>
        <p:spPr/>
        <p:txBody>
          <a:bodyPr/>
          <a:lstStyle/>
          <a:p>
            <a:pPr marL="0" indent="0">
              <a:buNone/>
            </a:pPr>
            <a:endParaRPr lang="nb-NO" dirty="0"/>
          </a:p>
        </p:txBody>
      </p:sp>
      <p:pic>
        <p:nvPicPr>
          <p:cNvPr id="4" name="Picture 3">
            <a:extLst>
              <a:ext uri="{FF2B5EF4-FFF2-40B4-BE49-F238E27FC236}">
                <a16:creationId xmlns:a16="http://schemas.microsoft.com/office/drawing/2014/main" id="{95AFFEBA-9D52-40FD-BAC3-A2E4EA0AAF97}"/>
              </a:ext>
            </a:extLst>
          </p:cNvPr>
          <p:cNvPicPr>
            <a:picLocks noChangeAspect="1"/>
          </p:cNvPicPr>
          <p:nvPr/>
        </p:nvPicPr>
        <p:blipFill>
          <a:blip r:embed="rId3"/>
          <a:stretch>
            <a:fillRect/>
          </a:stretch>
        </p:blipFill>
        <p:spPr>
          <a:xfrm>
            <a:off x="1194628" y="274638"/>
            <a:ext cx="4132997" cy="6545709"/>
          </a:xfrm>
          <a:prstGeom prst="rect">
            <a:avLst/>
          </a:prstGeom>
        </p:spPr>
      </p:pic>
      <p:pic>
        <p:nvPicPr>
          <p:cNvPr id="5" name="Picture 4">
            <a:extLst>
              <a:ext uri="{FF2B5EF4-FFF2-40B4-BE49-F238E27FC236}">
                <a16:creationId xmlns:a16="http://schemas.microsoft.com/office/drawing/2014/main" id="{8ACFFD09-C3B3-4B8B-99DA-AAA464889D3A}"/>
              </a:ext>
            </a:extLst>
          </p:cNvPr>
          <p:cNvPicPr>
            <a:picLocks noChangeAspect="1"/>
          </p:cNvPicPr>
          <p:nvPr/>
        </p:nvPicPr>
        <p:blipFill>
          <a:blip r:embed="rId4"/>
          <a:stretch>
            <a:fillRect/>
          </a:stretch>
        </p:blipFill>
        <p:spPr>
          <a:xfrm>
            <a:off x="5327625" y="5347504"/>
            <a:ext cx="3637199" cy="731209"/>
          </a:xfrm>
          <a:prstGeom prst="rect">
            <a:avLst/>
          </a:prstGeom>
        </p:spPr>
      </p:pic>
      <p:sp>
        <p:nvSpPr>
          <p:cNvPr id="6" name="TextBox 5">
            <a:extLst>
              <a:ext uri="{FF2B5EF4-FFF2-40B4-BE49-F238E27FC236}">
                <a16:creationId xmlns:a16="http://schemas.microsoft.com/office/drawing/2014/main" id="{DBB92DC5-BB33-4B1A-BD92-2A12E7C2EE4D}"/>
              </a:ext>
            </a:extLst>
          </p:cNvPr>
          <p:cNvSpPr txBox="1"/>
          <p:nvPr/>
        </p:nvSpPr>
        <p:spPr>
          <a:xfrm>
            <a:off x="5346396" y="6236580"/>
            <a:ext cx="3618428" cy="369332"/>
          </a:xfrm>
          <a:prstGeom prst="rect">
            <a:avLst/>
          </a:prstGeom>
          <a:noFill/>
        </p:spPr>
        <p:txBody>
          <a:bodyPr wrap="square" rtlCol="0">
            <a:spAutoFit/>
          </a:bodyPr>
          <a:lstStyle/>
          <a:p>
            <a:r>
              <a:rPr lang="nb-NO" dirty="0"/>
              <a:t>Kilde: Hansen og Pettrem (2018)</a:t>
            </a:r>
          </a:p>
        </p:txBody>
      </p:sp>
    </p:spTree>
    <p:extLst>
      <p:ext uri="{BB962C8B-B14F-4D97-AF65-F5344CB8AC3E}">
        <p14:creationId xmlns:p14="http://schemas.microsoft.com/office/powerpoint/2010/main" val="223232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Verdi</a:t>
            </a:r>
            <a:endParaRPr lang="nb-NO" dirty="0"/>
          </a:p>
        </p:txBody>
      </p:sp>
      <p:sp>
        <p:nvSpPr>
          <p:cNvPr id="3" name="Plassholder for innhold 2"/>
          <p:cNvSpPr>
            <a:spLocks noGrp="1"/>
          </p:cNvSpPr>
          <p:nvPr>
            <p:ph idx="1"/>
          </p:nvPr>
        </p:nvSpPr>
        <p:spPr/>
        <p:txBody>
          <a:bodyPr/>
          <a:lstStyle/>
          <a:p>
            <a:r>
              <a:rPr lang="en-US" altLang="nb-NO" i="1" dirty="0"/>
              <a:t>Value, however defined, is the </a:t>
            </a:r>
            <a:r>
              <a:rPr lang="en-US" altLang="nb-NO" b="1" i="1" dirty="0">
                <a:solidFill>
                  <a:schemeClr val="folHlink"/>
                </a:solidFill>
              </a:rPr>
              <a:t>present worth of anticipated future benefits</a:t>
            </a:r>
            <a:r>
              <a:rPr lang="en-US" altLang="nb-NO" i="1" dirty="0"/>
              <a:t> to be received from [the] possession of rights in realty.  (</a:t>
            </a:r>
            <a:r>
              <a:rPr lang="en-US" altLang="nb-NO" i="1" dirty="0" err="1"/>
              <a:t>Kinnard</a:t>
            </a:r>
            <a:r>
              <a:rPr lang="en-US" altLang="nb-NO" i="1" dirty="0"/>
              <a:t> 1971, 43)</a:t>
            </a:r>
          </a:p>
          <a:p>
            <a:endParaRPr lang="nb-NO" dirty="0"/>
          </a:p>
          <a:p>
            <a:endParaRPr lang="nb-NO" dirty="0"/>
          </a:p>
          <a:p>
            <a:r>
              <a:rPr lang="nb-NO" altLang="nb-NO" i="1" dirty="0"/>
              <a:t>Verdi, uavhengig av definisjon, er </a:t>
            </a:r>
            <a:r>
              <a:rPr lang="nb-NO" altLang="nb-NO" b="1" i="1" dirty="0">
                <a:solidFill>
                  <a:srgbClr val="7030A0"/>
                </a:solidFill>
              </a:rPr>
              <a:t>nåverdien av forventede fremtidige ytelser</a:t>
            </a:r>
            <a:r>
              <a:rPr lang="nb-NO" altLang="nb-NO" i="1" dirty="0">
                <a:solidFill>
                  <a:srgbClr val="7030A0"/>
                </a:solidFill>
              </a:rPr>
              <a:t> </a:t>
            </a:r>
            <a:r>
              <a:rPr lang="nb-NO" altLang="nb-NO" i="1" dirty="0"/>
              <a:t>som mottas fra å eie rettigheten til eiendelen.</a:t>
            </a:r>
          </a:p>
          <a:p>
            <a:endParaRPr lang="nb-NO" dirty="0"/>
          </a:p>
        </p:txBody>
      </p:sp>
    </p:spTree>
    <p:extLst>
      <p:ext uri="{BB962C8B-B14F-4D97-AF65-F5344CB8AC3E}">
        <p14:creationId xmlns:p14="http://schemas.microsoft.com/office/powerpoint/2010/main" val="251971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E73C-A7C3-4EBC-9861-713028B8A8D9}"/>
              </a:ext>
            </a:extLst>
          </p:cNvPr>
          <p:cNvSpPr>
            <a:spLocks noGrp="1"/>
          </p:cNvSpPr>
          <p:nvPr>
            <p:ph type="title"/>
          </p:nvPr>
        </p:nvSpPr>
        <p:spPr/>
        <p:txBody>
          <a:bodyPr/>
          <a:lstStyle/>
          <a:p>
            <a:r>
              <a:rPr lang="nb-NO" dirty="0"/>
              <a:t>Hva er målet?</a:t>
            </a:r>
          </a:p>
        </p:txBody>
      </p:sp>
      <p:sp>
        <p:nvSpPr>
          <p:cNvPr id="3" name="Content Placeholder 2">
            <a:extLst>
              <a:ext uri="{FF2B5EF4-FFF2-40B4-BE49-F238E27FC236}">
                <a16:creationId xmlns:a16="http://schemas.microsoft.com/office/drawing/2014/main" id="{32F892D1-27D1-4414-9FE5-754C30244710}"/>
              </a:ext>
            </a:extLst>
          </p:cNvPr>
          <p:cNvSpPr>
            <a:spLocks noGrp="1"/>
          </p:cNvSpPr>
          <p:nvPr>
            <p:ph idx="1"/>
          </p:nvPr>
        </p:nvSpPr>
        <p:spPr/>
        <p:txBody>
          <a:bodyPr>
            <a:normAutofit/>
          </a:bodyPr>
          <a:lstStyle/>
          <a:p>
            <a:r>
              <a:rPr lang="nb-NO" dirty="0"/>
              <a:t>Hva ønsker vi å finne ut av?</a:t>
            </a:r>
          </a:p>
          <a:p>
            <a:endParaRPr lang="nb-NO" dirty="0"/>
          </a:p>
          <a:p>
            <a:pPr lvl="1"/>
            <a:r>
              <a:rPr lang="nb-NO" dirty="0"/>
              <a:t>Forskningsspørsmålet er grunnlaget både for valget av datasett, hvordan vi behandler vi behandler datasettet i forkant av den empiriske analysen, samt hvordan vi gjennomfører selve analysen.</a:t>
            </a:r>
          </a:p>
          <a:p>
            <a:endParaRPr lang="nb-NO" dirty="0"/>
          </a:p>
          <a:p>
            <a:endParaRPr lang="nb-NO" dirty="0"/>
          </a:p>
        </p:txBody>
      </p:sp>
    </p:spTree>
    <p:extLst>
      <p:ext uri="{BB962C8B-B14F-4D97-AF65-F5344CB8AC3E}">
        <p14:creationId xmlns:p14="http://schemas.microsoft.com/office/powerpoint/2010/main" val="395225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1D9B-36D6-48C7-8BD6-635D1838E985}"/>
              </a:ext>
            </a:extLst>
          </p:cNvPr>
          <p:cNvSpPr>
            <a:spLocks noGrp="1"/>
          </p:cNvSpPr>
          <p:nvPr>
            <p:ph type="title"/>
          </p:nvPr>
        </p:nvSpPr>
        <p:spPr/>
        <p:txBody>
          <a:bodyPr/>
          <a:lstStyle/>
          <a:p>
            <a:r>
              <a:rPr lang="nb-NO" dirty="0"/>
              <a:t>Hva er målet?</a:t>
            </a:r>
          </a:p>
        </p:txBody>
      </p:sp>
      <p:sp>
        <p:nvSpPr>
          <p:cNvPr id="3" name="Content Placeholder 2">
            <a:extLst>
              <a:ext uri="{FF2B5EF4-FFF2-40B4-BE49-F238E27FC236}">
                <a16:creationId xmlns:a16="http://schemas.microsoft.com/office/drawing/2014/main" id="{DF0624B5-176F-45B0-88B1-AAF46D684E34}"/>
              </a:ext>
            </a:extLst>
          </p:cNvPr>
          <p:cNvSpPr>
            <a:spLocks noGrp="1"/>
          </p:cNvSpPr>
          <p:nvPr>
            <p:ph idx="1"/>
          </p:nvPr>
        </p:nvSpPr>
        <p:spPr/>
        <p:txBody>
          <a:bodyPr/>
          <a:lstStyle/>
          <a:p>
            <a:r>
              <a:rPr lang="nb-NO" dirty="0"/>
              <a:t>Hva ønsker vi å analysere?</a:t>
            </a:r>
          </a:p>
          <a:p>
            <a:endParaRPr lang="nb-NO" dirty="0"/>
          </a:p>
          <a:p>
            <a:pPr lvl="1"/>
            <a:r>
              <a:rPr lang="nb-NO" dirty="0"/>
              <a:t>Hvordan utvikler priser seg?</a:t>
            </a:r>
          </a:p>
          <a:p>
            <a:pPr lvl="1"/>
            <a:r>
              <a:rPr lang="nb-NO" dirty="0"/>
              <a:t>Hva påvirker prisene?</a:t>
            </a:r>
          </a:p>
          <a:p>
            <a:pPr lvl="2"/>
            <a:r>
              <a:rPr lang="nb-NO" dirty="0"/>
              <a:t>Omsetningsmåte</a:t>
            </a:r>
          </a:p>
          <a:p>
            <a:pPr lvl="2"/>
            <a:r>
              <a:rPr lang="nb-NO" dirty="0"/>
              <a:t>Salgstidspunkt</a:t>
            </a:r>
          </a:p>
          <a:p>
            <a:pPr lvl="2"/>
            <a:r>
              <a:rPr lang="nb-NO" dirty="0"/>
              <a:t>Auksjoner</a:t>
            </a:r>
          </a:p>
          <a:p>
            <a:pPr lvl="2"/>
            <a:r>
              <a:rPr lang="nb-NO" dirty="0"/>
              <a:t>Vær</a:t>
            </a:r>
          </a:p>
          <a:p>
            <a:pPr lvl="2"/>
            <a:r>
              <a:rPr lang="nb-NO" dirty="0"/>
              <a:t>Finansiering</a:t>
            </a:r>
          </a:p>
          <a:p>
            <a:pPr lvl="1"/>
            <a:r>
              <a:rPr lang="nb-NO" dirty="0"/>
              <a:t>Hva er verdien av et enkeltelement ved eiendommen?</a:t>
            </a:r>
          </a:p>
          <a:p>
            <a:pPr lvl="1"/>
            <a:r>
              <a:rPr lang="nb-NO" dirty="0" err="1"/>
              <a:t>Predikasjonmodeller</a:t>
            </a:r>
            <a:endParaRPr lang="nb-NO" dirty="0"/>
          </a:p>
          <a:p>
            <a:pPr lvl="1"/>
            <a:r>
              <a:rPr lang="nb-NO" dirty="0"/>
              <a:t>Prisindekser</a:t>
            </a:r>
          </a:p>
          <a:p>
            <a:endParaRPr lang="nb-NO" dirty="0"/>
          </a:p>
        </p:txBody>
      </p:sp>
    </p:spTree>
    <p:extLst>
      <p:ext uri="{BB962C8B-B14F-4D97-AF65-F5344CB8AC3E}">
        <p14:creationId xmlns:p14="http://schemas.microsoft.com/office/powerpoint/2010/main" val="40034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102D-E35B-496A-A451-F0FA98FE698B}"/>
              </a:ext>
            </a:extLst>
          </p:cNvPr>
          <p:cNvSpPr>
            <a:spLocks noGrp="1"/>
          </p:cNvSpPr>
          <p:nvPr>
            <p:ph type="title"/>
          </p:nvPr>
        </p:nvSpPr>
        <p:spPr/>
        <p:txBody>
          <a:bodyPr/>
          <a:lstStyle/>
          <a:p>
            <a:r>
              <a:rPr lang="nb-NO" dirty="0"/>
              <a:t>Økonomisk forståelse</a:t>
            </a:r>
          </a:p>
        </p:txBody>
      </p:sp>
      <p:sp>
        <p:nvSpPr>
          <p:cNvPr id="3" name="Content Placeholder 2">
            <a:extLst>
              <a:ext uri="{FF2B5EF4-FFF2-40B4-BE49-F238E27FC236}">
                <a16:creationId xmlns:a16="http://schemas.microsoft.com/office/drawing/2014/main" id="{FD034769-8C19-4060-87BE-E7674F1450F6}"/>
              </a:ext>
            </a:extLst>
          </p:cNvPr>
          <p:cNvSpPr>
            <a:spLocks noGrp="1"/>
          </p:cNvSpPr>
          <p:nvPr>
            <p:ph idx="1"/>
          </p:nvPr>
        </p:nvSpPr>
        <p:spPr/>
        <p:txBody>
          <a:bodyPr/>
          <a:lstStyle/>
          <a:p>
            <a:r>
              <a:rPr lang="nb-NO" dirty="0"/>
              <a:t>Når en modellerer med store datasett vil en stort sett alltid finne sammenhenger mellom variablene, da blir det viktig å tenke etter om de sammenhengene en finner gir mening.</a:t>
            </a:r>
          </a:p>
          <a:p>
            <a:endParaRPr lang="nb-NO" dirty="0"/>
          </a:p>
          <a:p>
            <a:r>
              <a:rPr lang="nb-NO" dirty="0"/>
              <a:t>Utelatte variabler</a:t>
            </a:r>
          </a:p>
        </p:txBody>
      </p:sp>
    </p:spTree>
    <p:extLst>
      <p:ext uri="{BB962C8B-B14F-4D97-AF65-F5344CB8AC3E}">
        <p14:creationId xmlns:p14="http://schemas.microsoft.com/office/powerpoint/2010/main" val="265671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A025-D703-4EB8-BD65-5A63153F126B}"/>
              </a:ext>
            </a:extLst>
          </p:cNvPr>
          <p:cNvSpPr>
            <a:spLocks noGrp="1"/>
          </p:cNvSpPr>
          <p:nvPr>
            <p:ph type="title"/>
          </p:nvPr>
        </p:nvSpPr>
        <p:spPr/>
        <p:txBody>
          <a:bodyPr/>
          <a:lstStyle/>
          <a:p>
            <a:r>
              <a:rPr lang="nb-NO" dirty="0"/>
              <a:t>Datatyper</a:t>
            </a:r>
          </a:p>
        </p:txBody>
      </p:sp>
      <p:sp>
        <p:nvSpPr>
          <p:cNvPr id="3" name="Content Placeholder 2">
            <a:extLst>
              <a:ext uri="{FF2B5EF4-FFF2-40B4-BE49-F238E27FC236}">
                <a16:creationId xmlns:a16="http://schemas.microsoft.com/office/drawing/2014/main" id="{8A419F18-65BE-473E-993B-1DE686899125}"/>
              </a:ext>
            </a:extLst>
          </p:cNvPr>
          <p:cNvSpPr>
            <a:spLocks noGrp="1"/>
          </p:cNvSpPr>
          <p:nvPr>
            <p:ph idx="1"/>
          </p:nvPr>
        </p:nvSpPr>
        <p:spPr/>
        <p:txBody>
          <a:bodyPr/>
          <a:lstStyle/>
          <a:p>
            <a:r>
              <a:rPr lang="nb-NO" u="sng" dirty="0"/>
              <a:t>Tverrsnittsdataanalyser</a:t>
            </a:r>
            <a:r>
              <a:rPr lang="nb-NO" dirty="0"/>
              <a:t> er en studie som analyserer data hvor hvert objekt/observasjon bare opptrer en gang. Observasjonene er her i utgangspunktet uavhengige av hverandre.</a:t>
            </a:r>
          </a:p>
        </p:txBody>
      </p:sp>
    </p:spTree>
    <p:extLst>
      <p:ext uri="{BB962C8B-B14F-4D97-AF65-F5344CB8AC3E}">
        <p14:creationId xmlns:p14="http://schemas.microsoft.com/office/powerpoint/2010/main" val="147902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A025-D703-4EB8-BD65-5A63153F126B}"/>
              </a:ext>
            </a:extLst>
          </p:cNvPr>
          <p:cNvSpPr>
            <a:spLocks noGrp="1"/>
          </p:cNvSpPr>
          <p:nvPr>
            <p:ph type="title"/>
          </p:nvPr>
        </p:nvSpPr>
        <p:spPr/>
        <p:txBody>
          <a:bodyPr/>
          <a:lstStyle/>
          <a:p>
            <a:r>
              <a:rPr lang="nb-NO" dirty="0" err="1"/>
              <a:t>Hedoniske</a:t>
            </a:r>
            <a:r>
              <a:rPr lang="nb-NO" dirty="0"/>
              <a:t> modeller</a:t>
            </a:r>
          </a:p>
        </p:txBody>
      </p:sp>
      <p:sp>
        <p:nvSpPr>
          <p:cNvPr id="3" name="Content Placeholder 2">
            <a:extLst>
              <a:ext uri="{FF2B5EF4-FFF2-40B4-BE49-F238E27FC236}">
                <a16:creationId xmlns:a16="http://schemas.microsoft.com/office/drawing/2014/main" id="{8A419F18-65BE-473E-993B-1DE686899125}"/>
              </a:ext>
            </a:extLst>
          </p:cNvPr>
          <p:cNvSpPr>
            <a:spLocks noGrp="1"/>
          </p:cNvSpPr>
          <p:nvPr>
            <p:ph idx="1"/>
          </p:nvPr>
        </p:nvSpPr>
        <p:spPr/>
        <p:txBody>
          <a:bodyPr/>
          <a:lstStyle/>
          <a:p>
            <a:r>
              <a:rPr lang="nb-NO" dirty="0" err="1"/>
              <a:t>Hedonisk</a:t>
            </a:r>
            <a:r>
              <a:rPr lang="nb-NO" dirty="0"/>
              <a:t> verdsettelsesmodeller kommer frem til verdien av en eiendom ved å summere verdien av de ulike egenskapene ved eiendommen.</a:t>
            </a:r>
          </a:p>
          <a:p>
            <a:endParaRPr lang="nb-NO" dirty="0"/>
          </a:p>
          <a:p>
            <a:r>
              <a:rPr lang="nb-NO" dirty="0"/>
              <a:t>Tenk tilbake på eksemplene ved salgssammenligningsmetodene.</a:t>
            </a:r>
          </a:p>
        </p:txBody>
      </p:sp>
    </p:spTree>
    <p:extLst>
      <p:ext uri="{BB962C8B-B14F-4D97-AF65-F5344CB8AC3E}">
        <p14:creationId xmlns:p14="http://schemas.microsoft.com/office/powerpoint/2010/main" val="2664981561"/>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tnu_blaa_stripe" id="{291AEDDE-44B1-3444-847C-C6962C4834E9}" vid="{4C8C7E22-3078-2F45-9EA6-474534AEDC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Template>
  <TotalTime>0</TotalTime>
  <Words>1422</Words>
  <Application>Microsoft Office PowerPoint</Application>
  <PresentationFormat>On-screen Show (4:3)</PresentationFormat>
  <Paragraphs>235</Paragraphs>
  <Slides>39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 Math</vt:lpstr>
      <vt:lpstr>Times New Roman</vt:lpstr>
      <vt:lpstr>Office-tema</vt:lpstr>
      <vt:lpstr>BFIN4025 - Big data i eiendomsfinans</vt:lpstr>
      <vt:lpstr>Tentativ forelesningsplan</vt:lpstr>
      <vt:lpstr>Specific Property, Time, and Place</vt:lpstr>
      <vt:lpstr>Verdi</vt:lpstr>
      <vt:lpstr>Hva er målet?</vt:lpstr>
      <vt:lpstr>Hva er målet?</vt:lpstr>
      <vt:lpstr>Økonomisk forståelse</vt:lpstr>
      <vt:lpstr>Datatyper</vt:lpstr>
      <vt:lpstr>Hedoniske modeller</vt:lpstr>
      <vt:lpstr>Hedoniske modeller</vt:lpstr>
      <vt:lpstr>Hedoniske modeller</vt:lpstr>
      <vt:lpstr>Avhengig variabel</vt:lpstr>
      <vt:lpstr>Hedoniske modeller</vt:lpstr>
      <vt:lpstr>Hedoniske modeller</vt:lpstr>
      <vt:lpstr>Dummy</vt:lpstr>
      <vt:lpstr>Data (tversnittsdata)</vt:lpstr>
      <vt:lpstr>Specific Property, Time, and Place</vt:lpstr>
      <vt:lpstr>Tid - boligprisutvikling</vt:lpstr>
      <vt:lpstr>Sesongvariasjon?</vt:lpstr>
      <vt:lpstr>Sesongvariasjon?</vt:lpstr>
      <vt:lpstr>Sesongvariasjon?</vt:lpstr>
      <vt:lpstr>Beliggenhet</vt:lpstr>
      <vt:lpstr>Beliggenhet</vt:lpstr>
      <vt:lpstr>Beliggenhet</vt:lpstr>
      <vt:lpstr>Type bolig</vt:lpstr>
      <vt:lpstr>Type bolig</vt:lpstr>
      <vt:lpstr>Type bolig</vt:lpstr>
      <vt:lpstr>Boligens størrelse</vt:lpstr>
      <vt:lpstr>Pris per kvm</vt:lpstr>
      <vt:lpstr>Boligens størrelse</vt:lpstr>
      <vt:lpstr>Boligens alder</vt:lpstr>
      <vt:lpstr>Boligens alder</vt:lpstr>
      <vt:lpstr>Andre variabler</vt:lpstr>
      <vt:lpstr>Utelatte variabler?</vt:lpstr>
      <vt:lpstr>Hedoniske indekser</vt:lpstr>
      <vt:lpstr>Hedoniske indekser</vt:lpstr>
      <vt:lpstr>Eksempler</vt:lpstr>
      <vt:lpstr>PowerPoint Presentation</vt:lpstr>
      <vt:lpstr>PowerPoint Presentation</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Innspill til boligmeldingens kapittel om kunnskapsutvikling innenfor det boligsosiale området</dc:title>
  <dc:creator>Are Oust</dc:creator>
  <cp:lastModifiedBy>Are Oust</cp:lastModifiedBy>
  <cp:revision>62</cp:revision>
  <dcterms:created xsi:type="dcterms:W3CDTF">2020-06-12T11:30:09Z</dcterms:created>
  <dcterms:modified xsi:type="dcterms:W3CDTF">2021-10-07T12:26:12Z</dcterms:modified>
</cp:coreProperties>
</file>