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62" r:id="rId3"/>
    <p:sldId id="404" r:id="rId4"/>
    <p:sldId id="403" r:id="rId5"/>
    <p:sldId id="405" r:id="rId6"/>
    <p:sldId id="433" r:id="rId7"/>
    <p:sldId id="434" r:id="rId8"/>
    <p:sldId id="435" r:id="rId9"/>
    <p:sldId id="436" r:id="rId10"/>
    <p:sldId id="304" r:id="rId11"/>
    <p:sldId id="305" r:id="rId12"/>
    <p:sldId id="306" r:id="rId13"/>
    <p:sldId id="307" r:id="rId14"/>
    <p:sldId id="308" r:id="rId15"/>
    <p:sldId id="309" r:id="rId16"/>
    <p:sldId id="310" r:id="rId17"/>
    <p:sldId id="311" r:id="rId18"/>
    <p:sldId id="312" r:id="rId19"/>
    <p:sldId id="313" r:id="rId20"/>
    <p:sldId id="314" r:id="rId21"/>
    <p:sldId id="437" r:id="rId22"/>
    <p:sldId id="438" r:id="rId23"/>
    <p:sldId id="439" r:id="rId24"/>
    <p:sldId id="441" r:id="rId25"/>
    <p:sldId id="442" r:id="rId26"/>
    <p:sldId id="443" r:id="rId27"/>
    <p:sldId id="444" r:id="rId28"/>
    <p:sldId id="445" r:id="rId29"/>
    <p:sldId id="446" r:id="rId30"/>
    <p:sldId id="447" r:id="rId31"/>
    <p:sldId id="448" r:id="rId32"/>
    <p:sldId id="449" r:id="rId33"/>
    <p:sldId id="451" r:id="rId34"/>
    <p:sldId id="450" r:id="rId35"/>
    <p:sldId id="258" r:id="rId36"/>
    <p:sldId id="259" r:id="rId37"/>
    <p:sldId id="261" r:id="rId38"/>
    <p:sldId id="452" r:id="rId39"/>
    <p:sldId id="457" r:id="rId40"/>
    <p:sldId id="458" r:id="rId41"/>
    <p:sldId id="453" r:id="rId42"/>
    <p:sldId id="393" r:id="rId43"/>
    <p:sldId id="390" r:id="rId44"/>
    <p:sldId id="454" r:id="rId45"/>
    <p:sldId id="455" r:id="rId46"/>
    <p:sldId id="456" r:id="rId47"/>
    <p:sldId id="460" r:id="rId48"/>
    <p:sldId id="440" r:id="rId49"/>
    <p:sldId id="461" r:id="rId50"/>
  </p:sldIdLst>
  <p:sldSz cx="9144000" cy="6858000" type="screen4x3"/>
  <p:notesSz cx="6797675" cy="9926638"/>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6653" autoAdjust="0"/>
  </p:normalViewPr>
  <p:slideViewPr>
    <p:cSldViewPr snapToGrid="0" snapToObjects="1">
      <p:cViewPr varScale="1">
        <p:scale>
          <a:sx n="100" d="100"/>
          <a:sy n="100" d="100"/>
        </p:scale>
        <p:origin x="89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DEB93D3-12C0-4AC7-80B0-B707488D295D}" type="datetimeFigureOut">
              <a:rPr lang="nb-NO" smtClean="0"/>
              <a:t>08.09.2021</a:t>
            </a:fld>
            <a:endParaRPr lang="nb-NO"/>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09C137-EC1F-43F9-B046-91D7A39157B8}" type="slidenum">
              <a:rPr lang="nb-NO" smtClean="0"/>
              <a:t>‹#›</a:t>
            </a:fld>
            <a:endParaRPr lang="nb-NO"/>
          </a:p>
        </p:txBody>
      </p:sp>
    </p:spTree>
    <p:extLst>
      <p:ext uri="{BB962C8B-B14F-4D97-AF65-F5344CB8AC3E}">
        <p14:creationId xmlns:p14="http://schemas.microsoft.com/office/powerpoint/2010/main" val="126069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409C137-EC1F-43F9-B046-91D7A39157B8}" type="slidenum">
              <a:rPr lang="nb-NO" smtClean="0"/>
              <a:t>1</a:t>
            </a:fld>
            <a:endParaRPr lang="nb-NO"/>
          </a:p>
        </p:txBody>
      </p:sp>
    </p:spTree>
    <p:extLst>
      <p:ext uri="{BB962C8B-B14F-4D97-AF65-F5344CB8AC3E}">
        <p14:creationId xmlns:p14="http://schemas.microsoft.com/office/powerpoint/2010/main" val="3897152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33</a:t>
            </a:fld>
            <a:endParaRPr lang="nb-NO"/>
          </a:p>
        </p:txBody>
      </p:sp>
    </p:spTree>
    <p:extLst>
      <p:ext uri="{BB962C8B-B14F-4D97-AF65-F5344CB8AC3E}">
        <p14:creationId xmlns:p14="http://schemas.microsoft.com/office/powerpoint/2010/main" val="133358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2</a:t>
            </a:fld>
            <a:endParaRPr lang="nb-NO"/>
          </a:p>
        </p:txBody>
      </p:sp>
    </p:spTree>
    <p:extLst>
      <p:ext uri="{BB962C8B-B14F-4D97-AF65-F5344CB8AC3E}">
        <p14:creationId xmlns:p14="http://schemas.microsoft.com/office/powerpoint/2010/main" val="7127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3</a:t>
            </a:fld>
            <a:endParaRPr lang="nb-NO"/>
          </a:p>
        </p:txBody>
      </p:sp>
    </p:spTree>
    <p:extLst>
      <p:ext uri="{BB962C8B-B14F-4D97-AF65-F5344CB8AC3E}">
        <p14:creationId xmlns:p14="http://schemas.microsoft.com/office/powerpoint/2010/main" val="342913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4</a:t>
            </a:fld>
            <a:endParaRPr lang="nb-NO"/>
          </a:p>
        </p:txBody>
      </p:sp>
    </p:spTree>
    <p:extLst>
      <p:ext uri="{BB962C8B-B14F-4D97-AF65-F5344CB8AC3E}">
        <p14:creationId xmlns:p14="http://schemas.microsoft.com/office/powerpoint/2010/main" val="193462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409C137-EC1F-43F9-B046-91D7A39157B8}" type="slidenum">
              <a:rPr lang="nb-NO" smtClean="0"/>
              <a:t>5</a:t>
            </a:fld>
            <a:endParaRPr lang="nb-NO"/>
          </a:p>
        </p:txBody>
      </p:sp>
    </p:spTree>
    <p:extLst>
      <p:ext uri="{BB962C8B-B14F-4D97-AF65-F5344CB8AC3E}">
        <p14:creationId xmlns:p14="http://schemas.microsoft.com/office/powerpoint/2010/main" val="229135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6</a:t>
            </a:fld>
            <a:endParaRPr lang="nb-NO"/>
          </a:p>
        </p:txBody>
      </p:sp>
    </p:spTree>
    <p:extLst>
      <p:ext uri="{BB962C8B-B14F-4D97-AF65-F5344CB8AC3E}">
        <p14:creationId xmlns:p14="http://schemas.microsoft.com/office/powerpoint/2010/main" val="183516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7</a:t>
            </a:fld>
            <a:endParaRPr lang="nb-NO"/>
          </a:p>
        </p:txBody>
      </p:sp>
    </p:spTree>
    <p:extLst>
      <p:ext uri="{BB962C8B-B14F-4D97-AF65-F5344CB8AC3E}">
        <p14:creationId xmlns:p14="http://schemas.microsoft.com/office/powerpoint/2010/main" val="169787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8</a:t>
            </a:fld>
            <a:endParaRPr lang="nb-NO"/>
          </a:p>
        </p:txBody>
      </p:sp>
    </p:spTree>
    <p:extLst>
      <p:ext uri="{BB962C8B-B14F-4D97-AF65-F5344CB8AC3E}">
        <p14:creationId xmlns:p14="http://schemas.microsoft.com/office/powerpoint/2010/main" val="175004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3409C137-EC1F-43F9-B046-91D7A39157B8}" type="slidenum">
              <a:rPr lang="nb-NO" smtClean="0"/>
              <a:t>9</a:t>
            </a:fld>
            <a:endParaRPr lang="nb-NO"/>
          </a:p>
        </p:txBody>
      </p:sp>
    </p:spTree>
    <p:extLst>
      <p:ext uri="{BB962C8B-B14F-4D97-AF65-F5344CB8AC3E}">
        <p14:creationId xmlns:p14="http://schemas.microsoft.com/office/powerpoint/2010/main" val="35357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a:t>Click to edit Master title style</a:t>
            </a:r>
            <a:endParaRPr lang="nb-NO"/>
          </a:p>
        </p:txBody>
      </p:sp>
      <p:sp>
        <p:nvSpPr>
          <p:cNvPr id="3" name="Plassholder for loddrett tekst 2"/>
          <p:cNvSpPr>
            <a:spLocks noGrp="1"/>
          </p:cNvSpPr>
          <p:nvPr>
            <p:ph type="body" orient="vert" idx="1"/>
          </p:nvPr>
        </p:nvSpPr>
        <p:spPr>
          <a:xfrm>
            <a:off x="1017750" y="274638"/>
            <a:ext cx="545924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
        <p:nvSpPr>
          <p:cNvPr id="5" name="Tittel 1">
            <a:extLst>
              <a:ext uri="{FF2B5EF4-FFF2-40B4-BE49-F238E27FC236}">
                <a16:creationId xmlns:a16="http://schemas.microsoft.com/office/drawing/2014/main" id="{3FDADA50-9BEE-6246-AA16-1729DA45ECA6}"/>
              </a:ext>
            </a:extLst>
          </p:cNvPr>
          <p:cNvSpPr>
            <a:spLocks noGrp="1"/>
          </p:cNvSpPr>
          <p:nvPr>
            <p:ph type="title"/>
          </p:nvPr>
        </p:nvSpPr>
        <p:spPr>
          <a:xfrm>
            <a:off x="1194628" y="274638"/>
            <a:ext cx="7407404" cy="646331"/>
          </a:xfrm>
        </p:spPr>
        <p:txBody>
          <a:bodyPr anchor="t" anchorCtr="0">
            <a:spAutoFit/>
          </a:bodyPr>
          <a:lstStyle/>
          <a:p>
            <a:r>
              <a:rPr lang="en-US"/>
              <a:t>Click to edit Master title style</a:t>
            </a:r>
            <a:endParaRPr lang="nb-NO" dirty="0"/>
          </a:p>
        </p:txBody>
      </p:sp>
      <p:sp>
        <p:nvSpPr>
          <p:cNvPr id="6" name="Plassholder for innhold 2">
            <a:extLst>
              <a:ext uri="{FF2B5EF4-FFF2-40B4-BE49-F238E27FC236}">
                <a16:creationId xmlns:a16="http://schemas.microsoft.com/office/drawing/2014/main" id="{5F486B6F-A89E-CF41-ABF1-BCC6ABDB2500}"/>
              </a:ext>
            </a:extLst>
          </p:cNvPr>
          <p:cNvSpPr>
            <a:spLocks noGrp="1"/>
          </p:cNvSpPr>
          <p:nvPr>
            <p:ph idx="1"/>
          </p:nvPr>
        </p:nvSpPr>
        <p:spPr>
          <a:xfrm>
            <a:off x="1194628" y="1063487"/>
            <a:ext cx="7407404" cy="535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35765" y="4406900"/>
            <a:ext cx="7458948" cy="1362075"/>
          </a:xfrm>
        </p:spPr>
        <p:txBody>
          <a:bodyPr anchor="t"/>
          <a:lstStyle>
            <a:lvl1pPr algn="l">
              <a:defRPr sz="4000" b="1" cap="all"/>
            </a:lvl1pPr>
          </a:lstStyle>
          <a:p>
            <a:r>
              <a:rPr lang="en-US"/>
              <a:t>Click to edit Master title style</a:t>
            </a:r>
            <a:endParaRPr lang="nb-NO" dirty="0"/>
          </a:p>
        </p:txBody>
      </p:sp>
      <p:sp>
        <p:nvSpPr>
          <p:cNvPr id="3" name="Plassholder for tekst 2"/>
          <p:cNvSpPr>
            <a:spLocks noGrp="1"/>
          </p:cNvSpPr>
          <p:nvPr>
            <p:ph type="body" idx="1"/>
          </p:nvPr>
        </p:nvSpPr>
        <p:spPr>
          <a:xfrm>
            <a:off x="1035765" y="2906713"/>
            <a:ext cx="74589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95551" y="274638"/>
            <a:ext cx="7407404" cy="1143000"/>
          </a:xfrm>
        </p:spPr>
        <p:txBody>
          <a:bodyPr/>
          <a:lstStyle/>
          <a:p>
            <a:r>
              <a:rPr lang="en-US"/>
              <a:t>Click to edit Master title style</a:t>
            </a:r>
            <a:endParaRPr lang="nb-NO" dirty="0"/>
          </a:p>
        </p:txBody>
      </p:sp>
      <p:sp>
        <p:nvSpPr>
          <p:cNvPr id="3"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1059523" y="274638"/>
            <a:ext cx="7407404" cy="1143000"/>
          </a:xfrm>
        </p:spPr>
        <p:txBody>
          <a:bodyPr/>
          <a:lstStyle>
            <a:lvl1pPr>
              <a:defRPr/>
            </a:lvl1pPr>
          </a:lstStyle>
          <a:p>
            <a:r>
              <a:rPr lang="en-US"/>
              <a:t>Click to edit Master title style</a:t>
            </a:r>
            <a:endParaRPr lang="nb-NO"/>
          </a:p>
        </p:txBody>
      </p:sp>
      <p:sp>
        <p:nvSpPr>
          <p:cNvPr id="3"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24641" y="273050"/>
            <a:ext cx="3008313" cy="1162050"/>
          </a:xfrm>
        </p:spPr>
        <p:txBody>
          <a:bodyPr anchor="b"/>
          <a:lstStyle>
            <a:lvl1pPr algn="l">
              <a:defRPr sz="2000" b="1"/>
            </a:lvl1pPr>
          </a:lstStyle>
          <a:p>
            <a:r>
              <a:rPr lang="en-US"/>
              <a:t>Click to edit Master title style</a:t>
            </a:r>
            <a:endParaRPr lang="nb-NO"/>
          </a:p>
        </p:txBody>
      </p:sp>
      <p:sp>
        <p:nvSpPr>
          <p:cNvPr id="3"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194628" y="274638"/>
            <a:ext cx="7407404"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1194628" y="1043610"/>
            <a:ext cx="7407404" cy="553975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Bilde 5"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1200329"/>
          </a:xfrm>
        </p:spPr>
        <p:txBody>
          <a:bodyPr/>
          <a:lstStyle/>
          <a:p>
            <a:r>
              <a:rPr lang="nb-NO" dirty="0"/>
              <a:t>BFIN4025 - Big data i eiendomsfinans</a:t>
            </a:r>
          </a:p>
        </p:txBody>
      </p:sp>
      <p:sp>
        <p:nvSpPr>
          <p:cNvPr id="3" name="Undertittel 2"/>
          <p:cNvSpPr>
            <a:spLocks noGrp="1"/>
          </p:cNvSpPr>
          <p:nvPr>
            <p:ph type="subTitle" idx="1"/>
          </p:nvPr>
        </p:nvSpPr>
        <p:spPr>
          <a:xfrm>
            <a:off x="1267185" y="3695699"/>
            <a:ext cx="7772400" cy="1200329"/>
          </a:xfrm>
        </p:spPr>
        <p:txBody>
          <a:bodyPr>
            <a:normAutofit/>
          </a:bodyPr>
          <a:lstStyle/>
          <a:p>
            <a:r>
              <a:rPr lang="nb-NO" dirty="0">
                <a:latin typeface="Times New Roman" panose="02020603050405020304" pitchFamily="18" charset="0"/>
                <a:cs typeface="Times New Roman" panose="02020603050405020304" pitchFamily="18" charset="0"/>
              </a:rPr>
              <a:t>Inntjeningsbasert verdsettelse</a:t>
            </a:r>
          </a:p>
        </p:txBody>
      </p:sp>
      <p:sp>
        <p:nvSpPr>
          <p:cNvPr id="7" name="TekstSylinder 6">
            <a:extLst>
              <a:ext uri="{FF2B5EF4-FFF2-40B4-BE49-F238E27FC236}">
                <a16:creationId xmlns:a16="http://schemas.microsoft.com/office/drawing/2014/main" id="{5213D219-FE5E-A142-8D89-370DA72D0EE7}"/>
              </a:ext>
            </a:extLst>
          </p:cNvPr>
          <p:cNvSpPr txBox="1"/>
          <p:nvPr/>
        </p:nvSpPr>
        <p:spPr>
          <a:xfrm rot="16200000">
            <a:off x="-1251027" y="2958567"/>
            <a:ext cx="3277944" cy="369332"/>
          </a:xfrm>
          <a:prstGeom prst="rect">
            <a:avLst/>
          </a:prstGeom>
          <a:noFill/>
        </p:spPr>
        <p:txBody>
          <a:bodyPr wrap="square" rtlCol="0">
            <a:spAutoFit/>
          </a:bodyPr>
          <a:lstStyle/>
          <a:p>
            <a:r>
              <a:rPr lang="nb-NO" dirty="0">
                <a:solidFill>
                  <a:schemeClr val="bg1"/>
                </a:solidFill>
              </a:rPr>
              <a:t>Kunnskap for en bedre verden</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0F53CF9A-EA3B-44D9-BD93-107A16983ED6}"/>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10</a:t>
            </a:fld>
            <a:endParaRPr lang="en-US" altLang="nb-NO">
              <a:solidFill>
                <a:srgbClr val="898989"/>
              </a:solidFill>
            </a:endParaRPr>
          </a:p>
        </p:txBody>
      </p:sp>
      <p:sp>
        <p:nvSpPr>
          <p:cNvPr id="51203" name="Rectangle 2">
            <a:extLst>
              <a:ext uri="{FF2B5EF4-FFF2-40B4-BE49-F238E27FC236}">
                <a16:creationId xmlns:a16="http://schemas.microsoft.com/office/drawing/2014/main" id="{0C9A6C82-1131-4906-95F0-91E2A50172DD}"/>
              </a:ext>
            </a:extLst>
          </p:cNvPr>
          <p:cNvSpPr>
            <a:spLocks noGrp="1" noChangeArrowheads="1"/>
          </p:cNvSpPr>
          <p:nvPr>
            <p:ph type="title"/>
          </p:nvPr>
        </p:nvSpPr>
        <p:spPr/>
        <p:txBody>
          <a:bodyPr/>
          <a:lstStyle/>
          <a:p>
            <a:r>
              <a:rPr lang="en-US" altLang="nb-NO"/>
              <a:t>Real Estate Markets</a:t>
            </a:r>
          </a:p>
        </p:txBody>
      </p:sp>
      <p:sp>
        <p:nvSpPr>
          <p:cNvPr id="51204" name="Rectangle 3">
            <a:extLst>
              <a:ext uri="{FF2B5EF4-FFF2-40B4-BE49-F238E27FC236}">
                <a16:creationId xmlns:a16="http://schemas.microsoft.com/office/drawing/2014/main" id="{62DD151B-EAB4-4644-AAE1-2DBEE9322BCC}"/>
              </a:ext>
            </a:extLst>
          </p:cNvPr>
          <p:cNvSpPr>
            <a:spLocks noGrp="1" noChangeArrowheads="1"/>
          </p:cNvSpPr>
          <p:nvPr>
            <p:ph type="body" idx="1"/>
          </p:nvPr>
        </p:nvSpPr>
        <p:spPr/>
        <p:txBody>
          <a:bodyPr/>
          <a:lstStyle/>
          <a:p>
            <a:r>
              <a:rPr lang="en-US" altLang="nb-NO"/>
              <a:t>Because of the characteristics of real estate, supply may lag demand in rapidly rising markets.  When demand falters, the supply of property cannot adjust to the new level of demand, and an oversupply occurs, leading to lower prices for fairly long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111B6726-F7A9-49AA-A152-81EB418581C6}"/>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11</a:t>
            </a:fld>
            <a:endParaRPr lang="en-US" altLang="nb-NO">
              <a:solidFill>
                <a:srgbClr val="898989"/>
              </a:solidFill>
            </a:endParaRPr>
          </a:p>
        </p:txBody>
      </p:sp>
      <p:sp>
        <p:nvSpPr>
          <p:cNvPr id="52227" name="Rectangle 2">
            <a:extLst>
              <a:ext uri="{FF2B5EF4-FFF2-40B4-BE49-F238E27FC236}">
                <a16:creationId xmlns:a16="http://schemas.microsoft.com/office/drawing/2014/main" id="{01E5A00F-B3A5-4D08-B355-48CD3E19A729}"/>
              </a:ext>
            </a:extLst>
          </p:cNvPr>
          <p:cNvSpPr>
            <a:spLocks noGrp="1" noChangeArrowheads="1"/>
          </p:cNvSpPr>
          <p:nvPr>
            <p:ph type="title"/>
          </p:nvPr>
        </p:nvSpPr>
        <p:spPr/>
        <p:txBody>
          <a:bodyPr/>
          <a:lstStyle/>
          <a:p>
            <a:r>
              <a:rPr lang="en-US" altLang="nb-NO"/>
              <a:t>Real Estate Markets</a:t>
            </a:r>
          </a:p>
        </p:txBody>
      </p:sp>
      <p:sp>
        <p:nvSpPr>
          <p:cNvPr id="52228" name="Rectangle 3">
            <a:extLst>
              <a:ext uri="{FF2B5EF4-FFF2-40B4-BE49-F238E27FC236}">
                <a16:creationId xmlns:a16="http://schemas.microsoft.com/office/drawing/2014/main" id="{042C7DE9-25E5-4040-882C-E2DDD28F6577}"/>
              </a:ext>
            </a:extLst>
          </p:cNvPr>
          <p:cNvSpPr>
            <a:spLocks noGrp="1" noChangeArrowheads="1"/>
          </p:cNvSpPr>
          <p:nvPr>
            <p:ph type="body" idx="1"/>
          </p:nvPr>
        </p:nvSpPr>
        <p:spPr/>
        <p:txBody>
          <a:bodyPr/>
          <a:lstStyle/>
          <a:p>
            <a:r>
              <a:rPr lang="en-US" altLang="nb-NO"/>
              <a:t>Income-producing real estate is often out of balance, especially given a property’s unique location, long life, and size.  Demand is usually specific as to location and property characteristics.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0EEB12DA-4DCF-4D62-B1A7-F6B015156980}"/>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12</a:t>
            </a:fld>
            <a:endParaRPr lang="en-US" altLang="nb-NO">
              <a:solidFill>
                <a:srgbClr val="898989"/>
              </a:solidFill>
            </a:endParaRPr>
          </a:p>
        </p:txBody>
      </p:sp>
      <p:sp>
        <p:nvSpPr>
          <p:cNvPr id="53251" name="Rectangle 2">
            <a:extLst>
              <a:ext uri="{FF2B5EF4-FFF2-40B4-BE49-F238E27FC236}">
                <a16:creationId xmlns:a16="http://schemas.microsoft.com/office/drawing/2014/main" id="{2825A04C-3C16-4CBB-ABB5-2F64A8F3D8B3}"/>
              </a:ext>
            </a:extLst>
          </p:cNvPr>
          <p:cNvSpPr>
            <a:spLocks noGrp="1" noChangeArrowheads="1"/>
          </p:cNvSpPr>
          <p:nvPr>
            <p:ph type="title"/>
          </p:nvPr>
        </p:nvSpPr>
        <p:spPr/>
        <p:txBody>
          <a:bodyPr/>
          <a:lstStyle/>
          <a:p>
            <a:r>
              <a:rPr lang="en-US" altLang="nb-NO"/>
              <a:t>Real Estate Markets</a:t>
            </a:r>
          </a:p>
        </p:txBody>
      </p:sp>
      <p:sp>
        <p:nvSpPr>
          <p:cNvPr id="53252" name="Rectangle 3">
            <a:extLst>
              <a:ext uri="{FF2B5EF4-FFF2-40B4-BE49-F238E27FC236}">
                <a16:creationId xmlns:a16="http://schemas.microsoft.com/office/drawing/2014/main" id="{3715D140-F28F-4920-AA49-30E4A7F34A38}"/>
              </a:ext>
            </a:extLst>
          </p:cNvPr>
          <p:cNvSpPr>
            <a:spLocks noGrp="1" noChangeArrowheads="1"/>
          </p:cNvSpPr>
          <p:nvPr>
            <p:ph type="body" idx="1"/>
          </p:nvPr>
        </p:nvSpPr>
        <p:spPr/>
        <p:txBody>
          <a:bodyPr/>
          <a:lstStyle/>
          <a:p>
            <a:endParaRPr lang="en-US" altLang="nb-NO"/>
          </a:p>
          <a:p>
            <a:r>
              <a:rPr lang="en-US" altLang="nb-NO"/>
              <a:t>Let us take a look at real estate in comparison with Adam Smith’s example of a perfect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302C62AD-2E94-4351-B672-202CAF35FBDE}"/>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13</a:t>
            </a:fld>
            <a:endParaRPr lang="en-US" altLang="nb-NO">
              <a:solidFill>
                <a:srgbClr val="898989"/>
              </a:solidFill>
            </a:endParaRPr>
          </a:p>
        </p:txBody>
      </p:sp>
      <p:sp>
        <p:nvSpPr>
          <p:cNvPr id="54275" name="Rectangle 2">
            <a:extLst>
              <a:ext uri="{FF2B5EF4-FFF2-40B4-BE49-F238E27FC236}">
                <a16:creationId xmlns:a16="http://schemas.microsoft.com/office/drawing/2014/main" id="{25D31280-872E-4983-8867-92DAB6AE47B6}"/>
              </a:ext>
            </a:extLst>
          </p:cNvPr>
          <p:cNvSpPr>
            <a:spLocks noGrp="1" noChangeArrowheads="1"/>
          </p:cNvSpPr>
          <p:nvPr>
            <p:ph type="title"/>
          </p:nvPr>
        </p:nvSpPr>
        <p:spPr/>
        <p:txBody>
          <a:bodyPr/>
          <a:lstStyle/>
          <a:p>
            <a:r>
              <a:rPr lang="en-US" altLang="nb-NO"/>
              <a:t>Real Estate Markets</a:t>
            </a:r>
          </a:p>
        </p:txBody>
      </p:sp>
      <p:sp>
        <p:nvSpPr>
          <p:cNvPr id="54276" name="Rectangle 3">
            <a:extLst>
              <a:ext uri="{FF2B5EF4-FFF2-40B4-BE49-F238E27FC236}">
                <a16:creationId xmlns:a16="http://schemas.microsoft.com/office/drawing/2014/main" id="{ABA07912-81DF-4028-AD69-544FE7E65B36}"/>
              </a:ext>
            </a:extLst>
          </p:cNvPr>
          <p:cNvSpPr>
            <a:spLocks noGrp="1" noChangeArrowheads="1"/>
          </p:cNvSpPr>
          <p:nvPr>
            <p:ph type="body" idx="1"/>
          </p:nvPr>
        </p:nvSpPr>
        <p:spPr/>
        <p:txBody>
          <a:bodyPr/>
          <a:lstStyle/>
          <a:p>
            <a:r>
              <a:rPr lang="en-US" altLang="nb-NO"/>
              <a:t>Perfect Market:  Mobility</a:t>
            </a:r>
          </a:p>
          <a:p>
            <a:endParaRPr lang="en-US" altLang="nb-NO"/>
          </a:p>
          <a:p>
            <a:r>
              <a:rPr lang="en-US" altLang="nb-NO">
                <a:solidFill>
                  <a:schemeClr val="folHlink"/>
                </a:solidFill>
              </a:rPr>
              <a:t>Real Estate Market:</a:t>
            </a:r>
            <a:r>
              <a:rPr lang="en-US" altLang="nb-NO"/>
              <a:t>  The dominant economic and physical characteristic of real estate is that each property is </a:t>
            </a:r>
            <a:r>
              <a:rPr lang="en-US" altLang="nb-NO" i="1"/>
              <a:t>immobile</a:t>
            </a:r>
            <a:r>
              <a:rPr lang="en-US" altLang="nb-NO"/>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405E3A7E-D7D0-4984-A326-5553AE9AB1C5}"/>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14</a:t>
            </a:fld>
            <a:endParaRPr lang="en-US" altLang="nb-NO">
              <a:solidFill>
                <a:srgbClr val="898989"/>
              </a:solidFill>
            </a:endParaRPr>
          </a:p>
        </p:txBody>
      </p:sp>
      <p:sp>
        <p:nvSpPr>
          <p:cNvPr id="55299" name="Rectangle 2">
            <a:extLst>
              <a:ext uri="{FF2B5EF4-FFF2-40B4-BE49-F238E27FC236}">
                <a16:creationId xmlns:a16="http://schemas.microsoft.com/office/drawing/2014/main" id="{DE79F089-F032-4C91-8203-974CA729F65F}"/>
              </a:ext>
            </a:extLst>
          </p:cNvPr>
          <p:cNvSpPr>
            <a:spLocks noGrp="1" noChangeArrowheads="1"/>
          </p:cNvSpPr>
          <p:nvPr>
            <p:ph type="title"/>
          </p:nvPr>
        </p:nvSpPr>
        <p:spPr/>
        <p:txBody>
          <a:bodyPr/>
          <a:lstStyle/>
          <a:p>
            <a:r>
              <a:rPr lang="en-US" altLang="nb-NO"/>
              <a:t>Real Estate Markets</a:t>
            </a:r>
          </a:p>
        </p:txBody>
      </p:sp>
      <p:sp>
        <p:nvSpPr>
          <p:cNvPr id="55300" name="Rectangle 3">
            <a:extLst>
              <a:ext uri="{FF2B5EF4-FFF2-40B4-BE49-F238E27FC236}">
                <a16:creationId xmlns:a16="http://schemas.microsoft.com/office/drawing/2014/main" id="{D04DCC04-5153-45CC-A8ED-05D1B611CC3B}"/>
              </a:ext>
            </a:extLst>
          </p:cNvPr>
          <p:cNvSpPr>
            <a:spLocks noGrp="1" noChangeArrowheads="1"/>
          </p:cNvSpPr>
          <p:nvPr>
            <p:ph type="body" idx="1"/>
          </p:nvPr>
        </p:nvSpPr>
        <p:spPr/>
        <p:txBody>
          <a:bodyPr/>
          <a:lstStyle/>
          <a:p>
            <a:r>
              <a:rPr lang="en-US" altLang="nb-NO"/>
              <a:t>Perfect Market:  Homogeneous (fungible) products</a:t>
            </a:r>
          </a:p>
          <a:p>
            <a:endParaRPr lang="en-US" altLang="nb-NO"/>
          </a:p>
          <a:p>
            <a:r>
              <a:rPr lang="en-US" altLang="nb-NO">
                <a:solidFill>
                  <a:schemeClr val="folHlink"/>
                </a:solidFill>
              </a:rPr>
              <a:t>Real Estate Market:</a:t>
            </a:r>
            <a:r>
              <a:rPr lang="en-US" altLang="nb-NO"/>
              <a:t>  By definition, no two properties are exactly alike.  Real estate is not fungible.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F0F61015-29D0-4D65-AD6D-07650220D642}"/>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15</a:t>
            </a:fld>
            <a:endParaRPr lang="en-US" altLang="nb-NO">
              <a:solidFill>
                <a:srgbClr val="898989"/>
              </a:solidFill>
            </a:endParaRPr>
          </a:p>
        </p:txBody>
      </p:sp>
      <p:sp>
        <p:nvSpPr>
          <p:cNvPr id="56323" name="Rectangle 2">
            <a:extLst>
              <a:ext uri="{FF2B5EF4-FFF2-40B4-BE49-F238E27FC236}">
                <a16:creationId xmlns:a16="http://schemas.microsoft.com/office/drawing/2014/main" id="{AA939437-EABC-4A9E-9074-2A0D92BA1F6C}"/>
              </a:ext>
            </a:extLst>
          </p:cNvPr>
          <p:cNvSpPr>
            <a:spLocks noGrp="1" noChangeArrowheads="1"/>
          </p:cNvSpPr>
          <p:nvPr>
            <p:ph type="title"/>
          </p:nvPr>
        </p:nvSpPr>
        <p:spPr/>
        <p:txBody>
          <a:bodyPr/>
          <a:lstStyle/>
          <a:p>
            <a:r>
              <a:rPr lang="en-US" altLang="nb-NO"/>
              <a:t>Real Estate Markets</a:t>
            </a:r>
          </a:p>
        </p:txBody>
      </p:sp>
      <p:sp>
        <p:nvSpPr>
          <p:cNvPr id="56324" name="Rectangle 3">
            <a:extLst>
              <a:ext uri="{FF2B5EF4-FFF2-40B4-BE49-F238E27FC236}">
                <a16:creationId xmlns:a16="http://schemas.microsoft.com/office/drawing/2014/main" id="{9E6C1018-8836-474D-A96B-871EA1BE46E4}"/>
              </a:ext>
            </a:extLst>
          </p:cNvPr>
          <p:cNvSpPr>
            <a:spLocks noGrp="1" noChangeArrowheads="1"/>
          </p:cNvSpPr>
          <p:nvPr>
            <p:ph type="body" idx="1"/>
          </p:nvPr>
        </p:nvSpPr>
        <p:spPr/>
        <p:txBody>
          <a:bodyPr/>
          <a:lstStyle/>
          <a:p>
            <a:r>
              <a:rPr lang="en-US" altLang="nb-NO"/>
              <a:t>Perfect Market:  Products tend to be consumption goods or investment goods.</a:t>
            </a:r>
          </a:p>
          <a:p>
            <a:endParaRPr lang="en-US" altLang="nb-NO"/>
          </a:p>
          <a:p>
            <a:r>
              <a:rPr lang="en-US" altLang="nb-NO">
                <a:solidFill>
                  <a:schemeClr val="folHlink"/>
                </a:solidFill>
              </a:rPr>
              <a:t>Real Estate Market:</a:t>
            </a:r>
            <a:r>
              <a:rPr lang="en-US" altLang="nb-NO"/>
              <a:t>  Real estate is both a consumption good and an investment good.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0DF50560-783E-40E8-B9AE-04D078017681}"/>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16</a:t>
            </a:fld>
            <a:endParaRPr lang="en-US" altLang="nb-NO">
              <a:solidFill>
                <a:srgbClr val="898989"/>
              </a:solidFill>
            </a:endParaRPr>
          </a:p>
        </p:txBody>
      </p:sp>
      <p:sp>
        <p:nvSpPr>
          <p:cNvPr id="57347" name="Rectangle 2">
            <a:extLst>
              <a:ext uri="{FF2B5EF4-FFF2-40B4-BE49-F238E27FC236}">
                <a16:creationId xmlns:a16="http://schemas.microsoft.com/office/drawing/2014/main" id="{27EA6266-30DB-4676-BD97-E3CF705FDDF2}"/>
              </a:ext>
            </a:extLst>
          </p:cNvPr>
          <p:cNvSpPr>
            <a:spLocks noGrp="1" noChangeArrowheads="1"/>
          </p:cNvSpPr>
          <p:nvPr>
            <p:ph type="title"/>
          </p:nvPr>
        </p:nvSpPr>
        <p:spPr/>
        <p:txBody>
          <a:bodyPr/>
          <a:lstStyle/>
          <a:p>
            <a:r>
              <a:rPr lang="en-US" altLang="nb-NO"/>
              <a:t>Real Estate Markets</a:t>
            </a:r>
          </a:p>
        </p:txBody>
      </p:sp>
      <p:sp>
        <p:nvSpPr>
          <p:cNvPr id="57348" name="Rectangle 3">
            <a:extLst>
              <a:ext uri="{FF2B5EF4-FFF2-40B4-BE49-F238E27FC236}">
                <a16:creationId xmlns:a16="http://schemas.microsoft.com/office/drawing/2014/main" id="{E877F72F-A887-4B12-AF23-BD27DC435359}"/>
              </a:ext>
            </a:extLst>
          </p:cNvPr>
          <p:cNvSpPr>
            <a:spLocks noGrp="1" noChangeArrowheads="1"/>
          </p:cNvSpPr>
          <p:nvPr>
            <p:ph type="body" idx="1"/>
          </p:nvPr>
        </p:nvSpPr>
        <p:spPr/>
        <p:txBody>
          <a:bodyPr/>
          <a:lstStyle/>
          <a:p>
            <a:r>
              <a:rPr lang="en-US" altLang="nb-NO"/>
              <a:t>Perfect Market:  Relatively short life</a:t>
            </a:r>
          </a:p>
          <a:p>
            <a:endParaRPr lang="en-US" altLang="nb-NO"/>
          </a:p>
          <a:p>
            <a:r>
              <a:rPr lang="en-US" altLang="nb-NO">
                <a:solidFill>
                  <a:schemeClr val="folHlink"/>
                </a:solidFill>
              </a:rPr>
              <a:t>Real Estate Market:</a:t>
            </a:r>
            <a:r>
              <a:rPr lang="en-US" altLang="nb-NO"/>
              <a:t>  Long life – land is almost permanent and buildings last a long time:</a:t>
            </a:r>
          </a:p>
          <a:p>
            <a:r>
              <a:rPr lang="en-US" altLang="nb-NO"/>
              <a:t>Oldest continually occupied stone building in Germany was built in AD 875.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6F0FF0A1-21BB-4125-9499-71BF7004BEBA}"/>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17</a:t>
            </a:fld>
            <a:endParaRPr lang="en-US" altLang="nb-NO">
              <a:solidFill>
                <a:srgbClr val="898989"/>
              </a:solidFill>
            </a:endParaRPr>
          </a:p>
        </p:txBody>
      </p:sp>
      <p:sp>
        <p:nvSpPr>
          <p:cNvPr id="58371" name="Rectangle 2">
            <a:extLst>
              <a:ext uri="{FF2B5EF4-FFF2-40B4-BE49-F238E27FC236}">
                <a16:creationId xmlns:a16="http://schemas.microsoft.com/office/drawing/2014/main" id="{A4A03B4C-3ACF-429C-BDCD-9946540B439C}"/>
              </a:ext>
            </a:extLst>
          </p:cNvPr>
          <p:cNvSpPr>
            <a:spLocks noGrp="1" noChangeArrowheads="1"/>
          </p:cNvSpPr>
          <p:nvPr>
            <p:ph type="title"/>
          </p:nvPr>
        </p:nvSpPr>
        <p:spPr/>
        <p:txBody>
          <a:bodyPr/>
          <a:lstStyle/>
          <a:p>
            <a:r>
              <a:rPr lang="en-US" altLang="nb-NO"/>
              <a:t>Real Estate Markets</a:t>
            </a:r>
          </a:p>
        </p:txBody>
      </p:sp>
      <p:sp>
        <p:nvSpPr>
          <p:cNvPr id="58372" name="Rectangle 3">
            <a:extLst>
              <a:ext uri="{FF2B5EF4-FFF2-40B4-BE49-F238E27FC236}">
                <a16:creationId xmlns:a16="http://schemas.microsoft.com/office/drawing/2014/main" id="{41145F7C-67AF-4C89-B829-0577F2404B3E}"/>
              </a:ext>
            </a:extLst>
          </p:cNvPr>
          <p:cNvSpPr>
            <a:spLocks noGrp="1" noChangeArrowheads="1"/>
          </p:cNvSpPr>
          <p:nvPr>
            <p:ph type="body" idx="1"/>
          </p:nvPr>
        </p:nvSpPr>
        <p:spPr/>
        <p:txBody>
          <a:bodyPr/>
          <a:lstStyle/>
          <a:p>
            <a:r>
              <a:rPr lang="en-US" altLang="nb-NO"/>
              <a:t>Perfect Market:  Easy entrance and exit; small economic units</a:t>
            </a:r>
          </a:p>
          <a:p>
            <a:endParaRPr lang="en-US" altLang="nb-NO"/>
          </a:p>
          <a:p>
            <a:r>
              <a:rPr lang="en-US" altLang="nb-NO">
                <a:solidFill>
                  <a:schemeClr val="folHlink"/>
                </a:solidFill>
              </a:rPr>
              <a:t>Real Estate Market:</a:t>
            </a:r>
            <a:r>
              <a:rPr lang="en-US" altLang="nb-NO"/>
              <a:t>  Large chunk problem (large economic units) with substantial transaction costs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73294FA4-C697-41B4-9AF1-870E3419CE04}"/>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18</a:t>
            </a:fld>
            <a:endParaRPr lang="en-US" altLang="nb-NO">
              <a:solidFill>
                <a:srgbClr val="898989"/>
              </a:solidFill>
            </a:endParaRPr>
          </a:p>
        </p:txBody>
      </p:sp>
      <p:sp>
        <p:nvSpPr>
          <p:cNvPr id="59395" name="Rectangle 2">
            <a:extLst>
              <a:ext uri="{FF2B5EF4-FFF2-40B4-BE49-F238E27FC236}">
                <a16:creationId xmlns:a16="http://schemas.microsoft.com/office/drawing/2014/main" id="{91358DF3-F3A3-4E38-993B-2C53F2618C54}"/>
              </a:ext>
            </a:extLst>
          </p:cNvPr>
          <p:cNvSpPr>
            <a:spLocks noGrp="1" noChangeArrowheads="1"/>
          </p:cNvSpPr>
          <p:nvPr>
            <p:ph type="title"/>
          </p:nvPr>
        </p:nvSpPr>
        <p:spPr/>
        <p:txBody>
          <a:bodyPr/>
          <a:lstStyle/>
          <a:p>
            <a:r>
              <a:rPr lang="en-US" altLang="nb-NO"/>
              <a:t>Real Estate Markets</a:t>
            </a:r>
          </a:p>
        </p:txBody>
      </p:sp>
      <p:sp>
        <p:nvSpPr>
          <p:cNvPr id="59396" name="Rectangle 3">
            <a:extLst>
              <a:ext uri="{FF2B5EF4-FFF2-40B4-BE49-F238E27FC236}">
                <a16:creationId xmlns:a16="http://schemas.microsoft.com/office/drawing/2014/main" id="{5F9C7814-601F-4C60-AC86-FC82AF83800D}"/>
              </a:ext>
            </a:extLst>
          </p:cNvPr>
          <p:cNvSpPr>
            <a:spLocks noGrp="1" noChangeArrowheads="1"/>
          </p:cNvSpPr>
          <p:nvPr>
            <p:ph type="body" idx="1"/>
          </p:nvPr>
        </p:nvSpPr>
        <p:spPr/>
        <p:txBody>
          <a:bodyPr/>
          <a:lstStyle/>
          <a:p>
            <a:r>
              <a:rPr lang="en-US" altLang="nb-NO"/>
              <a:t>Perfect Market:  Many buyers and sellers</a:t>
            </a:r>
          </a:p>
          <a:p>
            <a:endParaRPr lang="en-US" altLang="nb-NO"/>
          </a:p>
          <a:p>
            <a:r>
              <a:rPr lang="en-US" altLang="nb-NO">
                <a:solidFill>
                  <a:schemeClr val="folHlink"/>
                </a:solidFill>
              </a:rPr>
              <a:t>Real Estate Market:</a:t>
            </a:r>
            <a:r>
              <a:rPr lang="en-US" altLang="nb-NO"/>
              <a:t>  Relatively few buyers and sellers at any one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0E86951A-EC4E-4320-B9D2-CAF8874EC744}"/>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19</a:t>
            </a:fld>
            <a:endParaRPr lang="en-US" altLang="nb-NO">
              <a:solidFill>
                <a:srgbClr val="898989"/>
              </a:solidFill>
            </a:endParaRPr>
          </a:p>
        </p:txBody>
      </p:sp>
      <p:sp>
        <p:nvSpPr>
          <p:cNvPr id="60419" name="Rectangle 2">
            <a:extLst>
              <a:ext uri="{FF2B5EF4-FFF2-40B4-BE49-F238E27FC236}">
                <a16:creationId xmlns:a16="http://schemas.microsoft.com/office/drawing/2014/main" id="{2B5B924B-5A78-448C-B587-8614CDB1F39E}"/>
              </a:ext>
            </a:extLst>
          </p:cNvPr>
          <p:cNvSpPr>
            <a:spLocks noGrp="1" noChangeArrowheads="1"/>
          </p:cNvSpPr>
          <p:nvPr>
            <p:ph type="title"/>
          </p:nvPr>
        </p:nvSpPr>
        <p:spPr/>
        <p:txBody>
          <a:bodyPr/>
          <a:lstStyle/>
          <a:p>
            <a:r>
              <a:rPr lang="en-US" altLang="nb-NO"/>
              <a:t>Real Estate Markets</a:t>
            </a:r>
          </a:p>
        </p:txBody>
      </p:sp>
      <p:sp>
        <p:nvSpPr>
          <p:cNvPr id="60420" name="Rectangle 3">
            <a:extLst>
              <a:ext uri="{FF2B5EF4-FFF2-40B4-BE49-F238E27FC236}">
                <a16:creationId xmlns:a16="http://schemas.microsoft.com/office/drawing/2014/main" id="{1500BD6A-1797-4D4F-8FA1-17EE7399687B}"/>
              </a:ext>
            </a:extLst>
          </p:cNvPr>
          <p:cNvSpPr>
            <a:spLocks noGrp="1" noChangeArrowheads="1"/>
          </p:cNvSpPr>
          <p:nvPr>
            <p:ph type="body" idx="1"/>
          </p:nvPr>
        </p:nvSpPr>
        <p:spPr/>
        <p:txBody>
          <a:bodyPr/>
          <a:lstStyle/>
          <a:p>
            <a:r>
              <a:rPr lang="en-US" altLang="nb-NO"/>
              <a:t>Perfect Market:  Simple purchases</a:t>
            </a:r>
          </a:p>
          <a:p>
            <a:endParaRPr lang="en-US" altLang="nb-NO"/>
          </a:p>
          <a:p>
            <a:r>
              <a:rPr lang="en-US" altLang="nb-NO">
                <a:solidFill>
                  <a:schemeClr val="folHlink"/>
                </a:solidFill>
              </a:rPr>
              <a:t>Real Estate Market:</a:t>
            </a:r>
            <a:r>
              <a:rPr lang="en-US" altLang="nb-NO"/>
              <a:t>  Complex purchases involving attorneys, brokers, appraisers, lenders,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1CC8-7404-458F-8D19-9F8F4304DDF2}"/>
              </a:ext>
            </a:extLst>
          </p:cNvPr>
          <p:cNvSpPr>
            <a:spLocks noGrp="1"/>
          </p:cNvSpPr>
          <p:nvPr>
            <p:ph type="title"/>
          </p:nvPr>
        </p:nvSpPr>
        <p:spPr/>
        <p:txBody>
          <a:bodyPr/>
          <a:lstStyle/>
          <a:p>
            <a:r>
              <a:rPr lang="nb-NO" dirty="0"/>
              <a:t>Tentativ forelesningsplan</a:t>
            </a:r>
          </a:p>
        </p:txBody>
      </p:sp>
      <p:graphicFrame>
        <p:nvGraphicFramePr>
          <p:cNvPr id="4" name="Content Placeholder 3">
            <a:extLst>
              <a:ext uri="{FF2B5EF4-FFF2-40B4-BE49-F238E27FC236}">
                <a16:creationId xmlns:a16="http://schemas.microsoft.com/office/drawing/2014/main" id="{7EF7EA46-A819-4B2D-A007-3F57A186ABC4}"/>
              </a:ext>
            </a:extLst>
          </p:cNvPr>
          <p:cNvGraphicFramePr>
            <a:graphicFrameLocks noGrp="1"/>
          </p:cNvGraphicFramePr>
          <p:nvPr>
            <p:ph idx="1"/>
            <p:extLst>
              <p:ext uri="{D42A27DB-BD31-4B8C-83A1-F6EECF244321}">
                <p14:modId xmlns:p14="http://schemas.microsoft.com/office/powerpoint/2010/main" val="3612855381"/>
              </p:ext>
            </p:extLst>
          </p:nvPr>
        </p:nvGraphicFramePr>
        <p:xfrm>
          <a:off x="1123950" y="1281589"/>
          <a:ext cx="7407404" cy="5423576"/>
        </p:xfrm>
        <a:graphic>
          <a:graphicData uri="http://schemas.openxmlformats.org/drawingml/2006/table">
            <a:tbl>
              <a:tblPr firstRow="1" firstCol="1" bandRow="1">
                <a:tableStyleId>{5C22544A-7EE6-4342-B048-85BDC9FD1C3A}</a:tableStyleId>
              </a:tblPr>
              <a:tblGrid>
                <a:gridCol w="780309">
                  <a:extLst>
                    <a:ext uri="{9D8B030D-6E8A-4147-A177-3AD203B41FA5}">
                      <a16:colId xmlns:a16="http://schemas.microsoft.com/office/drawing/2014/main" val="436659220"/>
                    </a:ext>
                  </a:extLst>
                </a:gridCol>
                <a:gridCol w="3877416">
                  <a:extLst>
                    <a:ext uri="{9D8B030D-6E8A-4147-A177-3AD203B41FA5}">
                      <a16:colId xmlns:a16="http://schemas.microsoft.com/office/drawing/2014/main" val="1455594644"/>
                    </a:ext>
                  </a:extLst>
                </a:gridCol>
                <a:gridCol w="2749679">
                  <a:extLst>
                    <a:ext uri="{9D8B030D-6E8A-4147-A177-3AD203B41FA5}">
                      <a16:colId xmlns:a16="http://schemas.microsoft.com/office/drawing/2014/main" val="252959747"/>
                    </a:ext>
                  </a:extLst>
                </a:gridCol>
              </a:tblGrid>
              <a:tr h="215409">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Uke</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Tema</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Litteratur</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159419"/>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34</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Introforelesning</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9675620"/>
                  </a:ext>
                </a:extLst>
              </a:tr>
              <a:tr h="668537">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35</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Verdsettelse av eiendom inntjeningsbasert</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32179"/>
                  </a:ext>
                </a:extLst>
              </a:tr>
              <a:tr h="895101">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36</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Verdsettelse av eiendom</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Salgssammenligning og kostnadsbaser</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0811496"/>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37</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Hedonisk metode</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2006883"/>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38</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Gjentatte salg</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358736"/>
                  </a:ext>
                </a:extLst>
              </a:tr>
              <a:tr h="395652">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39</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Gjesteforelesning med Endre Jo Reite, BNBank </a:t>
                      </a:r>
                      <a:r>
                        <a:rPr lang="nb-NO" sz="1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02.10.2020</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1593506"/>
                  </a:ext>
                </a:extLst>
              </a:tr>
              <a:tr h="395652">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40</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Automatiske verdsettelsesmodeller</a:t>
                      </a:r>
                      <a:endParaRPr lang="nb-NO"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06968"/>
                  </a:ext>
                </a:extLst>
              </a:tr>
              <a:tr h="395652">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41</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Gjesteforelesning med Joakim Blix </a:t>
                      </a:r>
                      <a:r>
                        <a:rPr lang="nb-NO" sz="1400" dirty="0" err="1">
                          <a:effectLst/>
                          <a:latin typeface="Times New Roman" panose="02020603050405020304" pitchFamily="18" charset="0"/>
                          <a:ea typeface="Calibri" panose="020F0502020204030204" pitchFamily="34" charset="0"/>
                          <a:cs typeface="Times New Roman" panose="02020603050405020304" pitchFamily="18" charset="0"/>
                        </a:rPr>
                        <a:t>Prestmo</a:t>
                      </a: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 BNBank </a:t>
                      </a:r>
                      <a:r>
                        <a:rPr lang="nb-NO" sz="11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16.10.2020</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914146"/>
                  </a:ext>
                </a:extLst>
              </a:tr>
              <a:tr h="441973">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42</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Aras Khazal: Big Data og </a:t>
                      </a:r>
                      <a:r>
                        <a:rPr lang="nn-NO" sz="1400" dirty="0" err="1">
                          <a:effectLst/>
                          <a:latin typeface="Times New Roman" panose="02020603050405020304" pitchFamily="18" charset="0"/>
                          <a:ea typeface="Calibri" panose="020F0502020204030204" pitchFamily="34" charset="0"/>
                          <a:cs typeface="Times New Roman" panose="02020603050405020304" pitchFamily="18" charset="0"/>
                        </a:rPr>
                        <a:t>uobserverte</a:t>
                      </a: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nn-NO" sz="1400" dirty="0" err="1">
                          <a:effectLst/>
                          <a:latin typeface="Times New Roman" panose="02020603050405020304" pitchFamily="18" charset="0"/>
                          <a:ea typeface="Calibri" panose="020F0502020204030204" pitchFamily="34" charset="0"/>
                          <a:cs typeface="Times New Roman" panose="02020603050405020304" pitchFamily="18" charset="0"/>
                        </a:rPr>
                        <a:t>variabler</a:t>
                      </a: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 I</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n-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657288"/>
                  </a:ext>
                </a:extLst>
              </a:tr>
              <a:tr h="441973">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43</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Aras Khazal: Big Data og </a:t>
                      </a:r>
                      <a:r>
                        <a:rPr lang="nn-NO" sz="1400" dirty="0" err="1">
                          <a:effectLst/>
                          <a:latin typeface="Times New Roman" panose="02020603050405020304" pitchFamily="18" charset="0"/>
                          <a:ea typeface="Calibri" panose="020F0502020204030204" pitchFamily="34" charset="0"/>
                          <a:cs typeface="Times New Roman" panose="02020603050405020304" pitchFamily="18" charset="0"/>
                        </a:rPr>
                        <a:t>uobserverte</a:t>
                      </a: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nn-NO" sz="1400" dirty="0" err="1">
                          <a:effectLst/>
                          <a:latin typeface="Times New Roman" panose="02020603050405020304" pitchFamily="18" charset="0"/>
                          <a:ea typeface="Calibri" panose="020F0502020204030204" pitchFamily="34" charset="0"/>
                          <a:cs typeface="Times New Roman" panose="02020603050405020304" pitchFamily="18" charset="0"/>
                        </a:rPr>
                        <a:t>variabler</a:t>
                      </a: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 II</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n-NO"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596276"/>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44</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solidFill>
                            <a:srgbClr val="272833"/>
                          </a:solidFill>
                          <a:effectLst/>
                          <a:latin typeface="Times New Roman" panose="02020603050405020304" pitchFamily="18" charset="0"/>
                          <a:ea typeface="Calibri" panose="020F0502020204030204" pitchFamily="34" charset="0"/>
                          <a:cs typeface="Times New Roman" panose="02020603050405020304" pitchFamily="18" charset="0"/>
                        </a:rPr>
                        <a:t>Høyeste og beste bruk</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499814"/>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45</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Skatt</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725885"/>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46</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Børsdata </a:t>
                      </a:r>
                      <a:r>
                        <a:rPr lang="nb-NO" sz="1400">
                          <a:effectLst/>
                          <a:latin typeface="Times New Roman" panose="02020603050405020304" pitchFamily="18" charset="0"/>
                          <a:ea typeface="Calibri" panose="020F0502020204030204" pitchFamily="34" charset="0"/>
                          <a:cs typeface="Times New Roman" panose="02020603050405020304" pitchFamily="18" charset="0"/>
                        </a:rPr>
                        <a:t>og regnskapsdata</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730478"/>
                  </a:ext>
                </a:extLst>
              </a:tr>
              <a:tr h="215409">
                <a:tc>
                  <a:txBody>
                    <a:bodyPr/>
                    <a:lstStyle/>
                    <a:p>
                      <a:pPr>
                        <a:lnSpc>
                          <a:spcPct val="107000"/>
                        </a:lnSpc>
                        <a:spcAft>
                          <a:spcPts val="0"/>
                        </a:spcAft>
                      </a:pPr>
                      <a:r>
                        <a:rPr lang="nb-NO" sz="1400">
                          <a:effectLst/>
                          <a:latin typeface="Times New Roman" panose="02020603050405020304" pitchFamily="18" charset="0"/>
                          <a:ea typeface="Calibri" panose="020F0502020204030204" pitchFamily="34" charset="0"/>
                          <a:cs typeface="Times New Roman" panose="02020603050405020304" pitchFamily="18" charset="0"/>
                        </a:rPr>
                        <a:t>47</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Oppsummering</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nb-NO"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645780"/>
                  </a:ext>
                </a:extLst>
              </a:tr>
            </a:tbl>
          </a:graphicData>
        </a:graphic>
      </p:graphicFrame>
      <p:graphicFrame>
        <p:nvGraphicFramePr>
          <p:cNvPr id="6" name="Content Placeholder 3">
            <a:extLst>
              <a:ext uri="{FF2B5EF4-FFF2-40B4-BE49-F238E27FC236}">
                <a16:creationId xmlns:a16="http://schemas.microsoft.com/office/drawing/2014/main" id="{B2021A7B-284C-4847-AA5A-D81FC6A1A85E}"/>
              </a:ext>
            </a:extLst>
          </p:cNvPr>
          <p:cNvGraphicFramePr>
            <a:graphicFrameLocks/>
          </p:cNvGraphicFramePr>
          <p:nvPr>
            <p:extLst>
              <p:ext uri="{D42A27DB-BD31-4B8C-83A1-F6EECF244321}">
                <p14:modId xmlns:p14="http://schemas.microsoft.com/office/powerpoint/2010/main" val="4106056525"/>
              </p:ext>
            </p:extLst>
          </p:nvPr>
        </p:nvGraphicFramePr>
        <p:xfrm>
          <a:off x="1123950" y="1281589"/>
          <a:ext cx="7407404" cy="5423576"/>
        </p:xfrm>
        <a:graphic>
          <a:graphicData uri="http://schemas.openxmlformats.org/drawingml/2006/table">
            <a:tbl>
              <a:tblPr firstRow="1" firstCol="1" bandRow="1">
                <a:tableStyleId>{5C22544A-7EE6-4342-B048-85BDC9FD1C3A}</a:tableStyleId>
              </a:tblPr>
              <a:tblGrid>
                <a:gridCol w="780309">
                  <a:extLst>
                    <a:ext uri="{9D8B030D-6E8A-4147-A177-3AD203B41FA5}">
                      <a16:colId xmlns:a16="http://schemas.microsoft.com/office/drawing/2014/main" val="436659220"/>
                    </a:ext>
                  </a:extLst>
                </a:gridCol>
                <a:gridCol w="1162791">
                  <a:extLst>
                    <a:ext uri="{9D8B030D-6E8A-4147-A177-3AD203B41FA5}">
                      <a16:colId xmlns:a16="http://schemas.microsoft.com/office/drawing/2014/main" val="1455594644"/>
                    </a:ext>
                  </a:extLst>
                </a:gridCol>
                <a:gridCol w="5464304">
                  <a:extLst>
                    <a:ext uri="{9D8B030D-6E8A-4147-A177-3AD203B41FA5}">
                      <a16:colId xmlns:a16="http://schemas.microsoft.com/office/drawing/2014/main" val="252959747"/>
                    </a:ext>
                  </a:extLst>
                </a:gridCol>
              </a:tblGrid>
              <a:tr h="239063">
                <a:tc>
                  <a:txBody>
                    <a:bodyPr/>
                    <a:lstStyle/>
                    <a:p>
                      <a:pPr>
                        <a:lnSpc>
                          <a:spcPct val="107000"/>
                        </a:lnSpc>
                        <a:spcAft>
                          <a:spcPts val="800"/>
                        </a:spcAft>
                      </a:pPr>
                      <a:r>
                        <a:rPr lang="nb-NO" sz="1100" b="1" dirty="0">
                          <a:effectLst/>
                          <a:latin typeface="Calibri" panose="020F0502020204030204" pitchFamily="34" charset="0"/>
                          <a:ea typeface="Calibri" panose="020F0502020204030204" pitchFamily="34" charset="0"/>
                          <a:cs typeface="Times New Roman" panose="02020603050405020304" pitchFamily="18" charset="0"/>
                        </a:rPr>
                        <a:t>Uke</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a:effectLst/>
                          <a:latin typeface="Calibri" panose="020F0502020204030204" pitchFamily="34" charset="0"/>
                          <a:ea typeface="Calibri" panose="020F0502020204030204" pitchFamily="34" charset="0"/>
                          <a:cs typeface="Times New Roman" panose="02020603050405020304" pitchFamily="18" charset="0"/>
                        </a:rPr>
                        <a:t>Dato</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a:effectLst/>
                          <a:latin typeface="Calibri" panose="020F0502020204030204" pitchFamily="34" charset="0"/>
                          <a:ea typeface="Calibri" panose="020F0502020204030204" pitchFamily="34" charset="0"/>
                          <a:cs typeface="Times New Roman" panose="02020603050405020304" pitchFamily="18" charset="0"/>
                        </a:rPr>
                        <a:t>Tema</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159419"/>
                  </a:ext>
                </a:extLst>
              </a:tr>
              <a:tr h="34709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Introforelesning</a:t>
                      </a:r>
                    </a:p>
                  </a:txBody>
                  <a:tcPr marL="68580" marR="68580" marT="0" marB="0"/>
                </a:tc>
                <a:extLst>
                  <a:ext uri="{0D108BD9-81ED-4DB2-BD59-A6C34878D82A}">
                    <a16:rowId xmlns:a16="http://schemas.microsoft.com/office/drawing/2014/main" val="1099675620"/>
                  </a:ext>
                </a:extLst>
              </a:tr>
              <a:tr h="36173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10.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inntjeningsbasert</a:t>
                      </a:r>
                    </a:p>
                  </a:txBody>
                  <a:tcPr marL="68580" marR="68580" marT="0" marB="0"/>
                </a:tc>
                <a:extLst>
                  <a:ext uri="{0D108BD9-81ED-4DB2-BD59-A6C34878D82A}">
                    <a16:rowId xmlns:a16="http://schemas.microsoft.com/office/drawing/2014/main" val="302032179"/>
                  </a:ext>
                </a:extLst>
              </a:tr>
              <a:tr h="50774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17.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Databehandling</a:t>
                      </a:r>
                    </a:p>
                  </a:txBody>
                  <a:tcPr marL="68580" marR="68580" marT="0" marB="0"/>
                </a:tc>
                <a:extLst>
                  <a:ext uri="{0D108BD9-81ED-4DB2-BD59-A6C34878D82A}">
                    <a16:rowId xmlns:a16="http://schemas.microsoft.com/office/drawing/2014/main" val="1710811496"/>
                  </a:ext>
                </a:extLst>
              </a:tr>
              <a:tr h="35674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38</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24. sep</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Ingen forelesning</a:t>
                      </a:r>
                    </a:p>
                  </a:txBody>
                  <a:tcPr marL="68580" marR="68580" marT="0" marB="0"/>
                </a:tc>
                <a:extLst>
                  <a:ext uri="{0D108BD9-81ED-4DB2-BD59-A6C34878D82A}">
                    <a16:rowId xmlns:a16="http://schemas.microsoft.com/office/drawing/2014/main" val="3472006883"/>
                  </a:ext>
                </a:extLst>
              </a:tr>
              <a:tr h="338270">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salgssammenligning og kostnadsbasert</a:t>
                      </a:r>
                    </a:p>
                  </a:txBody>
                  <a:tcPr marL="68580" marR="68580" marT="0" marB="0"/>
                </a:tc>
                <a:extLst>
                  <a:ext uri="{0D108BD9-81ED-4DB2-BD59-A6C34878D82A}">
                    <a16:rowId xmlns:a16="http://schemas.microsoft.com/office/drawing/2014/main" val="308435873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8.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Hedonisk metode</a:t>
                      </a:r>
                    </a:p>
                  </a:txBody>
                  <a:tcPr marL="68580" marR="68580" marT="0" marB="0"/>
                </a:tc>
                <a:extLst>
                  <a:ext uri="{0D108BD9-81ED-4DB2-BD59-A6C34878D82A}">
                    <a16:rowId xmlns:a16="http://schemas.microsoft.com/office/drawing/2014/main" val="398159350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15.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Gjentatte salg</a:t>
                      </a:r>
                    </a:p>
                  </a:txBody>
                  <a:tcPr marL="68580" marR="68580" marT="0" marB="0"/>
                </a:tc>
                <a:extLst>
                  <a:ext uri="{0D108BD9-81ED-4DB2-BD59-A6C34878D82A}">
                    <a16:rowId xmlns:a16="http://schemas.microsoft.com/office/drawing/2014/main" val="1839906968"/>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42</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22.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914146"/>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43</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29.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657288"/>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44</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5.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Endre Jo Reite, BN Bank</a:t>
                      </a:r>
                    </a:p>
                  </a:txBody>
                  <a:tcPr marL="68580" marR="68580" marT="0" marB="0"/>
                </a:tc>
                <a:extLst>
                  <a:ext uri="{0D108BD9-81ED-4DB2-BD59-A6C34878D82A}">
                    <a16:rowId xmlns:a16="http://schemas.microsoft.com/office/drawing/2014/main" val="3138596276"/>
                  </a:ext>
                </a:extLst>
              </a:tr>
              <a:tr h="407853">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12.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Joakim Blix Prestmo, BN Bank</a:t>
                      </a:r>
                    </a:p>
                  </a:txBody>
                  <a:tcPr marL="68580" marR="68580" marT="0" marB="0"/>
                </a:tc>
                <a:extLst>
                  <a:ext uri="{0D108BD9-81ED-4DB2-BD59-A6C34878D82A}">
                    <a16:rowId xmlns:a16="http://schemas.microsoft.com/office/drawing/2014/main" val="3234499814"/>
                  </a:ext>
                </a:extLst>
              </a:tr>
              <a:tr h="32769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46</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17.nov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AVM</a:t>
                      </a:r>
                    </a:p>
                  </a:txBody>
                  <a:tcPr marL="68580" marR="68580" marT="0" marB="0"/>
                </a:tc>
                <a:extLst>
                  <a:ext uri="{0D108BD9-81ED-4DB2-BD59-A6C34878D82A}">
                    <a16:rowId xmlns:a16="http://schemas.microsoft.com/office/drawing/2014/main" val="1945725885"/>
                  </a:ext>
                </a:extLst>
              </a:tr>
              <a:tr h="239063">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26. nov</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Oppsummering og spørsmål</a:t>
                      </a:r>
                    </a:p>
                  </a:txBody>
                  <a:tcPr marL="68580" marR="68580" marT="0" marB="0"/>
                </a:tc>
                <a:extLst>
                  <a:ext uri="{0D108BD9-81ED-4DB2-BD59-A6C34878D82A}">
                    <a16:rowId xmlns:a16="http://schemas.microsoft.com/office/drawing/2014/main" val="3438730478"/>
                  </a:ext>
                </a:extLst>
              </a:tr>
            </a:tbl>
          </a:graphicData>
        </a:graphic>
      </p:graphicFrame>
    </p:spTree>
    <p:extLst>
      <p:ext uri="{BB962C8B-B14F-4D97-AF65-F5344CB8AC3E}">
        <p14:creationId xmlns:p14="http://schemas.microsoft.com/office/powerpoint/2010/main" val="416965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a:extLst>
              <a:ext uri="{FF2B5EF4-FFF2-40B4-BE49-F238E27FC236}">
                <a16:creationId xmlns:a16="http://schemas.microsoft.com/office/drawing/2014/main" id="{C3EBCBCC-33CF-46DE-B59E-5F15A29A8D83}"/>
              </a:ext>
            </a:extLst>
          </p:cNvPr>
          <p:cNvSpPr>
            <a:spLocks noGrp="1"/>
          </p:cNvSpPr>
          <p:nvPr>
            <p:ph type="sldNum" sz="quarter" idx="12"/>
          </p:nvPr>
        </p:nvSpPr>
        <p:spPr>
          <a:xfrm>
            <a:off x="6734175"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nb-NO"/>
            </a:defPPr>
            <a:lvl1pPr algn="r" rtl="0" fontAlgn="base">
              <a:spcBef>
                <a:spcPct val="0"/>
              </a:spcBef>
              <a:spcAft>
                <a:spcPct val="0"/>
              </a:spcAft>
              <a:defRPr sz="1200" kern="1200">
                <a:solidFill>
                  <a:srgbClr val="898989"/>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fld id="{3BB7C45A-51AA-4171-8A17-A4DFD612B1E7}" type="slidenum">
              <a:rPr lang="nb-NO" altLang="nb-NO" smtClean="0"/>
              <a:pPr eaLnBrk="1" hangingPunct="1"/>
              <a:t>20</a:t>
            </a:fld>
            <a:endParaRPr lang="en-US" altLang="nb-NO">
              <a:solidFill>
                <a:srgbClr val="898989"/>
              </a:solidFill>
            </a:endParaRPr>
          </a:p>
        </p:txBody>
      </p:sp>
      <p:sp>
        <p:nvSpPr>
          <p:cNvPr id="61443" name="Rectangle 2">
            <a:extLst>
              <a:ext uri="{FF2B5EF4-FFF2-40B4-BE49-F238E27FC236}">
                <a16:creationId xmlns:a16="http://schemas.microsoft.com/office/drawing/2014/main" id="{32408F1E-AFA1-4101-B526-3153E92C2B57}"/>
              </a:ext>
            </a:extLst>
          </p:cNvPr>
          <p:cNvSpPr>
            <a:spLocks noGrp="1" noChangeArrowheads="1"/>
          </p:cNvSpPr>
          <p:nvPr>
            <p:ph type="title"/>
          </p:nvPr>
        </p:nvSpPr>
        <p:spPr/>
        <p:txBody>
          <a:bodyPr/>
          <a:lstStyle/>
          <a:p>
            <a:r>
              <a:rPr lang="en-US" altLang="nb-NO"/>
              <a:t>Real Estate Markets</a:t>
            </a:r>
          </a:p>
        </p:txBody>
      </p:sp>
      <p:sp>
        <p:nvSpPr>
          <p:cNvPr id="61444" name="Rectangle 3">
            <a:extLst>
              <a:ext uri="{FF2B5EF4-FFF2-40B4-BE49-F238E27FC236}">
                <a16:creationId xmlns:a16="http://schemas.microsoft.com/office/drawing/2014/main" id="{DC2B9EEC-77DC-4729-8D4A-7DE70732323D}"/>
              </a:ext>
            </a:extLst>
          </p:cNvPr>
          <p:cNvSpPr>
            <a:spLocks noGrp="1" noChangeArrowheads="1"/>
          </p:cNvSpPr>
          <p:nvPr>
            <p:ph type="body" idx="1"/>
          </p:nvPr>
        </p:nvSpPr>
        <p:spPr/>
        <p:txBody>
          <a:bodyPr/>
          <a:lstStyle/>
          <a:p>
            <a:r>
              <a:rPr lang="en-US" altLang="nb-NO">
                <a:solidFill>
                  <a:schemeClr val="tx2"/>
                </a:solidFill>
              </a:rPr>
              <a:t>Summary:  </a:t>
            </a:r>
            <a:r>
              <a:rPr lang="en-US" altLang="nb-NO"/>
              <a:t>not organized, difficult to get comparable accurate data, geographically and economically segmented markets, relatively few buyers and sellers in any market leading to relatively few transactions, immobility of property means no two are the same.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DCA7-2052-4F26-927F-893AA6A09F08}"/>
              </a:ext>
            </a:extLst>
          </p:cNvPr>
          <p:cNvSpPr>
            <a:spLocks noGrp="1"/>
          </p:cNvSpPr>
          <p:nvPr>
            <p:ph type="title"/>
          </p:nvPr>
        </p:nvSpPr>
        <p:spPr/>
        <p:txBody>
          <a:bodyPr/>
          <a:lstStyle/>
          <a:p>
            <a:r>
              <a:rPr lang="nb-NO" dirty="0" err="1"/>
              <a:t>What</a:t>
            </a:r>
            <a:r>
              <a:rPr lang="nb-NO" dirty="0"/>
              <a:t> make it </a:t>
            </a:r>
            <a:r>
              <a:rPr lang="nb-NO" dirty="0" err="1"/>
              <a:t>work</a:t>
            </a:r>
            <a:r>
              <a:rPr lang="nb-NO" dirty="0"/>
              <a:t>?</a:t>
            </a:r>
          </a:p>
        </p:txBody>
      </p:sp>
      <p:sp>
        <p:nvSpPr>
          <p:cNvPr id="3" name="Content Placeholder 2">
            <a:extLst>
              <a:ext uri="{FF2B5EF4-FFF2-40B4-BE49-F238E27FC236}">
                <a16:creationId xmlns:a16="http://schemas.microsoft.com/office/drawing/2014/main" id="{AD76646A-867A-4874-8084-07E1B31D2186}"/>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1580982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E890-8166-435E-A2BF-5A040449DA5E}"/>
              </a:ext>
            </a:extLst>
          </p:cNvPr>
          <p:cNvSpPr>
            <a:spLocks noGrp="1"/>
          </p:cNvSpPr>
          <p:nvPr>
            <p:ph type="title"/>
          </p:nvPr>
        </p:nvSpPr>
        <p:spPr>
          <a:xfrm>
            <a:off x="1194628" y="274638"/>
            <a:ext cx="7407404" cy="523220"/>
          </a:xfrm>
        </p:spPr>
        <p:txBody>
          <a:bodyPr/>
          <a:lstStyle/>
          <a:p>
            <a:r>
              <a:rPr lang="nb-NO" sz="2800" b="0" dirty="0"/>
              <a:t>People make </a:t>
            </a:r>
            <a:r>
              <a:rPr lang="nb-NO" sz="2800" b="0" dirty="0" err="1"/>
              <a:t>values</a:t>
            </a:r>
            <a:r>
              <a:rPr lang="nb-NO" sz="2800" b="0" dirty="0"/>
              <a:t> and </a:t>
            </a:r>
            <a:r>
              <a:rPr lang="nb-NO" sz="2800" b="0" dirty="0" err="1"/>
              <a:t>determine</a:t>
            </a:r>
            <a:r>
              <a:rPr lang="nb-NO" sz="2800" b="0" dirty="0"/>
              <a:t> </a:t>
            </a:r>
            <a:r>
              <a:rPr lang="nb-NO" sz="2800" b="0" dirty="0" err="1"/>
              <a:t>prices</a:t>
            </a:r>
            <a:endParaRPr lang="nb-NO" sz="2800" dirty="0"/>
          </a:p>
        </p:txBody>
      </p:sp>
      <p:sp>
        <p:nvSpPr>
          <p:cNvPr id="3" name="Content Placeholder 2">
            <a:extLst>
              <a:ext uri="{FF2B5EF4-FFF2-40B4-BE49-F238E27FC236}">
                <a16:creationId xmlns:a16="http://schemas.microsoft.com/office/drawing/2014/main" id="{9FD385E7-A7E1-4C24-9CC5-035C3F3FF724}"/>
              </a:ext>
            </a:extLst>
          </p:cNvPr>
          <p:cNvSpPr>
            <a:spLocks noGrp="1"/>
          </p:cNvSpPr>
          <p:nvPr>
            <p:ph idx="1"/>
          </p:nvPr>
        </p:nvSpPr>
        <p:spPr/>
        <p:txBody>
          <a:bodyPr/>
          <a:lstStyle/>
          <a:p>
            <a:pPr marL="0" indent="0">
              <a:buNone/>
            </a:pPr>
            <a:r>
              <a:rPr lang="nb-NO" i="1" dirty="0" err="1"/>
              <a:t>Economics</a:t>
            </a:r>
            <a:r>
              <a:rPr lang="nb-NO" i="1" dirty="0"/>
              <a:t> is a </a:t>
            </a:r>
            <a:r>
              <a:rPr lang="nb-NO" i="1" dirty="0" err="1"/>
              <a:t>behavioral</a:t>
            </a:r>
            <a:r>
              <a:rPr lang="nb-NO" i="1" dirty="0"/>
              <a:t> science, </a:t>
            </a:r>
            <a:r>
              <a:rPr lang="nb-NO" i="1" dirty="0" err="1"/>
              <a:t>descriptive</a:t>
            </a:r>
            <a:r>
              <a:rPr lang="nb-NO" i="1" dirty="0"/>
              <a:t> of </a:t>
            </a:r>
            <a:r>
              <a:rPr lang="nb-NO" i="1" dirty="0" err="1"/>
              <a:t>the</a:t>
            </a:r>
            <a:r>
              <a:rPr lang="nb-NO" i="1" dirty="0"/>
              <a:t> </a:t>
            </a:r>
            <a:r>
              <a:rPr lang="nb-NO" i="1" dirty="0" err="1"/>
              <a:t>economic</a:t>
            </a:r>
            <a:r>
              <a:rPr lang="nb-NO" i="1" dirty="0"/>
              <a:t> </a:t>
            </a:r>
            <a:r>
              <a:rPr lang="nb-NO" i="1" dirty="0" err="1"/>
              <a:t>behavior</a:t>
            </a:r>
            <a:r>
              <a:rPr lang="nb-NO" i="1" dirty="0"/>
              <a:t> of </a:t>
            </a:r>
            <a:r>
              <a:rPr lang="nb-NO" i="1" dirty="0" err="1"/>
              <a:t>people</a:t>
            </a:r>
            <a:r>
              <a:rPr lang="nb-NO" i="1" dirty="0"/>
              <a:t> under </a:t>
            </a:r>
            <a:r>
              <a:rPr lang="nb-NO" i="1" dirty="0" err="1"/>
              <a:t>various</a:t>
            </a:r>
            <a:r>
              <a:rPr lang="nb-NO" i="1" dirty="0"/>
              <a:t> </a:t>
            </a:r>
            <a:r>
              <a:rPr lang="nb-NO" i="1" dirty="0" err="1"/>
              <a:t>conditions</a:t>
            </a:r>
            <a:r>
              <a:rPr lang="nb-NO" i="1" dirty="0"/>
              <a:t>. It is </a:t>
            </a:r>
            <a:r>
              <a:rPr lang="nb-NO" i="1" dirty="0" err="1"/>
              <a:t>the</a:t>
            </a:r>
            <a:r>
              <a:rPr lang="nb-NO" i="1" dirty="0"/>
              <a:t> </a:t>
            </a:r>
            <a:r>
              <a:rPr lang="nb-NO" i="1" dirty="0" err="1"/>
              <a:t>appraier’s</a:t>
            </a:r>
            <a:r>
              <a:rPr lang="nb-NO" i="1" dirty="0"/>
              <a:t> </a:t>
            </a:r>
            <a:r>
              <a:rPr lang="nb-NO" i="1" dirty="0" err="1"/>
              <a:t>task</a:t>
            </a:r>
            <a:r>
              <a:rPr lang="nb-NO" i="1" dirty="0"/>
              <a:t> to </a:t>
            </a:r>
            <a:r>
              <a:rPr lang="nb-NO" i="1" dirty="0" err="1"/>
              <a:t>precict</a:t>
            </a:r>
            <a:r>
              <a:rPr lang="nb-NO" i="1" dirty="0"/>
              <a:t> </a:t>
            </a:r>
            <a:r>
              <a:rPr lang="nb-NO" i="1" dirty="0" err="1"/>
              <a:t>how</a:t>
            </a:r>
            <a:r>
              <a:rPr lang="nb-NO" i="1" dirty="0"/>
              <a:t> </a:t>
            </a:r>
            <a:r>
              <a:rPr lang="nb-NO" i="1" dirty="0" err="1"/>
              <a:t>people</a:t>
            </a:r>
            <a:r>
              <a:rPr lang="nb-NO" i="1" dirty="0"/>
              <a:t>, </a:t>
            </a:r>
            <a:r>
              <a:rPr lang="nb-NO" i="1" dirty="0" err="1"/>
              <a:t>both</a:t>
            </a:r>
            <a:r>
              <a:rPr lang="nb-NO" i="1" dirty="0"/>
              <a:t> </a:t>
            </a:r>
            <a:r>
              <a:rPr lang="nb-NO" i="1" dirty="0" err="1"/>
              <a:t>buyers</a:t>
            </a:r>
            <a:r>
              <a:rPr lang="nb-NO" i="1" dirty="0"/>
              <a:t> and sellers, </a:t>
            </a:r>
            <a:r>
              <a:rPr lang="nb-NO" i="1" dirty="0" err="1"/>
              <a:t>will</a:t>
            </a:r>
            <a:r>
              <a:rPr lang="nb-NO" i="1" dirty="0"/>
              <a:t> </a:t>
            </a:r>
            <a:r>
              <a:rPr lang="nb-NO" i="1" dirty="0" err="1"/>
              <a:t>behave</a:t>
            </a:r>
            <a:r>
              <a:rPr lang="nb-NO" i="1" dirty="0"/>
              <a:t> </a:t>
            </a:r>
            <a:r>
              <a:rPr lang="nb-NO" i="1" dirty="0" err="1"/>
              <a:t>with</a:t>
            </a:r>
            <a:r>
              <a:rPr lang="nb-NO" i="1" dirty="0"/>
              <a:t> </a:t>
            </a:r>
            <a:r>
              <a:rPr lang="nb-NO" i="1" dirty="0" err="1"/>
              <a:t>respect</a:t>
            </a:r>
            <a:r>
              <a:rPr lang="nb-NO" i="1" dirty="0"/>
              <a:t> to </a:t>
            </a:r>
            <a:r>
              <a:rPr lang="nb-NO" i="1" dirty="0" err="1"/>
              <a:t>the</a:t>
            </a:r>
            <a:r>
              <a:rPr lang="nb-NO" i="1" dirty="0"/>
              <a:t> </a:t>
            </a:r>
            <a:r>
              <a:rPr lang="nb-NO" i="1" dirty="0" err="1"/>
              <a:t>subject</a:t>
            </a:r>
            <a:r>
              <a:rPr lang="nb-NO" i="1" dirty="0"/>
              <a:t> </a:t>
            </a:r>
            <a:r>
              <a:rPr lang="nb-NO" i="1" dirty="0" err="1"/>
              <a:t>property</a:t>
            </a:r>
            <a:r>
              <a:rPr lang="nb-NO" i="1" dirty="0"/>
              <a:t> </a:t>
            </a:r>
            <a:r>
              <a:rPr lang="nb-NO" i="1" dirty="0" err="1"/>
              <a:t>when</a:t>
            </a:r>
            <a:r>
              <a:rPr lang="nb-NO" i="1" dirty="0"/>
              <a:t> it is </a:t>
            </a:r>
            <a:r>
              <a:rPr lang="nb-NO" i="1" dirty="0" err="1"/>
              <a:t>exposed</a:t>
            </a:r>
            <a:r>
              <a:rPr lang="nb-NO" i="1" dirty="0"/>
              <a:t> for sale. </a:t>
            </a:r>
            <a:r>
              <a:rPr lang="nb-NO" b="1" i="1" dirty="0"/>
              <a:t>People make </a:t>
            </a:r>
            <a:r>
              <a:rPr lang="nb-NO" b="1" i="1" dirty="0" err="1"/>
              <a:t>values</a:t>
            </a:r>
            <a:r>
              <a:rPr lang="nb-NO" b="1" i="1" dirty="0"/>
              <a:t> and </a:t>
            </a:r>
            <a:r>
              <a:rPr lang="nb-NO" b="1" i="1" dirty="0" err="1"/>
              <a:t>determine</a:t>
            </a:r>
            <a:r>
              <a:rPr lang="nb-NO" b="1" i="1" dirty="0"/>
              <a:t> </a:t>
            </a:r>
            <a:r>
              <a:rPr lang="nb-NO" b="1" i="1" dirty="0" err="1"/>
              <a:t>prices</a:t>
            </a:r>
            <a:r>
              <a:rPr lang="nb-NO" b="1" i="1" dirty="0"/>
              <a:t>. </a:t>
            </a:r>
            <a:r>
              <a:rPr lang="nb-NO" i="1" dirty="0"/>
              <a:t>(</a:t>
            </a:r>
            <a:r>
              <a:rPr lang="nb-NO" i="1" dirty="0" err="1"/>
              <a:t>Ratcliff</a:t>
            </a:r>
            <a:r>
              <a:rPr lang="nb-NO" i="1" dirty="0"/>
              <a:t> 1972, 14)</a:t>
            </a:r>
            <a:endParaRPr lang="nb-NO" dirty="0"/>
          </a:p>
        </p:txBody>
      </p:sp>
    </p:spTree>
    <p:extLst>
      <p:ext uri="{BB962C8B-B14F-4D97-AF65-F5344CB8AC3E}">
        <p14:creationId xmlns:p14="http://schemas.microsoft.com/office/powerpoint/2010/main" val="2936319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5DF1-E810-42AF-AE72-8A2837106F46}"/>
              </a:ext>
            </a:extLst>
          </p:cNvPr>
          <p:cNvSpPr>
            <a:spLocks noGrp="1"/>
          </p:cNvSpPr>
          <p:nvPr>
            <p:ph type="title"/>
          </p:nvPr>
        </p:nvSpPr>
        <p:spPr/>
        <p:txBody>
          <a:bodyPr/>
          <a:lstStyle/>
          <a:p>
            <a:r>
              <a:rPr lang="en-US" dirty="0"/>
              <a:t>1</a:t>
            </a:r>
            <a:r>
              <a:rPr lang="en-US" baseline="30000" dirty="0"/>
              <a:t>st</a:t>
            </a:r>
            <a:r>
              <a:rPr lang="en-US" dirty="0"/>
              <a:t> Rule of Demand</a:t>
            </a:r>
            <a:endParaRPr lang="nb-NO" dirty="0"/>
          </a:p>
        </p:txBody>
      </p:sp>
      <p:sp>
        <p:nvSpPr>
          <p:cNvPr id="3" name="Content Placeholder 2">
            <a:extLst>
              <a:ext uri="{FF2B5EF4-FFF2-40B4-BE49-F238E27FC236}">
                <a16:creationId xmlns:a16="http://schemas.microsoft.com/office/drawing/2014/main" id="{A86A8B7D-6EB4-4B17-8C1F-A9ADAC1689BD}"/>
              </a:ext>
            </a:extLst>
          </p:cNvPr>
          <p:cNvSpPr>
            <a:spLocks noGrp="1"/>
          </p:cNvSpPr>
          <p:nvPr>
            <p:ph idx="1"/>
          </p:nvPr>
        </p:nvSpPr>
        <p:spPr/>
        <p:txBody>
          <a:bodyPr/>
          <a:lstStyle/>
          <a:p>
            <a:r>
              <a:rPr lang="en-US" dirty="0"/>
              <a:t>You cannot build an old building; you build only for those who can afford new space.</a:t>
            </a:r>
          </a:p>
          <a:p>
            <a:endParaRPr lang="nb-NO" dirty="0"/>
          </a:p>
        </p:txBody>
      </p:sp>
    </p:spTree>
    <p:extLst>
      <p:ext uri="{BB962C8B-B14F-4D97-AF65-F5344CB8AC3E}">
        <p14:creationId xmlns:p14="http://schemas.microsoft.com/office/powerpoint/2010/main" val="1840413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24</a:t>
            </a:fld>
            <a:endParaRPr lang="en-US"/>
          </a:p>
        </p:txBody>
      </p:sp>
      <p:sp>
        <p:nvSpPr>
          <p:cNvPr id="628738" name="Rectangle 2"/>
          <p:cNvSpPr>
            <a:spLocks noGrp="1" noChangeArrowheads="1"/>
          </p:cNvSpPr>
          <p:nvPr>
            <p:ph type="title"/>
          </p:nvPr>
        </p:nvSpPr>
        <p:spPr/>
        <p:txBody>
          <a:bodyPr/>
          <a:lstStyle/>
          <a:p>
            <a:r>
              <a:rPr lang="en-US"/>
              <a:t>Basic Model for Understanding Real Estate Valuation</a:t>
            </a:r>
          </a:p>
        </p:txBody>
      </p:sp>
      <p:sp>
        <p:nvSpPr>
          <p:cNvPr id="628739" name="Rectangle 3"/>
          <p:cNvSpPr>
            <a:spLocks noGrp="1" noChangeArrowheads="1"/>
          </p:cNvSpPr>
          <p:nvPr>
            <p:ph type="body" idx="1"/>
          </p:nvPr>
        </p:nvSpPr>
        <p:spPr/>
        <p:txBody>
          <a:bodyPr/>
          <a:lstStyle/>
          <a:p>
            <a:pPr>
              <a:buNone/>
            </a:pPr>
            <a:endParaRPr lang="en-US" b="1" dirty="0"/>
          </a:p>
          <a:p>
            <a:pPr>
              <a:buNone/>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25</a:t>
            </a:fld>
            <a:endParaRPr lang="en-US"/>
          </a:p>
        </p:txBody>
      </p:sp>
      <p:sp>
        <p:nvSpPr>
          <p:cNvPr id="629762" name="Rectangle 2"/>
          <p:cNvSpPr>
            <a:spLocks noGrp="1" noChangeArrowheads="1"/>
          </p:cNvSpPr>
          <p:nvPr>
            <p:ph type="title"/>
          </p:nvPr>
        </p:nvSpPr>
        <p:spPr/>
        <p:txBody>
          <a:bodyPr/>
          <a:lstStyle/>
          <a:p>
            <a:r>
              <a:rPr lang="en-US"/>
              <a:t>Basic Model for Understanding Real Estate Valuation</a:t>
            </a:r>
          </a:p>
        </p:txBody>
      </p:sp>
      <p:sp>
        <p:nvSpPr>
          <p:cNvPr id="629763" name="Rectangle 3"/>
          <p:cNvSpPr>
            <a:spLocks noGrp="1" noChangeArrowheads="1"/>
          </p:cNvSpPr>
          <p:nvPr>
            <p:ph type="body" idx="1"/>
          </p:nvPr>
        </p:nvSpPr>
        <p:spPr/>
        <p:txBody>
          <a:bodyPr/>
          <a:lstStyle/>
          <a:p>
            <a:pPr>
              <a:buNone/>
            </a:pPr>
            <a:endParaRPr lang="en-US" b="1" dirty="0"/>
          </a:p>
          <a:p>
            <a:pPr>
              <a:buNone/>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p>
          <a:p>
            <a:endParaRPr lang="en-US" i="1" dirty="0"/>
          </a:p>
          <a:p>
            <a:pPr lvl="1"/>
            <a:r>
              <a:rPr lang="en-US" b="1" dirty="0"/>
              <a:t>Use</a:t>
            </a:r>
            <a:r>
              <a:rPr lang="en-US" dirty="0"/>
              <a:t> refers to the occupancy or space market.</a:t>
            </a:r>
          </a:p>
          <a:p>
            <a:pPr lvl="1"/>
            <a:endParaRPr lang="en-US" dirty="0"/>
          </a:p>
          <a:p>
            <a:pPr lvl="1"/>
            <a:r>
              <a:rPr lang="en-US" b="1" dirty="0"/>
              <a:t>Value</a:t>
            </a:r>
            <a:r>
              <a:rPr lang="en-US" dirty="0"/>
              <a:t> concerns itself with the capital or asset market.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26</a:t>
            </a:fld>
            <a:endParaRPr lang="en-US"/>
          </a:p>
        </p:txBody>
      </p:sp>
      <p:sp>
        <p:nvSpPr>
          <p:cNvPr id="630786" name="Rectangle 2"/>
          <p:cNvSpPr>
            <a:spLocks noGrp="1" noChangeArrowheads="1"/>
          </p:cNvSpPr>
          <p:nvPr>
            <p:ph type="title"/>
          </p:nvPr>
        </p:nvSpPr>
        <p:spPr/>
        <p:txBody>
          <a:bodyPr/>
          <a:lstStyle/>
          <a:p>
            <a:r>
              <a:rPr lang="en-US"/>
              <a:t>Basic Model for Understanding Real Estate Valuation</a:t>
            </a:r>
          </a:p>
        </p:txBody>
      </p:sp>
      <p:sp>
        <p:nvSpPr>
          <p:cNvPr id="630787" name="Rectangle 3"/>
          <p:cNvSpPr>
            <a:spLocks noGrp="1" noChangeArrowheads="1"/>
          </p:cNvSpPr>
          <p:nvPr>
            <p:ph type="body" idx="1"/>
          </p:nvPr>
        </p:nvSpPr>
        <p:spPr>
          <a:xfrm>
            <a:off x="1194628" y="2017643"/>
            <a:ext cx="7407404" cy="4403603"/>
          </a:xfrm>
        </p:spPr>
        <p:txBody>
          <a:bodyPr/>
          <a:lstStyle/>
          <a:p>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i="1" dirty="0"/>
          </a:p>
          <a:p>
            <a:endParaRPr lang="en-US" i="1" dirty="0"/>
          </a:p>
          <a:p>
            <a:r>
              <a:rPr lang="en-US" b="1" dirty="0"/>
              <a:t>Productivity</a:t>
            </a:r>
            <a:r>
              <a:rPr lang="en-US" dirty="0"/>
              <a:t> refers to the benefits produced by the property.  The property’s utility produces identifiable amenities or net income and reversion.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27</a:t>
            </a:fld>
            <a:endParaRPr lang="en-US"/>
          </a:p>
        </p:txBody>
      </p:sp>
      <p:sp>
        <p:nvSpPr>
          <p:cNvPr id="631810" name="Rectangle 2"/>
          <p:cNvSpPr>
            <a:spLocks noGrp="1" noChangeArrowheads="1"/>
          </p:cNvSpPr>
          <p:nvPr>
            <p:ph type="title"/>
          </p:nvPr>
        </p:nvSpPr>
        <p:spPr/>
        <p:txBody>
          <a:bodyPr/>
          <a:lstStyle/>
          <a:p>
            <a:r>
              <a:rPr lang="en-US"/>
              <a:t>Basic Model for Understanding Real Estate Valuation</a:t>
            </a:r>
          </a:p>
        </p:txBody>
      </p:sp>
      <p:sp>
        <p:nvSpPr>
          <p:cNvPr id="631811" name="Rectangle 3"/>
          <p:cNvSpPr>
            <a:spLocks noGrp="1" noChangeArrowheads="1"/>
          </p:cNvSpPr>
          <p:nvPr>
            <p:ph type="body" idx="1"/>
          </p:nvPr>
        </p:nvSpPr>
        <p:spPr>
          <a:xfrm>
            <a:off x="1194628" y="1808922"/>
            <a:ext cx="7407404" cy="4612324"/>
          </a:xfrm>
        </p:spPr>
        <p:txBody>
          <a:bodyPr/>
          <a:lstStyle/>
          <a:p>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i="1" dirty="0"/>
          </a:p>
          <a:p>
            <a:endParaRPr lang="en-US" i="1" dirty="0"/>
          </a:p>
          <a:p>
            <a:r>
              <a:rPr lang="en-US" dirty="0"/>
              <a:t>The limitations to a property’s productivity (utility) are legal restrictions, transfer costs, processing costs, and timing.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28</a:t>
            </a:fld>
            <a:endParaRPr lang="en-US"/>
          </a:p>
        </p:txBody>
      </p:sp>
      <p:sp>
        <p:nvSpPr>
          <p:cNvPr id="633858" name="Rectangle 2"/>
          <p:cNvSpPr>
            <a:spLocks noGrp="1" noChangeArrowheads="1"/>
          </p:cNvSpPr>
          <p:nvPr>
            <p:ph type="title"/>
          </p:nvPr>
        </p:nvSpPr>
        <p:spPr/>
        <p:txBody>
          <a:bodyPr/>
          <a:lstStyle/>
          <a:p>
            <a:r>
              <a:rPr lang="en-US"/>
              <a:t>Basic Model for Understanding Real Estate Valuation</a:t>
            </a:r>
          </a:p>
        </p:txBody>
      </p:sp>
      <p:sp>
        <p:nvSpPr>
          <p:cNvPr id="633859" name="Rectangle 3"/>
          <p:cNvSpPr>
            <a:spLocks noGrp="1" noChangeArrowheads="1"/>
          </p:cNvSpPr>
          <p:nvPr>
            <p:ph type="body" idx="1"/>
          </p:nvPr>
        </p:nvSpPr>
        <p:spPr>
          <a:xfrm>
            <a:off x="1194628" y="1729409"/>
            <a:ext cx="7407404" cy="4691837"/>
          </a:xfrm>
        </p:spPr>
        <p:txBody>
          <a:bodyPr/>
          <a:lstStyle/>
          <a:p>
            <a:pPr>
              <a:lnSpc>
                <a:spcPct val="80000"/>
              </a:lnSpc>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b="1" i="1" dirty="0"/>
          </a:p>
          <a:p>
            <a:pPr>
              <a:lnSpc>
                <a:spcPct val="80000"/>
              </a:lnSpc>
            </a:pPr>
            <a:endParaRPr lang="en-US" b="1" dirty="0"/>
          </a:p>
          <a:p>
            <a:pPr>
              <a:lnSpc>
                <a:spcPct val="80000"/>
              </a:lnSpc>
            </a:pPr>
            <a:r>
              <a:rPr lang="en-US" dirty="0"/>
              <a:t>Considerations of property use involve an examination of the space or occupancy market:</a:t>
            </a:r>
          </a:p>
          <a:p>
            <a:pPr lvl="1">
              <a:lnSpc>
                <a:spcPct val="80000"/>
              </a:lnSpc>
            </a:pPr>
            <a:r>
              <a:rPr lang="en-US" dirty="0"/>
              <a:t>Who wants to occupy the space?  </a:t>
            </a:r>
          </a:p>
          <a:p>
            <a:pPr lvl="1">
              <a:lnSpc>
                <a:spcPct val="80000"/>
              </a:lnSpc>
            </a:pPr>
            <a:r>
              <a:rPr lang="en-US" dirty="0"/>
              <a:t>What can they afford to pay?  </a:t>
            </a:r>
          </a:p>
          <a:p>
            <a:pPr lvl="1">
              <a:lnSpc>
                <a:spcPct val="80000"/>
              </a:lnSpc>
            </a:pPr>
            <a:r>
              <a:rPr lang="en-US" dirty="0"/>
              <a:t>What alternatives are available for them?  Where else can they go?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29</a:t>
            </a:fld>
            <a:endParaRPr lang="en-US"/>
          </a:p>
        </p:txBody>
      </p:sp>
      <p:sp>
        <p:nvSpPr>
          <p:cNvPr id="632834" name="Rectangle 2"/>
          <p:cNvSpPr>
            <a:spLocks noGrp="1" noChangeArrowheads="1"/>
          </p:cNvSpPr>
          <p:nvPr>
            <p:ph type="title"/>
          </p:nvPr>
        </p:nvSpPr>
        <p:spPr/>
        <p:txBody>
          <a:bodyPr/>
          <a:lstStyle/>
          <a:p>
            <a:r>
              <a:rPr lang="en-US"/>
              <a:t>Basic Model for Understanding Real Estate Valuation</a:t>
            </a:r>
          </a:p>
        </p:txBody>
      </p:sp>
      <p:sp>
        <p:nvSpPr>
          <p:cNvPr id="632835" name="Rectangle 3"/>
          <p:cNvSpPr>
            <a:spLocks noGrp="1" noChangeArrowheads="1"/>
          </p:cNvSpPr>
          <p:nvPr>
            <p:ph type="body" idx="1"/>
          </p:nvPr>
        </p:nvSpPr>
        <p:spPr>
          <a:xfrm>
            <a:off x="1194628" y="1938130"/>
            <a:ext cx="7407404" cy="4483116"/>
          </a:xfrm>
        </p:spPr>
        <p:txBody>
          <a:bodyPr/>
          <a:lstStyle/>
          <a:p>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b="1" i="1" dirty="0"/>
          </a:p>
          <a:p>
            <a:endParaRPr lang="en-US" b="1" i="1" dirty="0"/>
          </a:p>
          <a:p>
            <a:r>
              <a:rPr lang="en-US" dirty="0"/>
              <a:t>Use, productivity, and value are interdependent and require interactive analyses.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en-US" altLang="nb-NO" dirty="0"/>
              <a:t>Specific Property, Time, and Place</a:t>
            </a:r>
            <a:endParaRPr lang="nb-NO" dirty="0"/>
          </a:p>
        </p:txBody>
      </p:sp>
      <p:sp>
        <p:nvSpPr>
          <p:cNvPr id="3" name="Plassholder for innhold 2"/>
          <p:cNvSpPr>
            <a:spLocks noGrp="1"/>
          </p:cNvSpPr>
          <p:nvPr>
            <p:ph idx="1"/>
          </p:nvPr>
        </p:nvSpPr>
        <p:spPr/>
        <p:txBody>
          <a:bodyPr/>
          <a:lstStyle/>
          <a:p>
            <a:r>
              <a:rPr lang="en-US" i="1" dirty="0"/>
              <a:t>Valuation . . . means the procedure and technique of estimating the value of </a:t>
            </a:r>
            <a:r>
              <a:rPr lang="en-US" b="1" i="1" dirty="0">
                <a:solidFill>
                  <a:srgbClr val="7030A0"/>
                </a:solidFill>
              </a:rPr>
              <a:t>specific property</a:t>
            </a:r>
            <a:r>
              <a:rPr lang="en-US" i="1" dirty="0">
                <a:solidFill>
                  <a:srgbClr val="7030A0"/>
                </a:solidFill>
              </a:rPr>
              <a:t> </a:t>
            </a:r>
            <a:r>
              <a:rPr lang="en-US" i="1" dirty="0"/>
              <a:t>at a </a:t>
            </a:r>
            <a:r>
              <a:rPr lang="en-US" b="1" i="1" dirty="0">
                <a:solidFill>
                  <a:srgbClr val="7030A0"/>
                </a:solidFill>
              </a:rPr>
              <a:t>stated time</a:t>
            </a:r>
            <a:r>
              <a:rPr lang="en-US" i="1" dirty="0">
                <a:solidFill>
                  <a:srgbClr val="7030A0"/>
                </a:solidFill>
              </a:rPr>
              <a:t> </a:t>
            </a:r>
            <a:r>
              <a:rPr lang="en-US" i="1" dirty="0"/>
              <a:t>and </a:t>
            </a:r>
            <a:r>
              <a:rPr lang="en-US" b="1" i="1" dirty="0">
                <a:solidFill>
                  <a:srgbClr val="7030A0"/>
                </a:solidFill>
              </a:rPr>
              <a:t>place</a:t>
            </a:r>
            <a:r>
              <a:rPr lang="en-US" i="1" dirty="0"/>
              <a:t> (</a:t>
            </a:r>
            <a:r>
              <a:rPr lang="en-US" i="1" dirty="0" err="1"/>
              <a:t>Bonbright</a:t>
            </a:r>
            <a:r>
              <a:rPr lang="en-US" i="1" dirty="0"/>
              <a:t> 1937, 10).</a:t>
            </a:r>
          </a:p>
          <a:p>
            <a:endParaRPr lang="en-US" i="1" dirty="0"/>
          </a:p>
          <a:p>
            <a:endParaRPr lang="en-US" i="1" dirty="0"/>
          </a:p>
          <a:p>
            <a:r>
              <a:rPr lang="en-US" i="1" dirty="0" err="1"/>
              <a:t>Verdsettelse</a:t>
            </a:r>
            <a:r>
              <a:rPr lang="en-US" i="1" dirty="0"/>
              <a:t> … </a:t>
            </a:r>
            <a:r>
              <a:rPr lang="en-US" i="1" dirty="0" err="1"/>
              <a:t>betyr</a:t>
            </a:r>
            <a:r>
              <a:rPr lang="en-US" i="1" dirty="0"/>
              <a:t> </a:t>
            </a:r>
            <a:r>
              <a:rPr lang="en-US" i="1" dirty="0" err="1"/>
              <a:t>prosedyrer</a:t>
            </a:r>
            <a:r>
              <a:rPr lang="en-US" i="1" dirty="0"/>
              <a:t> </a:t>
            </a:r>
            <a:r>
              <a:rPr lang="en-US" i="1" dirty="0" err="1"/>
              <a:t>og</a:t>
            </a:r>
            <a:r>
              <a:rPr lang="en-US" i="1" dirty="0"/>
              <a:t> </a:t>
            </a:r>
            <a:r>
              <a:rPr lang="en-US" i="1" dirty="0" err="1"/>
              <a:t>teknikker</a:t>
            </a:r>
            <a:r>
              <a:rPr lang="en-US" i="1" dirty="0"/>
              <a:t> for å </a:t>
            </a:r>
            <a:r>
              <a:rPr lang="en-US" i="1" dirty="0" err="1"/>
              <a:t>estimere</a:t>
            </a:r>
            <a:r>
              <a:rPr lang="en-US" i="1" dirty="0"/>
              <a:t> </a:t>
            </a:r>
            <a:r>
              <a:rPr lang="en-US" i="1" dirty="0" err="1"/>
              <a:t>verdien</a:t>
            </a:r>
            <a:r>
              <a:rPr lang="en-US" i="1" dirty="0"/>
              <a:t> </a:t>
            </a:r>
            <a:r>
              <a:rPr lang="en-US" i="1" dirty="0" err="1"/>
              <a:t>av</a:t>
            </a:r>
            <a:r>
              <a:rPr lang="en-US" i="1" dirty="0"/>
              <a:t> </a:t>
            </a:r>
            <a:r>
              <a:rPr lang="en-US" i="1" dirty="0" err="1"/>
              <a:t>en</a:t>
            </a:r>
            <a:r>
              <a:rPr lang="en-US" i="1" dirty="0"/>
              <a:t> </a:t>
            </a:r>
            <a:r>
              <a:rPr lang="en-US" i="1" dirty="0" err="1"/>
              <a:t>spessifikk</a:t>
            </a:r>
            <a:r>
              <a:rPr lang="en-US" i="1" dirty="0"/>
              <a:t> </a:t>
            </a:r>
            <a:r>
              <a:rPr lang="en-US" i="1" dirty="0" err="1"/>
              <a:t>eiendel</a:t>
            </a:r>
            <a:r>
              <a:rPr lang="en-US" i="1" dirty="0"/>
              <a:t>  </a:t>
            </a:r>
            <a:r>
              <a:rPr lang="en-US" i="1" dirty="0" err="1"/>
              <a:t>på</a:t>
            </a:r>
            <a:r>
              <a:rPr lang="en-US" i="1" dirty="0"/>
              <a:t> et </a:t>
            </a:r>
            <a:r>
              <a:rPr lang="en-US" i="1" dirty="0" err="1"/>
              <a:t>gitt</a:t>
            </a:r>
            <a:r>
              <a:rPr lang="en-US" i="1" dirty="0"/>
              <a:t> </a:t>
            </a:r>
            <a:r>
              <a:rPr lang="en-US" i="1" dirty="0" err="1"/>
              <a:t>sted</a:t>
            </a:r>
            <a:r>
              <a:rPr lang="en-US" i="1" dirty="0"/>
              <a:t> </a:t>
            </a:r>
            <a:r>
              <a:rPr lang="en-US" i="1" dirty="0" err="1"/>
              <a:t>og</a:t>
            </a:r>
            <a:r>
              <a:rPr lang="en-US" i="1" dirty="0"/>
              <a:t> </a:t>
            </a:r>
            <a:r>
              <a:rPr lang="en-US" i="1" dirty="0" err="1"/>
              <a:t>tidspunkt</a:t>
            </a:r>
            <a:r>
              <a:rPr lang="en-US" i="1" dirty="0"/>
              <a:t>.</a:t>
            </a:r>
            <a:endParaRPr lang="nb-NO" dirty="0"/>
          </a:p>
          <a:p>
            <a:endParaRPr lang="en-US" i="1" dirty="0"/>
          </a:p>
          <a:p>
            <a:endParaRPr lang="nb-NO" dirty="0"/>
          </a:p>
        </p:txBody>
      </p:sp>
    </p:spTree>
    <p:extLst>
      <p:ext uri="{BB962C8B-B14F-4D97-AF65-F5344CB8AC3E}">
        <p14:creationId xmlns:p14="http://schemas.microsoft.com/office/powerpoint/2010/main" val="2238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30</a:t>
            </a:fld>
            <a:endParaRPr lang="en-US"/>
          </a:p>
        </p:txBody>
      </p:sp>
      <p:sp>
        <p:nvSpPr>
          <p:cNvPr id="634882" name="Rectangle 2"/>
          <p:cNvSpPr>
            <a:spLocks noGrp="1" noChangeArrowheads="1"/>
          </p:cNvSpPr>
          <p:nvPr>
            <p:ph type="title"/>
          </p:nvPr>
        </p:nvSpPr>
        <p:spPr/>
        <p:txBody>
          <a:bodyPr/>
          <a:lstStyle/>
          <a:p>
            <a:r>
              <a:rPr lang="en-US"/>
              <a:t>Basic Model for Understanding Real Estate Valuation</a:t>
            </a:r>
          </a:p>
        </p:txBody>
      </p:sp>
      <p:sp>
        <p:nvSpPr>
          <p:cNvPr id="634883" name="Rectangle 3"/>
          <p:cNvSpPr>
            <a:spLocks noGrp="1" noChangeArrowheads="1"/>
          </p:cNvSpPr>
          <p:nvPr>
            <p:ph type="body" idx="1"/>
          </p:nvPr>
        </p:nvSpPr>
        <p:spPr>
          <a:xfrm>
            <a:off x="1194628" y="2117035"/>
            <a:ext cx="7407404" cy="4304211"/>
          </a:xfrm>
          <a:noFill/>
        </p:spPr>
        <p:txBody>
          <a:bodyPr/>
          <a:lstStyle/>
          <a:p>
            <a:pPr>
              <a:lnSpc>
                <a:spcPct val="80000"/>
              </a:lnSpc>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b="1" i="1" dirty="0"/>
          </a:p>
          <a:p>
            <a:pPr>
              <a:lnSpc>
                <a:spcPct val="80000"/>
              </a:lnSpc>
            </a:pPr>
            <a:endParaRPr lang="en-US" b="1" dirty="0"/>
          </a:p>
          <a:p>
            <a:pPr>
              <a:lnSpc>
                <a:spcPct val="80000"/>
              </a:lnSpc>
            </a:pPr>
            <a:r>
              <a:rPr lang="en-US" dirty="0"/>
              <a:t>In contrast, valuation involves an examination of the capital or asset markets:</a:t>
            </a:r>
            <a:r>
              <a:rPr lang="en-US" sz="2800" dirty="0"/>
              <a:t>  </a:t>
            </a:r>
          </a:p>
          <a:p>
            <a:pPr lvl="1">
              <a:lnSpc>
                <a:spcPct val="80000"/>
              </a:lnSpc>
            </a:pPr>
            <a:r>
              <a:rPr lang="en-US" dirty="0"/>
              <a:t>Who will own and lend on the property?  </a:t>
            </a:r>
          </a:p>
          <a:p>
            <a:pPr lvl="1">
              <a:lnSpc>
                <a:spcPct val="80000"/>
              </a:lnSpc>
            </a:pPr>
            <a:r>
              <a:rPr lang="en-US" dirty="0"/>
              <a:t>What are the alternatives available to the equity and debt investors?  </a:t>
            </a:r>
          </a:p>
          <a:p>
            <a:pPr lvl="1">
              <a:lnSpc>
                <a:spcPct val="80000"/>
              </a:lnSpc>
            </a:pPr>
            <a:r>
              <a:rPr lang="en-US" dirty="0"/>
              <a:t>What alternatives are available for them?  What is the competition for funds?</a:t>
            </a:r>
            <a:r>
              <a:rPr lang="en-US" i="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31</a:t>
            </a:fld>
            <a:endParaRPr lang="en-US"/>
          </a:p>
        </p:txBody>
      </p:sp>
      <p:sp>
        <p:nvSpPr>
          <p:cNvPr id="635906" name="Rectangle 2"/>
          <p:cNvSpPr>
            <a:spLocks noGrp="1" noChangeArrowheads="1"/>
          </p:cNvSpPr>
          <p:nvPr>
            <p:ph type="title"/>
          </p:nvPr>
        </p:nvSpPr>
        <p:spPr/>
        <p:txBody>
          <a:bodyPr/>
          <a:lstStyle/>
          <a:p>
            <a:r>
              <a:rPr lang="en-US"/>
              <a:t>Basic Model for Understanding Real Estate Valuation</a:t>
            </a:r>
          </a:p>
        </p:txBody>
      </p:sp>
      <p:sp>
        <p:nvSpPr>
          <p:cNvPr id="635907" name="Rectangle 3"/>
          <p:cNvSpPr>
            <a:spLocks noGrp="1" noChangeArrowheads="1"/>
          </p:cNvSpPr>
          <p:nvPr>
            <p:ph type="body" idx="1"/>
          </p:nvPr>
        </p:nvSpPr>
        <p:spPr>
          <a:xfrm>
            <a:off x="1194628" y="1719470"/>
            <a:ext cx="7407404" cy="4701776"/>
          </a:xfrm>
          <a:noFill/>
        </p:spPr>
        <p:txBody>
          <a:bodyPr/>
          <a:lstStyle/>
          <a:p>
            <a:pPr>
              <a:lnSpc>
                <a:spcPct val="80000"/>
              </a:lnSpc>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endParaRPr lang="en-US" b="1" i="1" dirty="0"/>
          </a:p>
          <a:p>
            <a:endParaRPr lang="en-US" sz="2800" b="1" dirty="0"/>
          </a:p>
          <a:p>
            <a:r>
              <a:rPr lang="en-US" dirty="0"/>
              <a:t>Another way to compare the occupancy and capital markets is to:</a:t>
            </a:r>
          </a:p>
          <a:p>
            <a:pPr lvl="1"/>
            <a:r>
              <a:rPr lang="en-US" dirty="0"/>
              <a:t>Examine where the occupants come from</a:t>
            </a:r>
          </a:p>
          <a:p>
            <a:pPr lvl="1"/>
            <a:r>
              <a:rPr lang="en-US" dirty="0"/>
              <a:t>Examine where the capital comes from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ssholder for lysbildenummer 5"/>
          <p:cNvSpPr>
            <a:spLocks noGrp="1"/>
          </p:cNvSpPr>
          <p:nvPr>
            <p:ph type="sldNum" sz="quarter" idx="12"/>
          </p:nvPr>
        </p:nvSpPr>
        <p:spPr>
          <a:xfrm>
            <a:off x="6734175" y="6356350"/>
            <a:ext cx="2133600" cy="365125"/>
          </a:xfrm>
          <a:prstGeom prst="rect">
            <a:avLst/>
          </a:prstGeom>
        </p:spPr>
        <p:txBody>
          <a:bodyPr vert="horz" lIns="91440" tIns="45720" rIns="91440" bIns="45720" rtlCol="0" anchor="ctr"/>
          <a:lstStyle>
            <a:defPPr>
              <a:defRPr lang="nb-NO"/>
            </a:defPPr>
            <a:lvl1pPr algn="r" rtl="0" fontAlgn="auto">
              <a:spcBef>
                <a:spcPts val="0"/>
              </a:spcBef>
              <a:spcAft>
                <a:spcPts val="0"/>
              </a:spcAft>
              <a:defRPr sz="1200" kern="1200">
                <a:solidFill>
                  <a:schemeClr val="tx1">
                    <a:tint val="7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5A2B7F0-8F3D-4E35-9818-E23E49942668}" type="slidenum">
              <a:rPr lang="nb-NO" smtClean="0"/>
              <a:pPr>
                <a:defRPr/>
              </a:pPr>
              <a:t>32</a:t>
            </a:fld>
            <a:endParaRPr lang="en-US"/>
          </a:p>
        </p:txBody>
      </p:sp>
      <p:sp>
        <p:nvSpPr>
          <p:cNvPr id="636930" name="Rectangle 2"/>
          <p:cNvSpPr>
            <a:spLocks noGrp="1" noChangeArrowheads="1"/>
          </p:cNvSpPr>
          <p:nvPr>
            <p:ph type="title"/>
          </p:nvPr>
        </p:nvSpPr>
        <p:spPr/>
        <p:txBody>
          <a:bodyPr/>
          <a:lstStyle/>
          <a:p>
            <a:r>
              <a:rPr lang="en-US"/>
              <a:t>Basic Model for Understanding Real Estate Valuation</a:t>
            </a:r>
          </a:p>
        </p:txBody>
      </p:sp>
      <p:sp>
        <p:nvSpPr>
          <p:cNvPr id="636931" name="Rectangle 3"/>
          <p:cNvSpPr>
            <a:spLocks noGrp="1" noChangeArrowheads="1"/>
          </p:cNvSpPr>
          <p:nvPr>
            <p:ph type="body" idx="1"/>
          </p:nvPr>
        </p:nvSpPr>
        <p:spPr>
          <a:xfrm>
            <a:off x="1194628" y="1789043"/>
            <a:ext cx="7407404" cy="4632203"/>
          </a:xfrm>
          <a:noFill/>
        </p:spPr>
        <p:txBody>
          <a:bodyPr/>
          <a:lstStyle/>
          <a:p>
            <a:pPr>
              <a:lnSpc>
                <a:spcPct val="80000"/>
              </a:lnSpc>
            </a:pPr>
            <a:r>
              <a:rPr lang="en-US" b="1" dirty="0"/>
              <a:t>Use       </a:t>
            </a:r>
            <a:r>
              <a:rPr lang="en-US" b="1" dirty="0">
                <a:latin typeface="Wingdings 3" pitchFamily="18" charset="2"/>
              </a:rPr>
              <a:t></a:t>
            </a:r>
            <a:r>
              <a:rPr lang="en-US" b="1" dirty="0"/>
              <a:t>Productivity       </a:t>
            </a:r>
            <a:r>
              <a:rPr lang="en-US" b="1" dirty="0">
                <a:latin typeface="Wingdings 3" pitchFamily="18" charset="2"/>
              </a:rPr>
              <a:t></a:t>
            </a:r>
            <a:r>
              <a:rPr lang="en-US" b="1" dirty="0"/>
              <a:t>Value</a:t>
            </a:r>
          </a:p>
          <a:p>
            <a:pPr>
              <a:lnSpc>
                <a:spcPct val="80000"/>
              </a:lnSpc>
            </a:pPr>
            <a:endParaRPr lang="en-US" b="1" dirty="0"/>
          </a:p>
          <a:p>
            <a:pPr>
              <a:lnSpc>
                <a:spcPct val="80000"/>
              </a:lnSpc>
            </a:pPr>
            <a:endParaRPr lang="en-US" b="1" dirty="0"/>
          </a:p>
          <a:p>
            <a:pPr>
              <a:lnSpc>
                <a:spcPct val="80000"/>
              </a:lnSpc>
            </a:pPr>
            <a:r>
              <a:rPr lang="en-US" dirty="0"/>
              <a:t>Use analysis      </a:t>
            </a:r>
            <a:r>
              <a:rPr lang="en-US" dirty="0">
                <a:sym typeface="Wingdings" pitchFamily="2" charset="2"/>
              </a:rPr>
              <a:t></a:t>
            </a:r>
            <a:r>
              <a:rPr lang="en-US" dirty="0"/>
              <a:t>      Qualitative Evaluation</a:t>
            </a:r>
          </a:p>
          <a:p>
            <a:pPr>
              <a:lnSpc>
                <a:spcPct val="80000"/>
              </a:lnSpc>
            </a:pPr>
            <a:endParaRPr lang="en-US" dirty="0"/>
          </a:p>
          <a:p>
            <a:pPr>
              <a:lnSpc>
                <a:spcPct val="80000"/>
              </a:lnSpc>
            </a:pPr>
            <a:r>
              <a:rPr lang="en-US" dirty="0"/>
              <a:t>Valuation          </a:t>
            </a:r>
            <a:r>
              <a:rPr lang="en-US" dirty="0">
                <a:sym typeface="Wingdings" pitchFamily="2" charset="2"/>
              </a:rPr>
              <a:t></a:t>
            </a:r>
            <a:r>
              <a:rPr lang="en-US" dirty="0"/>
              <a:t>      Quantitative Evaluation</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Inntjeningsmetoden</a:t>
            </a:r>
          </a:p>
        </p:txBody>
      </p:sp>
      <p:sp>
        <p:nvSpPr>
          <p:cNvPr id="3" name="Plassholder for innhold 2"/>
          <p:cNvSpPr>
            <a:spLocks noGrp="1"/>
          </p:cNvSpPr>
          <p:nvPr>
            <p:ph idx="1"/>
          </p:nvPr>
        </p:nvSpPr>
        <p:spPr/>
        <p:txBody>
          <a:bodyPr/>
          <a:lstStyle/>
          <a:p>
            <a:r>
              <a:rPr lang="nb-NO" dirty="0"/>
              <a:t>Inntjeningsmetoden antar at verdien av en eiendom er lik nåverdien av fremtidig forventede ytelser.</a:t>
            </a:r>
          </a:p>
          <a:p>
            <a:endParaRPr lang="nb-NO" dirty="0"/>
          </a:p>
          <a:p>
            <a:r>
              <a:rPr lang="nb-NO" dirty="0"/>
              <a:t>Avhenger av: Forventede leieinntekter, forventede eierkostnader, leietakertilpasninger og avkastningskrav (lånebetingelser og investors generelle og spesifikke krav) </a:t>
            </a:r>
          </a:p>
          <a:p>
            <a:endParaRPr lang="nb-NO" dirty="0"/>
          </a:p>
        </p:txBody>
      </p:sp>
    </p:spTree>
    <p:extLst>
      <p:ext uri="{BB962C8B-B14F-4D97-AF65-F5344CB8AC3E}">
        <p14:creationId xmlns:p14="http://schemas.microsoft.com/office/powerpoint/2010/main" val="2946836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D0FB-E7D9-4141-88B3-70ADB1F59F4F}"/>
              </a:ext>
            </a:extLst>
          </p:cNvPr>
          <p:cNvSpPr>
            <a:spLocks noGrp="1"/>
          </p:cNvSpPr>
          <p:nvPr>
            <p:ph type="title"/>
          </p:nvPr>
        </p:nvSpPr>
        <p:spPr/>
        <p:txBody>
          <a:bodyPr/>
          <a:lstStyle/>
          <a:p>
            <a:r>
              <a:rPr lang="nb-NO" dirty="0"/>
              <a:t>Inntjeningsmetoden</a:t>
            </a:r>
          </a:p>
        </p:txBody>
      </p:sp>
      <p:sp>
        <p:nvSpPr>
          <p:cNvPr id="3" name="Content Placeholder 2">
            <a:extLst>
              <a:ext uri="{FF2B5EF4-FFF2-40B4-BE49-F238E27FC236}">
                <a16:creationId xmlns:a16="http://schemas.microsoft.com/office/drawing/2014/main" id="{97D83269-316D-4357-ABA7-811A0BE1C236}"/>
              </a:ext>
            </a:extLst>
          </p:cNvPr>
          <p:cNvSpPr>
            <a:spLocks noGrp="1"/>
          </p:cNvSpPr>
          <p:nvPr>
            <p:ph idx="1"/>
          </p:nvPr>
        </p:nvSpPr>
        <p:spPr/>
        <p:txBody>
          <a:bodyPr>
            <a:normAutofit lnSpcReduction="10000"/>
          </a:bodyPr>
          <a:lstStyle/>
          <a:p>
            <a:endParaRPr lang="nb-NO" dirty="0"/>
          </a:p>
          <a:p>
            <a:endParaRPr lang="nb-NO" dirty="0"/>
          </a:p>
          <a:p>
            <a:endParaRPr lang="nb-NO" dirty="0"/>
          </a:p>
          <a:p>
            <a:endParaRPr lang="nb-NO" dirty="0"/>
          </a:p>
          <a:p>
            <a:endParaRPr lang="nb-NO" dirty="0"/>
          </a:p>
          <a:p>
            <a:endParaRPr lang="nb-NO" dirty="0"/>
          </a:p>
          <a:p>
            <a:endParaRPr lang="nb-NO" dirty="0"/>
          </a:p>
          <a:p>
            <a:endParaRPr lang="nb-NO" dirty="0"/>
          </a:p>
          <a:p>
            <a:endParaRPr lang="nb-NO" dirty="0"/>
          </a:p>
          <a:p>
            <a:r>
              <a:rPr lang="nb-NO" dirty="0"/>
              <a:t>Det anvendte avkastningskravet skal ta høyde for tidsverdien av penger, risiko, eventuell likviditetspremie og justeringer for rentefri gjeld og skatter.</a:t>
            </a:r>
          </a:p>
          <a:p>
            <a:endParaRPr lang="nb-NO"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533BA62-01BC-43C4-BACF-57421E1EDB98}"/>
                  </a:ext>
                </a:extLst>
              </p:cNvPr>
              <p:cNvSpPr/>
              <p:nvPr/>
            </p:nvSpPr>
            <p:spPr>
              <a:xfrm>
                <a:off x="2286000" y="2579665"/>
                <a:ext cx="4572000" cy="1698670"/>
              </a:xfrm>
              <a:prstGeom prst="rect">
                <a:avLst/>
              </a:prstGeom>
            </p:spPr>
            <p:txBody>
              <a:bodyPr>
                <a:spAutoFit/>
              </a:bodyPr>
              <a:lstStyle/>
              <a:p>
                <a:pPr>
                  <a:buNone/>
                </a:pPr>
                <a14:m>
                  <m:oMathPara xmlns:m="http://schemas.openxmlformats.org/officeDocument/2006/math">
                    <m:oMathParaPr>
                      <m:jc m:val="centerGroup"/>
                    </m:oMathParaPr>
                    <m:oMath xmlns:m="http://schemas.openxmlformats.org/officeDocument/2006/math">
                      <m:r>
                        <a:rPr lang="nb-NO" i="1">
                          <a:latin typeface="Cambria Math" panose="02040503050406030204" pitchFamily="18" charset="0"/>
                        </a:rPr>
                        <m:t>𝑁𝑉</m:t>
                      </m:r>
                      <m:r>
                        <a:rPr lang="nb-NO" i="1">
                          <a:latin typeface="Cambria Math" panose="02040503050406030204" pitchFamily="18" charset="0"/>
                        </a:rPr>
                        <m:t>= </m:t>
                      </m:r>
                      <m:nary>
                        <m:naryPr>
                          <m:chr m:val="∑"/>
                          <m:ctrlPr>
                            <a:rPr lang="nb-NO" i="1">
                              <a:latin typeface="Cambria Math" panose="02040503050406030204" pitchFamily="18" charset="0"/>
                            </a:rPr>
                          </m:ctrlPr>
                        </m:naryPr>
                        <m:sub>
                          <m:r>
                            <m:rPr>
                              <m:brk m:alnAt="23"/>
                            </m:rPr>
                            <a:rPr lang="nb-NO" i="1">
                              <a:latin typeface="Cambria Math" panose="02040503050406030204" pitchFamily="18" charset="0"/>
                            </a:rPr>
                            <m:t>𝑡</m:t>
                          </m:r>
                          <m:r>
                            <a:rPr lang="nb-NO" i="1">
                              <a:latin typeface="Cambria Math" panose="02040503050406030204" pitchFamily="18" charset="0"/>
                            </a:rPr>
                            <m:t>=1</m:t>
                          </m:r>
                        </m:sub>
                        <m:sup>
                          <m:r>
                            <a:rPr lang="nb-NO" i="1">
                              <a:latin typeface="Cambria Math" panose="02040503050406030204" pitchFamily="18" charset="0"/>
                            </a:rPr>
                            <m:t>𝑡</m:t>
                          </m:r>
                          <m:r>
                            <a:rPr lang="nb-NO" i="1">
                              <a:latin typeface="Cambria Math" panose="02040503050406030204" pitchFamily="18" charset="0"/>
                            </a:rPr>
                            <m:t>=</m:t>
                          </m:r>
                          <m:r>
                            <a:rPr lang="nb-NO" i="1">
                              <a:latin typeface="Cambria Math" panose="02040503050406030204" pitchFamily="18" charset="0"/>
                            </a:rPr>
                            <m:t>𝑛</m:t>
                          </m:r>
                        </m:sup>
                        <m:e/>
                      </m:nary>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𝐷</m:t>
                              </m:r>
                            </m:e>
                            <m:sub>
                              <m:r>
                                <a:rPr lang="nb-NO" i="1">
                                  <a:latin typeface="Cambria Math" panose="02040503050406030204" pitchFamily="18" charset="0"/>
                                </a:rPr>
                                <m:t>𝑡</m:t>
                              </m:r>
                            </m:sub>
                          </m:sSub>
                        </m:num>
                        <m:den>
                          <m:sSup>
                            <m:sSupPr>
                              <m:ctrlPr>
                                <a:rPr lang="nb-NO" i="1">
                                  <a:latin typeface="Cambria Math" panose="02040503050406030204" pitchFamily="18" charset="0"/>
                                </a:rPr>
                              </m:ctrlPr>
                            </m:sSupPr>
                            <m:e>
                              <m:d>
                                <m:dPr>
                                  <m:ctrlPr>
                                    <a:rPr lang="nb-NO" i="1">
                                      <a:latin typeface="Cambria Math" panose="02040503050406030204" pitchFamily="18" charset="0"/>
                                    </a:rPr>
                                  </m:ctrlPr>
                                </m:dPr>
                                <m:e>
                                  <m:r>
                                    <a:rPr lang="nb-NO" i="1">
                                      <a:latin typeface="Cambria Math" panose="02040503050406030204" pitchFamily="18" charset="0"/>
                                    </a:rPr>
                                    <m:t>1+</m:t>
                                  </m:r>
                                  <m:sSub>
                                    <m:sSubPr>
                                      <m:ctrlPr>
                                        <a:rPr lang="nb-NO" i="1">
                                          <a:latin typeface="Cambria Math" panose="02040503050406030204" pitchFamily="18" charset="0"/>
                                        </a:rPr>
                                      </m:ctrlPr>
                                    </m:sSubPr>
                                    <m:e>
                                      <m:r>
                                        <a:rPr lang="nb-NO" i="1">
                                          <a:latin typeface="Cambria Math" panose="02040503050406030204" pitchFamily="18" charset="0"/>
                                        </a:rPr>
                                        <m:t>𝑟</m:t>
                                      </m:r>
                                    </m:e>
                                    <m:sub>
                                      <m:r>
                                        <a:rPr lang="nb-NO" i="1">
                                          <a:latin typeface="Cambria Math" panose="02040503050406030204" pitchFamily="18" charset="0"/>
                                        </a:rPr>
                                        <m:t>𝑡</m:t>
                                      </m:r>
                                    </m:sub>
                                  </m:sSub>
                                </m:e>
                              </m:d>
                            </m:e>
                            <m:sup>
                              <m:r>
                                <a:rPr lang="nb-NO" i="1">
                                  <a:latin typeface="Cambria Math" panose="02040503050406030204" pitchFamily="18" charset="0"/>
                                </a:rPr>
                                <m:t>𝑡</m:t>
                              </m:r>
                            </m:sup>
                          </m:sSup>
                        </m:den>
                      </m:f>
                    </m:oMath>
                  </m:oMathPara>
                </a14:m>
                <a:endParaRPr lang="nb-NO" dirty="0"/>
              </a:p>
              <a:p>
                <a:pPr>
                  <a:buNone/>
                </a:pPr>
                <a:endParaRPr lang="nb-NO" dirty="0"/>
              </a:p>
              <a:p>
                <a:pPr>
                  <a:buNone/>
                </a:pPr>
                <a14:m>
                  <m:oMathPara xmlns:m="http://schemas.openxmlformats.org/officeDocument/2006/math">
                    <m:oMathParaPr>
                      <m:jc m:val="left"/>
                    </m:oMathParaPr>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𝐷</m:t>
                          </m:r>
                        </m:e>
                        <m:sub>
                          <m:r>
                            <a:rPr lang="nb-NO" i="1">
                              <a:latin typeface="Cambria Math" panose="02040503050406030204" pitchFamily="18" charset="0"/>
                            </a:rPr>
                            <m:t>𝑡</m:t>
                          </m:r>
                        </m:sub>
                      </m:sSub>
                      <m:r>
                        <a:rPr lang="nb-NO" i="1">
                          <a:latin typeface="Cambria Math" panose="02040503050406030204" pitchFamily="18" charset="0"/>
                        </a:rPr>
                        <m:t> å</m:t>
                      </m:r>
                      <m:r>
                        <a:rPr lang="nb-NO" i="1">
                          <a:latin typeface="Cambria Math" panose="02040503050406030204" pitchFamily="18" charset="0"/>
                        </a:rPr>
                        <m:t>𝑟𝑙𝑖𝑔</m:t>
                      </m:r>
                      <m:r>
                        <a:rPr lang="nb-NO" i="1">
                          <a:latin typeface="Cambria Math" panose="02040503050406030204" pitchFamily="18" charset="0"/>
                        </a:rPr>
                        <m:t> </m:t>
                      </m:r>
                      <m:r>
                        <a:rPr lang="nb-NO" i="1">
                          <a:latin typeface="Cambria Math" panose="02040503050406030204" pitchFamily="18" charset="0"/>
                        </a:rPr>
                        <m:t>𝑘𝑜𝑛𝑡𝑎𝑛𝑡𝑠𝑡𝑟</m:t>
                      </m:r>
                      <m:r>
                        <a:rPr lang="nb-NO" i="1">
                          <a:latin typeface="Cambria Math" panose="02040503050406030204" pitchFamily="18" charset="0"/>
                        </a:rPr>
                        <m:t>ø</m:t>
                      </m:r>
                      <m:r>
                        <a:rPr lang="nb-NO" i="1">
                          <a:latin typeface="Cambria Math" panose="02040503050406030204" pitchFamily="18" charset="0"/>
                        </a:rPr>
                        <m:t>𝑚</m:t>
                      </m:r>
                    </m:oMath>
                  </m:oMathPara>
                </a14:m>
                <a:endParaRPr lang="nb-NO" dirty="0"/>
              </a:p>
              <a:p>
                <a:pPr>
                  <a:buNone/>
                </a:pPr>
                <a14:m>
                  <m:oMathPara xmlns:m="http://schemas.openxmlformats.org/officeDocument/2006/math">
                    <m:oMathParaPr>
                      <m:jc m:val="left"/>
                    </m:oMathParaPr>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𝑟</m:t>
                          </m:r>
                        </m:e>
                        <m:sub>
                          <m:r>
                            <a:rPr lang="nb-NO" i="1">
                              <a:latin typeface="Cambria Math" panose="02040503050406030204" pitchFamily="18" charset="0"/>
                            </a:rPr>
                            <m:t>𝑡</m:t>
                          </m:r>
                        </m:sub>
                      </m:sSub>
                      <m:r>
                        <a:rPr lang="nb-NO" i="1">
                          <a:latin typeface="Cambria Math" panose="02040503050406030204" pitchFamily="18" charset="0"/>
                        </a:rPr>
                        <m:t> </m:t>
                      </m:r>
                      <m:r>
                        <a:rPr lang="nb-NO" i="1">
                          <a:latin typeface="Cambria Math" panose="02040503050406030204" pitchFamily="18" charset="0"/>
                        </a:rPr>
                        <m:t>𝑘𝑎𝑝𝑖𝑡𝑎𝑙𝑖𝑠𝑒𝑟𝑖𝑛𝑔𝑠𝑟𝑒𝑛𝑡𝑒</m:t>
                      </m:r>
                    </m:oMath>
                  </m:oMathPara>
                </a14:m>
                <a:endParaRPr lang="nb-NO" dirty="0"/>
              </a:p>
            </p:txBody>
          </p:sp>
        </mc:Choice>
        <mc:Fallback xmlns="">
          <p:sp>
            <p:nvSpPr>
              <p:cNvPr id="4" name="Rectangle 3">
                <a:extLst>
                  <a:ext uri="{FF2B5EF4-FFF2-40B4-BE49-F238E27FC236}">
                    <a16:creationId xmlns:a16="http://schemas.microsoft.com/office/drawing/2014/main" id="{4533BA62-01BC-43C4-BACF-57421E1EDB98}"/>
                  </a:ext>
                </a:extLst>
              </p:cNvPr>
              <p:cNvSpPr>
                <a:spLocks noRot="1" noChangeAspect="1" noMove="1" noResize="1" noEditPoints="1" noAdjustHandles="1" noChangeArrowheads="1" noChangeShapeType="1" noTextEdit="1"/>
              </p:cNvSpPr>
              <p:nvPr/>
            </p:nvSpPr>
            <p:spPr>
              <a:xfrm>
                <a:off x="2286000" y="2579665"/>
                <a:ext cx="4572000" cy="1698670"/>
              </a:xfrm>
              <a:prstGeom prst="rect">
                <a:avLst/>
              </a:prstGeom>
              <a:blipFill>
                <a:blip r:embed="rId2"/>
                <a:stretch>
                  <a:fillRect b="-2509"/>
                </a:stretch>
              </a:blipFill>
            </p:spPr>
            <p:txBody>
              <a:bodyPr/>
              <a:lstStyle/>
              <a:p>
                <a:r>
                  <a:rPr lang="nb-NO">
                    <a:noFill/>
                  </a:rPr>
                  <a:t> </a:t>
                </a:r>
              </a:p>
            </p:txBody>
          </p:sp>
        </mc:Fallback>
      </mc:AlternateContent>
    </p:spTree>
    <p:extLst>
      <p:ext uri="{BB962C8B-B14F-4D97-AF65-F5344CB8AC3E}">
        <p14:creationId xmlns:p14="http://schemas.microsoft.com/office/powerpoint/2010/main" val="3167869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Prognosering av kontantstrømmer</a:t>
            </a:r>
          </a:p>
        </p:txBody>
      </p:sp>
      <p:sp>
        <p:nvSpPr>
          <p:cNvPr id="3" name="Plassholder for innhold 2"/>
          <p:cNvSpPr>
            <a:spLocks noGrp="1"/>
          </p:cNvSpPr>
          <p:nvPr>
            <p:ph idx="1"/>
          </p:nvPr>
        </p:nvSpPr>
        <p:spPr/>
        <p:txBody>
          <a:bodyPr/>
          <a:lstStyle/>
          <a:p>
            <a:r>
              <a:rPr lang="nb-NO" dirty="0"/>
              <a:t>Det å komme frem til pålitelige estimater for fremtidige kontantstrømmer er en vanskelig oppgave, spesielt i meget volatile markedet.</a:t>
            </a:r>
          </a:p>
          <a:p>
            <a:endParaRPr lang="nb-NO" dirty="0"/>
          </a:p>
        </p:txBody>
      </p:sp>
    </p:spTree>
    <p:extLst>
      <p:ext uri="{BB962C8B-B14F-4D97-AF65-F5344CB8AC3E}">
        <p14:creationId xmlns:p14="http://schemas.microsoft.com/office/powerpoint/2010/main" val="3323958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ltLang="nb-NO" dirty="0"/>
              <a:t>Fire </a:t>
            </a:r>
            <a:r>
              <a:rPr lang="en-US" altLang="nb-NO" dirty="0" err="1"/>
              <a:t>varianter</a:t>
            </a:r>
            <a:r>
              <a:rPr lang="en-US" altLang="nb-NO" dirty="0"/>
              <a:t> </a:t>
            </a:r>
            <a:r>
              <a:rPr lang="en-US" altLang="nb-NO" dirty="0" err="1"/>
              <a:t>av</a:t>
            </a:r>
            <a:r>
              <a:rPr lang="en-US" altLang="nb-NO" dirty="0"/>
              <a:t> </a:t>
            </a:r>
            <a:r>
              <a:rPr lang="en-US" altLang="nb-NO" dirty="0" err="1"/>
              <a:t>usikkerhet</a:t>
            </a:r>
            <a:endParaRPr lang="nb-NO" dirty="0"/>
          </a:p>
        </p:txBody>
      </p:sp>
      <p:sp>
        <p:nvSpPr>
          <p:cNvPr id="3" name="Plassholder for innhold 2"/>
          <p:cNvSpPr>
            <a:spLocks noGrp="1"/>
          </p:cNvSpPr>
          <p:nvPr>
            <p:ph idx="1"/>
          </p:nvPr>
        </p:nvSpPr>
        <p:spPr/>
        <p:txBody>
          <a:bodyPr/>
          <a:lstStyle/>
          <a:p>
            <a:endParaRPr lang="nb-NO"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61722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1485900" y="5143500"/>
            <a:ext cx="6172200" cy="5177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buFontTx/>
              <a:buNone/>
            </a:pPr>
            <a:r>
              <a:rPr lang="en-US" altLang="nb-NO" sz="1200"/>
              <a:t>Ling &amp; Archer.  2005.  </a:t>
            </a:r>
            <a:r>
              <a:rPr lang="en-US" altLang="nb-NO" sz="1200" i="1"/>
              <a:t>Real Estate Principles:  A Value Approach</a:t>
            </a:r>
            <a:r>
              <a:rPr lang="en-US" altLang="nb-NO" sz="1200"/>
              <a:t>.  New York: McGraw-Hill</a:t>
            </a:r>
            <a:endParaRPr lang="en-US" altLang="nb-NO" dirty="0"/>
          </a:p>
        </p:txBody>
      </p:sp>
    </p:spTree>
    <p:extLst>
      <p:ext uri="{BB962C8B-B14F-4D97-AF65-F5344CB8AC3E}">
        <p14:creationId xmlns:p14="http://schemas.microsoft.com/office/powerpoint/2010/main" val="937183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Prognotisering</a:t>
            </a:r>
            <a:endParaRPr lang="nb-NO" dirty="0"/>
          </a:p>
        </p:txBody>
      </p:sp>
      <p:sp>
        <p:nvSpPr>
          <p:cNvPr id="3" name="Plassholder for innhold 2"/>
          <p:cNvSpPr>
            <a:spLocks noGrp="1"/>
          </p:cNvSpPr>
          <p:nvPr>
            <p:ph idx="1"/>
          </p:nvPr>
        </p:nvSpPr>
        <p:spPr/>
        <p:txBody>
          <a:bodyPr/>
          <a:lstStyle/>
          <a:p>
            <a:endParaRPr lang="nb-NO" dirty="0"/>
          </a:p>
        </p:txBody>
      </p:sp>
      <p:cxnSp>
        <p:nvCxnSpPr>
          <p:cNvPr id="5" name="Rett pilkobling 4"/>
          <p:cNvCxnSpPr/>
          <p:nvPr/>
        </p:nvCxnSpPr>
        <p:spPr>
          <a:xfrm flipV="1">
            <a:off x="1744275" y="4256955"/>
            <a:ext cx="5417244" cy="7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ktangel 5"/>
          <p:cNvSpPr/>
          <p:nvPr/>
        </p:nvSpPr>
        <p:spPr>
          <a:xfrm>
            <a:off x="1805748" y="4264639"/>
            <a:ext cx="537882" cy="19902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7" name="Rektangel 6"/>
          <p:cNvSpPr/>
          <p:nvPr/>
        </p:nvSpPr>
        <p:spPr>
          <a:xfrm>
            <a:off x="2516401" y="3924554"/>
            <a:ext cx="514830" cy="3150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 name="Rektangel 7"/>
          <p:cNvSpPr/>
          <p:nvPr/>
        </p:nvSpPr>
        <p:spPr>
          <a:xfrm>
            <a:off x="3180265" y="3811281"/>
            <a:ext cx="514830" cy="4283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Rektangel 8"/>
          <p:cNvSpPr/>
          <p:nvPr/>
        </p:nvSpPr>
        <p:spPr>
          <a:xfrm>
            <a:off x="3876480" y="4003381"/>
            <a:ext cx="514830" cy="234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0" name="Rektangel 9"/>
          <p:cNvSpPr/>
          <p:nvPr/>
        </p:nvSpPr>
        <p:spPr>
          <a:xfrm>
            <a:off x="4548914" y="3920580"/>
            <a:ext cx="514830" cy="31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4" name="Rektangel 13"/>
          <p:cNvSpPr/>
          <p:nvPr/>
        </p:nvSpPr>
        <p:spPr>
          <a:xfrm>
            <a:off x="5236559" y="4003381"/>
            <a:ext cx="514830" cy="2322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5" name="Rektangel 14"/>
          <p:cNvSpPr/>
          <p:nvPr/>
        </p:nvSpPr>
        <p:spPr>
          <a:xfrm>
            <a:off x="5974235" y="2289710"/>
            <a:ext cx="514830" cy="19400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6" name="TekstSylinder 15"/>
          <p:cNvSpPr txBox="1"/>
          <p:nvPr/>
        </p:nvSpPr>
        <p:spPr>
          <a:xfrm>
            <a:off x="2628299" y="4447201"/>
            <a:ext cx="326451" cy="369332"/>
          </a:xfrm>
          <a:prstGeom prst="rect">
            <a:avLst/>
          </a:prstGeom>
          <a:noFill/>
        </p:spPr>
        <p:txBody>
          <a:bodyPr wrap="square" rtlCol="0">
            <a:spAutoFit/>
          </a:bodyPr>
          <a:lstStyle/>
          <a:p>
            <a:r>
              <a:rPr lang="nb-NO" dirty="0"/>
              <a:t>1</a:t>
            </a:r>
          </a:p>
        </p:txBody>
      </p:sp>
      <p:sp>
        <p:nvSpPr>
          <p:cNvPr id="17" name="TekstSylinder 16"/>
          <p:cNvSpPr txBox="1"/>
          <p:nvPr/>
        </p:nvSpPr>
        <p:spPr>
          <a:xfrm>
            <a:off x="3274454" y="4447201"/>
            <a:ext cx="326451" cy="369332"/>
          </a:xfrm>
          <a:prstGeom prst="rect">
            <a:avLst/>
          </a:prstGeom>
          <a:noFill/>
        </p:spPr>
        <p:txBody>
          <a:bodyPr wrap="square" rtlCol="0">
            <a:spAutoFit/>
          </a:bodyPr>
          <a:lstStyle/>
          <a:p>
            <a:r>
              <a:rPr lang="nb-NO" dirty="0"/>
              <a:t>2</a:t>
            </a:r>
          </a:p>
        </p:txBody>
      </p:sp>
      <p:sp>
        <p:nvSpPr>
          <p:cNvPr id="18" name="TekstSylinder 17"/>
          <p:cNvSpPr txBox="1"/>
          <p:nvPr/>
        </p:nvSpPr>
        <p:spPr>
          <a:xfrm>
            <a:off x="4020372" y="4447201"/>
            <a:ext cx="326451" cy="369332"/>
          </a:xfrm>
          <a:prstGeom prst="rect">
            <a:avLst/>
          </a:prstGeom>
          <a:noFill/>
        </p:spPr>
        <p:txBody>
          <a:bodyPr wrap="square" rtlCol="0">
            <a:spAutoFit/>
          </a:bodyPr>
          <a:lstStyle/>
          <a:p>
            <a:r>
              <a:rPr lang="nb-NO" dirty="0"/>
              <a:t>3</a:t>
            </a:r>
          </a:p>
        </p:txBody>
      </p:sp>
      <p:sp>
        <p:nvSpPr>
          <p:cNvPr id="19" name="TekstSylinder 18"/>
          <p:cNvSpPr txBox="1"/>
          <p:nvPr/>
        </p:nvSpPr>
        <p:spPr>
          <a:xfrm>
            <a:off x="4680968" y="4447201"/>
            <a:ext cx="326451" cy="369332"/>
          </a:xfrm>
          <a:prstGeom prst="rect">
            <a:avLst/>
          </a:prstGeom>
          <a:noFill/>
        </p:spPr>
        <p:txBody>
          <a:bodyPr wrap="square" rtlCol="0">
            <a:spAutoFit/>
          </a:bodyPr>
          <a:lstStyle/>
          <a:p>
            <a:r>
              <a:rPr lang="nb-NO" dirty="0"/>
              <a:t>4</a:t>
            </a:r>
          </a:p>
        </p:txBody>
      </p:sp>
      <p:sp>
        <p:nvSpPr>
          <p:cNvPr id="20" name="TekstSylinder 19"/>
          <p:cNvSpPr txBox="1"/>
          <p:nvPr/>
        </p:nvSpPr>
        <p:spPr>
          <a:xfrm>
            <a:off x="5363107" y="4447201"/>
            <a:ext cx="326451" cy="369332"/>
          </a:xfrm>
          <a:prstGeom prst="rect">
            <a:avLst/>
          </a:prstGeom>
          <a:noFill/>
        </p:spPr>
        <p:txBody>
          <a:bodyPr wrap="square" rtlCol="0">
            <a:spAutoFit/>
          </a:bodyPr>
          <a:lstStyle/>
          <a:p>
            <a:r>
              <a:rPr lang="nb-NO" dirty="0"/>
              <a:t>5</a:t>
            </a:r>
          </a:p>
        </p:txBody>
      </p:sp>
      <p:sp>
        <p:nvSpPr>
          <p:cNvPr id="21" name="TekstSylinder 20"/>
          <p:cNvSpPr txBox="1"/>
          <p:nvPr/>
        </p:nvSpPr>
        <p:spPr>
          <a:xfrm>
            <a:off x="6137204" y="4447201"/>
            <a:ext cx="326451" cy="369332"/>
          </a:xfrm>
          <a:prstGeom prst="rect">
            <a:avLst/>
          </a:prstGeom>
          <a:noFill/>
        </p:spPr>
        <p:txBody>
          <a:bodyPr wrap="square" rtlCol="0">
            <a:spAutoFit/>
          </a:bodyPr>
          <a:lstStyle/>
          <a:p>
            <a:r>
              <a:rPr lang="nb-NO" dirty="0"/>
              <a:t>T</a:t>
            </a:r>
          </a:p>
        </p:txBody>
      </p:sp>
      <p:sp>
        <p:nvSpPr>
          <p:cNvPr id="22" name="TekstSylinder 21"/>
          <p:cNvSpPr txBox="1"/>
          <p:nvPr/>
        </p:nvSpPr>
        <p:spPr>
          <a:xfrm>
            <a:off x="1068081" y="5125250"/>
            <a:ext cx="676194" cy="369332"/>
          </a:xfrm>
          <a:prstGeom prst="rect">
            <a:avLst/>
          </a:prstGeom>
          <a:noFill/>
        </p:spPr>
        <p:txBody>
          <a:bodyPr wrap="square" rtlCol="0">
            <a:spAutoFit/>
          </a:bodyPr>
          <a:lstStyle/>
          <a:p>
            <a:r>
              <a:rPr lang="nb-NO" dirty="0"/>
              <a:t>Verdi</a:t>
            </a:r>
          </a:p>
        </p:txBody>
      </p:sp>
      <p:sp>
        <p:nvSpPr>
          <p:cNvPr id="23" name="TekstSylinder 22"/>
          <p:cNvSpPr txBox="1"/>
          <p:nvPr/>
        </p:nvSpPr>
        <p:spPr>
          <a:xfrm>
            <a:off x="6877211" y="2890421"/>
            <a:ext cx="1597492" cy="646331"/>
          </a:xfrm>
          <a:prstGeom prst="rect">
            <a:avLst/>
          </a:prstGeom>
          <a:noFill/>
        </p:spPr>
        <p:txBody>
          <a:bodyPr wrap="square" rtlCol="0">
            <a:spAutoFit/>
          </a:bodyPr>
          <a:lstStyle/>
          <a:p>
            <a:r>
              <a:rPr lang="nb-NO" dirty="0"/>
              <a:t>Terminalverdi/Salgsverdi</a:t>
            </a:r>
          </a:p>
        </p:txBody>
      </p:sp>
      <p:sp>
        <p:nvSpPr>
          <p:cNvPr id="4" name="Rektangel 3"/>
          <p:cNvSpPr/>
          <p:nvPr/>
        </p:nvSpPr>
        <p:spPr>
          <a:xfrm>
            <a:off x="2405103" y="2973721"/>
            <a:ext cx="3511603" cy="2312894"/>
          </a:xfrm>
          <a:prstGeom prst="rect">
            <a:avLst/>
          </a:prstGeom>
          <a:noFill/>
          <a:ln w="28575">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4" name="TekstSylinder 23"/>
          <p:cNvSpPr txBox="1"/>
          <p:nvPr/>
        </p:nvSpPr>
        <p:spPr>
          <a:xfrm>
            <a:off x="2481827" y="5482176"/>
            <a:ext cx="3818965" cy="369332"/>
          </a:xfrm>
          <a:prstGeom prst="rect">
            <a:avLst/>
          </a:prstGeom>
          <a:noFill/>
        </p:spPr>
        <p:txBody>
          <a:bodyPr wrap="square" rtlCol="0">
            <a:spAutoFit/>
          </a:bodyPr>
          <a:lstStyle/>
          <a:p>
            <a:r>
              <a:rPr lang="nb-NO" dirty="0"/>
              <a:t>Eksplisitt prognostiserings periode</a:t>
            </a:r>
          </a:p>
        </p:txBody>
      </p:sp>
    </p:spTree>
    <p:extLst>
      <p:ext uri="{BB962C8B-B14F-4D97-AF65-F5344CB8AC3E}">
        <p14:creationId xmlns:p14="http://schemas.microsoft.com/office/powerpoint/2010/main" val="2680602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C14-F848-4D18-8F25-61A89828DF44}"/>
              </a:ext>
            </a:extLst>
          </p:cNvPr>
          <p:cNvSpPr>
            <a:spLocks noGrp="1"/>
          </p:cNvSpPr>
          <p:nvPr>
            <p:ph type="title"/>
          </p:nvPr>
        </p:nvSpPr>
        <p:spPr/>
        <p:txBody>
          <a:bodyPr/>
          <a:lstStyle/>
          <a:p>
            <a:r>
              <a:rPr lang="nb-NO" dirty="0"/>
              <a:t>Prognostisering</a:t>
            </a:r>
          </a:p>
        </p:txBody>
      </p:sp>
      <p:sp>
        <p:nvSpPr>
          <p:cNvPr id="3" name="Content Placeholder 2">
            <a:extLst>
              <a:ext uri="{FF2B5EF4-FFF2-40B4-BE49-F238E27FC236}">
                <a16:creationId xmlns:a16="http://schemas.microsoft.com/office/drawing/2014/main" id="{1E19C8EA-89D8-465A-A742-2AD6189B88D0}"/>
              </a:ext>
            </a:extLst>
          </p:cNvPr>
          <p:cNvSpPr>
            <a:spLocks noGrp="1"/>
          </p:cNvSpPr>
          <p:nvPr>
            <p:ph idx="1"/>
          </p:nvPr>
        </p:nvSpPr>
        <p:spPr/>
        <p:txBody>
          <a:bodyPr/>
          <a:lstStyle/>
          <a:p>
            <a:r>
              <a:rPr lang="nb-NO" dirty="0" err="1"/>
              <a:t>Kontraktsleie</a:t>
            </a:r>
            <a:r>
              <a:rPr lang="nb-NO" dirty="0"/>
              <a:t> (fast leie, omsetningsbasert leie)</a:t>
            </a:r>
          </a:p>
          <a:p>
            <a:r>
              <a:rPr lang="nb-NO" dirty="0"/>
              <a:t>Markedsleie</a:t>
            </a:r>
          </a:p>
          <a:p>
            <a:endParaRPr lang="nb-NO" dirty="0"/>
          </a:p>
          <a:p>
            <a:r>
              <a:rPr lang="nb-NO" dirty="0"/>
              <a:t>Ledighet</a:t>
            </a:r>
          </a:p>
          <a:p>
            <a:endParaRPr lang="nb-NO" dirty="0"/>
          </a:p>
          <a:p>
            <a:r>
              <a:rPr lang="nb-NO" dirty="0"/>
              <a:t>Løpende driftskostnader</a:t>
            </a:r>
          </a:p>
          <a:p>
            <a:r>
              <a:rPr lang="nb-NO" dirty="0"/>
              <a:t>Løpende vedlikeholdskostnader</a:t>
            </a:r>
          </a:p>
          <a:p>
            <a:r>
              <a:rPr lang="nb-NO" dirty="0"/>
              <a:t>Periodisk vedlikehold (herunder leietakertilpasninger)</a:t>
            </a:r>
          </a:p>
          <a:p>
            <a:endParaRPr lang="nb-NO" dirty="0"/>
          </a:p>
          <a:p>
            <a:r>
              <a:rPr lang="nb-NO" dirty="0"/>
              <a:t>Avkastningskrav</a:t>
            </a:r>
          </a:p>
          <a:p>
            <a:r>
              <a:rPr lang="nb-NO" dirty="0"/>
              <a:t>Skatt</a:t>
            </a:r>
          </a:p>
        </p:txBody>
      </p:sp>
    </p:spTree>
    <p:extLst>
      <p:ext uri="{BB962C8B-B14F-4D97-AF65-F5344CB8AC3E}">
        <p14:creationId xmlns:p14="http://schemas.microsoft.com/office/powerpoint/2010/main" val="1070320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C13E-DF87-419D-BA85-675C4B4CF6CD}"/>
              </a:ext>
            </a:extLst>
          </p:cNvPr>
          <p:cNvSpPr>
            <a:spLocks noGrp="1"/>
          </p:cNvSpPr>
          <p:nvPr>
            <p:ph type="title"/>
          </p:nvPr>
        </p:nvSpPr>
        <p:spPr/>
        <p:txBody>
          <a:bodyPr/>
          <a:lstStyle/>
          <a:p>
            <a:r>
              <a:rPr lang="nb-NO" dirty="0"/>
              <a:t>Type kontantstrøm?</a:t>
            </a:r>
          </a:p>
        </p:txBody>
      </p:sp>
      <p:sp>
        <p:nvSpPr>
          <p:cNvPr id="3" name="Content Placeholder 2">
            <a:extLst>
              <a:ext uri="{FF2B5EF4-FFF2-40B4-BE49-F238E27FC236}">
                <a16:creationId xmlns:a16="http://schemas.microsoft.com/office/drawing/2014/main" id="{77745C56-08E4-40D9-AA80-5AEBA12A4A9E}"/>
              </a:ext>
            </a:extLst>
          </p:cNvPr>
          <p:cNvSpPr>
            <a:spLocks noGrp="1"/>
          </p:cNvSpPr>
          <p:nvPr>
            <p:ph idx="1"/>
          </p:nvPr>
        </p:nvSpPr>
        <p:spPr/>
        <p:txBody>
          <a:bodyPr/>
          <a:lstStyle/>
          <a:p>
            <a:r>
              <a:rPr lang="nb-NO" dirty="0"/>
              <a:t>Potensiell bruttoinntekt	</a:t>
            </a:r>
            <a:r>
              <a:rPr lang="nb-NO" i="1" dirty="0"/>
              <a:t>total bruttoinntekt ved full utleie og uten innkrevingstap </a:t>
            </a:r>
            <a:endParaRPr lang="nb-NO" dirty="0"/>
          </a:p>
          <a:p>
            <a:endParaRPr lang="nb-NO" dirty="0"/>
          </a:p>
          <a:p>
            <a:r>
              <a:rPr lang="nb-NO" dirty="0"/>
              <a:t>Effektiv bruttoinntekt	</a:t>
            </a:r>
            <a:r>
              <a:rPr lang="nb-NO" i="1" dirty="0"/>
              <a:t>forventet inntekt etter ledighet og innkrevingstap</a:t>
            </a:r>
          </a:p>
          <a:p>
            <a:endParaRPr lang="nb-NO" i="1" dirty="0"/>
          </a:p>
          <a:p>
            <a:r>
              <a:rPr lang="nb-NO" dirty="0"/>
              <a:t>Nettodriftinntekt	</a:t>
            </a:r>
            <a:r>
              <a:rPr lang="nb-NO" i="1" dirty="0"/>
              <a:t>inntekten som gjenstår etter at alle driftskostnader er trukket fra effektiv bruttoinntekt, men før gjeldsbetaling, avskrivning eller eventuell inntektsskatt blir trukket</a:t>
            </a:r>
          </a:p>
        </p:txBody>
      </p:sp>
    </p:spTree>
    <p:extLst>
      <p:ext uri="{BB962C8B-B14F-4D97-AF65-F5344CB8AC3E}">
        <p14:creationId xmlns:p14="http://schemas.microsoft.com/office/powerpoint/2010/main" val="97925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tel 1"/>
          <p:cNvSpPr>
            <a:spLocks noGrp="1"/>
          </p:cNvSpPr>
          <p:nvPr>
            <p:ph type="title"/>
          </p:nvPr>
        </p:nvSpPr>
        <p:spPr/>
        <p:txBody>
          <a:bodyPr/>
          <a:lstStyle/>
          <a:p>
            <a:r>
              <a:rPr lang="nb-NO" altLang="nb-NO" dirty="0" err="1"/>
              <a:t>Viewpoint</a:t>
            </a:r>
            <a:endParaRPr lang="nb-NO" dirty="0"/>
          </a:p>
        </p:txBody>
      </p:sp>
      <p:sp>
        <p:nvSpPr>
          <p:cNvPr id="3" name="Plassholder for innhold 2"/>
          <p:cNvSpPr>
            <a:spLocks noGrp="1"/>
          </p:cNvSpPr>
          <p:nvPr>
            <p:ph idx="1"/>
          </p:nvPr>
        </p:nvSpPr>
        <p:spPr/>
        <p:txBody>
          <a:bodyPr rtlCol="0">
            <a:normAutofit/>
          </a:bodyPr>
          <a:lstStyle/>
          <a:p>
            <a:r>
              <a:rPr lang="nb-NO" dirty="0"/>
              <a:t>Revisor/regnskapsfører</a:t>
            </a:r>
          </a:p>
          <a:p>
            <a:r>
              <a:rPr lang="nb-NO" dirty="0"/>
              <a:t>Takstmann</a:t>
            </a:r>
          </a:p>
          <a:p>
            <a:r>
              <a:rPr lang="nb-NO" dirty="0"/>
              <a:t>Analytiker</a:t>
            </a:r>
          </a:p>
          <a:p>
            <a:r>
              <a:rPr lang="nb-NO" dirty="0"/>
              <a:t>Rådgiver</a:t>
            </a:r>
          </a:p>
          <a:p>
            <a:r>
              <a:rPr lang="nb-NO" dirty="0"/>
              <a:t>Investor (langsiktig - kortsiktig)</a:t>
            </a:r>
          </a:p>
          <a:p>
            <a:r>
              <a:rPr lang="nb-NO" dirty="0"/>
              <a:t>Skjønnsdommer</a:t>
            </a:r>
          </a:p>
          <a:p>
            <a:r>
              <a:rPr lang="nb-NO" dirty="0"/>
              <a:t>Tilfeldig selger</a:t>
            </a:r>
          </a:p>
          <a:p>
            <a:pPr fontAlgn="auto">
              <a:spcAft>
                <a:spcPts val="0"/>
              </a:spcAft>
              <a:buFont typeface="Arial" panose="020B0604020202020204" pitchFamily="34" charset="0"/>
              <a:buChar char="•"/>
              <a:defRPr/>
            </a:pPr>
            <a:endParaRPr lang="nb-NO" dirty="0"/>
          </a:p>
        </p:txBody>
      </p:sp>
    </p:spTree>
    <p:extLst>
      <p:ext uri="{BB962C8B-B14F-4D97-AF65-F5344CB8AC3E}">
        <p14:creationId xmlns:p14="http://schemas.microsoft.com/office/powerpoint/2010/main" val="4074122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4B60-5E9C-4535-9694-96B24B8E3575}"/>
              </a:ext>
            </a:extLst>
          </p:cNvPr>
          <p:cNvSpPr>
            <a:spLocks noGrp="1"/>
          </p:cNvSpPr>
          <p:nvPr>
            <p:ph type="title"/>
          </p:nvPr>
        </p:nvSpPr>
        <p:spPr/>
        <p:txBody>
          <a:bodyPr/>
          <a:lstStyle/>
          <a:p>
            <a:r>
              <a:rPr lang="nb-NO" dirty="0"/>
              <a:t>Type kontantstrøm?</a:t>
            </a:r>
          </a:p>
        </p:txBody>
      </p:sp>
      <p:sp>
        <p:nvSpPr>
          <p:cNvPr id="3" name="Content Placeholder 2">
            <a:extLst>
              <a:ext uri="{FF2B5EF4-FFF2-40B4-BE49-F238E27FC236}">
                <a16:creationId xmlns:a16="http://schemas.microsoft.com/office/drawing/2014/main" id="{58989BE9-19AD-4DF0-83E3-30DDC63ED69A}"/>
              </a:ext>
            </a:extLst>
          </p:cNvPr>
          <p:cNvSpPr>
            <a:spLocks noGrp="1"/>
          </p:cNvSpPr>
          <p:nvPr>
            <p:ph idx="1"/>
          </p:nvPr>
        </p:nvSpPr>
        <p:spPr/>
        <p:txBody>
          <a:bodyPr/>
          <a:lstStyle/>
          <a:p>
            <a:r>
              <a:rPr lang="nb-NO" dirty="0"/>
              <a:t>Før skatt</a:t>
            </a:r>
          </a:p>
          <a:p>
            <a:endParaRPr lang="nb-NO" dirty="0"/>
          </a:p>
          <a:p>
            <a:endParaRPr lang="nb-NO" dirty="0"/>
          </a:p>
          <a:p>
            <a:r>
              <a:rPr lang="nb-NO" dirty="0"/>
              <a:t>Etter skatt</a:t>
            </a:r>
          </a:p>
        </p:txBody>
      </p:sp>
    </p:spTree>
    <p:extLst>
      <p:ext uri="{BB962C8B-B14F-4D97-AF65-F5344CB8AC3E}">
        <p14:creationId xmlns:p14="http://schemas.microsoft.com/office/powerpoint/2010/main" val="1299477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F68F-3187-4845-9D81-793CAF6D9DE3}"/>
              </a:ext>
            </a:extLst>
          </p:cNvPr>
          <p:cNvSpPr>
            <a:spLocks noGrp="1"/>
          </p:cNvSpPr>
          <p:nvPr>
            <p:ph type="title"/>
          </p:nvPr>
        </p:nvSpPr>
        <p:spPr>
          <a:xfrm>
            <a:off x="1194628" y="274638"/>
            <a:ext cx="7407404" cy="523220"/>
          </a:xfrm>
        </p:spPr>
        <p:txBody>
          <a:bodyPr/>
          <a:lstStyle/>
          <a:p>
            <a:r>
              <a:rPr lang="nb-NO" sz="2800" dirty="0" err="1"/>
              <a:t>Avkastningekrav</a:t>
            </a:r>
            <a:r>
              <a:rPr lang="nb-NO" sz="2800" dirty="0"/>
              <a:t>/kapitaliseringsrente</a:t>
            </a:r>
          </a:p>
        </p:txBody>
      </p:sp>
      <p:sp>
        <p:nvSpPr>
          <p:cNvPr id="3" name="Content Placeholder 2">
            <a:extLst>
              <a:ext uri="{FF2B5EF4-FFF2-40B4-BE49-F238E27FC236}">
                <a16:creationId xmlns:a16="http://schemas.microsoft.com/office/drawing/2014/main" id="{D53AA7B9-CF61-4AF4-BF93-02E979A7D677}"/>
              </a:ext>
            </a:extLst>
          </p:cNvPr>
          <p:cNvSpPr>
            <a:spLocks noGrp="1"/>
          </p:cNvSpPr>
          <p:nvPr>
            <p:ph idx="1"/>
          </p:nvPr>
        </p:nvSpPr>
        <p:spPr/>
        <p:txBody>
          <a:bodyPr/>
          <a:lstStyle/>
          <a:p>
            <a:pPr>
              <a:buFont typeface="Arial" charset="0"/>
              <a:buChar char="•"/>
              <a:defRPr/>
            </a:pPr>
            <a:r>
              <a:rPr lang="nb-NO" dirty="0"/>
              <a:t>Prisen på bruk av kapital, og reflekterer forventet avkastning på tilsvarende risikable investeringer.</a:t>
            </a:r>
          </a:p>
          <a:p>
            <a:pPr marL="0" indent="0">
              <a:buFont typeface="Arial" charset="0"/>
              <a:buNone/>
              <a:defRPr/>
            </a:pPr>
            <a:r>
              <a:rPr lang="nb-NO" dirty="0"/>
              <a:t>					</a:t>
            </a:r>
          </a:p>
          <a:p>
            <a:pPr marL="0" indent="0">
              <a:buFont typeface="Arial" charset="0"/>
              <a:buNone/>
              <a:defRPr/>
            </a:pPr>
            <a:r>
              <a:rPr lang="nb-NO" dirty="0"/>
              <a:t>					Thore Johnsen 1997</a:t>
            </a:r>
          </a:p>
          <a:p>
            <a:endParaRPr lang="nb-NO" dirty="0"/>
          </a:p>
        </p:txBody>
      </p:sp>
    </p:spTree>
    <p:extLst>
      <p:ext uri="{BB962C8B-B14F-4D97-AF65-F5344CB8AC3E}">
        <p14:creationId xmlns:p14="http://schemas.microsoft.com/office/powerpoint/2010/main" val="1407663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Avkastningskrav</a:t>
            </a:r>
          </a:p>
        </p:txBody>
      </p:sp>
      <p:sp>
        <p:nvSpPr>
          <p:cNvPr id="3" name="Plassholder for innhold 2"/>
          <p:cNvSpPr>
            <a:spLocks noGrp="1"/>
          </p:cNvSpPr>
          <p:nvPr>
            <p:ph idx="1"/>
          </p:nvPr>
        </p:nvSpPr>
        <p:spPr/>
        <p:txBody>
          <a:bodyPr/>
          <a:lstStyle/>
          <a:p>
            <a:r>
              <a:rPr lang="nb-NO" dirty="0"/>
              <a:t>Prisen på bruk av kapital, og reflekterer forventet avkastning på tilsvarende risikable investeringer</a:t>
            </a:r>
          </a:p>
          <a:p>
            <a:endParaRPr lang="nb-NO" dirty="0"/>
          </a:p>
          <a:p>
            <a:r>
              <a:rPr lang="nb-NO" dirty="0"/>
              <a:t>Inflasjon</a:t>
            </a:r>
          </a:p>
          <a:p>
            <a:endParaRPr lang="nb-NO" dirty="0"/>
          </a:p>
          <a:p>
            <a:r>
              <a:rPr lang="nb-NO" dirty="0"/>
              <a:t>Tidsverdi</a:t>
            </a:r>
          </a:p>
          <a:p>
            <a:endParaRPr lang="nb-NO" dirty="0"/>
          </a:p>
          <a:p>
            <a:r>
              <a:rPr lang="nb-NO" dirty="0"/>
              <a:t>Risiko</a:t>
            </a:r>
          </a:p>
          <a:p>
            <a:endParaRPr lang="nb-NO" dirty="0"/>
          </a:p>
          <a:p>
            <a:endParaRPr lang="nb-NO" dirty="0"/>
          </a:p>
        </p:txBody>
      </p:sp>
    </p:spTree>
    <p:extLst>
      <p:ext uri="{BB962C8B-B14F-4D97-AF65-F5344CB8AC3E}">
        <p14:creationId xmlns:p14="http://schemas.microsoft.com/office/powerpoint/2010/main" val="2213199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tel 1"/>
          <p:cNvSpPr>
            <a:spLocks noGrp="1"/>
          </p:cNvSpPr>
          <p:nvPr>
            <p:ph type="title"/>
          </p:nvPr>
        </p:nvSpPr>
        <p:spPr/>
        <p:txBody>
          <a:bodyPr/>
          <a:lstStyle/>
          <a:p>
            <a:r>
              <a:rPr lang="nb-NO" altLang="nb-NO" dirty="0"/>
              <a:t>Kapitaliseringsrente</a:t>
            </a:r>
          </a:p>
        </p:txBody>
      </p:sp>
      <p:sp>
        <p:nvSpPr>
          <p:cNvPr id="3" name="Plassholder for innhold 2"/>
          <p:cNvSpPr>
            <a:spLocks noGrp="1"/>
          </p:cNvSpPr>
          <p:nvPr>
            <p:ph idx="1"/>
          </p:nvPr>
        </p:nvSpPr>
        <p:spPr/>
        <p:txBody>
          <a:bodyPr/>
          <a:lstStyle/>
          <a:p>
            <a:pPr>
              <a:buFont typeface="Arial" charset="0"/>
              <a:buChar char="•"/>
              <a:defRPr/>
            </a:pPr>
            <a:r>
              <a:rPr lang="nb-NO" dirty="0"/>
              <a:t>Hvilken risiko/usikkerhet er knyttet til investeringen en ønsker å finne avkastningskravet til?</a:t>
            </a:r>
          </a:p>
        </p:txBody>
      </p:sp>
    </p:spTree>
    <p:extLst>
      <p:ext uri="{BB962C8B-B14F-4D97-AF65-F5344CB8AC3E}">
        <p14:creationId xmlns:p14="http://schemas.microsoft.com/office/powerpoint/2010/main" val="1796415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1D07-23C6-4760-AFB8-736B615F4A55}"/>
              </a:ext>
            </a:extLst>
          </p:cNvPr>
          <p:cNvSpPr>
            <a:spLocks noGrp="1"/>
          </p:cNvSpPr>
          <p:nvPr>
            <p:ph type="title"/>
          </p:nvPr>
        </p:nvSpPr>
        <p:spPr/>
        <p:txBody>
          <a:bodyPr/>
          <a:lstStyle/>
          <a:p>
            <a:r>
              <a:rPr lang="nb-NO" altLang="nb-NO" dirty="0"/>
              <a:t>Kapitaliseringsrente</a:t>
            </a:r>
            <a:endParaRPr lang="nb-NO" dirty="0"/>
          </a:p>
        </p:txBody>
      </p:sp>
      <p:sp>
        <p:nvSpPr>
          <p:cNvPr id="3" name="Content Placeholder 2">
            <a:extLst>
              <a:ext uri="{FF2B5EF4-FFF2-40B4-BE49-F238E27FC236}">
                <a16:creationId xmlns:a16="http://schemas.microsoft.com/office/drawing/2014/main" id="{6AC98AC6-9CBF-499A-9955-5BB9A2DAFD5B}"/>
              </a:ext>
            </a:extLst>
          </p:cNvPr>
          <p:cNvSpPr>
            <a:spLocks noGrp="1"/>
          </p:cNvSpPr>
          <p:nvPr>
            <p:ph idx="1"/>
          </p:nvPr>
        </p:nvSpPr>
        <p:spPr/>
        <p:txBody>
          <a:bodyPr/>
          <a:lstStyle/>
          <a:p>
            <a:r>
              <a:rPr lang="nb-NO" dirty="0"/>
              <a:t>Tar gjerne utgangspunkt i en eiendom med lav risiko; typisk kontorbygg i «Central Business District»</a:t>
            </a:r>
          </a:p>
          <a:p>
            <a:endParaRPr lang="nb-NO" dirty="0"/>
          </a:p>
          <a:p>
            <a:endParaRPr lang="nb-NO" dirty="0"/>
          </a:p>
          <a:p>
            <a:r>
              <a:rPr lang="nb-NO" dirty="0"/>
              <a:t>Her tar man utgangspunkt i risikofri rente legger på en bankmargin og en komponent for den generelle markedsrisikoen i eiendomsmarkedet.</a:t>
            </a:r>
          </a:p>
          <a:p>
            <a:endParaRPr lang="nb-NO" dirty="0"/>
          </a:p>
          <a:p>
            <a:endParaRPr lang="nb-NO" dirty="0"/>
          </a:p>
        </p:txBody>
      </p:sp>
    </p:spTree>
    <p:extLst>
      <p:ext uri="{BB962C8B-B14F-4D97-AF65-F5344CB8AC3E}">
        <p14:creationId xmlns:p14="http://schemas.microsoft.com/office/powerpoint/2010/main" val="877317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6744-C2F5-49D8-B80F-D7E60EF830D5}"/>
              </a:ext>
            </a:extLst>
          </p:cNvPr>
          <p:cNvSpPr>
            <a:spLocks noGrp="1"/>
          </p:cNvSpPr>
          <p:nvPr>
            <p:ph type="title"/>
          </p:nvPr>
        </p:nvSpPr>
        <p:spPr/>
        <p:txBody>
          <a:bodyPr/>
          <a:lstStyle/>
          <a:p>
            <a:r>
              <a:rPr lang="nb-NO" altLang="nb-NO" dirty="0"/>
              <a:t>Kapitaliseringsrente</a:t>
            </a:r>
            <a:endParaRPr lang="nb-NO" dirty="0"/>
          </a:p>
        </p:txBody>
      </p:sp>
      <p:sp>
        <p:nvSpPr>
          <p:cNvPr id="3" name="Content Placeholder 2">
            <a:extLst>
              <a:ext uri="{FF2B5EF4-FFF2-40B4-BE49-F238E27FC236}">
                <a16:creationId xmlns:a16="http://schemas.microsoft.com/office/drawing/2014/main" id="{FC495110-1BA6-40D9-94D7-7AFF9872C2B5}"/>
              </a:ext>
            </a:extLst>
          </p:cNvPr>
          <p:cNvSpPr>
            <a:spLocks noGrp="1"/>
          </p:cNvSpPr>
          <p:nvPr>
            <p:ph idx="1"/>
          </p:nvPr>
        </p:nvSpPr>
        <p:spPr/>
        <p:txBody>
          <a:bodyPr/>
          <a:lstStyle/>
          <a:p>
            <a:r>
              <a:rPr lang="nb-NO" dirty="0"/>
              <a:t>Deretter reflekterer en at eiendommen ikke tilhører gruppen med lav risiko. Man gjør skjønnsmessige justeringer knyttet til:</a:t>
            </a:r>
          </a:p>
          <a:p>
            <a:pPr lvl="1"/>
            <a:r>
              <a:rPr lang="nb-NO" dirty="0"/>
              <a:t>Lokalisering (vekst, ledighetsrisiko, kontraktsfornyelse)</a:t>
            </a:r>
          </a:p>
          <a:p>
            <a:pPr lvl="1"/>
            <a:r>
              <a:rPr lang="nb-NO" dirty="0"/>
              <a:t>Leietagerkvalitet (kredittrisiko)</a:t>
            </a:r>
          </a:p>
          <a:p>
            <a:pPr lvl="1"/>
            <a:r>
              <a:rPr lang="nb-NO" dirty="0" err="1"/>
              <a:t>Kontraktslengde</a:t>
            </a:r>
            <a:r>
              <a:rPr lang="nb-NO" dirty="0"/>
              <a:t> (ledighetsrisiko, fornyelsesrisiko)</a:t>
            </a:r>
          </a:p>
          <a:p>
            <a:pPr lvl="1"/>
            <a:r>
              <a:rPr lang="nb-NO" dirty="0"/>
              <a:t>Type bygg (vekst, ledighetsrisiko)</a:t>
            </a:r>
          </a:p>
          <a:p>
            <a:pPr lvl="1"/>
            <a:r>
              <a:rPr lang="nb-NO" dirty="0" err="1"/>
              <a:t>Tekninsk</a:t>
            </a:r>
            <a:r>
              <a:rPr lang="nb-NO" dirty="0"/>
              <a:t> standard på bygg (risiko knyttet til vedlikeholdsetterslep og at bygget på sikt kan bli «utkonkurrert» av nye bygg</a:t>
            </a:r>
          </a:p>
        </p:txBody>
      </p:sp>
    </p:spTree>
    <p:extLst>
      <p:ext uri="{BB962C8B-B14F-4D97-AF65-F5344CB8AC3E}">
        <p14:creationId xmlns:p14="http://schemas.microsoft.com/office/powerpoint/2010/main" val="1438010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403A-0898-40A7-AA16-D3C68087F5A9}"/>
              </a:ext>
            </a:extLst>
          </p:cNvPr>
          <p:cNvSpPr>
            <a:spLocks noGrp="1"/>
          </p:cNvSpPr>
          <p:nvPr>
            <p:ph type="title"/>
          </p:nvPr>
        </p:nvSpPr>
        <p:spPr/>
        <p:txBody>
          <a:bodyPr/>
          <a:lstStyle/>
          <a:p>
            <a:r>
              <a:rPr lang="nb-NO" altLang="nb-NO" dirty="0"/>
              <a:t>Kapitaliseringsrente (eksempel)</a:t>
            </a:r>
            <a:endParaRPr lang="nb-NO" dirty="0"/>
          </a:p>
        </p:txBody>
      </p:sp>
      <p:sp>
        <p:nvSpPr>
          <p:cNvPr id="3" name="Content Placeholder 2">
            <a:extLst>
              <a:ext uri="{FF2B5EF4-FFF2-40B4-BE49-F238E27FC236}">
                <a16:creationId xmlns:a16="http://schemas.microsoft.com/office/drawing/2014/main" id="{63113D65-8E8F-474E-9F45-97EA9A42D329}"/>
              </a:ext>
            </a:extLst>
          </p:cNvPr>
          <p:cNvSpPr>
            <a:spLocks noGrp="1"/>
          </p:cNvSpPr>
          <p:nvPr>
            <p:ph idx="1"/>
          </p:nvPr>
        </p:nvSpPr>
        <p:spPr/>
        <p:txBody>
          <a:bodyPr/>
          <a:lstStyle/>
          <a:p>
            <a:pPr marL="0" indent="0">
              <a:buNone/>
            </a:pPr>
            <a:endParaRPr lang="nb-NO" dirty="0"/>
          </a:p>
        </p:txBody>
      </p:sp>
      <p:graphicFrame>
        <p:nvGraphicFramePr>
          <p:cNvPr id="4" name="Table 4">
            <a:extLst>
              <a:ext uri="{FF2B5EF4-FFF2-40B4-BE49-F238E27FC236}">
                <a16:creationId xmlns:a16="http://schemas.microsoft.com/office/drawing/2014/main" id="{6D01B7A4-4E85-4A32-9DED-411D7A5E5550}"/>
              </a:ext>
            </a:extLst>
          </p:cNvPr>
          <p:cNvGraphicFramePr>
            <a:graphicFrameLocks noGrp="1"/>
          </p:cNvGraphicFramePr>
          <p:nvPr>
            <p:extLst>
              <p:ext uri="{D42A27DB-BD31-4B8C-83A1-F6EECF244321}">
                <p14:modId xmlns:p14="http://schemas.microsoft.com/office/powerpoint/2010/main" val="2730165441"/>
              </p:ext>
            </p:extLst>
          </p:nvPr>
        </p:nvGraphicFramePr>
        <p:xfrm>
          <a:off x="948500" y="1385770"/>
          <a:ext cx="7847628" cy="5035476"/>
        </p:xfrm>
        <a:graphic>
          <a:graphicData uri="http://schemas.openxmlformats.org/drawingml/2006/table">
            <a:tbl>
              <a:tblPr firstRow="1" bandRow="1">
                <a:tableStyleId>{5C22544A-7EE6-4342-B048-85BDC9FD1C3A}</a:tableStyleId>
              </a:tblPr>
              <a:tblGrid>
                <a:gridCol w="2615876">
                  <a:extLst>
                    <a:ext uri="{9D8B030D-6E8A-4147-A177-3AD203B41FA5}">
                      <a16:colId xmlns:a16="http://schemas.microsoft.com/office/drawing/2014/main" val="1556749861"/>
                    </a:ext>
                  </a:extLst>
                </a:gridCol>
                <a:gridCol w="888354">
                  <a:extLst>
                    <a:ext uri="{9D8B030D-6E8A-4147-A177-3AD203B41FA5}">
                      <a16:colId xmlns:a16="http://schemas.microsoft.com/office/drawing/2014/main" val="2476077240"/>
                    </a:ext>
                  </a:extLst>
                </a:gridCol>
                <a:gridCol w="4343398">
                  <a:extLst>
                    <a:ext uri="{9D8B030D-6E8A-4147-A177-3AD203B41FA5}">
                      <a16:colId xmlns:a16="http://schemas.microsoft.com/office/drawing/2014/main" val="1108903774"/>
                    </a:ext>
                  </a:extLst>
                </a:gridCol>
              </a:tblGrid>
              <a:tr h="381523">
                <a:tc>
                  <a:txBody>
                    <a:bodyPr/>
                    <a:lstStyle/>
                    <a:p>
                      <a:r>
                        <a:rPr lang="nb-NO" sz="1200" dirty="0"/>
                        <a:t>Komponent</a:t>
                      </a:r>
                    </a:p>
                  </a:txBody>
                  <a:tcPr/>
                </a:tc>
                <a:tc>
                  <a:txBody>
                    <a:bodyPr/>
                    <a:lstStyle/>
                    <a:p>
                      <a:r>
                        <a:rPr lang="nb-NO" sz="1200" dirty="0"/>
                        <a:t>Rente</a:t>
                      </a:r>
                    </a:p>
                  </a:txBody>
                  <a:tcPr/>
                </a:tc>
                <a:tc>
                  <a:txBody>
                    <a:bodyPr/>
                    <a:lstStyle/>
                    <a:p>
                      <a:r>
                        <a:rPr lang="nb-NO" sz="1200" dirty="0"/>
                        <a:t>Kommentar</a:t>
                      </a:r>
                    </a:p>
                  </a:txBody>
                  <a:tcPr/>
                </a:tc>
                <a:extLst>
                  <a:ext uri="{0D108BD9-81ED-4DB2-BD59-A6C34878D82A}">
                    <a16:rowId xmlns:a16="http://schemas.microsoft.com/office/drawing/2014/main" val="1412180677"/>
                  </a:ext>
                </a:extLst>
              </a:tr>
              <a:tr h="381523">
                <a:tc>
                  <a:txBody>
                    <a:bodyPr/>
                    <a:lstStyle/>
                    <a:p>
                      <a:r>
                        <a:rPr lang="nb-NO" sz="1200" dirty="0"/>
                        <a:t>Risikofri rente</a:t>
                      </a:r>
                    </a:p>
                  </a:txBody>
                  <a:tcPr/>
                </a:tc>
                <a:tc>
                  <a:txBody>
                    <a:bodyPr/>
                    <a:lstStyle/>
                    <a:p>
                      <a:r>
                        <a:rPr lang="nb-NO" sz="1200" dirty="0"/>
                        <a:t>1,6%</a:t>
                      </a:r>
                    </a:p>
                  </a:txBody>
                  <a:tcPr/>
                </a:tc>
                <a:tc>
                  <a:txBody>
                    <a:bodyPr/>
                    <a:lstStyle/>
                    <a:p>
                      <a:r>
                        <a:rPr lang="nb-NO" sz="1200" dirty="0"/>
                        <a:t>Settes ofte lik 10-års stat</a:t>
                      </a:r>
                    </a:p>
                  </a:txBody>
                  <a:tcPr/>
                </a:tc>
                <a:extLst>
                  <a:ext uri="{0D108BD9-81ED-4DB2-BD59-A6C34878D82A}">
                    <a16:rowId xmlns:a16="http://schemas.microsoft.com/office/drawing/2014/main" val="901193307"/>
                  </a:ext>
                </a:extLst>
              </a:tr>
              <a:tr h="381523">
                <a:tc>
                  <a:txBody>
                    <a:bodyPr/>
                    <a:lstStyle/>
                    <a:p>
                      <a:r>
                        <a:rPr lang="nb-NO" sz="1200" dirty="0"/>
                        <a:t>Bankmargin</a:t>
                      </a:r>
                    </a:p>
                  </a:txBody>
                  <a:tcPr/>
                </a:tc>
                <a:tc>
                  <a:txBody>
                    <a:bodyPr/>
                    <a:lstStyle/>
                    <a:p>
                      <a:r>
                        <a:rPr lang="nb-NO" sz="1200" dirty="0"/>
                        <a:t>1,9%</a:t>
                      </a:r>
                    </a:p>
                  </a:txBody>
                  <a:tcPr/>
                </a:tc>
                <a:tc>
                  <a:txBody>
                    <a:bodyPr/>
                    <a:lstStyle/>
                    <a:p>
                      <a:r>
                        <a:rPr lang="nb-NO" sz="1200" dirty="0"/>
                        <a:t>Hvilken rente vil banken kreve?</a:t>
                      </a:r>
                    </a:p>
                  </a:txBody>
                  <a:tcPr/>
                </a:tc>
                <a:extLst>
                  <a:ext uri="{0D108BD9-81ED-4DB2-BD59-A6C34878D82A}">
                    <a16:rowId xmlns:a16="http://schemas.microsoft.com/office/drawing/2014/main" val="3199861803"/>
                  </a:ext>
                </a:extLst>
              </a:tr>
              <a:tr h="396338">
                <a:tc>
                  <a:txBody>
                    <a:bodyPr/>
                    <a:lstStyle/>
                    <a:p>
                      <a:r>
                        <a:rPr lang="nb-NO" sz="1200" dirty="0"/>
                        <a:t>Generell eiendomsrisiko</a:t>
                      </a:r>
                    </a:p>
                  </a:txBody>
                  <a:tcPr/>
                </a:tc>
                <a:tc>
                  <a:txBody>
                    <a:bodyPr/>
                    <a:lstStyle/>
                    <a:p>
                      <a:r>
                        <a:rPr lang="nb-NO" sz="1200" dirty="0"/>
                        <a:t>3,5%</a:t>
                      </a:r>
                    </a:p>
                  </a:txBody>
                  <a:tcPr/>
                </a:tc>
                <a:tc>
                  <a:txBody>
                    <a:bodyPr/>
                    <a:lstStyle/>
                    <a:p>
                      <a:r>
                        <a:rPr lang="nb-NO" sz="1200" dirty="0"/>
                        <a:t>Hvilken meravkastning bør eiendom med lav risiko gi over tid?</a:t>
                      </a:r>
                    </a:p>
                  </a:txBody>
                  <a:tcPr/>
                </a:tc>
                <a:extLst>
                  <a:ext uri="{0D108BD9-81ED-4DB2-BD59-A6C34878D82A}">
                    <a16:rowId xmlns:a16="http://schemas.microsoft.com/office/drawing/2014/main" val="1824661999"/>
                  </a:ext>
                </a:extLst>
              </a:tr>
              <a:tr h="381523">
                <a:tc>
                  <a:txBody>
                    <a:bodyPr/>
                    <a:lstStyle/>
                    <a:p>
                      <a:r>
                        <a:rPr lang="nb-NO" sz="1200" b="1" dirty="0"/>
                        <a:t>«Prime» avkastningskrav</a:t>
                      </a:r>
                    </a:p>
                  </a:txBody>
                  <a:tcPr/>
                </a:tc>
                <a:tc>
                  <a:txBody>
                    <a:bodyPr/>
                    <a:lstStyle/>
                    <a:p>
                      <a:r>
                        <a:rPr lang="nb-NO" sz="1200" b="1" dirty="0"/>
                        <a:t>7,0%</a:t>
                      </a:r>
                    </a:p>
                  </a:txBody>
                  <a:tcPr/>
                </a:tc>
                <a:tc>
                  <a:txBody>
                    <a:bodyPr/>
                    <a:lstStyle/>
                    <a:p>
                      <a:endParaRPr lang="nb-NO" sz="1200" dirty="0"/>
                    </a:p>
                  </a:txBody>
                  <a:tcPr/>
                </a:tc>
                <a:extLst>
                  <a:ext uri="{0D108BD9-81ED-4DB2-BD59-A6C34878D82A}">
                    <a16:rowId xmlns:a16="http://schemas.microsoft.com/office/drawing/2014/main" val="1170967044"/>
                  </a:ext>
                </a:extLst>
              </a:tr>
              <a:tr h="381523">
                <a:tc>
                  <a:txBody>
                    <a:bodyPr/>
                    <a:lstStyle/>
                    <a:p>
                      <a:r>
                        <a:rPr lang="nb-NO" sz="1200" dirty="0"/>
                        <a:t>Beliggenhet (by)</a:t>
                      </a:r>
                    </a:p>
                  </a:txBody>
                  <a:tcPr/>
                </a:tc>
                <a:tc>
                  <a:txBody>
                    <a:bodyPr/>
                    <a:lstStyle/>
                    <a:p>
                      <a:r>
                        <a:rPr lang="nb-NO" sz="1200" dirty="0"/>
                        <a:t>0,0%</a:t>
                      </a:r>
                    </a:p>
                  </a:txBody>
                  <a:tcPr/>
                </a:tc>
                <a:tc>
                  <a:txBody>
                    <a:bodyPr/>
                    <a:lstStyle/>
                    <a:p>
                      <a:r>
                        <a:rPr lang="nb-NO" sz="1200" dirty="0"/>
                        <a:t>Settes til null hvis det er Oslo</a:t>
                      </a:r>
                    </a:p>
                  </a:txBody>
                  <a:tcPr/>
                </a:tc>
                <a:extLst>
                  <a:ext uri="{0D108BD9-81ED-4DB2-BD59-A6C34878D82A}">
                    <a16:rowId xmlns:a16="http://schemas.microsoft.com/office/drawing/2014/main" val="1761540641"/>
                  </a:ext>
                </a:extLst>
              </a:tr>
              <a:tr h="381523">
                <a:tc>
                  <a:txBody>
                    <a:bodyPr/>
                    <a:lstStyle/>
                    <a:p>
                      <a:r>
                        <a:rPr lang="nb-NO" sz="1200" dirty="0"/>
                        <a:t>Beliggenhet (mikro)</a:t>
                      </a:r>
                    </a:p>
                  </a:txBody>
                  <a:tcPr/>
                </a:tc>
                <a:tc>
                  <a:txBody>
                    <a:bodyPr/>
                    <a:lstStyle/>
                    <a:p>
                      <a:r>
                        <a:rPr lang="nb-NO" sz="1200" dirty="0"/>
                        <a:t>0,25%</a:t>
                      </a:r>
                    </a:p>
                  </a:txBody>
                  <a:tcPr/>
                </a:tc>
                <a:tc>
                  <a:txBody>
                    <a:bodyPr/>
                    <a:lstStyle/>
                    <a:p>
                      <a:r>
                        <a:rPr lang="nb-NO" sz="1200" dirty="0"/>
                        <a:t>Økes om bygget er lokalisert utenfor CBD</a:t>
                      </a:r>
                    </a:p>
                  </a:txBody>
                  <a:tcPr/>
                </a:tc>
                <a:extLst>
                  <a:ext uri="{0D108BD9-81ED-4DB2-BD59-A6C34878D82A}">
                    <a16:rowId xmlns:a16="http://schemas.microsoft.com/office/drawing/2014/main" val="2295375589"/>
                  </a:ext>
                </a:extLst>
              </a:tr>
              <a:tr h="381523">
                <a:tc>
                  <a:txBody>
                    <a:bodyPr/>
                    <a:lstStyle/>
                    <a:p>
                      <a:r>
                        <a:rPr lang="nb-NO" sz="1200" dirty="0"/>
                        <a:t>Type eiendom</a:t>
                      </a:r>
                    </a:p>
                  </a:txBody>
                  <a:tcPr/>
                </a:tc>
                <a:tc>
                  <a:txBody>
                    <a:bodyPr/>
                    <a:lstStyle/>
                    <a:p>
                      <a:r>
                        <a:rPr lang="nb-NO" sz="1200" dirty="0"/>
                        <a:t>0,25%</a:t>
                      </a:r>
                    </a:p>
                  </a:txBody>
                  <a:tcPr/>
                </a:tc>
                <a:tc>
                  <a:txBody>
                    <a:bodyPr/>
                    <a:lstStyle/>
                    <a:p>
                      <a:r>
                        <a:rPr lang="nb-NO" sz="1200" dirty="0"/>
                        <a:t>Økes om det ikke er et kontorbygg</a:t>
                      </a:r>
                    </a:p>
                  </a:txBody>
                  <a:tcPr/>
                </a:tc>
                <a:extLst>
                  <a:ext uri="{0D108BD9-81ED-4DB2-BD59-A6C34878D82A}">
                    <a16:rowId xmlns:a16="http://schemas.microsoft.com/office/drawing/2014/main" val="718510453"/>
                  </a:ext>
                </a:extLst>
              </a:tr>
              <a:tr h="381523">
                <a:tc>
                  <a:txBody>
                    <a:bodyPr/>
                    <a:lstStyle/>
                    <a:p>
                      <a:r>
                        <a:rPr lang="nb-NO" sz="1200" dirty="0"/>
                        <a:t>Teknisk standard</a:t>
                      </a:r>
                    </a:p>
                  </a:txBody>
                  <a:tcPr/>
                </a:tc>
                <a:tc>
                  <a:txBody>
                    <a:bodyPr/>
                    <a:lstStyle/>
                    <a:p>
                      <a:r>
                        <a:rPr lang="nb-NO" sz="1200" dirty="0"/>
                        <a:t>0,25%</a:t>
                      </a:r>
                    </a:p>
                  </a:txBody>
                  <a:tcPr/>
                </a:tc>
                <a:tc>
                  <a:txBody>
                    <a:bodyPr/>
                    <a:lstStyle/>
                    <a:p>
                      <a:r>
                        <a:rPr lang="nb-NO" sz="1200" dirty="0"/>
                        <a:t>Økes om det er et eldre bygg</a:t>
                      </a:r>
                    </a:p>
                  </a:txBody>
                  <a:tcPr/>
                </a:tc>
                <a:extLst>
                  <a:ext uri="{0D108BD9-81ED-4DB2-BD59-A6C34878D82A}">
                    <a16:rowId xmlns:a16="http://schemas.microsoft.com/office/drawing/2014/main" val="3311294295"/>
                  </a:ext>
                </a:extLst>
              </a:tr>
              <a:tr h="381523">
                <a:tc>
                  <a:txBody>
                    <a:bodyPr/>
                    <a:lstStyle/>
                    <a:p>
                      <a:r>
                        <a:rPr lang="nb-NO" sz="1200" dirty="0"/>
                        <a:t>Kontraktsforhold</a:t>
                      </a:r>
                    </a:p>
                  </a:txBody>
                  <a:tcPr/>
                </a:tc>
                <a:tc>
                  <a:txBody>
                    <a:bodyPr/>
                    <a:lstStyle/>
                    <a:p>
                      <a:r>
                        <a:rPr lang="nb-NO" sz="1200" dirty="0"/>
                        <a:t>0,25%</a:t>
                      </a:r>
                    </a:p>
                  </a:txBody>
                  <a:tcPr/>
                </a:tc>
                <a:tc>
                  <a:txBody>
                    <a:bodyPr/>
                    <a:lstStyle/>
                    <a:p>
                      <a:r>
                        <a:rPr lang="nb-NO" sz="1200" dirty="0"/>
                        <a:t>Økes om det ikke er en langsiktig leieavtale med statlig aktør</a:t>
                      </a:r>
                    </a:p>
                  </a:txBody>
                  <a:tcPr/>
                </a:tc>
                <a:extLst>
                  <a:ext uri="{0D108BD9-81ED-4DB2-BD59-A6C34878D82A}">
                    <a16:rowId xmlns:a16="http://schemas.microsoft.com/office/drawing/2014/main" val="114168940"/>
                  </a:ext>
                </a:extLst>
              </a:tr>
              <a:tr h="381523">
                <a:tc>
                  <a:txBody>
                    <a:bodyPr/>
                    <a:lstStyle/>
                    <a:p>
                      <a:r>
                        <a:rPr lang="nb-NO" sz="1200" dirty="0"/>
                        <a:t>Andre forhold</a:t>
                      </a:r>
                    </a:p>
                  </a:txBody>
                  <a:tcPr/>
                </a:tc>
                <a:tc>
                  <a:txBody>
                    <a:bodyPr/>
                    <a:lstStyle/>
                    <a:p>
                      <a:r>
                        <a:rPr lang="nb-NO" sz="1200" dirty="0"/>
                        <a:t>0,0%</a:t>
                      </a:r>
                    </a:p>
                  </a:txBody>
                  <a:tcPr/>
                </a:tc>
                <a:tc>
                  <a:txBody>
                    <a:bodyPr/>
                    <a:lstStyle/>
                    <a:p>
                      <a:r>
                        <a:rPr lang="nb-NO" sz="1200" dirty="0"/>
                        <a:t>Andre risikoelementer som det ikke er justert for over</a:t>
                      </a:r>
                    </a:p>
                  </a:txBody>
                  <a:tcPr/>
                </a:tc>
                <a:extLst>
                  <a:ext uri="{0D108BD9-81ED-4DB2-BD59-A6C34878D82A}">
                    <a16:rowId xmlns:a16="http://schemas.microsoft.com/office/drawing/2014/main" val="2587908943"/>
                  </a:ext>
                </a:extLst>
              </a:tr>
              <a:tr h="381523">
                <a:tc>
                  <a:txBody>
                    <a:bodyPr/>
                    <a:lstStyle/>
                    <a:p>
                      <a:r>
                        <a:rPr lang="nb-NO" sz="1200" b="1" dirty="0"/>
                        <a:t>Prosjektspesifikt tillegg</a:t>
                      </a:r>
                    </a:p>
                  </a:txBody>
                  <a:tcPr/>
                </a:tc>
                <a:tc>
                  <a:txBody>
                    <a:bodyPr/>
                    <a:lstStyle/>
                    <a:p>
                      <a:r>
                        <a:rPr lang="nb-NO" sz="1200" b="1" dirty="0"/>
                        <a:t>1,0%</a:t>
                      </a:r>
                    </a:p>
                  </a:txBody>
                  <a:tcPr/>
                </a:tc>
                <a:tc>
                  <a:txBody>
                    <a:bodyPr/>
                    <a:lstStyle/>
                    <a:p>
                      <a:endParaRPr lang="nb-NO" sz="1200" b="1" dirty="0"/>
                    </a:p>
                  </a:txBody>
                  <a:tcPr/>
                </a:tc>
                <a:extLst>
                  <a:ext uri="{0D108BD9-81ED-4DB2-BD59-A6C34878D82A}">
                    <a16:rowId xmlns:a16="http://schemas.microsoft.com/office/drawing/2014/main" val="738294525"/>
                  </a:ext>
                </a:extLst>
              </a:tr>
              <a:tr h="381523">
                <a:tc>
                  <a:txBody>
                    <a:bodyPr/>
                    <a:lstStyle/>
                    <a:p>
                      <a:r>
                        <a:rPr lang="nb-NO" sz="1200" b="1" dirty="0"/>
                        <a:t>Avkastningskrav før skatt</a:t>
                      </a:r>
                    </a:p>
                  </a:txBody>
                  <a:tcPr/>
                </a:tc>
                <a:tc>
                  <a:txBody>
                    <a:bodyPr/>
                    <a:lstStyle/>
                    <a:p>
                      <a:r>
                        <a:rPr lang="nb-NO" sz="1200" b="1" dirty="0"/>
                        <a:t>8,00%</a:t>
                      </a:r>
                    </a:p>
                  </a:txBody>
                  <a:tcPr/>
                </a:tc>
                <a:tc>
                  <a:txBody>
                    <a:bodyPr/>
                    <a:lstStyle/>
                    <a:p>
                      <a:endParaRPr lang="nb-NO" sz="1200" b="1" dirty="0"/>
                    </a:p>
                  </a:txBody>
                  <a:tcPr/>
                </a:tc>
                <a:extLst>
                  <a:ext uri="{0D108BD9-81ED-4DB2-BD59-A6C34878D82A}">
                    <a16:rowId xmlns:a16="http://schemas.microsoft.com/office/drawing/2014/main" val="3523642487"/>
                  </a:ext>
                </a:extLst>
              </a:tr>
            </a:tbl>
          </a:graphicData>
        </a:graphic>
      </p:graphicFrame>
    </p:spTree>
    <p:extLst>
      <p:ext uri="{BB962C8B-B14F-4D97-AF65-F5344CB8AC3E}">
        <p14:creationId xmlns:p14="http://schemas.microsoft.com/office/powerpoint/2010/main" val="240346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Totalavkastningskrav (WACC)</a:t>
            </a:r>
          </a:p>
        </p:txBody>
      </p:sp>
      <p:sp>
        <p:nvSpPr>
          <p:cNvPr id="3" name="Plassholder for innhold 2"/>
          <p:cNvSpPr>
            <a:spLocks noGrp="1"/>
          </p:cNvSpPr>
          <p:nvPr>
            <p:ph idx="1"/>
          </p:nvPr>
        </p:nvSpPr>
        <p:spPr/>
        <p:txBody>
          <a:bodyPr/>
          <a:lstStyle/>
          <a:p>
            <a:r>
              <a:rPr lang="nb-NO" dirty="0"/>
              <a:t>Etter å ha estimert egenkapitalkostnaden og gjeldskostnaden kan selskapets totalkostnad estimeres ved å vekte hver finansieringsforms andel av total finansiering.</a:t>
            </a:r>
          </a:p>
          <a:p>
            <a:pPr lvl="1"/>
            <a:r>
              <a:rPr lang="nb-NO" dirty="0"/>
              <a:t>Dagens kapitalstruktur</a:t>
            </a:r>
          </a:p>
          <a:p>
            <a:pPr lvl="1"/>
            <a:r>
              <a:rPr lang="nb-NO" dirty="0"/>
              <a:t>Normalisert kapitalstruktur (sammenligning av kapitalstrukturen med andre selskaper i samme bransje)</a:t>
            </a:r>
          </a:p>
          <a:p>
            <a:endParaRPr lang="nb-NO" dirty="0"/>
          </a:p>
          <a:p>
            <a:endParaRPr lang="nb-NO" dirty="0"/>
          </a:p>
          <a:p>
            <a:endParaRPr lang="nb-NO" dirty="0"/>
          </a:p>
        </p:txBody>
      </p:sp>
    </p:spTree>
    <p:extLst>
      <p:ext uri="{BB962C8B-B14F-4D97-AF65-F5344CB8AC3E}">
        <p14:creationId xmlns:p14="http://schemas.microsoft.com/office/powerpoint/2010/main" val="1606372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Totalavkastningskrav (WACC)</a:t>
            </a:r>
          </a:p>
        </p:txBody>
      </p:sp>
      <mc:AlternateContent xmlns:mc="http://schemas.openxmlformats.org/markup-compatibility/2006" xmlns:a14="http://schemas.microsoft.com/office/drawing/2010/main">
        <mc:Choice Requires="a14">
          <p:sp>
            <p:nvSpPr>
              <p:cNvPr id="3" name="Plassholder for innhold 2"/>
              <p:cNvSpPr>
                <a:spLocks noGrp="1"/>
              </p:cNvSpPr>
              <p:nvPr>
                <p:ph idx="1"/>
              </p:nvPr>
            </p:nvSpPr>
            <p:spPr/>
            <p:txBody>
              <a:bodyPr>
                <a:normAutofit/>
              </a:bodyPr>
              <a:lstStyle/>
              <a:p>
                <a:r>
                  <a:rPr lang="nb-NO" dirty="0"/>
                  <a:t>Totalavkastningskravet er et veid gjennomsnitt av avkastningskravet til kreditor og eier.</a:t>
                </a:r>
              </a:p>
              <a:p>
                <a:endParaRPr lang="nb-NO" dirty="0"/>
              </a:p>
              <a:p>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𝑅</m:t>
                        </m:r>
                      </m:e>
                      <m:sub>
                        <m:r>
                          <a:rPr lang="nb-NO" b="0" i="1" smtClean="0">
                            <a:latin typeface="Cambria Math" panose="02040503050406030204" pitchFamily="18" charset="0"/>
                          </a:rPr>
                          <m:t>𝑊𝐴𝐶𝐶</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𝑅</m:t>
                        </m:r>
                      </m:e>
                      <m:sub>
                        <m:r>
                          <a:rPr lang="nb-NO" b="0" i="1" smtClean="0">
                            <a:latin typeface="Cambria Math" panose="02040503050406030204" pitchFamily="18" charset="0"/>
                          </a:rPr>
                          <m:t>𝑒</m:t>
                        </m:r>
                      </m:sub>
                    </m:sSub>
                    <m:f>
                      <m:fPr>
                        <m:ctrlPr>
                          <a:rPr lang="nb-NO" b="0" i="1" smtClean="0">
                            <a:latin typeface="Cambria Math" panose="02040503050406030204" pitchFamily="18" charset="0"/>
                          </a:rPr>
                        </m:ctrlPr>
                      </m:fPr>
                      <m:num>
                        <m:r>
                          <a:rPr lang="nb-NO" b="0" i="1" smtClean="0">
                            <a:latin typeface="Cambria Math" panose="02040503050406030204" pitchFamily="18" charset="0"/>
                          </a:rPr>
                          <m:t>𝐸</m:t>
                        </m:r>
                      </m:num>
                      <m:den>
                        <m:r>
                          <a:rPr lang="nb-NO" b="0" i="1" smtClean="0">
                            <a:latin typeface="Cambria Math" panose="02040503050406030204" pitchFamily="18" charset="0"/>
                          </a:rPr>
                          <m:t>𝐸</m:t>
                        </m:r>
                        <m:r>
                          <a:rPr lang="nb-NO" b="0" i="1" smtClean="0">
                            <a:latin typeface="Cambria Math" panose="02040503050406030204" pitchFamily="18" charset="0"/>
                          </a:rPr>
                          <m:t>+</m:t>
                        </m:r>
                        <m:r>
                          <a:rPr lang="nb-NO" b="0" i="1" smtClean="0">
                            <a:latin typeface="Cambria Math" panose="02040503050406030204" pitchFamily="18" charset="0"/>
                          </a:rPr>
                          <m:t>𝐷</m:t>
                        </m:r>
                      </m:den>
                    </m:f>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𝑅</m:t>
                        </m:r>
                      </m:e>
                      <m:sub>
                        <m:r>
                          <a:rPr lang="nb-NO" b="0" i="1" smtClean="0">
                            <a:latin typeface="Cambria Math" panose="02040503050406030204" pitchFamily="18" charset="0"/>
                          </a:rPr>
                          <m:t>𝑑</m:t>
                        </m:r>
                      </m:sub>
                    </m:sSub>
                    <m:d>
                      <m:dPr>
                        <m:ctrlPr>
                          <a:rPr lang="nb-NO" b="0" i="1" smtClean="0">
                            <a:latin typeface="Cambria Math" panose="02040503050406030204" pitchFamily="18" charset="0"/>
                          </a:rPr>
                        </m:ctrlPr>
                      </m:dPr>
                      <m:e>
                        <m:r>
                          <a:rPr lang="nb-NO" b="0" i="1" smtClean="0">
                            <a:latin typeface="Cambria Math" panose="02040503050406030204" pitchFamily="18" charset="0"/>
                          </a:rPr>
                          <m:t>1−</m:t>
                        </m:r>
                        <m:r>
                          <a:rPr lang="nb-NO" b="0" i="1" smtClean="0">
                            <a:latin typeface="Cambria Math" panose="02040503050406030204" pitchFamily="18" charset="0"/>
                          </a:rPr>
                          <m:t>𝑡</m:t>
                        </m:r>
                      </m:e>
                    </m:d>
                    <m:f>
                      <m:fPr>
                        <m:ctrlPr>
                          <a:rPr lang="nb-NO" b="0" i="1" smtClean="0">
                            <a:latin typeface="Cambria Math" panose="02040503050406030204" pitchFamily="18" charset="0"/>
                          </a:rPr>
                        </m:ctrlPr>
                      </m:fPr>
                      <m:num>
                        <m:r>
                          <a:rPr lang="nb-NO" b="0" i="1" smtClean="0">
                            <a:latin typeface="Cambria Math" panose="02040503050406030204" pitchFamily="18" charset="0"/>
                          </a:rPr>
                          <m:t>𝐷</m:t>
                        </m:r>
                      </m:num>
                      <m:den>
                        <m:r>
                          <a:rPr lang="nb-NO" b="0" i="1" smtClean="0">
                            <a:latin typeface="Cambria Math" panose="02040503050406030204" pitchFamily="18" charset="0"/>
                          </a:rPr>
                          <m:t>𝐸</m:t>
                        </m:r>
                        <m:r>
                          <a:rPr lang="nb-NO" b="0" i="1" smtClean="0">
                            <a:latin typeface="Cambria Math" panose="02040503050406030204" pitchFamily="18" charset="0"/>
                          </a:rPr>
                          <m:t>+</m:t>
                        </m:r>
                        <m:r>
                          <a:rPr lang="nb-NO" b="0" i="1" smtClean="0">
                            <a:latin typeface="Cambria Math" panose="02040503050406030204" pitchFamily="18" charset="0"/>
                          </a:rPr>
                          <m:t>𝐷</m:t>
                        </m:r>
                      </m:den>
                    </m:f>
                  </m:oMath>
                </a14:m>
                <a:endParaRPr lang="nb-NO" b="0" dirty="0"/>
              </a:p>
              <a:p>
                <a:endParaRPr lang="nb-NO" dirty="0"/>
              </a:p>
              <a:p>
                <a:pPr marL="0" indent="0">
                  <a:buNone/>
                </a:pPr>
                <a:r>
                  <a:rPr lang="nb-NO" dirty="0"/>
                  <a:t>der:</a:t>
                </a:r>
              </a:p>
              <a:p>
                <a:r>
                  <a:rPr lang="nb-NO" dirty="0"/>
                  <a:t>E = markedsverdien av egenkapital</a:t>
                </a:r>
              </a:p>
              <a:p>
                <a:r>
                  <a:rPr lang="nb-NO" dirty="0"/>
                  <a:t>D = markedsverdien av gjeld</a:t>
                </a:r>
              </a:p>
              <a:p>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𝑅</m:t>
                        </m:r>
                      </m:e>
                      <m:sub>
                        <m:r>
                          <a:rPr lang="nb-NO" b="0" i="1" smtClean="0">
                            <a:latin typeface="Cambria Math" panose="02040503050406030204" pitchFamily="18" charset="0"/>
                          </a:rPr>
                          <m:t>𝑒</m:t>
                        </m:r>
                      </m:sub>
                    </m:sSub>
                  </m:oMath>
                </a14:m>
                <a:r>
                  <a:rPr lang="nb-NO" dirty="0"/>
                  <a:t>= selskapets egenkapitalkostnad</a:t>
                </a:r>
              </a:p>
              <a:p>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𝑅</m:t>
                        </m:r>
                      </m:e>
                      <m:sub>
                        <m:r>
                          <a:rPr lang="nb-NO" b="0" i="1" smtClean="0">
                            <a:latin typeface="Cambria Math" panose="02040503050406030204" pitchFamily="18" charset="0"/>
                          </a:rPr>
                          <m:t>𝑑</m:t>
                        </m:r>
                      </m:sub>
                    </m:sSub>
                  </m:oMath>
                </a14:m>
                <a:r>
                  <a:rPr lang="nb-NO" dirty="0"/>
                  <a:t>= selskapets lånekostnad</a:t>
                </a:r>
              </a:p>
              <a:p>
                <a:r>
                  <a:rPr lang="nb-NO" dirty="0"/>
                  <a:t>t = nominell selskapsskatt</a:t>
                </a:r>
              </a:p>
              <a:p>
                <a:endParaRPr lang="nb-NO" dirty="0"/>
              </a:p>
              <a:p>
                <a:endParaRPr lang="nb-NO" dirty="0"/>
              </a:p>
              <a:p>
                <a:endParaRPr lang="nb-NO" dirty="0"/>
              </a:p>
              <a:p>
                <a:endParaRPr lang="nb-NO" dirty="0"/>
              </a:p>
            </p:txBody>
          </p:sp>
        </mc:Choice>
        <mc:Fallback xmlns="">
          <p:sp>
            <p:nvSpPr>
              <p:cNvPr id="3" name="Plassholder for innhold 2"/>
              <p:cNvSpPr>
                <a:spLocks noGrp="1" noRot="1" noChangeAspect="1" noMove="1" noResize="1" noEditPoints="1" noAdjustHandles="1" noChangeArrowheads="1" noChangeShapeType="1" noTextEdit="1"/>
              </p:cNvSpPr>
              <p:nvPr>
                <p:ph idx="1"/>
              </p:nvPr>
            </p:nvSpPr>
            <p:spPr>
              <a:blipFill>
                <a:blip r:embed="rId2"/>
                <a:stretch>
                  <a:fillRect l="-1317" t="-796"/>
                </a:stretch>
              </a:blipFill>
            </p:spPr>
            <p:txBody>
              <a:bodyPr/>
              <a:lstStyle/>
              <a:p>
                <a:r>
                  <a:rPr lang="nb-NO">
                    <a:noFill/>
                  </a:rPr>
                  <a:t> </a:t>
                </a:r>
              </a:p>
            </p:txBody>
          </p:sp>
        </mc:Fallback>
      </mc:AlternateContent>
    </p:spTree>
    <p:extLst>
      <p:ext uri="{BB962C8B-B14F-4D97-AF65-F5344CB8AC3E}">
        <p14:creationId xmlns:p14="http://schemas.microsoft.com/office/powerpoint/2010/main" val="2860340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CED2-3C44-4136-AC09-6DE4566129C0}"/>
              </a:ext>
            </a:extLst>
          </p:cNvPr>
          <p:cNvSpPr>
            <a:spLocks noGrp="1"/>
          </p:cNvSpPr>
          <p:nvPr>
            <p:ph type="title"/>
          </p:nvPr>
        </p:nvSpPr>
        <p:spPr/>
        <p:txBody>
          <a:bodyPr/>
          <a:lstStyle/>
          <a:p>
            <a:r>
              <a:rPr lang="nb-NO" dirty="0" err="1"/>
              <a:t>Statt</a:t>
            </a:r>
            <a:endParaRPr lang="nb-NO" dirty="0"/>
          </a:p>
        </p:txBody>
      </p:sp>
      <p:sp>
        <p:nvSpPr>
          <p:cNvPr id="3" name="Content Placeholder 2">
            <a:extLst>
              <a:ext uri="{FF2B5EF4-FFF2-40B4-BE49-F238E27FC236}">
                <a16:creationId xmlns:a16="http://schemas.microsoft.com/office/drawing/2014/main" id="{26F064E5-B0FF-4196-B0AD-54D3A1791409}"/>
              </a:ext>
            </a:extLst>
          </p:cNvPr>
          <p:cNvSpPr>
            <a:spLocks noGrp="1"/>
          </p:cNvSpPr>
          <p:nvPr>
            <p:ph idx="1"/>
          </p:nvPr>
        </p:nvSpPr>
        <p:spPr/>
        <p:txBody>
          <a:bodyPr/>
          <a:lstStyle/>
          <a:p>
            <a:r>
              <a:rPr lang="nb-NO" dirty="0" err="1"/>
              <a:t>Saldomessige</a:t>
            </a:r>
            <a:r>
              <a:rPr lang="nb-NO" dirty="0"/>
              <a:t> avskrivninger </a:t>
            </a:r>
          </a:p>
          <a:p>
            <a:endParaRPr lang="nb-NO" dirty="0"/>
          </a:p>
          <a:p>
            <a:r>
              <a:rPr lang="nb-NO" dirty="0"/>
              <a:t>Næringsbygg	2%</a:t>
            </a:r>
          </a:p>
          <a:p>
            <a:r>
              <a:rPr lang="nb-NO" dirty="0"/>
              <a:t>Tekniske installasjoner 10%</a:t>
            </a:r>
          </a:p>
          <a:p>
            <a:r>
              <a:rPr lang="nb-NO" dirty="0"/>
              <a:t>Boligbygg 0%</a:t>
            </a:r>
          </a:p>
          <a:p>
            <a:endParaRPr lang="nb-NO" dirty="0"/>
          </a:p>
          <a:p>
            <a:r>
              <a:rPr lang="nb-NO" dirty="0"/>
              <a:t>Taps- </a:t>
            </a:r>
            <a:r>
              <a:rPr lang="nb-NO"/>
              <a:t>og gevinstkonto 20%</a:t>
            </a:r>
            <a:endParaRPr lang="nb-NO" dirty="0"/>
          </a:p>
        </p:txBody>
      </p:sp>
    </p:spTree>
    <p:extLst>
      <p:ext uri="{BB962C8B-B14F-4D97-AF65-F5344CB8AC3E}">
        <p14:creationId xmlns:p14="http://schemas.microsoft.com/office/powerpoint/2010/main" val="263264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Verdi</a:t>
            </a:r>
            <a:endParaRPr lang="nb-NO" dirty="0"/>
          </a:p>
        </p:txBody>
      </p:sp>
      <p:sp>
        <p:nvSpPr>
          <p:cNvPr id="3" name="Plassholder for innhold 2"/>
          <p:cNvSpPr>
            <a:spLocks noGrp="1"/>
          </p:cNvSpPr>
          <p:nvPr>
            <p:ph idx="1"/>
          </p:nvPr>
        </p:nvSpPr>
        <p:spPr/>
        <p:txBody>
          <a:bodyPr/>
          <a:lstStyle/>
          <a:p>
            <a:r>
              <a:rPr lang="en-US" altLang="nb-NO" i="1" dirty="0"/>
              <a:t>Value, however defined, is the </a:t>
            </a:r>
            <a:r>
              <a:rPr lang="en-US" altLang="nb-NO" b="1" i="1" dirty="0">
                <a:solidFill>
                  <a:schemeClr val="folHlink"/>
                </a:solidFill>
              </a:rPr>
              <a:t>present worth of anticipated future benefits</a:t>
            </a:r>
            <a:r>
              <a:rPr lang="en-US" altLang="nb-NO" i="1" dirty="0"/>
              <a:t> to be received from [the] possession of rights in realty.  (</a:t>
            </a:r>
            <a:r>
              <a:rPr lang="en-US" altLang="nb-NO" i="1" dirty="0" err="1"/>
              <a:t>Kinnard</a:t>
            </a:r>
            <a:r>
              <a:rPr lang="en-US" altLang="nb-NO" i="1" dirty="0"/>
              <a:t> 1971, 43)</a:t>
            </a:r>
          </a:p>
          <a:p>
            <a:endParaRPr lang="nb-NO" dirty="0"/>
          </a:p>
          <a:p>
            <a:endParaRPr lang="nb-NO" dirty="0"/>
          </a:p>
          <a:p>
            <a:r>
              <a:rPr lang="nb-NO" altLang="nb-NO" i="1" dirty="0"/>
              <a:t>Verdi, uavhengig av definisjon, er </a:t>
            </a:r>
            <a:r>
              <a:rPr lang="nb-NO" altLang="nb-NO" b="1" i="1" dirty="0">
                <a:solidFill>
                  <a:srgbClr val="7030A0"/>
                </a:solidFill>
              </a:rPr>
              <a:t>nåverdien av forventede fremtidige ytelser</a:t>
            </a:r>
            <a:r>
              <a:rPr lang="nb-NO" altLang="nb-NO" i="1" dirty="0">
                <a:solidFill>
                  <a:srgbClr val="7030A0"/>
                </a:solidFill>
              </a:rPr>
              <a:t> </a:t>
            </a:r>
            <a:r>
              <a:rPr lang="nb-NO" altLang="nb-NO" i="1" dirty="0"/>
              <a:t>som mottas fra å eie rettigheten til eiendelen.</a:t>
            </a:r>
          </a:p>
          <a:p>
            <a:endParaRPr lang="nb-NO" dirty="0"/>
          </a:p>
        </p:txBody>
      </p:sp>
    </p:spTree>
    <p:extLst>
      <p:ext uri="{BB962C8B-B14F-4D97-AF65-F5344CB8AC3E}">
        <p14:creationId xmlns:p14="http://schemas.microsoft.com/office/powerpoint/2010/main" val="251971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Verdsettelse</a:t>
            </a:r>
          </a:p>
        </p:txBody>
      </p:sp>
      <p:sp>
        <p:nvSpPr>
          <p:cNvPr id="3" name="Plassholder for innhold 2"/>
          <p:cNvSpPr>
            <a:spLocks noGrp="1"/>
          </p:cNvSpPr>
          <p:nvPr>
            <p:ph idx="1"/>
          </p:nvPr>
        </p:nvSpPr>
        <p:spPr/>
        <p:txBody>
          <a:bodyPr/>
          <a:lstStyle/>
          <a:p>
            <a:r>
              <a:rPr lang="nb-NO" altLang="nb-NO" i="1" dirty="0"/>
              <a:t>Verdi, uavhengig av definisjon, er </a:t>
            </a:r>
            <a:r>
              <a:rPr lang="nb-NO" altLang="nb-NO" b="1" i="1" dirty="0">
                <a:solidFill>
                  <a:srgbClr val="7030A0"/>
                </a:solidFill>
              </a:rPr>
              <a:t>nåverdien av forventede fremtidige ytelser</a:t>
            </a:r>
            <a:r>
              <a:rPr lang="nb-NO" altLang="nb-NO" i="1" dirty="0">
                <a:solidFill>
                  <a:srgbClr val="7030A0"/>
                </a:solidFill>
              </a:rPr>
              <a:t> </a:t>
            </a:r>
            <a:r>
              <a:rPr lang="nb-NO" altLang="nb-NO" i="1" dirty="0"/>
              <a:t>som mottas fra å eie rettigheten til eiendelen.</a:t>
            </a:r>
          </a:p>
          <a:p>
            <a:endParaRPr lang="nb-NO" dirty="0"/>
          </a:p>
          <a:p>
            <a:r>
              <a:rPr lang="nb-NO" dirty="0"/>
              <a:t>All verdsettelse baserer seg på tre grunnteknikker</a:t>
            </a:r>
          </a:p>
          <a:p>
            <a:pPr lvl="1"/>
            <a:r>
              <a:rPr lang="nb-NO" dirty="0"/>
              <a:t>Inntjeningsmetoden</a:t>
            </a:r>
          </a:p>
          <a:p>
            <a:pPr lvl="1"/>
            <a:r>
              <a:rPr lang="nb-NO" dirty="0"/>
              <a:t>Salgssammenligningsmetoden</a:t>
            </a:r>
          </a:p>
          <a:p>
            <a:pPr lvl="1"/>
            <a:r>
              <a:rPr lang="nb-NO" dirty="0"/>
              <a:t>Kostnadsmetoden (herunder residualmetoden)</a:t>
            </a:r>
          </a:p>
        </p:txBody>
      </p:sp>
    </p:spTree>
    <p:extLst>
      <p:ext uri="{BB962C8B-B14F-4D97-AF65-F5344CB8AC3E}">
        <p14:creationId xmlns:p14="http://schemas.microsoft.com/office/powerpoint/2010/main" val="158339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Inntjeningsmetoden</a:t>
            </a:r>
          </a:p>
        </p:txBody>
      </p:sp>
      <p:sp>
        <p:nvSpPr>
          <p:cNvPr id="3" name="Plassholder for innhold 2"/>
          <p:cNvSpPr>
            <a:spLocks noGrp="1"/>
          </p:cNvSpPr>
          <p:nvPr>
            <p:ph idx="1"/>
          </p:nvPr>
        </p:nvSpPr>
        <p:spPr/>
        <p:txBody>
          <a:bodyPr/>
          <a:lstStyle/>
          <a:p>
            <a:r>
              <a:rPr lang="nb-NO" dirty="0"/>
              <a:t>Inntjeningsmetoden antar at verdien av en eiendom er lik nåverdien av fremtidig forventede ytelser.</a:t>
            </a:r>
          </a:p>
          <a:p>
            <a:endParaRPr lang="nb-NO" dirty="0"/>
          </a:p>
          <a:p>
            <a:r>
              <a:rPr lang="nb-NO" dirty="0"/>
              <a:t>Avhenger av: Forventede leieinntekter, forventede eierkostnader, leietakertilpasninger og avkastningskrav (lånebetingelser og investors generelle og spesifikke krav) </a:t>
            </a:r>
          </a:p>
          <a:p>
            <a:endParaRPr lang="nb-NO" dirty="0"/>
          </a:p>
        </p:txBody>
      </p:sp>
    </p:spTree>
    <p:extLst>
      <p:ext uri="{BB962C8B-B14F-4D97-AF65-F5344CB8AC3E}">
        <p14:creationId xmlns:p14="http://schemas.microsoft.com/office/powerpoint/2010/main" val="110973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a:bodyPr>
          <a:lstStyle/>
          <a:p>
            <a:r>
              <a:rPr lang="nb-NO" dirty="0"/>
              <a:t>Salgssammenligningsmetoden</a:t>
            </a:r>
          </a:p>
        </p:txBody>
      </p:sp>
      <p:sp>
        <p:nvSpPr>
          <p:cNvPr id="3" name="Plassholder for innhold 2"/>
          <p:cNvSpPr>
            <a:spLocks noGrp="1"/>
          </p:cNvSpPr>
          <p:nvPr>
            <p:ph idx="1"/>
          </p:nvPr>
        </p:nvSpPr>
        <p:spPr/>
        <p:txBody>
          <a:bodyPr/>
          <a:lstStyle/>
          <a:p>
            <a:r>
              <a:rPr lang="nb-NO" dirty="0"/>
              <a:t>Salgssammenligningsmetoden finner verdien av en eiendom ved å se på salgsverdien på sammenlignbare eiendommer som nylig har blitt omsatt enten på enhets eller som en ratio.</a:t>
            </a:r>
          </a:p>
          <a:p>
            <a:endParaRPr lang="nb-NO" dirty="0"/>
          </a:p>
          <a:p>
            <a:endParaRPr lang="nb-NO" dirty="0"/>
          </a:p>
          <a:p>
            <a:r>
              <a:rPr lang="nb-NO" dirty="0"/>
              <a:t>Tanken er at kjøper er indifferent.</a:t>
            </a:r>
          </a:p>
          <a:p>
            <a:endParaRPr lang="nb-NO" dirty="0"/>
          </a:p>
          <a:p>
            <a:endParaRPr lang="nb-NO" dirty="0"/>
          </a:p>
        </p:txBody>
      </p:sp>
    </p:spTree>
    <p:extLst>
      <p:ext uri="{BB962C8B-B14F-4D97-AF65-F5344CB8AC3E}">
        <p14:creationId xmlns:p14="http://schemas.microsoft.com/office/powerpoint/2010/main" val="313438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Kostnadsmetoden</a:t>
            </a:r>
          </a:p>
        </p:txBody>
      </p:sp>
      <p:sp>
        <p:nvSpPr>
          <p:cNvPr id="3" name="Plassholder for innhold 2"/>
          <p:cNvSpPr>
            <a:spLocks noGrp="1"/>
          </p:cNvSpPr>
          <p:nvPr>
            <p:ph idx="1"/>
          </p:nvPr>
        </p:nvSpPr>
        <p:spPr/>
        <p:txBody>
          <a:bodyPr/>
          <a:lstStyle/>
          <a:p>
            <a:r>
              <a:rPr lang="nb-NO" dirty="0"/>
              <a:t>En verdi er estimert basert på tanken om at en informert kjøperen ikke vil betale mer enn det koster å produsere en erstatningseiendel med samme nytte som eiendelen vi skal verdsette.</a:t>
            </a:r>
          </a:p>
          <a:p>
            <a:endParaRPr lang="nb-NO" altLang="nb-NO" dirty="0"/>
          </a:p>
          <a:p>
            <a:r>
              <a:rPr lang="en-US" altLang="nb-NO" dirty="0" err="1"/>
              <a:t>En</a:t>
            </a:r>
            <a:r>
              <a:rPr lang="en-US" altLang="nb-NO" dirty="0"/>
              <a:t> </a:t>
            </a:r>
            <a:r>
              <a:rPr lang="en-US" altLang="nb-NO" dirty="0" err="1"/>
              <a:t>kjøper</a:t>
            </a:r>
            <a:r>
              <a:rPr lang="en-US" altLang="nb-NO" dirty="0"/>
              <a:t> </a:t>
            </a:r>
            <a:r>
              <a:rPr lang="en-US" altLang="nb-NO" dirty="0" err="1"/>
              <a:t>er</a:t>
            </a:r>
            <a:r>
              <a:rPr lang="en-US" altLang="nb-NO" dirty="0"/>
              <a:t> </a:t>
            </a:r>
            <a:r>
              <a:rPr lang="en-US" altLang="nb-NO" dirty="0" err="1"/>
              <a:t>ikke</a:t>
            </a:r>
            <a:r>
              <a:rPr lang="en-US" altLang="nb-NO" dirty="0"/>
              <a:t> </a:t>
            </a:r>
            <a:r>
              <a:rPr lang="en-US" altLang="nb-NO" dirty="0" err="1"/>
              <a:t>villig</a:t>
            </a:r>
            <a:r>
              <a:rPr lang="en-US" altLang="nb-NO" dirty="0"/>
              <a:t> </a:t>
            </a:r>
            <a:r>
              <a:rPr lang="en-US" altLang="nb-NO" dirty="0" err="1"/>
              <a:t>til</a:t>
            </a:r>
            <a:r>
              <a:rPr lang="en-US" altLang="nb-NO" dirty="0"/>
              <a:t> å </a:t>
            </a:r>
            <a:r>
              <a:rPr lang="en-US" altLang="nb-NO" dirty="0" err="1"/>
              <a:t>betale</a:t>
            </a:r>
            <a:r>
              <a:rPr lang="en-US" altLang="nb-NO" dirty="0"/>
              <a:t> </a:t>
            </a:r>
            <a:r>
              <a:rPr lang="en-US" altLang="nb-NO" dirty="0" err="1"/>
              <a:t>mer</a:t>
            </a:r>
            <a:r>
              <a:rPr lang="en-US" altLang="nb-NO" dirty="0"/>
              <a:t> for </a:t>
            </a:r>
            <a:r>
              <a:rPr lang="en-US" altLang="nb-NO" dirty="0" err="1"/>
              <a:t>en</a:t>
            </a:r>
            <a:r>
              <a:rPr lang="en-US" altLang="nb-NO" dirty="0"/>
              <a:t> </a:t>
            </a:r>
            <a:r>
              <a:rPr lang="en-US" altLang="nb-NO" dirty="0" err="1"/>
              <a:t>eiendel</a:t>
            </a:r>
            <a:r>
              <a:rPr lang="en-US" altLang="nb-NO" dirty="0"/>
              <a:t> </a:t>
            </a:r>
            <a:r>
              <a:rPr lang="en-US" altLang="nb-NO" dirty="0" err="1"/>
              <a:t>enn</a:t>
            </a:r>
            <a:r>
              <a:rPr lang="en-US" altLang="nb-NO" dirty="0"/>
              <a:t> </a:t>
            </a:r>
            <a:r>
              <a:rPr lang="en-US" altLang="nb-NO" dirty="0" err="1"/>
              <a:t>det</a:t>
            </a:r>
            <a:r>
              <a:rPr lang="en-US" altLang="nb-NO" dirty="0"/>
              <a:t> </a:t>
            </a:r>
            <a:r>
              <a:rPr lang="en-US" altLang="nb-NO" dirty="0" err="1"/>
              <a:t>vil</a:t>
            </a:r>
            <a:r>
              <a:rPr lang="en-US" altLang="nb-NO" dirty="0"/>
              <a:t> </a:t>
            </a:r>
            <a:r>
              <a:rPr lang="en-US" altLang="nb-NO" dirty="0" err="1"/>
              <a:t>koste</a:t>
            </a:r>
            <a:r>
              <a:rPr lang="en-US" altLang="nb-NO" dirty="0"/>
              <a:t> å </a:t>
            </a:r>
            <a:r>
              <a:rPr lang="en-US" altLang="nb-NO" dirty="0" err="1"/>
              <a:t>erstatte</a:t>
            </a:r>
            <a:r>
              <a:rPr lang="en-US" altLang="nb-NO" dirty="0"/>
              <a:t> </a:t>
            </a:r>
            <a:r>
              <a:rPr lang="en-US" altLang="nb-NO" dirty="0" err="1"/>
              <a:t>eiendelen</a:t>
            </a:r>
            <a:r>
              <a:rPr lang="en-US" altLang="nb-NO" dirty="0"/>
              <a:t>.</a:t>
            </a:r>
          </a:p>
          <a:p>
            <a:endParaRPr lang="nb-NO" dirty="0"/>
          </a:p>
          <a:p>
            <a:r>
              <a:rPr lang="nb-NO" dirty="0"/>
              <a:t>Tanken er at kjøperen er indifferent.</a:t>
            </a:r>
          </a:p>
        </p:txBody>
      </p:sp>
    </p:spTree>
    <p:extLst>
      <p:ext uri="{BB962C8B-B14F-4D97-AF65-F5344CB8AC3E}">
        <p14:creationId xmlns:p14="http://schemas.microsoft.com/office/powerpoint/2010/main" val="811153253"/>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tnu_blaa_stripe" id="{291AEDDE-44B1-3444-847C-C6962C4834E9}" vid="{4C8C7E22-3078-2F45-9EA6-474534AEDC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Template>
  <TotalTime>0</TotalTime>
  <Words>1923</Words>
  <Application>Microsoft Office PowerPoint</Application>
  <PresentationFormat>On-screen Show (4:3)</PresentationFormat>
  <Paragraphs>399</Paragraphs>
  <Slides>49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Times New Roman</vt:lpstr>
      <vt:lpstr>Wingdings 3</vt:lpstr>
      <vt:lpstr>Office-tema</vt:lpstr>
      <vt:lpstr>BFIN4025 - Big data i eiendomsfinans</vt:lpstr>
      <vt:lpstr>Tentativ forelesningsplan</vt:lpstr>
      <vt:lpstr>Specific Property, Time, and Place</vt:lpstr>
      <vt:lpstr>Viewpoint</vt:lpstr>
      <vt:lpstr>Verdi</vt:lpstr>
      <vt:lpstr>Verdsettelse</vt:lpstr>
      <vt:lpstr>Inntjeningsmetoden</vt:lpstr>
      <vt:lpstr>Salgssammenligningsmetoden</vt:lpstr>
      <vt:lpstr>Kostnadsmetoden</vt:lpstr>
      <vt:lpstr>Real Estate Markets</vt:lpstr>
      <vt:lpstr>Real Estate Markets</vt:lpstr>
      <vt:lpstr>Real Estate Markets</vt:lpstr>
      <vt:lpstr>Real Estate Markets</vt:lpstr>
      <vt:lpstr>Real Estate Markets</vt:lpstr>
      <vt:lpstr>Real Estate Markets</vt:lpstr>
      <vt:lpstr>Real Estate Markets</vt:lpstr>
      <vt:lpstr>Real Estate Markets</vt:lpstr>
      <vt:lpstr>Real Estate Markets</vt:lpstr>
      <vt:lpstr>Real Estate Markets</vt:lpstr>
      <vt:lpstr>Real Estate Markets</vt:lpstr>
      <vt:lpstr>What make it work?</vt:lpstr>
      <vt:lpstr>People make values and determine prices</vt:lpstr>
      <vt:lpstr>1st Rule of Demand</vt:lpstr>
      <vt:lpstr>Basic Model for Understanding Real Estate Valuation</vt:lpstr>
      <vt:lpstr>Basic Model for Understanding Real Estate Valuation</vt:lpstr>
      <vt:lpstr>Basic Model for Understanding Real Estate Valuation</vt:lpstr>
      <vt:lpstr>Basic Model for Understanding Real Estate Valuation</vt:lpstr>
      <vt:lpstr>Basic Model for Understanding Real Estate Valuation</vt:lpstr>
      <vt:lpstr>Basic Model for Understanding Real Estate Valuation</vt:lpstr>
      <vt:lpstr>Basic Model for Understanding Real Estate Valuation</vt:lpstr>
      <vt:lpstr>Basic Model for Understanding Real Estate Valuation</vt:lpstr>
      <vt:lpstr>Basic Model for Understanding Real Estate Valuation</vt:lpstr>
      <vt:lpstr>Inntjeningsmetoden</vt:lpstr>
      <vt:lpstr>Inntjeningsmetoden</vt:lpstr>
      <vt:lpstr>Prognosering av kontantstrømmer</vt:lpstr>
      <vt:lpstr>Fire varianter av usikkerhet</vt:lpstr>
      <vt:lpstr>Prognotisering</vt:lpstr>
      <vt:lpstr>Prognostisering</vt:lpstr>
      <vt:lpstr>Type kontantstrøm?</vt:lpstr>
      <vt:lpstr>Type kontantstrøm?</vt:lpstr>
      <vt:lpstr>Avkastningekrav/kapitaliseringsrente</vt:lpstr>
      <vt:lpstr>Avkastningskrav</vt:lpstr>
      <vt:lpstr>Kapitaliseringsrente</vt:lpstr>
      <vt:lpstr>Kapitaliseringsrente</vt:lpstr>
      <vt:lpstr>Kapitaliseringsrente</vt:lpstr>
      <vt:lpstr>Kapitaliseringsrente (eksempel)</vt:lpstr>
      <vt:lpstr>Totalavkastningskrav (WACC)</vt:lpstr>
      <vt:lpstr>Totalavkastningskrav (WACC)</vt:lpstr>
      <vt:lpstr>Statt</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Innspill til boligmeldingens kapittel om kunnskapsutvikling innenfor det boligsosiale området</dc:title>
  <dc:creator>Are Oust</dc:creator>
  <cp:lastModifiedBy>Are Oust</cp:lastModifiedBy>
  <cp:revision>45</cp:revision>
  <cp:lastPrinted>2020-08-28T05:56:07Z</cp:lastPrinted>
  <dcterms:created xsi:type="dcterms:W3CDTF">2020-06-12T11:30:09Z</dcterms:created>
  <dcterms:modified xsi:type="dcterms:W3CDTF">2021-09-08T06:40:43Z</dcterms:modified>
</cp:coreProperties>
</file>