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92" r:id="rId8"/>
    <p:sldId id="305" r:id="rId9"/>
    <p:sldId id="306" r:id="rId10"/>
    <p:sldId id="308" r:id="rId11"/>
    <p:sldId id="307" r:id="rId12"/>
    <p:sldId id="293" r:id="rId13"/>
    <p:sldId id="259" r:id="rId14"/>
    <p:sldId id="260" r:id="rId15"/>
    <p:sldId id="261" r:id="rId16"/>
    <p:sldId id="272" r:id="rId17"/>
    <p:sldId id="273" r:id="rId18"/>
    <p:sldId id="275"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Inter-city Car Pooling System </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a:t>
            </a:r>
            <a:r>
              <a:rPr lang="en-IN" sz="1800" b="0" strike="noStrike" spc="-1" dirty="0" err="1" smtClean="0">
                <a:solidFill>
                  <a:srgbClr val="000000"/>
                </a:solidFill>
                <a:uFill>
                  <a:solidFill>
                    <a:srgbClr val="FFFFFF"/>
                  </a:solidFill>
                </a:uFill>
                <a:latin typeface="Arial" panose="020B0604020202020204"/>
                <a:ea typeface="SimSun" panose="02010600030101010101" pitchFamily="2" charset="-122"/>
              </a:rPr>
              <a:t>Bhabad</a:t>
            </a:r>
            <a:r>
              <a:rPr lang="en-IN" sz="1800" b="0" strike="noStrike" spc="-1" dirty="0" smtClean="0">
                <a:solidFill>
                  <a:srgbClr val="000000"/>
                </a:solidFill>
                <a:uFill>
                  <a:solidFill>
                    <a:srgbClr val="FFFFFF"/>
                  </a:solidFill>
                </a:uFill>
                <a:latin typeface="Arial" panose="020B0604020202020204"/>
                <a:ea typeface="SimSun" panose="02010600030101010101" pitchFamily="2" charset="-122"/>
              </a:rPr>
              <a:t>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a:t>
            </a:r>
            <a:r>
              <a:rPr lang="en-US" altLang="en-IN" sz="1800" b="0" strike="noStrike" spc="-1" dirty="0">
                <a:solidFill>
                  <a:srgbClr val="000000"/>
                </a:solidFill>
                <a:uFill>
                  <a:solidFill>
                    <a:srgbClr val="FFFFFF"/>
                  </a:solidFill>
                </a:uFill>
                <a:latin typeface="Arial" panose="020B0604020202020204"/>
                <a:ea typeface="SimSun" panose="02010600030101010101" pitchFamily="2" charset="-122"/>
              </a:rPr>
              <a:t>3034302</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0055)</a:t>
            </a:r>
            <a:endParaRPr lang="en-IN" sz="1800" b="0" strike="noStrike" spc="-1" dirty="0">
              <a:solidFill>
                <a:srgbClr val="000000"/>
              </a:solidFill>
              <a:uFill>
                <a:solidFill>
                  <a:srgbClr val="FFFFFF"/>
                </a:solidFill>
              </a:uFill>
              <a:latin typeface="Arial" panose="020B0604020202020204"/>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a:t>
            </a:r>
            <a:r>
              <a:rPr lang="en-IN" spc="-1" dirty="0" err="1">
                <a:solidFill>
                  <a:srgbClr val="000000"/>
                </a:solidFill>
                <a:uFill>
                  <a:solidFill>
                    <a:srgbClr val="FFFFFF"/>
                  </a:solidFill>
                </a:uFill>
                <a:latin typeface="Arial" panose="020B0604020202020204"/>
                <a:ea typeface="SimSun" panose="02010600030101010101" pitchFamily="2" charset="-122"/>
              </a:rPr>
              <a:t>Rathore</a:t>
            </a:r>
            <a:r>
              <a:rPr lang="en-IN" spc="-1" dirty="0">
                <a:solidFill>
                  <a:srgbClr val="000000"/>
                </a:solidFill>
                <a:uFill>
                  <a:solidFill>
                    <a:srgbClr val="FFFFFF"/>
                  </a:solidFill>
                </a:uFill>
                <a:latin typeface="Arial" panose="020B0604020202020204"/>
                <a:ea typeface="SimSun" panose="02010600030101010101" pitchFamily="2" charset="-122"/>
              </a:rPr>
              <a:t>                     </a:t>
            </a:r>
            <a:r>
              <a:rPr lang="en-IN" spc="-1" dirty="0" smtClean="0">
                <a:solidFill>
                  <a:srgbClr val="000000"/>
                </a:solidFill>
                <a:uFill>
                  <a:solidFill>
                    <a:srgbClr val="FFFFFF"/>
                  </a:solidFill>
                </a:uFill>
                <a:latin typeface="Arial" panose="020B0604020202020204"/>
                <a:ea typeface="SimSun" panose="02010600030101010101" pitchFamily="2" charset="-122"/>
              </a:rPr>
              <a:t> </a:t>
            </a:r>
            <a:r>
              <a:rPr lang="en-IN" sz="1800" b="0" strike="noStrike" spc="-1" dirty="0" smtClean="0">
                <a:solidFill>
                  <a:srgbClr val="000000"/>
                </a:solidFill>
                <a:uFill>
                  <a:solidFill>
                    <a:srgbClr val="FFFFFF"/>
                  </a:solidFill>
                </a:uFill>
                <a:latin typeface="Arial" panose="020B0604020202020204"/>
                <a:ea typeface="SimSun" panose="02010600030101010101" pitchFamily="2" charset="-122"/>
              </a:rPr>
              <a:t>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a:t>
            </a:r>
            <a:r>
              <a:rPr lang="en-IN" spc="-1" dirty="0" smtClean="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pc="-1" dirty="0">
                <a:solidFill>
                  <a:srgbClr val="000000"/>
                </a:solidFill>
                <a:uFill>
                  <a:solidFill>
                    <a:srgbClr val="FFFFFF"/>
                  </a:solidFill>
                </a:uFill>
                <a:latin typeface="Arial" panose="020B0604020202020204"/>
                <a:ea typeface="SimSun" panose="02010600030101010101" pitchFamily="2" charset="-122"/>
              </a:rPr>
              <a:t>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Naqvi       	  </a:t>
            </a:r>
            <a:r>
              <a:rPr lang="en-IN" sz="1800" b="0" strike="noStrike" spc="-1" dirty="0" smtClean="0">
                <a:solidFill>
                  <a:srgbClr val="000000"/>
                </a:solidFill>
                <a:uFill>
                  <a:solidFill>
                    <a:srgbClr val="FFFFFF"/>
                  </a:solidFill>
                </a:uFill>
                <a:latin typeface="Arial" panose="020B0604020202020204"/>
                <a:ea typeface="SimSun" panose="02010600030101010101" pitchFamily="2" charset="-122"/>
              </a:rPr>
              <a:t>(</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79)</a:t>
            </a:r>
            <a:endParaRPr lang="en-IN" sz="1800" b="0" strike="noStrike" spc="-1" dirty="0">
              <a:solidFill>
                <a:srgbClr val="000000"/>
              </a:solidFill>
              <a:uFill>
                <a:solidFill>
                  <a:srgbClr val="FFFFFF"/>
                </a:solidFill>
              </a:uFill>
              <a:latin typeface="Arial" panose="020B0604020202020204"/>
            </a:endParaRPr>
          </a:p>
          <a:p>
            <a:pPr algn="l">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1945" y="1635125"/>
            <a:ext cx="3450590" cy="1367155"/>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577377"/>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Car Owner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Car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sym typeface="+mn-ea"/>
              </a:rPr>
              <a:t>Car Owner </a:t>
            </a:r>
            <a:r>
              <a:rPr lang="en-IN" altLang="en-US" sz="2400" dirty="0"/>
              <a:t>-</a:t>
            </a:r>
            <a:r>
              <a:rPr lang="en-US" altLang="en-IN" sz="2400" dirty="0"/>
              <a:t> </a:t>
            </a:r>
            <a:r>
              <a:rPr lang="en-IN" altLang="en-US" sz="2400" dirty="0"/>
              <a:t>Car Owner get benefited from our application as he/she get financial benefit as well as companionship along the journey.</a:t>
            </a:r>
            <a:endParaRPr lang="en-IN" altLang="en-US" sz="2400" dirty="0"/>
          </a:p>
          <a:p>
            <a:pPr marL="344170" indent="-342900" algn="just">
              <a:lnSpc>
                <a:spcPct val="100000"/>
              </a:lnSpc>
              <a:buClr>
                <a:srgbClr val="000000"/>
              </a:buClr>
              <a:buFont typeface="Arial" panose="020B0604020202020204" pitchFamily="34" charset="0"/>
              <a:buChar char="•"/>
            </a:pP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sym typeface="+mn-ea"/>
              </a:rPr>
              <a:t>Car User </a:t>
            </a:r>
            <a:r>
              <a:rPr lang="en-IN" altLang="en-US" sz="2400" dirty="0"/>
              <a:t>-</a:t>
            </a:r>
            <a:r>
              <a:rPr lang="en-IN" altLang="en-US" sz="2400" dirty="0">
                <a:sym typeface="+mn-ea"/>
              </a:rPr>
              <a:t>Car User </a:t>
            </a:r>
            <a:r>
              <a:rPr lang="en-IN" altLang="en-US" sz="2400" dirty="0"/>
              <a:t>get benifited from appl</a:t>
            </a:r>
            <a:r>
              <a:rPr lang="en-US" altLang="en-IN" sz="2400" dirty="0"/>
              <a:t>ication</a:t>
            </a:r>
            <a:r>
              <a:rPr lang="en-IN" altLang="en-US" sz="2400" dirty="0"/>
              <a:t> as Car User get optimized cost of travel, faster travelling, and avoiding public transport.</a:t>
            </a:r>
            <a:endParaRPr lang="en-IN" altLang="en-US" sz="2400" dirty="0"/>
          </a:p>
          <a:p>
            <a:pPr marL="344170" indent="-342900" algn="just">
              <a:lnSpc>
                <a:spcPct val="100000"/>
              </a:lnSpc>
              <a:buClr>
                <a:srgbClr val="000000"/>
              </a:buClr>
              <a:buFont typeface="Arial" panose="020B0604020202020204" pitchFamily="34" charset="0"/>
              <a:buChar char="•"/>
            </a:pP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IN" altLang="en-US" sz="2400" dirty="0">
              <a:sym typeface="+mn-ea"/>
            </a:endParaRPr>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User cases of each user</a:t>
            </a:r>
            <a:endParaRPr lang="en-IN" altLang="en-US" sz="2400" dirty="0"/>
          </a:p>
          <a:p>
            <a:pPr marL="1270" indent="0" algn="just">
              <a:lnSpc>
                <a:spcPct val="100000"/>
              </a:lnSpc>
              <a:buClr>
                <a:srgbClr val="000000"/>
              </a:buClr>
              <a:buFont typeface="Arial" panose="020B0604020202020204" pitchFamily="34" charset="0"/>
              <a:buNone/>
            </a:pP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Car Owner - u</a:t>
            </a:r>
            <a:r>
              <a:rPr lang="en-US" altLang="en-IN" sz="2400" dirty="0"/>
              <a:t>pdate profile,</a:t>
            </a:r>
            <a:r>
              <a:rPr lang="en-IN" altLang="en-US" sz="2400" dirty="0"/>
              <a:t> </a:t>
            </a:r>
            <a:r>
              <a:rPr lang="en-US" altLang="en-IN" sz="2400" dirty="0"/>
              <a:t>create ride ,</a:t>
            </a:r>
            <a:r>
              <a:rPr lang="en-IN" altLang="en-US" sz="2400" dirty="0"/>
              <a:t> cancel</a:t>
            </a:r>
            <a:r>
              <a:rPr lang="en-US" altLang="en-IN" sz="2400" dirty="0"/>
              <a:t> ride,</a:t>
            </a:r>
            <a:r>
              <a:rPr lang="en-IN" altLang="en-US" sz="2400" dirty="0"/>
              <a:t> </a:t>
            </a:r>
            <a:r>
              <a:rPr lang="en-US" altLang="en-IN" sz="2400" dirty="0"/>
              <a:t>update ride.</a:t>
            </a:r>
            <a:endParaRPr lang="en-US" altLang="en-IN" sz="2400" dirty="0"/>
          </a:p>
          <a:p>
            <a:pPr marL="344170" indent="-342900" algn="just">
              <a:lnSpc>
                <a:spcPct val="100000"/>
              </a:lnSpc>
              <a:buClr>
                <a:srgbClr val="000000"/>
              </a:buClr>
              <a:buFont typeface="Arial" panose="020B0604020202020204" pitchFamily="34" charset="0"/>
              <a:buChar char="•"/>
            </a:pP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Car User - update profile</a:t>
            </a:r>
            <a:r>
              <a:rPr lang="en-US" altLang="en-IN" sz="2400" dirty="0"/>
              <a:t>,</a:t>
            </a:r>
            <a:r>
              <a:rPr lang="en-IN" altLang="en-US" sz="2400" dirty="0"/>
              <a:t> book</a:t>
            </a:r>
            <a:r>
              <a:rPr lang="en-US" altLang="en-IN" sz="2400" dirty="0">
                <a:sym typeface="+mn-ea"/>
              </a:rPr>
              <a:t> ride ,</a:t>
            </a:r>
            <a:r>
              <a:rPr lang="en-IN" altLang="en-US" sz="2400" dirty="0">
                <a:sym typeface="+mn-ea"/>
              </a:rPr>
              <a:t> cancel</a:t>
            </a:r>
            <a:r>
              <a:rPr lang="en-US" altLang="en-IN" sz="2400" dirty="0">
                <a:sym typeface="+mn-ea"/>
              </a:rPr>
              <a:t> ride,</a:t>
            </a:r>
            <a:r>
              <a:rPr lang="en-IN" altLang="en-US" sz="2400" dirty="0">
                <a:sym typeface="+mn-ea"/>
              </a:rPr>
              <a:t> pay</a:t>
            </a:r>
            <a:r>
              <a:rPr lang="en-US" altLang="en-IN" sz="2400" dirty="0">
                <a:sym typeface="+mn-ea"/>
              </a:rPr>
              <a:t> ride.</a:t>
            </a:r>
            <a:endParaRPr lang="en-US" altLang="en-IN" sz="2400" dirty="0">
              <a:sym typeface="+mn-ea"/>
            </a:endParaRPr>
          </a:p>
          <a:p>
            <a:pPr marL="344170" indent="-342900" algn="just">
              <a:lnSpc>
                <a:spcPct val="100000"/>
              </a:lnSpc>
              <a:buClr>
                <a:srgbClr val="000000"/>
              </a:buClr>
              <a:buFont typeface="Arial" panose="020B0604020202020204" pitchFamily="34" charset="0"/>
              <a:buChar char="•"/>
            </a:pP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 - Account Management, Monitoring Application, and generating reports.</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all type of Users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disable  all type of User’s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Car-Owner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All Users can add details and register itself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Car-Owner can create ride and cancel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All Users can update their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sz="2400" b="0" strike="noStrike" spc="-1" dirty="0">
                <a:solidFill>
                  <a:srgbClr val="000000"/>
                </a:solidFill>
                <a:uFill>
                  <a:solidFill>
                    <a:srgbClr val="FFFFFF"/>
                  </a:solidFill>
                </a:uFill>
                <a:latin typeface="Arial" panose="020B0604020202020204"/>
              </a:rPr>
              <a:t>Car-User can book the ride and pay for their booking.</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sz="2400" dirty="0">
                <a:sym typeface="+mn-ea"/>
              </a:rPr>
              <a:t>Challenges w</a:t>
            </a:r>
            <a:r>
              <a:rPr lang="en-US" altLang="en-IN" sz="2400" dirty="0">
                <a:sym typeface="+mn-ea"/>
              </a:rPr>
              <a:t>e</a:t>
            </a:r>
            <a:r>
              <a:rPr lang="en-IN" sz="2400" dirty="0">
                <a:sym typeface="+mn-ea"/>
              </a:rPr>
              <a:t> faced :</a:t>
            </a:r>
            <a:endParaRPr lang="en-IN" sz="2400" dirty="0"/>
          </a:p>
          <a:p>
            <a:pPr marL="0" indent="0">
              <a:buNone/>
            </a:pPr>
            <a:r>
              <a:rPr lang="en-IN" sz="2400" dirty="0">
                <a:sym typeface="+mn-ea"/>
              </a:rPr>
              <a:t>                       There were many challenges that we faced like finding a right path to start with, exploring the technologies beyond the horizon of our course etc.</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Things Learnt :</a:t>
            </a:r>
            <a:endParaRPr lang="en-IN" sz="2400" dirty="0"/>
          </a:p>
          <a:p>
            <a:pPr marL="0" indent="0">
              <a:buNone/>
            </a:pPr>
            <a:r>
              <a:rPr lang="en-IN" sz="2400" dirty="0">
                <a:sym typeface="+mn-ea"/>
              </a:rPr>
              <a:t>                   We have learnt to efficiently distribute the task within the team. We have learnt to combine all the dynamic stack of technologies together to create a fully functional software.</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Overall Experience :</a:t>
            </a:r>
            <a:endParaRPr lang="en-IN" sz="2400" dirty="0"/>
          </a:p>
          <a:p>
            <a:pPr marL="0" indent="0">
              <a:buNone/>
            </a:pPr>
            <a:r>
              <a:rPr lang="en-IN" sz="2400" dirty="0">
                <a:sym typeface="+mn-ea"/>
              </a:rPr>
              <a:t>                   Overall experience was very practical oriented and highly knowledgeablee faced :</a:t>
            </a:r>
            <a:endParaRPr lang="en-IN" sz="2400" dirty="0">
              <a:sym typeface="+mn-ea"/>
            </a:endParaRPr>
          </a:p>
          <a:p>
            <a:pPr indent="0">
              <a:lnSpc>
                <a:spcPct val="150000"/>
              </a:lnSpc>
              <a:buFont typeface="Arial" panose="020B0604020202020204" pitchFamily="34" charset="0"/>
              <a:buNone/>
            </a:pPr>
            <a:r>
              <a:rPr lang="en-IN" sz="2400" dirty="0"/>
              <a:t>   </a:t>
            </a:r>
            <a:endParaRPr lang="en-IN"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a:t>
            </a:r>
            <a:r>
              <a:rPr lang="en-IN" altLang="en-US" sz="2400" dirty="0"/>
              <a:t> with own car</a:t>
            </a:r>
            <a:r>
              <a:rPr lang="en-US" sz="2400" dirty="0"/>
              <a:t>.</a:t>
            </a:r>
            <a:endParaRPr lang="en-US" sz="2400" dirty="0"/>
          </a:p>
          <a:p>
            <a:pPr>
              <a:lnSpc>
                <a:spcPct val="150000"/>
              </a:lnSpc>
            </a:pPr>
            <a:r>
              <a:rPr lang="en-US" sz="2400" dirty="0"/>
              <a:t> Reduce traffic congestion – The benefits of carpooling on a large scale are huge. The software is flexible enough to be modified and implemented as per future requirements. We have tried our best to present this free and user–friendly website to</a:t>
            </a:r>
            <a:r>
              <a:rPr lang="en-IN" altLang="en-US" sz="2400" dirty="0"/>
              <a:t> Society.</a:t>
            </a:r>
            <a:endParaRPr lang="en-IN" altLang="en-US"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10235" y="703580"/>
            <a:ext cx="10971530" cy="526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sym typeface="+mn-ea"/>
              </a:rPr>
              <a:t>Introduction​</a:t>
            </a:r>
            <a:endParaRPr lang="en-US" sz="2400" dirty="0"/>
          </a:p>
          <a:p>
            <a:pPr marL="342900" indent="-342265">
              <a:lnSpc>
                <a:spcPct val="150000"/>
              </a:lnSpc>
              <a:buClr>
                <a:srgbClr val="000000"/>
              </a:buClr>
              <a:buFont typeface="Symbol" panose="05050102010706020507"/>
              <a:buChar char=""/>
            </a:pPr>
            <a:r>
              <a:rPr lang="en-US" sz="2400" dirty="0">
                <a:sym typeface="+mn-ea"/>
              </a:rPr>
              <a:t>Architecture</a:t>
            </a:r>
            <a:endParaRPr lang="en-US" sz="2400" dirty="0"/>
          </a:p>
          <a:p>
            <a:pPr marL="342900" indent="-342265">
              <a:lnSpc>
                <a:spcPct val="150000"/>
              </a:lnSpc>
              <a:buClr>
                <a:srgbClr val="000000"/>
              </a:buClr>
              <a:buFont typeface="Symbol" panose="05050102010706020507"/>
              <a:buChar char=""/>
            </a:pPr>
            <a:r>
              <a:rPr lang="en-US" sz="2400" dirty="0">
                <a:sym typeface="+mn-ea"/>
              </a:rPr>
              <a:t>​Database Design</a:t>
            </a:r>
            <a:endParaRPr lang="en-US" sz="2400" dirty="0"/>
          </a:p>
          <a:p>
            <a:pPr marL="342900" indent="-342265">
              <a:lnSpc>
                <a:spcPct val="150000"/>
              </a:lnSpc>
              <a:buClr>
                <a:srgbClr val="000000"/>
              </a:buClr>
              <a:buFont typeface="Symbol" panose="05050102010706020507"/>
              <a:buChar char=""/>
            </a:pPr>
            <a:r>
              <a:rPr lang="en-US" sz="2400" dirty="0">
                <a:sym typeface="+mn-ea"/>
              </a:rPr>
              <a:t>Technology platform used for project</a:t>
            </a:r>
            <a:endParaRPr lang="en-US" sz="2400" dirty="0"/>
          </a:p>
          <a:p>
            <a:pPr marL="342900" indent="-342265">
              <a:lnSpc>
                <a:spcPct val="150000"/>
              </a:lnSpc>
              <a:buClr>
                <a:srgbClr val="000000"/>
              </a:buClr>
              <a:buFont typeface="Symbol" panose="05050102010706020507"/>
              <a:buChar char=""/>
            </a:pPr>
            <a:r>
              <a:rPr lang="en-US" sz="2400" dirty="0">
                <a:sym typeface="+mn-ea"/>
              </a:rPr>
              <a:t>User roles and responsibilities</a:t>
            </a:r>
            <a:endParaRPr lang="en-US" sz="2400" dirty="0"/>
          </a:p>
          <a:p>
            <a:pPr marL="342900" indent="-342265">
              <a:lnSpc>
                <a:spcPct val="150000"/>
              </a:lnSpc>
              <a:buClr>
                <a:srgbClr val="000000"/>
              </a:buClr>
              <a:buFont typeface="Symbol" panose="05050102010706020507"/>
              <a:buChar char=""/>
            </a:pPr>
            <a:r>
              <a:rPr lang="en-US" sz="2400" dirty="0">
                <a:sym typeface="+mn-ea"/>
              </a:rPr>
              <a:t>Division of work within team</a:t>
            </a:r>
            <a:endParaRPr lang="en-US" sz="2400" dirty="0"/>
          </a:p>
          <a:p>
            <a:pPr marL="342900" indent="-342265">
              <a:lnSpc>
                <a:spcPct val="150000"/>
              </a:lnSpc>
              <a:buClr>
                <a:srgbClr val="000000"/>
              </a:buClr>
              <a:buFont typeface="Symbol" panose="05050102010706020507"/>
              <a:buChar char=""/>
            </a:pPr>
            <a:r>
              <a:rPr lang="en-US" sz="2400" dirty="0">
                <a:sym typeface="+mn-ea"/>
              </a:rPr>
              <a:t>Details of contribution of each team members</a:t>
            </a:r>
            <a:endParaRPr lang="en-US" sz="2400" dirty="0"/>
          </a:p>
          <a:p>
            <a:pPr marL="342900" indent="-342265">
              <a:lnSpc>
                <a:spcPct val="150000"/>
              </a:lnSpc>
              <a:buClr>
                <a:srgbClr val="000000"/>
              </a:buClr>
              <a:buFont typeface="Symbol" panose="05050102010706020507"/>
              <a:buChar char=""/>
            </a:pPr>
            <a:r>
              <a:rPr lang="en-US" sz="2400" dirty="0">
                <a:sym typeface="+mn-ea"/>
              </a:rPr>
              <a:t>File and directory structure for project</a:t>
            </a:r>
            <a:endParaRPr lang="en-US" sz="2400" dirty="0"/>
          </a:p>
          <a:p>
            <a:pPr marL="342900" indent="-342265">
              <a:lnSpc>
                <a:spcPct val="150000"/>
              </a:lnSpc>
              <a:buClr>
                <a:srgbClr val="000000"/>
              </a:buClr>
              <a:buFont typeface="Symbol" panose="05050102010706020507"/>
              <a:buChar char=""/>
            </a:pPr>
            <a:r>
              <a:rPr lang="en-US" sz="2400" dirty="0">
                <a:sym typeface="+mn-ea"/>
              </a:rPr>
              <a:t>Read me file</a:t>
            </a:r>
            <a:endParaRPr lang="en-US" sz="2400" dirty="0"/>
          </a:p>
          <a:p>
            <a:pPr marL="342900" indent="-342265">
              <a:lnSpc>
                <a:spcPct val="150000"/>
              </a:lnSpc>
              <a:buClr>
                <a:srgbClr val="000000"/>
              </a:buClr>
              <a:buFont typeface="Symbol" panose="05050102010706020507"/>
              <a:buChar char=""/>
            </a:pPr>
            <a:r>
              <a:rPr lang="en-US" sz="2400" dirty="0">
                <a:sym typeface="+mn-ea"/>
              </a:rPr>
              <a:t>Future extension if any</a:t>
            </a:r>
            <a:endParaRPr lang="en-US" sz="2400" dirty="0"/>
          </a:p>
          <a:p>
            <a:pPr marL="342900" indent="-342265">
              <a:lnSpc>
                <a:spcPct val="150000"/>
              </a:lnSpc>
              <a:buClr>
                <a:srgbClr val="000000"/>
              </a:buClr>
              <a:buFont typeface="Symbol" panose="05050102010706020507"/>
              <a:buChar char=""/>
            </a:pPr>
            <a:r>
              <a:rPr lang="en-US" sz="2400" dirty="0">
                <a:sym typeface="+mn-ea"/>
              </a:rPr>
              <a:t>Conclusion</a:t>
            </a: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a:t>
            </a:r>
            <a:r>
              <a:rPr lang="en-IN" alt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Project Architecture</a:t>
            </a:r>
            <a:endParaRPr lang="en-IN" altLang="en-US"/>
          </a:p>
        </p:txBody>
      </p:sp>
      <p:sp>
        <p:nvSpPr>
          <p:cNvPr id="8" name="TextBox 7"/>
          <p:cNvSpPr txBox="1"/>
          <p:nvPr/>
        </p:nvSpPr>
        <p:spPr>
          <a:xfrm>
            <a:off x="621792" y="1685365"/>
            <a:ext cx="2793761" cy="1200329"/>
          </a:xfrm>
          <a:prstGeom prst="rect">
            <a:avLst/>
          </a:prstGeom>
          <a:noFill/>
        </p:spPr>
        <p:txBody>
          <a:bodyPr wrap="square" rtlCol="0">
            <a:spAutoFit/>
          </a:bodyPr>
          <a:lstStyle/>
          <a:p>
            <a:r>
              <a:rPr lang="en-IN" dirty="0"/>
              <a:t>Used for </a:t>
            </a:r>
            <a:endParaRPr lang="en-IN" dirty="0"/>
          </a:p>
          <a:p>
            <a:pPr marL="285750" indent="-285750">
              <a:buFont typeface="Arial" panose="020B0604020202020204" pitchFamily="34" charset="0"/>
              <a:buChar char="•"/>
            </a:pPr>
            <a:r>
              <a:rPr lang="en-IN" dirty="0"/>
              <a:t>User interfacing </a:t>
            </a:r>
            <a:endParaRPr lang="en-IN" dirty="0"/>
          </a:p>
          <a:p>
            <a:pPr marL="285750" indent="-285750">
              <a:buFont typeface="Arial" panose="020B0604020202020204" pitchFamily="34" charset="0"/>
              <a:buChar char="•"/>
            </a:pPr>
            <a:r>
              <a:rPr lang="en-IN" dirty="0"/>
              <a:t>Basic data validation</a:t>
            </a:r>
            <a:endParaRPr lang="en-IN" dirty="0"/>
          </a:p>
          <a:p>
            <a:pPr marL="285750" indent="-285750">
              <a:buFont typeface="Arial" panose="020B0604020202020204" pitchFamily="34" charset="0"/>
              <a:buChar char="•"/>
            </a:pPr>
            <a:endParaRPr lang="en-IN" dirty="0"/>
          </a:p>
        </p:txBody>
      </p:sp>
      <p:sp>
        <p:nvSpPr>
          <p:cNvPr id="9" name="Rectangle: Rounded Corners 8"/>
          <p:cNvSpPr/>
          <p:nvPr/>
        </p:nvSpPr>
        <p:spPr>
          <a:xfrm>
            <a:off x="768096" y="2885694"/>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flipH="1">
            <a:off x="1139413" y="3244334"/>
            <a:ext cx="1756187" cy="369332"/>
          </a:xfrm>
          <a:prstGeom prst="rect">
            <a:avLst/>
          </a:prstGeom>
          <a:noFill/>
        </p:spPr>
        <p:txBody>
          <a:bodyPr wrap="square" rtlCol="0">
            <a:spAutoFit/>
          </a:bodyPr>
          <a:lstStyle/>
          <a:p>
            <a:r>
              <a:rPr lang="en-IN" dirty="0"/>
              <a:t>Front end Layer</a:t>
            </a:r>
            <a:endParaRPr lang="en-IN" dirty="0"/>
          </a:p>
        </p:txBody>
      </p:sp>
      <p:sp>
        <p:nvSpPr>
          <p:cNvPr id="11" name="TextBox 10"/>
          <p:cNvSpPr txBox="1"/>
          <p:nvPr/>
        </p:nvSpPr>
        <p:spPr>
          <a:xfrm>
            <a:off x="621792" y="4444663"/>
            <a:ext cx="2793761" cy="1753235"/>
          </a:xfrm>
          <a:prstGeom prst="rect">
            <a:avLst/>
          </a:prstGeom>
          <a:noFill/>
        </p:spPr>
        <p:txBody>
          <a:bodyPr wrap="square" rtlCol="0">
            <a:spAutoFit/>
          </a:bodyPr>
          <a:lstStyle/>
          <a:p>
            <a:r>
              <a:rPr lang="en-IN" dirty="0"/>
              <a:t>Technologies used </a:t>
            </a:r>
            <a:endParaRPr lang="en-IN" dirty="0"/>
          </a:p>
          <a:p>
            <a:pPr marL="285750" indent="-285750">
              <a:buFont typeface="Arial" panose="020B0604020202020204" pitchFamily="34" charset="0"/>
              <a:buChar char="•"/>
            </a:pPr>
            <a:r>
              <a:rPr lang="en-IN" dirty="0"/>
              <a:t>HTML, CSS</a:t>
            </a:r>
            <a:endParaRPr lang="en-IN" dirty="0"/>
          </a:p>
          <a:p>
            <a:pPr marL="285750" indent="-285750">
              <a:buFont typeface="Arial" panose="020B0604020202020204" pitchFamily="34" charset="0"/>
              <a:buChar char="•"/>
            </a:pPr>
            <a:r>
              <a:rPr lang="en-IN" dirty="0" err="1"/>
              <a:t>Javascript</a:t>
            </a:r>
            <a:endParaRPr lang="en-IN" dirty="0"/>
          </a:p>
          <a:p>
            <a:pPr marL="285750" indent="-285750">
              <a:buFont typeface="Arial" panose="020B0604020202020204" pitchFamily="34" charset="0"/>
              <a:buChar char="•"/>
            </a:pPr>
            <a:r>
              <a:rPr lang="en-IN" dirty="0"/>
              <a:t>ReactJS</a:t>
            </a:r>
            <a:endParaRPr lang="en-IN" dirty="0"/>
          </a:p>
          <a:p>
            <a:pPr marL="285750" indent="-285750">
              <a:buFont typeface="Arial" panose="020B0604020202020204" pitchFamily="34" charset="0"/>
              <a:buChar char="•"/>
            </a:pPr>
            <a:r>
              <a:rPr lang="en-IN" dirty="0"/>
              <a:t>JSON</a:t>
            </a:r>
            <a:endParaRPr lang="en-IN" dirty="0"/>
          </a:p>
          <a:p>
            <a:pPr marL="285750" indent="-285750">
              <a:buFont typeface="Arial" panose="020B0604020202020204" pitchFamily="34" charset="0"/>
              <a:buChar char="•"/>
            </a:pPr>
            <a:endParaRPr lang="en-IN" dirty="0"/>
          </a:p>
        </p:txBody>
      </p:sp>
      <p:sp>
        <p:nvSpPr>
          <p:cNvPr id="12" name="TextBox 11"/>
          <p:cNvSpPr txBox="1"/>
          <p:nvPr/>
        </p:nvSpPr>
        <p:spPr>
          <a:xfrm>
            <a:off x="4602122" y="1928589"/>
            <a:ext cx="2793761" cy="1477328"/>
          </a:xfrm>
          <a:prstGeom prst="rect">
            <a:avLst/>
          </a:prstGeom>
          <a:noFill/>
        </p:spPr>
        <p:txBody>
          <a:bodyPr wrap="square" rtlCol="0">
            <a:spAutoFit/>
          </a:bodyPr>
          <a:lstStyle/>
          <a:p>
            <a:r>
              <a:rPr lang="en-IN" dirty="0"/>
              <a:t>Used for </a:t>
            </a:r>
            <a:endParaRPr lang="en-IN" dirty="0"/>
          </a:p>
          <a:p>
            <a:pPr marL="285750" indent="-285750">
              <a:buFont typeface="Arial" panose="020B0604020202020204" pitchFamily="34" charset="0"/>
              <a:buChar char="•"/>
            </a:pPr>
            <a:r>
              <a:rPr lang="en-IN" dirty="0"/>
              <a:t>Server side validation </a:t>
            </a:r>
            <a:endParaRPr lang="en-IN" dirty="0"/>
          </a:p>
          <a:p>
            <a:pPr marL="285750" indent="-285750">
              <a:buFont typeface="Arial" panose="020B0604020202020204" pitchFamily="34" charset="0"/>
              <a:buChar char="•"/>
            </a:pPr>
            <a:r>
              <a:rPr lang="en-IN" dirty="0"/>
              <a:t>Response handling </a:t>
            </a:r>
            <a:endParaRPr lang="en-IN" dirty="0"/>
          </a:p>
          <a:p>
            <a:pPr marL="285750" indent="-285750">
              <a:buFont typeface="Arial" panose="020B0604020202020204" pitchFamily="34" charset="0"/>
              <a:buChar char="•"/>
            </a:pPr>
            <a:r>
              <a:rPr lang="en-IN" dirty="0"/>
              <a:t>Business Logic </a:t>
            </a:r>
            <a:endParaRPr lang="en-IN" dirty="0"/>
          </a:p>
          <a:p>
            <a:pPr marL="285750" indent="-285750">
              <a:buFont typeface="Arial" panose="020B0604020202020204" pitchFamily="34" charset="0"/>
              <a:buChar char="•"/>
            </a:pPr>
            <a:r>
              <a:rPr lang="en-IN" dirty="0"/>
              <a:t>Database operations</a:t>
            </a:r>
            <a:endParaRPr lang="en-IN" dirty="0"/>
          </a:p>
        </p:txBody>
      </p:sp>
      <p:sp>
        <p:nvSpPr>
          <p:cNvPr id="13" name="Rectangle: Rounded Corners 12"/>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4694636" y="4998660"/>
            <a:ext cx="2793761" cy="1200329"/>
          </a:xfrm>
          <a:prstGeom prst="rect">
            <a:avLst/>
          </a:prstGeom>
          <a:noFill/>
        </p:spPr>
        <p:txBody>
          <a:bodyPr wrap="square" rtlCol="0">
            <a:spAutoFit/>
          </a:bodyPr>
          <a:lstStyle/>
          <a:p>
            <a:r>
              <a:rPr lang="en-IN" dirty="0"/>
              <a:t>Technologies used </a:t>
            </a:r>
            <a:endParaRPr lang="en-IN" dirty="0"/>
          </a:p>
          <a:p>
            <a:pPr marL="285750" indent="-285750">
              <a:buFont typeface="Arial" panose="020B0604020202020204" pitchFamily="34" charset="0"/>
              <a:buChar char="•"/>
            </a:pPr>
            <a:r>
              <a:rPr lang="en-IN" dirty="0" err="1"/>
              <a:t>Springboot</a:t>
            </a:r>
            <a:endParaRPr lang="en-IN" dirty="0"/>
          </a:p>
          <a:p>
            <a:pPr marL="285750" indent="-285750">
              <a:buFont typeface="Arial" panose="020B0604020202020204" pitchFamily="34" charset="0"/>
              <a:buChar char="•"/>
            </a:pPr>
            <a:r>
              <a:rPr lang="en-IN" dirty="0"/>
              <a:t>Hibernate</a:t>
            </a:r>
            <a:endParaRPr lang="en-IN" dirty="0"/>
          </a:p>
          <a:p>
            <a:pPr marL="285750" indent="-285750">
              <a:buFont typeface="Arial" panose="020B0604020202020204" pitchFamily="34" charset="0"/>
              <a:buChar char="•"/>
            </a:pPr>
            <a:endParaRPr lang="en-IN" dirty="0"/>
          </a:p>
        </p:txBody>
      </p:sp>
      <p:sp>
        <p:nvSpPr>
          <p:cNvPr id="15" name="TextBox 14"/>
          <p:cNvSpPr txBox="1"/>
          <p:nvPr/>
        </p:nvSpPr>
        <p:spPr>
          <a:xfrm>
            <a:off x="8734217" y="1593979"/>
            <a:ext cx="2793761" cy="2584450"/>
          </a:xfrm>
          <a:prstGeom prst="rect">
            <a:avLst/>
          </a:prstGeom>
          <a:noFill/>
        </p:spPr>
        <p:txBody>
          <a:bodyPr wrap="square" rtlCol="0">
            <a:spAutoFit/>
          </a:bodyPr>
          <a:lstStyle/>
          <a:p>
            <a:r>
              <a:rPr lang="en-IN" dirty="0"/>
              <a:t>Used for </a:t>
            </a:r>
            <a:endParaRPr lang="en-IN" dirty="0"/>
          </a:p>
          <a:p>
            <a:pPr marL="285750" indent="-285750">
              <a:buFont typeface="Arial" panose="020B0604020202020204" pitchFamily="34" charset="0"/>
              <a:buChar char="•"/>
            </a:pPr>
            <a:r>
              <a:rPr lang="en-IN" dirty="0"/>
              <a:t>Permanent data storage</a:t>
            </a:r>
            <a:endParaRPr lang="en-IN" dirty="0"/>
          </a:p>
          <a:p>
            <a:pPr marL="285750" indent="-285750">
              <a:buFont typeface="Arial" panose="020B0604020202020204" pitchFamily="34" charset="0"/>
              <a:buChar char="•"/>
            </a:pPr>
            <a:r>
              <a:rPr lang="en-IN" dirty="0"/>
              <a:t>Database level validation</a:t>
            </a:r>
            <a:endParaRPr lang="en-IN" dirty="0"/>
          </a:p>
          <a:p>
            <a:pPr marL="285750" indent="-285750">
              <a:buFont typeface="Arial" panose="020B0604020202020204" pitchFamily="34" charset="0"/>
              <a:buChar char="•"/>
            </a:pPr>
            <a:r>
              <a:rPr lang="en-IN" dirty="0"/>
              <a:t>Database access using stored procedures</a:t>
            </a:r>
            <a:endParaRPr lang="en-IN" dirty="0"/>
          </a:p>
          <a:p>
            <a:endParaRPr lang="en-IN" dirty="0"/>
          </a:p>
        </p:txBody>
      </p:sp>
      <p:sp>
        <p:nvSpPr>
          <p:cNvPr id="21" name="TextBox 20"/>
          <p:cNvSpPr txBox="1"/>
          <p:nvPr/>
        </p:nvSpPr>
        <p:spPr>
          <a:xfrm flipH="1">
            <a:off x="5213424" y="4029164"/>
            <a:ext cx="1756187" cy="369332"/>
          </a:xfrm>
          <a:prstGeom prst="rect">
            <a:avLst/>
          </a:prstGeom>
          <a:noFill/>
        </p:spPr>
        <p:txBody>
          <a:bodyPr wrap="square" rtlCol="0">
            <a:spAutoFit/>
          </a:bodyPr>
          <a:lstStyle/>
          <a:p>
            <a:r>
              <a:rPr lang="en-IN" dirty="0"/>
              <a:t>Server Layer</a:t>
            </a:r>
            <a:endParaRPr lang="en-IN" dirty="0"/>
          </a:p>
        </p:txBody>
      </p:sp>
      <p:sp>
        <p:nvSpPr>
          <p:cNvPr id="22" name="Flowchart: Magnetic Disk 21"/>
          <p:cNvSpPr/>
          <p:nvPr/>
        </p:nvSpPr>
        <p:spPr>
          <a:xfrm>
            <a:off x="8767744" y="421385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p:cNvSpPr txBox="1"/>
          <p:nvPr/>
        </p:nvSpPr>
        <p:spPr>
          <a:xfrm flipH="1">
            <a:off x="9252368" y="4813891"/>
            <a:ext cx="1756187" cy="369332"/>
          </a:xfrm>
          <a:prstGeom prst="rect">
            <a:avLst/>
          </a:prstGeom>
          <a:noFill/>
        </p:spPr>
        <p:txBody>
          <a:bodyPr wrap="square" rtlCol="0">
            <a:spAutoFit/>
          </a:bodyPr>
          <a:lstStyle/>
          <a:p>
            <a:r>
              <a:rPr lang="en-IN" dirty="0"/>
              <a:t>Database Layer</a:t>
            </a:r>
            <a:endParaRPr lang="en-IN" dirty="0"/>
          </a:p>
        </p:txBody>
      </p:sp>
      <p:cxnSp>
        <p:nvCxnSpPr>
          <p:cNvPr id="25" name="Connector: Elbow 24"/>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p:cNvCxnSpPr>
            <a:stCxn id="13" idx="3"/>
            <a:endCxn id="22" idx="2"/>
          </p:cNvCxnSpPr>
          <p:nvPr/>
        </p:nvCxnSpPr>
        <p:spPr>
          <a:xfrm>
            <a:off x="7189470" y="4213860"/>
            <a:ext cx="1577975" cy="661670"/>
          </a:xfrm>
          <a:prstGeom prst="bentConnector3">
            <a:avLst>
              <a:gd name="adj1" fmla="val 50020"/>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 Box 2"/>
          <p:cNvSpPr txBox="1"/>
          <p:nvPr/>
        </p:nvSpPr>
        <p:spPr>
          <a:xfrm>
            <a:off x="8860155" y="5730875"/>
            <a:ext cx="2540000" cy="645160"/>
          </a:xfrm>
          <a:prstGeom prst="rect">
            <a:avLst/>
          </a:prstGeom>
          <a:noFill/>
        </p:spPr>
        <p:txBody>
          <a:bodyPr wrap="square" rtlCol="0" anchor="t">
            <a:spAutoFit/>
          </a:bodyPr>
          <a:p>
            <a:r>
              <a:rPr lang="en-IN" dirty="0">
                <a:sym typeface="+mn-ea"/>
              </a:rPr>
              <a:t>Technologies used </a:t>
            </a:r>
            <a:endParaRPr lang="en-IN" dirty="0"/>
          </a:p>
          <a:p>
            <a:pPr marL="285750" indent="-285750">
              <a:buFont typeface="Arial" panose="020B0604020202020204" pitchFamily="34" charset="0"/>
              <a:buChar char="•"/>
            </a:pPr>
            <a:r>
              <a:rPr lang="en-IN" altLang="en-US"/>
              <a:t>MYSQL</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10"/>
            <a:ext cx="10972165" cy="514985"/>
          </a:xfrm>
        </p:spPr>
        <p:txBody>
          <a:bodyPr/>
          <a:lstStyle/>
          <a:p>
            <a:r>
              <a:rPr lang="en-US"/>
              <a:t>ER Diagram</a:t>
            </a:r>
            <a:endParaRPr lang="en-US"/>
          </a:p>
        </p:txBody>
      </p:sp>
      <p:pic>
        <p:nvPicPr>
          <p:cNvPr id="3" name="Picture 2" descr="ER DIAGRAM CARPOOL"/>
          <p:cNvPicPr>
            <a:picLocks noChangeAspect="1"/>
          </p:cNvPicPr>
          <p:nvPr/>
        </p:nvPicPr>
        <p:blipFill>
          <a:blip r:embed="rId1"/>
          <a:srcRect l="21882"/>
          <a:stretch>
            <a:fillRect/>
          </a:stretch>
        </p:blipFill>
        <p:spPr>
          <a:xfrm>
            <a:off x="354965" y="747395"/>
            <a:ext cx="11704955" cy="6111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295"/>
            <a:ext cx="10972165" cy="598805"/>
          </a:xfrm>
        </p:spPr>
        <p:txBody>
          <a:bodyPr/>
          <a:lstStyle/>
          <a:p>
            <a:r>
              <a:rPr lang="en-US"/>
              <a:t>Use Case Diagram</a:t>
            </a:r>
            <a:endParaRPr lang="en-US"/>
          </a:p>
        </p:txBody>
      </p:sp>
      <p:sp>
        <p:nvSpPr>
          <p:cNvPr id="4" name="Text Box 3"/>
          <p:cNvSpPr txBox="1"/>
          <p:nvPr/>
        </p:nvSpPr>
        <p:spPr>
          <a:xfrm>
            <a:off x="609600" y="576580"/>
            <a:ext cx="4631690" cy="645160"/>
          </a:xfrm>
          <a:prstGeom prst="rect">
            <a:avLst/>
          </a:prstGeom>
          <a:noFill/>
        </p:spPr>
        <p:txBody>
          <a:bodyPr wrap="square" rtlCol="0">
            <a:spAutoFit/>
          </a:bodyPr>
          <a:lstStyle/>
          <a:p>
            <a:endParaRPr lang="en-US"/>
          </a:p>
          <a:p>
            <a:r>
              <a:rPr lang="en-US"/>
              <a:t>1. Admin</a:t>
            </a:r>
            <a:endParaRPr lang="en-US"/>
          </a:p>
        </p:txBody>
      </p:sp>
      <p:pic>
        <p:nvPicPr>
          <p:cNvPr id="12" name="Picture 1" descr="C:\Documents and Settings\Student\Desktop\Backup\ER Diagram\Use case diagram\Admin.JPG"/>
          <p:cNvPicPr>
            <a:picLocks noChangeAspect="1" noChangeArrowheads="1"/>
          </p:cNvPicPr>
          <p:nvPr/>
        </p:nvPicPr>
        <p:blipFill>
          <a:blip r:embed="rId1" cstate="print"/>
          <a:srcRect/>
          <a:stretch>
            <a:fillRect/>
          </a:stretch>
        </p:blipFill>
        <p:spPr>
          <a:xfrm>
            <a:off x="4094163" y="1183640"/>
            <a:ext cx="4003675" cy="52476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a:t>     2. User</a:t>
            </a:r>
            <a:endParaRPr lang="en-US" sz="1800"/>
          </a:p>
        </p:txBody>
      </p:sp>
      <p:pic>
        <p:nvPicPr>
          <p:cNvPr id="4" name="Picture 2" descr="usecase1"/>
          <p:cNvPicPr>
            <a:picLocks noChangeAspect="1"/>
          </p:cNvPicPr>
          <p:nvPr/>
        </p:nvPicPr>
        <p:blipFill>
          <a:blip r:embed="rId1"/>
          <a:stretch>
            <a:fillRect/>
          </a:stretch>
        </p:blipFill>
        <p:spPr>
          <a:xfrm>
            <a:off x="3535680" y="1132840"/>
            <a:ext cx="4732020" cy="5285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a:t>3. Car Owner</a:t>
            </a:r>
            <a:endParaRPr lang="en-US" sz="1800"/>
          </a:p>
        </p:txBody>
      </p:sp>
      <p:pic>
        <p:nvPicPr>
          <p:cNvPr id="4" name="Picture 1" descr="usecase"/>
          <p:cNvPicPr>
            <a:picLocks noChangeAspect="1"/>
          </p:cNvPicPr>
          <p:nvPr/>
        </p:nvPicPr>
        <p:blipFill>
          <a:blip r:embed="rId1"/>
          <a:stretch>
            <a:fillRect/>
          </a:stretch>
        </p:blipFill>
        <p:spPr>
          <a:xfrm>
            <a:off x="3742690" y="1259840"/>
            <a:ext cx="4653915" cy="509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cs typeface="Arial Black" panose="020B0A04020102020204" pitchFamily="34" charset="0"/>
                <a:sym typeface="+mn-ea"/>
              </a:rPr>
              <a:t>Technology platform used </a:t>
            </a:r>
            <a:br>
              <a:rPr lang="en-US" b="1" dirty="0">
                <a:solidFill>
                  <a:schemeClr val="accent6"/>
                </a:solidFill>
                <a:latin typeface="Arial Black" panose="020B0A04020102020204" pitchFamily="34" charset="0"/>
                <a:cs typeface="Arial Black" panose="020B0A04020102020204" pitchFamily="34" charset="0"/>
              </a:rPr>
            </a:br>
            <a:endParaRPr lang="en-US"/>
          </a:p>
        </p:txBody>
      </p:sp>
      <p:sp>
        <p:nvSpPr>
          <p:cNvPr id="3" name="Subtitle 2"/>
          <p:cNvSpPr>
            <a:spLocks noGrp="1"/>
          </p:cNvSpPr>
          <p:nvPr>
            <p:ph type="subTitle"/>
          </p:nvPr>
        </p:nvSpPr>
        <p:spPr/>
        <p:txBody>
          <a:bodyPr/>
          <a:lstStyle/>
          <a:p>
            <a:r>
              <a:rPr lang="en-IN" b="1" dirty="0">
                <a:sym typeface="+mn-ea"/>
              </a:rPr>
              <a:t>Technologies used :</a:t>
            </a:r>
            <a:endParaRPr lang="en-IN" b="1" dirty="0"/>
          </a:p>
          <a:p>
            <a:pPr marL="0" indent="0">
              <a:buNone/>
            </a:pPr>
            <a:r>
              <a:rPr lang="en-IN" dirty="0">
                <a:sym typeface="+mn-ea"/>
              </a:rPr>
              <a:t>                        HTML, CSS, </a:t>
            </a:r>
            <a:r>
              <a:rPr lang="en-IN" dirty="0" err="1">
                <a:sym typeface="+mn-ea"/>
              </a:rPr>
              <a:t>Javascript</a:t>
            </a:r>
            <a:r>
              <a:rPr lang="en-IN" dirty="0">
                <a:sym typeface="+mn-ea"/>
              </a:rPr>
              <a:t>, ReactJS, JSON, </a:t>
            </a:r>
            <a:r>
              <a:rPr lang="en-IN" dirty="0" err="1">
                <a:sym typeface="+mn-ea"/>
              </a:rPr>
              <a:t>Springboot</a:t>
            </a:r>
            <a:r>
              <a:rPr lang="en-IN" dirty="0">
                <a:sym typeface="+mn-ea"/>
              </a:rPr>
              <a:t>, </a:t>
            </a:r>
            <a:r>
              <a:rPr lang="en-US" altLang="en-IN" dirty="0">
                <a:sym typeface="+mn-ea"/>
              </a:rPr>
              <a:t>DotNet MVC Core,</a:t>
            </a:r>
            <a:r>
              <a:rPr lang="en-IN" dirty="0">
                <a:sym typeface="+mn-ea"/>
              </a:rPr>
              <a:t> Hibernate, MySQL</a:t>
            </a:r>
            <a:endParaRPr lang="en-IN" dirty="0"/>
          </a:p>
          <a:p>
            <a:pPr marL="285750" indent="-285750">
              <a:buFont typeface="Arial" panose="020B0604020202020204" pitchFamily="34" charset="0"/>
              <a:buChar char="•"/>
            </a:pPr>
            <a:r>
              <a:rPr lang="en-IN" b="1" dirty="0">
                <a:sym typeface="+mn-ea"/>
              </a:rPr>
              <a:t>Reason :</a:t>
            </a:r>
            <a:endParaRPr lang="en-IN" b="1" dirty="0"/>
          </a:p>
          <a:p>
            <a:pPr marL="0" indent="0">
              <a:buNone/>
            </a:pPr>
            <a:r>
              <a:rPr lang="en-IN" dirty="0">
                <a:sym typeface="+mn-ea"/>
              </a:rPr>
              <a:t>                   HTML, CSS and </a:t>
            </a:r>
            <a:r>
              <a:rPr lang="en-IN" dirty="0" err="1">
                <a:sym typeface="+mn-ea"/>
              </a:rPr>
              <a:t>javascript</a:t>
            </a:r>
            <a:r>
              <a:rPr lang="en-IN" dirty="0">
                <a:sym typeface="+mn-ea"/>
              </a:rPr>
              <a:t> are used for frontend part for static web pages.</a:t>
            </a:r>
            <a:endParaRPr lang="en-IN" dirty="0"/>
          </a:p>
          <a:p>
            <a:pPr marL="0" indent="0">
              <a:buNone/>
            </a:pPr>
            <a:r>
              <a:rPr lang="en-IN" dirty="0">
                <a:sym typeface="+mn-ea"/>
              </a:rPr>
              <a:t>                  React JS is used for rendering the dynamic web pages and to create a single page application where only particular part of web page is rendered without altering complete web page. </a:t>
            </a:r>
            <a:endParaRPr lang="en-IN" dirty="0"/>
          </a:p>
          <a:p>
            <a:pPr marL="0" indent="0">
              <a:buNone/>
            </a:pPr>
            <a:r>
              <a:rPr lang="en-IN" dirty="0">
                <a:sym typeface="+mn-ea"/>
              </a:rPr>
              <a:t>                  </a:t>
            </a:r>
            <a:r>
              <a:rPr lang="en-IN" dirty="0" err="1">
                <a:sym typeface="+mn-ea"/>
              </a:rPr>
              <a:t>Springboot</a:t>
            </a:r>
            <a:r>
              <a:rPr lang="en-IN" dirty="0">
                <a:sym typeface="+mn-ea"/>
              </a:rPr>
              <a:t> is used for server side processing where in connection with database is established from server and required data is manipulated and sent to client side.</a:t>
            </a:r>
            <a:endParaRPr lang="en-IN" dirty="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4549</Words>
  <Application>WPS Presentation</Application>
  <PresentationFormat>Widescreen</PresentationFormat>
  <Paragraphs>208</Paragraphs>
  <Slides>17</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SimSun</vt:lpstr>
      <vt:lpstr>Wingdings</vt:lpstr>
      <vt:lpstr>Arial</vt:lpstr>
      <vt:lpstr>Symbol</vt:lpstr>
      <vt:lpstr>Times New Roman</vt:lpstr>
      <vt:lpstr>Symbol</vt:lpstr>
      <vt:lpstr>Segoe UI</vt:lpstr>
      <vt:lpstr>Mangal</vt:lpstr>
      <vt:lpstr>Segoe Print</vt:lpstr>
      <vt:lpstr>Arial Black</vt:lpstr>
      <vt:lpstr>Microsoft YaHei</vt:lpstr>
      <vt:lpstr>Arial Unicode MS</vt:lpstr>
      <vt:lpstr>Office Theme</vt:lpstr>
      <vt:lpstr>Office Theme</vt:lpstr>
      <vt:lpstr>PowerPoint 演示文稿</vt:lpstr>
      <vt:lpstr>PowerPoint 演示文稿</vt:lpstr>
      <vt:lpstr>PowerPoint 演示文稿</vt:lpstr>
      <vt:lpstr>Project Architecture</vt:lpstr>
      <vt:lpstr>ER Diagram</vt:lpstr>
      <vt:lpstr>Use Case Diagram</vt:lpstr>
      <vt:lpstr>     2. User</vt:lpstr>
      <vt:lpstr>3. Car Owner</vt:lpstr>
      <vt:lpstr>Technology platform used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Tarun Rathore</cp:lastModifiedBy>
  <cp:revision>134</cp:revision>
  <dcterms:created xsi:type="dcterms:W3CDTF">2019-08-03T06:37:00Z</dcterms:created>
  <dcterms:modified xsi:type="dcterms:W3CDTF">2023-09-01T18:45:40Z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1033-11.2.0.11388</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9647E5B682804FB399B3E411EE7D86EA</vt:lpwstr>
  </property>
</Properties>
</file>