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57" r:id="rId5"/>
    <p:sldId id="258" r:id="rId6"/>
    <p:sldId id="292" r:id="rId8"/>
    <p:sldId id="305" r:id="rId9"/>
    <p:sldId id="306" r:id="rId10"/>
    <p:sldId id="308" r:id="rId11"/>
    <p:sldId id="307" r:id="rId12"/>
    <p:sldId id="293" r:id="rId13"/>
    <p:sldId id="281" r:id="rId14"/>
    <p:sldId id="259" r:id="rId15"/>
    <p:sldId id="260" r:id="rId16"/>
    <p:sldId id="261" r:id="rId17"/>
    <p:sldId id="272" r:id="rId18"/>
    <p:sldId id="273"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3"/>
          <a:stretch>
            <a:fillRect/>
          </a:stretch>
        </p:blipFill>
        <p:spPr>
          <a:xfrm>
            <a:off x="0" y="0"/>
            <a:ext cx="12207960" cy="6856920"/>
          </a:xfrm>
          <a:prstGeom prst="rect">
            <a:avLst/>
          </a:prstGeom>
          <a:ln w="9360">
            <a:noFill/>
          </a:ln>
        </p:spPr>
      </p:pic>
      <p:pic>
        <p:nvPicPr>
          <p:cNvPr id="5" name="Picture 2"/>
          <p:cNvPicPr/>
          <p:nvPr/>
        </p:nvPicPr>
        <p:blipFill>
          <a:blip r:embed="rId14"/>
          <a:stretch>
            <a:fillRect/>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FFFF"/>
                </a:solidFill>
                <a:uFill>
                  <a:solidFill>
                    <a:srgbClr val="FFFFFF"/>
                  </a:solidFill>
                </a:uFill>
                <a:latin typeface="Times New Roman" panose="02020603050405020304"/>
                <a:ea typeface="SimSun" panose="02010600030101010101" pitchFamily="2" charset="-122"/>
              </a:rPr>
              <a:t>Inter-city Car Pooling System </a:t>
            </a:r>
            <a:endParaRPr lang="en-IN" sz="4400" b="0" strike="noStrike" spc="-1" dirty="0">
              <a:solidFill>
                <a:srgbClr val="000000"/>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7392670" y="4952365"/>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l">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gn="l">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Mahesh Bhabhad     	  (2</a:t>
            </a:r>
            <a:r>
              <a:rPr lang="en-US" altLang="en-IN" sz="1800" b="0" strike="noStrike" spc="-1" dirty="0">
                <a:solidFill>
                  <a:srgbClr val="000000"/>
                </a:solidFill>
                <a:uFill>
                  <a:solidFill>
                    <a:srgbClr val="FFFFFF"/>
                  </a:solidFill>
                </a:uFill>
                <a:latin typeface="Arial" panose="020B0604020202020204"/>
                <a:ea typeface="SimSun" panose="02010600030101010101" pitchFamily="2" charset="-122"/>
              </a:rPr>
              <a:t>3034302</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0055)</a:t>
            </a:r>
            <a:endParaRPr lang="en-IN" sz="1800" b="0" strike="noStrike" spc="-1" dirty="0">
              <a:solidFill>
                <a:srgbClr val="000000"/>
              </a:solidFill>
              <a:uFill>
                <a:solidFill>
                  <a:srgbClr val="FFFFFF"/>
                </a:solidFill>
              </a:uFill>
              <a:latin typeface="Arial" panose="020B0604020202020204"/>
            </a:endParaRPr>
          </a:p>
          <a:p>
            <a:pPr algn="l">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Tarun Rathore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99)</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gn="l">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Nikhil Madhekar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pc="-1" dirty="0">
                <a:solidFill>
                  <a:srgbClr val="000000"/>
                </a:solidFill>
                <a:uFill>
                  <a:solidFill>
                    <a:srgbClr val="FFFFFF"/>
                  </a:solidFill>
                </a:uFill>
                <a:latin typeface="Arial" panose="020B0604020202020204"/>
                <a:ea typeface="SimSun" panose="02010600030101010101" pitchFamily="2" charset="-122"/>
              </a:rPr>
              <a:t>52)</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gn="l">
              <a:lnSpc>
                <a:spcPct val="10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Mohsin Naqvi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2</a:t>
            </a:r>
            <a:r>
              <a:rPr lang="en-US" altLang="en-IN" spc="-1" dirty="0">
                <a:solidFill>
                  <a:srgbClr val="000000"/>
                </a:solidFill>
                <a:uFill>
                  <a:solidFill>
                    <a:srgbClr val="FFFFFF"/>
                  </a:solidFill>
                </a:uFill>
                <a:latin typeface="Arial" panose="020B0604020202020204"/>
                <a:ea typeface="SimSun" panose="02010600030101010101" pitchFamily="2" charset="-122"/>
                <a:sym typeface="+mn-ea"/>
              </a:rPr>
              <a:t>3034302</a:t>
            </a:r>
            <a:r>
              <a:rPr lang="en-IN" spc="-1" dirty="0">
                <a:solidFill>
                  <a:srgbClr val="000000"/>
                </a:solidFill>
                <a:uFill>
                  <a:solidFill>
                    <a:srgbClr val="FFFFFF"/>
                  </a:solidFill>
                </a:uFill>
                <a:latin typeface="Arial" panose="020B0604020202020204"/>
                <a:ea typeface="SimSun" panose="02010600030101010101" pitchFamily="2" charset="-122"/>
                <a:sym typeface="+mn-ea"/>
              </a:rPr>
              <a:t>00</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79)</a:t>
            </a:r>
            <a:endParaRPr lang="en-IN" sz="1800" b="0" strike="noStrike" spc="-1" dirty="0">
              <a:solidFill>
                <a:srgbClr val="000000"/>
              </a:solidFill>
              <a:uFill>
                <a:solidFill>
                  <a:srgbClr val="FFFFFF"/>
                </a:solidFill>
              </a:uFill>
              <a:latin typeface="Arial" panose="020B0604020202020204"/>
            </a:endParaRPr>
          </a:p>
          <a:p>
            <a:pPr algn="l">
              <a:lnSpc>
                <a:spcPct val="100000"/>
              </a:lnSpc>
            </a:pP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1"/>
          <a:stretch>
            <a:fillRect/>
          </a:stretch>
        </p:blipFill>
        <p:spPr>
          <a:xfrm>
            <a:off x="4131945" y="1635125"/>
            <a:ext cx="3450590" cy="1367155"/>
          </a:xfrm>
          <a:prstGeom prst="rect">
            <a:avLst/>
          </a:prstGeom>
          <a:ln w="9360">
            <a:noFill/>
          </a:ln>
        </p:spPr>
      </p:pic>
      <p:sp>
        <p:nvSpPr>
          <p:cNvPr id="85" name="CustomShape 5"/>
          <p:cNvSpPr/>
          <p:nvPr/>
        </p:nvSpPr>
        <p:spPr>
          <a:xfrm>
            <a:off x="781246" y="5108881"/>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Guided By:</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Mrs: Bakul Joshi</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Technology platform used for Project</a:t>
            </a:r>
            <a:endParaRPr lang="en-IN" altLang="en-US"/>
          </a:p>
        </p:txBody>
      </p:sp>
      <p:pic>
        <p:nvPicPr>
          <p:cNvPr id="5" name="Picture 4" descr="Technologies used"/>
          <p:cNvPicPr>
            <a:picLocks noChangeAspect="1"/>
          </p:cNvPicPr>
          <p:nvPr/>
        </p:nvPicPr>
        <p:blipFill>
          <a:blip r:embed="rId1"/>
          <a:stretch>
            <a:fillRect/>
          </a:stretch>
        </p:blipFill>
        <p:spPr>
          <a:xfrm>
            <a:off x="3145155" y="1250315"/>
            <a:ext cx="5760720" cy="5425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dirty="0">
                <a:solidFill>
                  <a:srgbClr val="000000"/>
                </a:solidFill>
                <a:uFill>
                  <a:solidFill>
                    <a:srgbClr val="FFFFFF"/>
                  </a:solidFill>
                </a:uFill>
                <a:latin typeface="Arial" panose="020B0604020202020204"/>
              </a:rPr>
              <a:t>Roles and responsibitities</a:t>
            </a:r>
            <a:endParaRPr lang="en-IN" sz="4400" b="1"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145702"/>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00000"/>
              </a:lnSpc>
              <a:buClr>
                <a:srgbClr val="000000"/>
              </a:buClr>
            </a:pPr>
            <a:r>
              <a:rPr lang="en-US" sz="2400" dirty="0"/>
              <a:t>	 </a:t>
            </a:r>
            <a:endParaRPr lang="en-US" sz="2400" dirty="0"/>
          </a:p>
          <a:p>
            <a:pPr marL="1270" indent="0" algn="just">
              <a:lnSpc>
                <a:spcPct val="100000"/>
              </a:lnSpc>
              <a:buClr>
                <a:srgbClr val="000000"/>
              </a:buClr>
              <a:buFont typeface="Arial" panose="020B0604020202020204" pitchFamily="34" charset="0"/>
              <a:buNone/>
            </a:pPr>
            <a:r>
              <a:rPr lang="en-IN" altLang="en-US" sz="2400" dirty="0"/>
              <a:t>Roles</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endParaRPr lang="en-US" sz="2400" dirty="0"/>
          </a:p>
          <a:p>
            <a:pPr marL="1270" indent="0" algn="just">
              <a:lnSpc>
                <a:spcPct val="100000"/>
              </a:lnSpc>
              <a:buClr>
                <a:srgbClr val="000000"/>
              </a:buClr>
              <a:buFont typeface="Arial" panose="020B0604020202020204" pitchFamily="34" charset="0"/>
              <a:buNone/>
            </a:pPr>
            <a:r>
              <a:rPr lang="en-IN" altLang="en-US" sz="2400" dirty="0"/>
              <a:t>Responsibilities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Passenger-get benifited from appl</a:t>
            </a:r>
            <a:r>
              <a:rPr lang="en-US" altLang="en-IN" sz="2400" dirty="0"/>
              <a:t>ication</a:t>
            </a:r>
            <a:r>
              <a:rPr lang="en-IN" altLang="en-US" sz="2400" dirty="0"/>
              <a:t>.</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r>
              <a:rPr lang="en-IN" altLang="en-US" sz="2400" dirty="0">
                <a:sym typeface="+mn-ea"/>
              </a:rPr>
              <a:t>Account management, permission to allow users and car-owner passenger.</a:t>
            </a:r>
            <a:endParaRPr lang="en-US" sz="2400" dirty="0"/>
          </a:p>
          <a:p>
            <a:pPr marL="1270" indent="0" algn="just">
              <a:lnSpc>
                <a:spcPct val="100000"/>
              </a:lnSpc>
              <a:buClr>
                <a:srgbClr val="000000"/>
              </a:buClr>
              <a:buFont typeface="Arial" panose="020B0604020202020204" pitchFamily="34" charset="0"/>
              <a:buNone/>
            </a:pPr>
            <a:r>
              <a:rPr lang="en-IN" altLang="en-US" sz="2400" dirty="0"/>
              <a:t>User cases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r>
              <a:rPr lang="en-US" altLang="en-IN" sz="2400" dirty="0"/>
              <a:t>update profile,create ride ,delete ride,update ride.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Passenger-update profile</a:t>
            </a:r>
            <a:r>
              <a:rPr lang="en-US" altLang="en-IN" sz="2400" dirty="0"/>
              <a:t>,</a:t>
            </a:r>
            <a:r>
              <a:rPr lang="en-US" altLang="en-IN" sz="2400" dirty="0">
                <a:sym typeface="+mn-ea"/>
              </a:rPr>
              <a:t>create ride ,delete ride,update ride.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Admin-allow car-owner,</a:t>
            </a:r>
            <a:r>
              <a:rPr lang="en-US" altLang="en-IN" sz="2400" dirty="0"/>
              <a:t>allow users.</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a:lnSpc>
                <a:spcPct val="100000"/>
              </a:lnSpc>
              <a:buClr>
                <a:srgbClr val="000000"/>
              </a:buClr>
            </a:pPr>
            <a:r>
              <a:rPr lang="en-US" sz="2400" dirty="0"/>
              <a:t>	</a:t>
            </a:r>
            <a:endParaRPr lang="en-IN" sz="2400" b="0" strike="noStrike" spc="-1" dirty="0">
              <a:solidFill>
                <a:srgbClr val="000000"/>
              </a:solidFill>
              <a:uFill>
                <a:solidFill>
                  <a:srgbClr val="FFFFFF"/>
                </a:solidFill>
              </a:uFill>
              <a:latin typeface="Arial" panose="020B0604020202020204"/>
            </a:endParaRPr>
          </a:p>
        </p:txBody>
      </p:sp>
      <p:pic>
        <p:nvPicPr>
          <p:cNvPr id="100" name="Picture 1"/>
          <p:cNvPicPr/>
          <p:nvPr/>
        </p:nvPicPr>
        <p:blipFill>
          <a:blip r:embed="rId1"/>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10140" y="263903"/>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W</a:t>
            </a:r>
            <a:r>
              <a:rPr lang="en-IN" sz="4400" b="1" spc="-1" dirty="0" err="1">
                <a:solidFill>
                  <a:srgbClr val="000000"/>
                </a:solidFill>
                <a:uFill>
                  <a:solidFill>
                    <a:srgbClr val="FFFFFF"/>
                  </a:solidFill>
                </a:uFill>
                <a:latin typeface="Arial" panose="020B0604020202020204"/>
                <a:ea typeface="SimSun" panose="02010600030101010101" pitchFamily="2" charset="-122"/>
              </a:rPr>
              <a:t>orking</a:t>
            </a:r>
            <a:endParaRPr lang="en-IN" sz="4400" b="1"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629754"/>
            <a:ext cx="6371302" cy="386063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F</a:t>
            </a:r>
            <a:r>
              <a:rPr lang="en-IN" sz="4400" b="1" spc="-1" dirty="0" err="1">
                <a:solidFill>
                  <a:srgbClr val="000000"/>
                </a:solidFill>
                <a:uFill>
                  <a:solidFill>
                    <a:srgbClr val="FFFFFF"/>
                  </a:solidFill>
                </a:uFill>
                <a:latin typeface="Arial" panose="020B0604020202020204"/>
                <a:ea typeface="SimSun" panose="02010600030101010101" pitchFamily="2" charset="-122"/>
              </a:rPr>
              <a:t>eatures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Arial" panose="020B0604020202020204"/>
              </a:rPr>
              <a:t>Admin can A</a:t>
            </a:r>
            <a:r>
              <a:rPr lang="en-IN" altLang="en-US" sz="2400" b="0" strike="noStrike" spc="-1" dirty="0">
                <a:solidFill>
                  <a:srgbClr val="000000"/>
                </a:solidFill>
                <a:uFill>
                  <a:solidFill>
                    <a:srgbClr val="FFFFFF"/>
                  </a:solidFill>
                </a:uFill>
                <a:latin typeface="Arial" panose="020B0604020202020204"/>
              </a:rPr>
              <a:t>llow Car-owners</a:t>
            </a:r>
            <a:r>
              <a:rPr lang="en-US" sz="2400" b="0" strike="noStrike"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can delete Car-owner account</a:t>
            </a:r>
            <a:r>
              <a:rPr lang="en-US" sz="2400"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manage account details</a:t>
            </a:r>
            <a:r>
              <a:rPr lang="en-US" sz="2400" spc="-1" dirty="0">
                <a:solidFill>
                  <a:srgbClr val="000000"/>
                </a:solidFill>
                <a:uFill>
                  <a:solidFill>
                    <a:srgbClr val="FFFFFF"/>
                  </a:solidFill>
                </a:uFill>
                <a:latin typeface="Arial" panose="020B0604020202020204"/>
              </a:rPr>
              <a:t>.</a:t>
            </a:r>
            <a:endParaRPr lang="en-US" sz="2400"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create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add details and register ourself</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and user can create ride,delete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update his details</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add review to ride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New user can be registered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Private Vehicle Owners: Individuals who own a car and offer rides to other users through the carpooling system.  </a:t>
            </a:r>
            <a:endParaRPr lang="en-US" sz="2400" dirty="0"/>
          </a:p>
          <a:p>
            <a:pPr marL="342900" indent="-342900" algn="just">
              <a:lnSpc>
                <a:spcPct val="150000"/>
              </a:lnSpc>
              <a:buFont typeface="Arial" panose="020B0604020202020204" pitchFamily="34" charset="0"/>
              <a:buChar char="•"/>
            </a:pPr>
            <a:r>
              <a:rPr lang="en-US" sz="2400" dirty="0"/>
              <a:t>It is very easy to use. </a:t>
            </a:r>
            <a:endParaRPr lang="en-US" sz="2400" dirty="0"/>
          </a:p>
          <a:p>
            <a:pPr marL="342900" indent="-342900" algn="just">
              <a:lnSpc>
                <a:spcPct val="150000"/>
              </a:lnSpc>
              <a:buFont typeface="Arial" panose="020B0604020202020204" pitchFamily="34" charset="0"/>
              <a:buChar char="•"/>
            </a:pPr>
            <a:r>
              <a:rPr lang="en-US" sz="2400" dirty="0"/>
              <a:t>The individuals who have  cars seats available for share transportation with others. </a:t>
            </a:r>
            <a:endParaRPr lang="en-US" sz="2400" dirty="0"/>
          </a:p>
          <a:p>
            <a:pPr marL="342900" indent="-342900" algn="just">
              <a:lnSpc>
                <a:spcPct val="150000"/>
              </a:lnSpc>
              <a:buFont typeface="Arial" panose="020B0604020202020204" pitchFamily="34" charset="0"/>
              <a:buChar char="•"/>
            </a:pPr>
            <a:r>
              <a:rPr lang="en-US" sz="2400" dirty="0"/>
              <a:t>It saves a lot of time and money .</a:t>
            </a:r>
            <a:endParaRPr lang="en-US" sz="2400" dirty="0"/>
          </a:p>
          <a:p>
            <a:pPr marL="342900" indent="-342900" algn="just">
              <a:lnSpc>
                <a:spcPct val="150000"/>
              </a:lnSpc>
              <a:buFont typeface="Arial" panose="020B0604020202020204" pitchFamily="34" charset="0"/>
              <a:buChar char="•"/>
            </a:pPr>
            <a:r>
              <a:rPr lang="en-US" sz="2400" dirty="0"/>
              <a:t>Eco-friendly: Government and Regulatory Authorities: Reduce traffic congestion and promote sustainable transportation.</a:t>
            </a:r>
            <a:endParaRPr lang="en-US" sz="2400" dirty="0"/>
          </a:p>
          <a:p>
            <a:pPr marL="342900" indent="-342900" algn="just">
              <a:lnSpc>
                <a:spcPct val="150000"/>
              </a:lnSpc>
              <a:buFont typeface="Arial" panose="020B0604020202020204" pitchFamily="34" charset="0"/>
              <a:buChar char="•"/>
            </a:pPr>
            <a:r>
              <a:rPr lang="en-US" sz="2400" dirty="0"/>
              <a:t>Travelers: People who use carpooling for long-distance trips.</a:t>
            </a:r>
            <a:endParaRPr lang="en-US" sz="2400" dirty="0"/>
          </a:p>
          <a:p>
            <a:pPr algn="just">
              <a:lnSpc>
                <a:spcPct val="150000"/>
              </a:lnSpc>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Passenger seek shared rides with drivers heading towards in the same city. It provides custom features development and support with the application.</a:t>
            </a:r>
            <a:endParaRPr lang="en-US" sz="2400" dirty="0"/>
          </a:p>
          <a:p>
            <a:pPr indent="0" algn="just">
              <a:lnSpc>
                <a:spcPct val="150000"/>
              </a:lnSpc>
              <a:buFont typeface="Arial" panose="020B0604020202020204" pitchFamily="34" charset="0"/>
              <a:buNone/>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Conclusion</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IN" sz="2400" dirty="0">
                <a:sym typeface="+mn-ea"/>
              </a:rPr>
              <a:t>Challenges w</a:t>
            </a:r>
            <a:r>
              <a:rPr lang="en-US" altLang="en-IN" sz="2400" dirty="0">
                <a:sym typeface="+mn-ea"/>
              </a:rPr>
              <a:t>e</a:t>
            </a:r>
            <a:r>
              <a:rPr lang="en-IN" sz="2400" dirty="0">
                <a:sym typeface="+mn-ea"/>
              </a:rPr>
              <a:t> faced :</a:t>
            </a:r>
            <a:endParaRPr lang="en-IN" sz="2400" dirty="0"/>
          </a:p>
          <a:p>
            <a:pPr marL="0" indent="0">
              <a:buNone/>
            </a:pPr>
            <a:r>
              <a:rPr lang="en-IN" sz="2400" dirty="0">
                <a:sym typeface="+mn-ea"/>
              </a:rPr>
              <a:t>                       There were many challenges that we faced like finding a write path to start with, exploring the technologies beyond the horizon of our course Etc.</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Things Learnt :</a:t>
            </a:r>
            <a:endParaRPr lang="en-IN" sz="2400" dirty="0"/>
          </a:p>
          <a:p>
            <a:pPr marL="0" indent="0">
              <a:buNone/>
            </a:pPr>
            <a:r>
              <a:rPr lang="en-IN" sz="2400" dirty="0">
                <a:sym typeface="+mn-ea"/>
              </a:rPr>
              <a:t>                   We have learnt to efficiently distribute the task within the team. We have learnt to combine all the dynamic stack of technologies together to create a fully functional software.</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Overall Experience :</a:t>
            </a:r>
            <a:endParaRPr lang="en-IN" sz="2400" dirty="0"/>
          </a:p>
          <a:p>
            <a:pPr marL="0" indent="0">
              <a:buNone/>
            </a:pPr>
            <a:r>
              <a:rPr lang="en-IN" sz="2400" dirty="0">
                <a:sym typeface="+mn-ea"/>
              </a:rPr>
              <a:t>                   Overall experience was very practical oriented and highly knowledgeablee faced :</a:t>
            </a:r>
            <a:endParaRPr lang="en-IN" sz="2400" dirty="0">
              <a:sym typeface="+mn-ea"/>
            </a:endParaRPr>
          </a:p>
          <a:p>
            <a:pPr indent="0">
              <a:lnSpc>
                <a:spcPct val="150000"/>
              </a:lnSpc>
              <a:buFont typeface="Arial" panose="020B0604020202020204" pitchFamily="34" charset="0"/>
              <a:buNone/>
            </a:pPr>
            <a:r>
              <a:rPr lang="en-IN" sz="2400" dirty="0"/>
              <a:t>   </a:t>
            </a:r>
            <a:endParaRPr lang="en-IN" sz="2400" dirty="0"/>
          </a:p>
          <a:p>
            <a:pPr marL="342900" indent="-342900">
              <a:lnSpc>
                <a:spcPct val="150000"/>
              </a:lnSpc>
              <a:buFont typeface="Arial" panose="020B0604020202020204" pitchFamily="34" charset="0"/>
              <a:buChar char="•"/>
            </a:pPr>
            <a:endParaRPr lang="en-US" sz="2400" dirty="0"/>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Future </a:t>
            </a:r>
            <a:r>
              <a:rPr lang="en-US" sz="4400" b="1" spc="-1" dirty="0">
                <a:solidFill>
                  <a:srgbClr val="000000"/>
                </a:solidFill>
                <a:uFill>
                  <a:solidFill>
                    <a:srgbClr val="FFFFFF"/>
                  </a:solidFill>
                </a:uFill>
                <a:latin typeface="Arial" panose="020B0604020202020204"/>
                <a:ea typeface="SimSun" panose="02010600030101010101" pitchFamily="2" charset="-122"/>
              </a:rPr>
              <a:t>Scope</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dirty="0"/>
              <a:t>Carpooling is the sharing of car journeys so that more than one person travels in a car, and prevents the need for others to have to drive to a location themselves</a:t>
            </a:r>
            <a:r>
              <a:rPr lang="en-IN" altLang="en-US" sz="2400" dirty="0"/>
              <a:t> with own car</a:t>
            </a:r>
            <a:r>
              <a:rPr lang="en-US" sz="2400" dirty="0"/>
              <a:t>.</a:t>
            </a:r>
            <a:endParaRPr lang="en-US" sz="2400" dirty="0"/>
          </a:p>
          <a:p>
            <a:pPr>
              <a:lnSpc>
                <a:spcPct val="150000"/>
              </a:lnSpc>
            </a:pPr>
            <a:r>
              <a:rPr lang="en-US" sz="2400" dirty="0"/>
              <a:t> Reduce traffic congestion – The benefits of carpooling on a large scale are huge. The software is flexible enough to be modified and implemented as per future requirements. We have tried our best to present this free and user–friendly website to</a:t>
            </a:r>
            <a:r>
              <a:rPr lang="en-IN" altLang="en-US" sz="2400" dirty="0"/>
              <a:t> Society.</a:t>
            </a:r>
            <a:endParaRPr lang="en-IN" altLang="en-US"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96086" y="2047122"/>
            <a:ext cx="3775707" cy="2763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strike="noStrike" spc="-1" dirty="0">
                <a:solidFill>
                  <a:srgbClr val="000000"/>
                </a:solidFill>
                <a:uFill>
                  <a:solidFill>
                    <a:srgbClr val="FFFFFF"/>
                  </a:solidFill>
                </a:uFill>
                <a:latin typeface="Arial" panose="020B0604020202020204"/>
                <a:ea typeface="SimSun" panose="02010600030101010101" pitchFamily="2" charset="-122"/>
              </a:rPr>
              <a:t>THANK YOU</a:t>
            </a:r>
            <a:endParaRPr lang="en-IN" sz="7200"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pc="-1" dirty="0">
                <a:solidFill>
                  <a:srgbClr val="000000"/>
                </a:solidFill>
                <a:uFill>
                  <a:solidFill>
                    <a:srgbClr val="FFFFFF"/>
                  </a:solidFill>
                </a:uFill>
                <a:latin typeface="Arial" panose="020B0604020202020204"/>
                <a:ea typeface="SimSun" panose="02010600030101010101" pitchFamily="2" charset="-122"/>
              </a:rPr>
              <a:t>Contents</a:t>
            </a:r>
            <a:endParaRPr lang="en-IN" sz="44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7" name="CustomShape 2"/>
          <p:cNvSpPr/>
          <p:nvPr/>
        </p:nvSpPr>
        <p:spPr>
          <a:xfrm>
            <a:off x="610235" y="703580"/>
            <a:ext cx="10971530" cy="526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US" sz="2400" dirty="0">
                <a:sym typeface="+mn-ea"/>
              </a:rPr>
              <a:t>Introduction​</a:t>
            </a:r>
            <a:endParaRPr lang="en-US" sz="2400" dirty="0"/>
          </a:p>
          <a:p>
            <a:pPr marL="342900" indent="-342265">
              <a:lnSpc>
                <a:spcPct val="150000"/>
              </a:lnSpc>
              <a:buClr>
                <a:srgbClr val="000000"/>
              </a:buClr>
              <a:buFont typeface="Symbol" panose="05050102010706020507"/>
              <a:buChar char=""/>
            </a:pPr>
            <a:r>
              <a:rPr lang="en-US" sz="2400" dirty="0">
                <a:sym typeface="+mn-ea"/>
              </a:rPr>
              <a:t>Architecture</a:t>
            </a:r>
            <a:endParaRPr lang="en-US" sz="2400" dirty="0"/>
          </a:p>
          <a:p>
            <a:pPr marL="342900" indent="-342265">
              <a:lnSpc>
                <a:spcPct val="150000"/>
              </a:lnSpc>
              <a:buClr>
                <a:srgbClr val="000000"/>
              </a:buClr>
              <a:buFont typeface="Symbol" panose="05050102010706020507"/>
              <a:buChar char=""/>
            </a:pPr>
            <a:r>
              <a:rPr lang="en-US" sz="2400" dirty="0">
                <a:sym typeface="+mn-ea"/>
              </a:rPr>
              <a:t>​Database Design</a:t>
            </a:r>
            <a:endParaRPr lang="en-US" sz="2400" dirty="0"/>
          </a:p>
          <a:p>
            <a:pPr marL="342900" indent="-342265">
              <a:lnSpc>
                <a:spcPct val="150000"/>
              </a:lnSpc>
              <a:buClr>
                <a:srgbClr val="000000"/>
              </a:buClr>
              <a:buFont typeface="Symbol" panose="05050102010706020507"/>
              <a:buChar char=""/>
            </a:pPr>
            <a:r>
              <a:rPr lang="en-US" sz="2400" dirty="0">
                <a:sym typeface="+mn-ea"/>
              </a:rPr>
              <a:t>Technology platform used for project</a:t>
            </a:r>
            <a:endParaRPr lang="en-US" sz="2400" dirty="0"/>
          </a:p>
          <a:p>
            <a:pPr marL="342900" indent="-342265">
              <a:lnSpc>
                <a:spcPct val="150000"/>
              </a:lnSpc>
              <a:buClr>
                <a:srgbClr val="000000"/>
              </a:buClr>
              <a:buFont typeface="Symbol" panose="05050102010706020507"/>
              <a:buChar char=""/>
            </a:pPr>
            <a:r>
              <a:rPr lang="en-US" sz="2400" dirty="0">
                <a:sym typeface="+mn-ea"/>
              </a:rPr>
              <a:t>User roles and responsibilities</a:t>
            </a:r>
            <a:endParaRPr lang="en-US" sz="2400" dirty="0"/>
          </a:p>
          <a:p>
            <a:pPr marL="342900" indent="-342265">
              <a:lnSpc>
                <a:spcPct val="150000"/>
              </a:lnSpc>
              <a:buClr>
                <a:srgbClr val="000000"/>
              </a:buClr>
              <a:buFont typeface="Symbol" panose="05050102010706020507"/>
              <a:buChar char=""/>
            </a:pPr>
            <a:r>
              <a:rPr lang="en-US" sz="2400" dirty="0">
                <a:sym typeface="+mn-ea"/>
              </a:rPr>
              <a:t>Division of work within team</a:t>
            </a:r>
            <a:endParaRPr lang="en-US" sz="2400" dirty="0"/>
          </a:p>
          <a:p>
            <a:pPr marL="342900" indent="-342265">
              <a:lnSpc>
                <a:spcPct val="150000"/>
              </a:lnSpc>
              <a:buClr>
                <a:srgbClr val="000000"/>
              </a:buClr>
              <a:buFont typeface="Symbol" panose="05050102010706020507"/>
              <a:buChar char=""/>
            </a:pPr>
            <a:r>
              <a:rPr lang="en-US" sz="2400" dirty="0">
                <a:sym typeface="+mn-ea"/>
              </a:rPr>
              <a:t>Details of contribution of each team members</a:t>
            </a:r>
            <a:endParaRPr lang="en-US" sz="2400" dirty="0"/>
          </a:p>
          <a:p>
            <a:pPr marL="342900" indent="-342265">
              <a:lnSpc>
                <a:spcPct val="150000"/>
              </a:lnSpc>
              <a:buClr>
                <a:srgbClr val="000000"/>
              </a:buClr>
              <a:buFont typeface="Symbol" panose="05050102010706020507"/>
              <a:buChar char=""/>
            </a:pPr>
            <a:r>
              <a:rPr lang="en-US" sz="2400" dirty="0">
                <a:sym typeface="+mn-ea"/>
              </a:rPr>
              <a:t>File and directory structure for project</a:t>
            </a:r>
            <a:endParaRPr lang="en-US" sz="2400" dirty="0"/>
          </a:p>
          <a:p>
            <a:pPr marL="342900" indent="-342265">
              <a:lnSpc>
                <a:spcPct val="150000"/>
              </a:lnSpc>
              <a:buClr>
                <a:srgbClr val="000000"/>
              </a:buClr>
              <a:buFont typeface="Symbol" panose="05050102010706020507"/>
              <a:buChar char=""/>
            </a:pPr>
            <a:r>
              <a:rPr lang="en-US" sz="2400" dirty="0">
                <a:sym typeface="+mn-ea"/>
              </a:rPr>
              <a:t>Read me file</a:t>
            </a:r>
            <a:endParaRPr lang="en-US" sz="2400" dirty="0"/>
          </a:p>
          <a:p>
            <a:pPr marL="342900" indent="-342265">
              <a:lnSpc>
                <a:spcPct val="150000"/>
              </a:lnSpc>
              <a:buClr>
                <a:srgbClr val="000000"/>
              </a:buClr>
              <a:buFont typeface="Symbol" panose="05050102010706020507"/>
              <a:buChar char=""/>
            </a:pPr>
            <a:r>
              <a:rPr lang="en-US" sz="2400" dirty="0">
                <a:sym typeface="+mn-ea"/>
              </a:rPr>
              <a:t>Future extension if any</a:t>
            </a:r>
            <a:endParaRPr lang="en-US" sz="2400" dirty="0"/>
          </a:p>
          <a:p>
            <a:pPr marL="342900" indent="-342265">
              <a:lnSpc>
                <a:spcPct val="150000"/>
              </a:lnSpc>
              <a:buClr>
                <a:srgbClr val="000000"/>
              </a:buClr>
              <a:buFont typeface="Symbol" panose="05050102010706020507"/>
              <a:buChar char=""/>
            </a:pPr>
            <a:r>
              <a:rPr lang="en-US" sz="2400" dirty="0">
                <a:sym typeface="+mn-ea"/>
              </a:rPr>
              <a:t>Conclusion</a:t>
            </a:r>
            <a:endParaRPr lang="en-IN" sz="24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52128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4400" b="1"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600" y="1680845"/>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The online carpooling system is a platform designed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to connect individuals who are traveling in the</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same direction so they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canshare</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 ride together.</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It aims to provide a more sustainable and cost</a:t>
            </a:r>
            <a:r>
              <a:rPr lang="en-IN" alt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effective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transportation option by reducing the number of vehicles</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on the road and optimizing the use of existing resources.</a:t>
            </a:r>
            <a:endParaRPr lang="en-IN" sz="32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Project Architecture</a:t>
            </a:r>
            <a:endParaRPr lang="en-IN" altLang="en-US"/>
          </a:p>
        </p:txBody>
      </p:sp>
      <p:sp>
        <p:nvSpPr>
          <p:cNvPr id="8" name="TextBox 7"/>
          <p:cNvSpPr txBox="1"/>
          <p:nvPr/>
        </p:nvSpPr>
        <p:spPr>
          <a:xfrm>
            <a:off x="621792" y="1685365"/>
            <a:ext cx="2793761" cy="1200329"/>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User interfacing </a:t>
            </a:r>
            <a:endParaRPr lang="en-IN" dirty="0"/>
          </a:p>
          <a:p>
            <a:pPr marL="285750" indent="-285750">
              <a:buFont typeface="Arial" panose="020B0604020202020204" pitchFamily="34" charset="0"/>
              <a:buChar char="•"/>
            </a:pPr>
            <a:r>
              <a:rPr lang="en-IN" dirty="0"/>
              <a:t>Basic data validation</a:t>
            </a:r>
            <a:endParaRPr lang="en-IN" dirty="0"/>
          </a:p>
          <a:p>
            <a:pPr marL="285750" indent="-285750">
              <a:buFont typeface="Arial" panose="020B0604020202020204" pitchFamily="34" charset="0"/>
              <a:buChar char="•"/>
            </a:pPr>
            <a:endParaRPr lang="en-IN" dirty="0"/>
          </a:p>
        </p:txBody>
      </p:sp>
      <p:sp>
        <p:nvSpPr>
          <p:cNvPr id="9" name="Rectangle: Rounded Corners 8"/>
          <p:cNvSpPr/>
          <p:nvPr/>
        </p:nvSpPr>
        <p:spPr>
          <a:xfrm>
            <a:off x="768096" y="2885694"/>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9"/>
          <p:cNvSpPr txBox="1"/>
          <p:nvPr/>
        </p:nvSpPr>
        <p:spPr>
          <a:xfrm flipH="1">
            <a:off x="1139413" y="3244334"/>
            <a:ext cx="1756187" cy="369332"/>
          </a:xfrm>
          <a:prstGeom prst="rect">
            <a:avLst/>
          </a:prstGeom>
          <a:noFill/>
        </p:spPr>
        <p:txBody>
          <a:bodyPr wrap="square" rtlCol="0">
            <a:spAutoFit/>
          </a:bodyPr>
          <a:p>
            <a:r>
              <a:rPr lang="en-IN" dirty="0"/>
              <a:t>Front end Layer</a:t>
            </a:r>
            <a:endParaRPr lang="en-IN" dirty="0"/>
          </a:p>
        </p:txBody>
      </p:sp>
      <p:sp>
        <p:nvSpPr>
          <p:cNvPr id="11" name="TextBox 10"/>
          <p:cNvSpPr txBox="1"/>
          <p:nvPr/>
        </p:nvSpPr>
        <p:spPr>
          <a:xfrm>
            <a:off x="621792" y="4444663"/>
            <a:ext cx="2793761" cy="1753235"/>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a:t>HTML, CSS</a:t>
            </a:r>
            <a:endParaRPr lang="en-IN" dirty="0"/>
          </a:p>
          <a:p>
            <a:pPr marL="285750" indent="-285750">
              <a:buFont typeface="Arial" panose="020B0604020202020204" pitchFamily="34" charset="0"/>
              <a:buChar char="•"/>
            </a:pPr>
            <a:r>
              <a:rPr lang="en-IN" dirty="0" err="1"/>
              <a:t>Javascript</a:t>
            </a:r>
            <a:endParaRPr lang="en-IN" dirty="0"/>
          </a:p>
          <a:p>
            <a:pPr marL="285750" indent="-285750">
              <a:buFont typeface="Arial" panose="020B0604020202020204" pitchFamily="34" charset="0"/>
              <a:buChar char="•"/>
            </a:pPr>
            <a:r>
              <a:rPr lang="en-IN" dirty="0"/>
              <a:t>ReactJS</a:t>
            </a:r>
            <a:endParaRPr lang="en-IN" dirty="0"/>
          </a:p>
          <a:p>
            <a:pPr marL="285750" indent="-285750">
              <a:buFont typeface="Arial" panose="020B0604020202020204" pitchFamily="34" charset="0"/>
              <a:buChar char="•"/>
            </a:pPr>
            <a:r>
              <a:rPr lang="en-IN" dirty="0"/>
              <a:t>JSON</a:t>
            </a:r>
            <a:endParaRPr lang="en-IN" dirty="0"/>
          </a:p>
          <a:p>
            <a:pPr marL="285750" indent="-285750">
              <a:buFont typeface="Arial" panose="020B0604020202020204" pitchFamily="34" charset="0"/>
              <a:buChar char="•"/>
            </a:pPr>
            <a:endParaRPr lang="en-IN" dirty="0"/>
          </a:p>
        </p:txBody>
      </p:sp>
      <p:sp>
        <p:nvSpPr>
          <p:cNvPr id="12" name="TextBox 11"/>
          <p:cNvSpPr txBox="1"/>
          <p:nvPr/>
        </p:nvSpPr>
        <p:spPr>
          <a:xfrm>
            <a:off x="4602122" y="1928589"/>
            <a:ext cx="2793761" cy="1477328"/>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Server side validation </a:t>
            </a:r>
            <a:endParaRPr lang="en-IN" dirty="0"/>
          </a:p>
          <a:p>
            <a:pPr marL="285750" indent="-285750">
              <a:buFont typeface="Arial" panose="020B0604020202020204" pitchFamily="34" charset="0"/>
              <a:buChar char="•"/>
            </a:pPr>
            <a:r>
              <a:rPr lang="en-IN" dirty="0"/>
              <a:t>Response handling </a:t>
            </a:r>
            <a:endParaRPr lang="en-IN" dirty="0"/>
          </a:p>
          <a:p>
            <a:pPr marL="285750" indent="-285750">
              <a:buFont typeface="Arial" panose="020B0604020202020204" pitchFamily="34" charset="0"/>
              <a:buChar char="•"/>
            </a:pPr>
            <a:r>
              <a:rPr lang="en-IN" dirty="0"/>
              <a:t>Business Logic </a:t>
            </a:r>
            <a:endParaRPr lang="en-IN" dirty="0"/>
          </a:p>
          <a:p>
            <a:pPr marL="285750" indent="-285750">
              <a:buFont typeface="Arial" panose="020B0604020202020204" pitchFamily="34" charset="0"/>
              <a:buChar char="•"/>
            </a:pPr>
            <a:r>
              <a:rPr lang="en-IN" dirty="0"/>
              <a:t>Database operations</a:t>
            </a:r>
            <a:endParaRPr lang="en-IN" dirty="0"/>
          </a:p>
        </p:txBody>
      </p:sp>
      <p:sp>
        <p:nvSpPr>
          <p:cNvPr id="13" name="Rectangle: Rounded Corners 12"/>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4" name="TextBox 13"/>
          <p:cNvSpPr txBox="1"/>
          <p:nvPr/>
        </p:nvSpPr>
        <p:spPr>
          <a:xfrm>
            <a:off x="4694636" y="4998660"/>
            <a:ext cx="2793761" cy="1200329"/>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err="1"/>
              <a:t>Springboot</a:t>
            </a:r>
            <a:endParaRPr lang="en-IN" dirty="0"/>
          </a:p>
          <a:p>
            <a:pPr marL="285750" indent="-285750">
              <a:buFont typeface="Arial" panose="020B0604020202020204" pitchFamily="34" charset="0"/>
              <a:buChar char="•"/>
            </a:pPr>
            <a:r>
              <a:rPr lang="en-IN" dirty="0"/>
              <a:t>Hibernate</a:t>
            </a:r>
            <a:endParaRPr lang="en-IN" dirty="0"/>
          </a:p>
          <a:p>
            <a:pPr marL="285750" indent="-285750">
              <a:buFont typeface="Arial" panose="020B0604020202020204" pitchFamily="34" charset="0"/>
              <a:buChar char="•"/>
            </a:pPr>
            <a:endParaRPr lang="en-IN" dirty="0"/>
          </a:p>
        </p:txBody>
      </p:sp>
      <p:sp>
        <p:nvSpPr>
          <p:cNvPr id="15" name="TextBox 14"/>
          <p:cNvSpPr txBox="1"/>
          <p:nvPr/>
        </p:nvSpPr>
        <p:spPr>
          <a:xfrm>
            <a:off x="8734217" y="2182624"/>
            <a:ext cx="2793761" cy="2031325"/>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Permanent data storage</a:t>
            </a:r>
            <a:endParaRPr lang="en-IN" dirty="0"/>
          </a:p>
          <a:p>
            <a:pPr marL="285750" indent="-285750">
              <a:buFont typeface="Arial" panose="020B0604020202020204" pitchFamily="34" charset="0"/>
              <a:buChar char="•"/>
            </a:pPr>
            <a:r>
              <a:rPr lang="en-IN" dirty="0"/>
              <a:t>Database level validation</a:t>
            </a:r>
            <a:endParaRPr lang="en-IN" dirty="0"/>
          </a:p>
          <a:p>
            <a:pPr marL="285750" indent="-285750">
              <a:buFont typeface="Arial" panose="020B0604020202020204" pitchFamily="34" charset="0"/>
              <a:buChar char="•"/>
            </a:pPr>
            <a:r>
              <a:rPr lang="en-IN" dirty="0"/>
              <a:t>Database access using stored procedures</a:t>
            </a:r>
            <a:endParaRPr lang="en-IN" dirty="0"/>
          </a:p>
          <a:p>
            <a:endParaRPr lang="en-IN" dirty="0"/>
          </a:p>
        </p:txBody>
      </p:sp>
      <p:sp>
        <p:nvSpPr>
          <p:cNvPr id="21" name="TextBox 20"/>
          <p:cNvSpPr txBox="1"/>
          <p:nvPr/>
        </p:nvSpPr>
        <p:spPr>
          <a:xfrm flipH="1">
            <a:off x="5213424" y="4029164"/>
            <a:ext cx="1756187" cy="369332"/>
          </a:xfrm>
          <a:prstGeom prst="rect">
            <a:avLst/>
          </a:prstGeom>
          <a:noFill/>
        </p:spPr>
        <p:txBody>
          <a:bodyPr wrap="square" rtlCol="0">
            <a:spAutoFit/>
          </a:bodyPr>
          <a:p>
            <a:r>
              <a:rPr lang="en-IN" dirty="0"/>
              <a:t>Server Layer</a:t>
            </a:r>
            <a:endParaRPr lang="en-IN" dirty="0"/>
          </a:p>
        </p:txBody>
      </p:sp>
      <p:sp>
        <p:nvSpPr>
          <p:cNvPr id="22" name="Flowchart: Magnetic Disk 21"/>
          <p:cNvSpPr/>
          <p:nvPr/>
        </p:nvSpPr>
        <p:spPr>
          <a:xfrm>
            <a:off x="8875059" y="458215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dirty="0"/>
          </a:p>
        </p:txBody>
      </p:sp>
      <p:sp>
        <p:nvSpPr>
          <p:cNvPr id="23" name="TextBox 22"/>
          <p:cNvSpPr txBox="1"/>
          <p:nvPr/>
        </p:nvSpPr>
        <p:spPr>
          <a:xfrm flipH="1">
            <a:off x="9314598" y="5137106"/>
            <a:ext cx="1756187" cy="369332"/>
          </a:xfrm>
          <a:prstGeom prst="rect">
            <a:avLst/>
          </a:prstGeom>
          <a:noFill/>
        </p:spPr>
        <p:txBody>
          <a:bodyPr wrap="square" rtlCol="0">
            <a:spAutoFit/>
          </a:bodyPr>
          <a:p>
            <a:r>
              <a:rPr lang="en-IN" dirty="0"/>
              <a:t>Database Layer</a:t>
            </a:r>
            <a:endParaRPr lang="en-IN" dirty="0"/>
          </a:p>
        </p:txBody>
      </p:sp>
      <p:cxnSp>
        <p:nvCxnSpPr>
          <p:cNvPr id="25" name="Connector: Elbow 24"/>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p:cNvCxnSpPr>
            <a:stCxn id="13" idx="3"/>
            <a:endCxn id="22" idx="2"/>
          </p:cNvCxnSpPr>
          <p:nvPr/>
        </p:nvCxnSpPr>
        <p:spPr>
          <a:xfrm>
            <a:off x="7189470" y="4213860"/>
            <a:ext cx="1685290" cy="102997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5410"/>
            <a:ext cx="10972165" cy="514985"/>
          </a:xfrm>
        </p:spPr>
        <p:txBody>
          <a:bodyPr/>
          <a:p>
            <a:r>
              <a:rPr lang="en-US"/>
              <a:t>ER Diagram</a:t>
            </a:r>
            <a:endParaRPr lang="en-US"/>
          </a:p>
        </p:txBody>
      </p:sp>
      <p:sp>
        <p:nvSpPr>
          <p:cNvPr id="3" name="Subtitle 2"/>
          <p:cNvSpPr>
            <a:spLocks noGrp="1"/>
          </p:cNvSpPr>
          <p:nvPr>
            <p:ph type="subTitle"/>
          </p:nvPr>
        </p:nvSpPr>
        <p:spPr/>
        <p:txBody>
          <a:bodyPr/>
          <a:p>
            <a:endParaRPr lang="en-US"/>
          </a:p>
        </p:txBody>
      </p:sp>
      <p:pic>
        <p:nvPicPr>
          <p:cNvPr id="6" name="Picture 5" descr="ER Diagram"/>
          <p:cNvPicPr>
            <a:picLocks noChangeAspect="1"/>
          </p:cNvPicPr>
          <p:nvPr/>
        </p:nvPicPr>
        <p:blipFill>
          <a:blip r:embed="rId1"/>
          <a:stretch>
            <a:fillRect/>
          </a:stretch>
        </p:blipFill>
        <p:spPr>
          <a:xfrm>
            <a:off x="0" y="819150"/>
            <a:ext cx="12192000" cy="6038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4295"/>
            <a:ext cx="10972165" cy="598805"/>
          </a:xfrm>
        </p:spPr>
        <p:txBody>
          <a:bodyPr/>
          <a:p>
            <a:r>
              <a:rPr lang="en-US"/>
              <a:t>Use Case Diagram</a:t>
            </a:r>
            <a:endParaRPr lang="en-US"/>
          </a:p>
        </p:txBody>
      </p:sp>
      <p:sp>
        <p:nvSpPr>
          <p:cNvPr id="4" name="Text Box 3"/>
          <p:cNvSpPr txBox="1"/>
          <p:nvPr/>
        </p:nvSpPr>
        <p:spPr>
          <a:xfrm>
            <a:off x="609600" y="576580"/>
            <a:ext cx="4631690" cy="645160"/>
          </a:xfrm>
          <a:prstGeom prst="rect">
            <a:avLst/>
          </a:prstGeom>
          <a:noFill/>
        </p:spPr>
        <p:txBody>
          <a:bodyPr wrap="square" rtlCol="0">
            <a:spAutoFit/>
          </a:bodyPr>
          <a:p>
            <a:endParaRPr lang="en-US"/>
          </a:p>
          <a:p>
            <a:r>
              <a:rPr lang="en-US"/>
              <a:t>1. Admin</a:t>
            </a:r>
            <a:endParaRPr lang="en-US"/>
          </a:p>
        </p:txBody>
      </p:sp>
      <p:pic>
        <p:nvPicPr>
          <p:cNvPr id="12" name="Picture 1" descr="C:\Documents and Settings\Student\Desktop\Backup\ER Diagram\Use case diagram\Admin.JPG"/>
          <p:cNvPicPr>
            <a:picLocks noChangeAspect="1" noChangeArrowheads="1"/>
          </p:cNvPicPr>
          <p:nvPr/>
        </p:nvPicPr>
        <p:blipFill>
          <a:blip r:embed="rId1" cstate="print"/>
          <a:srcRect/>
          <a:stretch>
            <a:fillRect/>
          </a:stretch>
        </p:blipFill>
        <p:spPr>
          <a:xfrm>
            <a:off x="4094163" y="1183640"/>
            <a:ext cx="4003675" cy="524764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a:t>     2. User</a:t>
            </a:r>
            <a:endParaRPr lang="en-US" sz="1800"/>
          </a:p>
        </p:txBody>
      </p:sp>
      <p:pic>
        <p:nvPicPr>
          <p:cNvPr id="4" name="Picture 2" descr="usecase1"/>
          <p:cNvPicPr>
            <a:picLocks noChangeAspect="1"/>
          </p:cNvPicPr>
          <p:nvPr/>
        </p:nvPicPr>
        <p:blipFill>
          <a:blip r:embed="rId1"/>
          <a:stretch>
            <a:fillRect/>
          </a:stretch>
        </p:blipFill>
        <p:spPr>
          <a:xfrm>
            <a:off x="3535680" y="1132840"/>
            <a:ext cx="4732020" cy="5285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a:t>3. Car Owner</a:t>
            </a:r>
            <a:endParaRPr lang="en-US" sz="1800"/>
          </a:p>
        </p:txBody>
      </p:sp>
      <p:pic>
        <p:nvPicPr>
          <p:cNvPr id="4" name="Picture 1" descr="usecase"/>
          <p:cNvPicPr>
            <a:picLocks noChangeAspect="1"/>
          </p:cNvPicPr>
          <p:nvPr/>
        </p:nvPicPr>
        <p:blipFill>
          <a:blip r:embed="rId1"/>
          <a:stretch>
            <a:fillRect/>
          </a:stretch>
        </p:blipFill>
        <p:spPr>
          <a:xfrm>
            <a:off x="3742690" y="1212215"/>
            <a:ext cx="4653915" cy="5099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Arial Black" panose="020B0A04020102020204" pitchFamily="34" charset="0"/>
                <a:cs typeface="Arial Black" panose="020B0A04020102020204" pitchFamily="34" charset="0"/>
                <a:sym typeface="+mn-ea"/>
              </a:rPr>
              <a:t>Technology platform used </a:t>
            </a:r>
            <a:br>
              <a:rPr lang="en-US" b="1" dirty="0">
                <a:solidFill>
                  <a:schemeClr val="accent6"/>
                </a:solidFill>
                <a:latin typeface="Arial Black" panose="020B0A04020102020204" pitchFamily="34" charset="0"/>
                <a:cs typeface="Arial Black" panose="020B0A04020102020204" pitchFamily="34" charset="0"/>
              </a:rPr>
            </a:br>
            <a:endParaRPr lang="en-US"/>
          </a:p>
        </p:txBody>
      </p:sp>
      <p:sp>
        <p:nvSpPr>
          <p:cNvPr id="3" name="Subtitle 2"/>
          <p:cNvSpPr>
            <a:spLocks noGrp="1"/>
          </p:cNvSpPr>
          <p:nvPr>
            <p:ph type="subTitle"/>
          </p:nvPr>
        </p:nvSpPr>
        <p:spPr/>
        <p:txBody>
          <a:bodyPr/>
          <a:p>
            <a:r>
              <a:rPr lang="en-IN" b="1" dirty="0">
                <a:sym typeface="+mn-ea"/>
              </a:rPr>
              <a:t>Technologies used :</a:t>
            </a:r>
            <a:endParaRPr lang="en-IN" b="1" dirty="0"/>
          </a:p>
          <a:p>
            <a:pPr marL="0" indent="0">
              <a:buNone/>
            </a:pPr>
            <a:r>
              <a:rPr lang="en-IN" dirty="0">
                <a:sym typeface="+mn-ea"/>
              </a:rPr>
              <a:t>                        HTML, CSS, </a:t>
            </a:r>
            <a:r>
              <a:rPr lang="en-IN" dirty="0" err="1">
                <a:sym typeface="+mn-ea"/>
              </a:rPr>
              <a:t>Javascript</a:t>
            </a:r>
            <a:r>
              <a:rPr lang="en-IN" dirty="0">
                <a:sym typeface="+mn-ea"/>
              </a:rPr>
              <a:t>, ReactJS, JSON, </a:t>
            </a:r>
            <a:r>
              <a:rPr lang="en-IN" dirty="0" err="1">
                <a:sym typeface="+mn-ea"/>
              </a:rPr>
              <a:t>Springboot</a:t>
            </a:r>
            <a:r>
              <a:rPr lang="en-IN" dirty="0">
                <a:sym typeface="+mn-ea"/>
              </a:rPr>
              <a:t>, Hibernate, MySQL</a:t>
            </a:r>
            <a:endParaRPr lang="en-IN" dirty="0"/>
          </a:p>
          <a:p>
            <a:pPr marL="285750" indent="-285750">
              <a:buFont typeface="Arial" panose="020B0604020202020204" pitchFamily="34" charset="0"/>
              <a:buChar char="•"/>
            </a:pPr>
            <a:r>
              <a:rPr lang="en-IN" b="1" dirty="0">
                <a:sym typeface="+mn-ea"/>
              </a:rPr>
              <a:t>Reason :</a:t>
            </a:r>
            <a:endParaRPr lang="en-IN" b="1" dirty="0"/>
          </a:p>
          <a:p>
            <a:pPr marL="0" indent="0">
              <a:buNone/>
            </a:pPr>
            <a:r>
              <a:rPr lang="en-IN" dirty="0">
                <a:sym typeface="+mn-ea"/>
              </a:rPr>
              <a:t>                   Html, CSS and </a:t>
            </a:r>
            <a:r>
              <a:rPr lang="en-IN" dirty="0" err="1">
                <a:sym typeface="+mn-ea"/>
              </a:rPr>
              <a:t>javascript</a:t>
            </a:r>
            <a:r>
              <a:rPr lang="en-IN" dirty="0">
                <a:sym typeface="+mn-ea"/>
              </a:rPr>
              <a:t> are used for frontend part for static web pages.</a:t>
            </a:r>
            <a:endParaRPr lang="en-IN" dirty="0"/>
          </a:p>
          <a:p>
            <a:pPr marL="0" indent="0">
              <a:buNone/>
            </a:pPr>
            <a:r>
              <a:rPr lang="en-IN" dirty="0">
                <a:sym typeface="+mn-ea"/>
              </a:rPr>
              <a:t>                  React JS is used for rendering the dynamic web pages and to create a single page application where only particular part of web page is rendered without altering complete web page. </a:t>
            </a:r>
            <a:endParaRPr lang="en-IN" dirty="0"/>
          </a:p>
          <a:p>
            <a:pPr marL="0" indent="0">
              <a:buNone/>
            </a:pPr>
            <a:r>
              <a:rPr lang="en-IN" dirty="0">
                <a:sym typeface="+mn-ea"/>
              </a:rPr>
              <a:t>                  </a:t>
            </a:r>
            <a:r>
              <a:rPr lang="en-IN" dirty="0" err="1">
                <a:sym typeface="+mn-ea"/>
              </a:rPr>
              <a:t>Springboot</a:t>
            </a:r>
            <a:r>
              <a:rPr lang="en-IN" dirty="0">
                <a:sym typeface="+mn-ea"/>
              </a:rPr>
              <a:t> is used for server side processing wherein in connection with database is established from server and required data is manipulated and sent to client side.</a:t>
            </a:r>
            <a:endParaRPr lang="en-IN" dirty="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4217</Words>
  <Application>WPS Presentation</Application>
  <PresentationFormat>Widescreen</PresentationFormat>
  <Paragraphs>198</Paragraphs>
  <Slides>18</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18</vt:i4>
      </vt:variant>
    </vt:vector>
  </HeadingPairs>
  <TitlesOfParts>
    <vt:vector size="35" baseType="lpstr">
      <vt:lpstr>Arial</vt:lpstr>
      <vt:lpstr>SimSun</vt:lpstr>
      <vt:lpstr>Wingdings</vt:lpstr>
      <vt:lpstr>Arial</vt:lpstr>
      <vt:lpstr>Symbol</vt:lpstr>
      <vt:lpstr>Times New Roman</vt:lpstr>
      <vt:lpstr>Symbol</vt:lpstr>
      <vt:lpstr>Segoe UI</vt:lpstr>
      <vt:lpstr>Mangal</vt:lpstr>
      <vt:lpstr>Segoe Print</vt:lpstr>
      <vt:lpstr>Arial Black</vt:lpstr>
      <vt:lpstr>Microsoft YaHei</vt:lpstr>
      <vt:lpstr>Arial Unicode MS</vt:lpstr>
      <vt:lpstr>DejaVu Sans</vt:lpstr>
      <vt:lpstr>Calibri</vt:lpstr>
      <vt:lpstr>Office Theme</vt:lpstr>
      <vt:lpstr>Office Theme</vt:lpstr>
      <vt:lpstr>PowerPoint 演示文稿</vt:lpstr>
      <vt:lpstr>PowerPoint 演示文稿</vt:lpstr>
      <vt:lpstr>PowerPoint 演示文稿</vt:lpstr>
      <vt:lpstr>Project Architecture</vt:lpstr>
      <vt:lpstr>ER Diagram</vt:lpstr>
      <vt:lpstr>Use Case Diagram</vt:lpstr>
      <vt:lpstr>     2. User</vt:lpstr>
      <vt:lpstr>3. Car Owner</vt:lpstr>
      <vt:lpstr>Technology platform used  </vt:lpstr>
      <vt:lpstr>Technology platform used for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madhe</cp:lastModifiedBy>
  <cp:revision>127</cp:revision>
  <dcterms:created xsi:type="dcterms:W3CDTF">2019-08-03T06:37:00Z</dcterms:created>
  <dcterms:modified xsi:type="dcterms:W3CDTF">2023-08-27T07:14:11Z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1033-12.2.0.13193</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C08B1BC61B9F4BDD820A45391385F792</vt:lpwstr>
  </property>
</Properties>
</file>