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7"/>
  </p:notesMasterIdLst>
  <p:sldIdLst>
    <p:sldId id="256" r:id="rId4"/>
    <p:sldId id="257" r:id="rId5"/>
    <p:sldId id="258" r:id="rId6"/>
    <p:sldId id="292" r:id="rId8"/>
    <p:sldId id="305" r:id="rId9"/>
    <p:sldId id="306" r:id="rId10"/>
    <p:sldId id="308" r:id="rId11"/>
    <p:sldId id="307" r:id="rId12"/>
    <p:sldId id="293" r:id="rId13"/>
    <p:sldId id="281" r:id="rId14"/>
    <p:sldId id="259" r:id="rId15"/>
    <p:sldId id="260" r:id="rId16"/>
    <p:sldId id="261" r:id="rId17"/>
    <p:sldId id="272" r:id="rId18"/>
    <p:sldId id="273" r:id="rId19"/>
    <p:sldId id="275" r:id="rId20"/>
    <p:sldId id="276"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5"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panose="020B0604020202020204"/>
              </a:rPr>
              <a:t>Click to edit the notes format</a:t>
            </a:r>
            <a:endParaRPr lang="en-IN" sz="2000" b="0" strike="noStrike" spc="-1">
              <a:solidFill>
                <a:srgbClr val="000000"/>
              </a:solidFill>
              <a:uFill>
                <a:solidFill>
                  <a:srgbClr val="FFFFFF"/>
                </a:solidFill>
              </a:uFill>
              <a:latin typeface="Arial" panose="020B0604020202020204"/>
            </a:endParaRPr>
          </a:p>
        </p:txBody>
      </p:sp>
      <p:sp>
        <p:nvSpPr>
          <p:cNvPr id="76"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panose="02020603050405020304"/>
              </a:rPr>
              <a:t> </a:t>
            </a:r>
            <a:endParaRPr lang="en-IN" sz="1400" b="0" strike="noStrike" spc="-1">
              <a:solidFill>
                <a:srgbClr val="000000"/>
              </a:solidFill>
              <a:uFill>
                <a:solidFill>
                  <a:srgbClr val="FFFFFF"/>
                </a:solidFill>
              </a:uFill>
              <a:latin typeface="Times New Roman" panose="02020603050405020304"/>
            </a:endParaRPr>
          </a:p>
        </p:txBody>
      </p:sp>
      <p:sp>
        <p:nvSpPr>
          <p:cNvPr id="77"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panose="02020603050405020304"/>
              </a:rPr>
              <a:t> </a:t>
            </a:r>
            <a:endParaRPr lang="en-IN" sz="1400" b="0" strike="noStrike" spc="-1">
              <a:solidFill>
                <a:srgbClr val="000000"/>
              </a:solidFill>
              <a:uFill>
                <a:solidFill>
                  <a:srgbClr val="FFFFFF"/>
                </a:solidFill>
              </a:uFill>
              <a:latin typeface="Times New Roman" panose="02020603050405020304"/>
            </a:endParaRPr>
          </a:p>
        </p:txBody>
      </p:sp>
      <p:sp>
        <p:nvSpPr>
          <p:cNvPr id="78"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panose="02020603050405020304"/>
              </a:rPr>
              <a:t> </a:t>
            </a:r>
            <a:endParaRPr lang="en-IN" sz="1400" b="0" strike="noStrike" spc="-1">
              <a:solidFill>
                <a:srgbClr val="000000"/>
              </a:solidFill>
              <a:uFill>
                <a:solidFill>
                  <a:srgbClr val="FFFFFF"/>
                </a:solidFill>
              </a:uFill>
              <a:latin typeface="Times New Roman" panose="02020603050405020304"/>
            </a:endParaRPr>
          </a:p>
        </p:txBody>
      </p:sp>
      <p:sp>
        <p:nvSpPr>
          <p:cNvPr id="79" name="PlaceHolder 5"/>
          <p:cNvSpPr>
            <a:spLocks noGrp="1"/>
          </p:cNvSpPr>
          <p:nvPr>
            <p:ph type="sldNum"/>
          </p:nvPr>
        </p:nvSpPr>
        <p:spPr>
          <a:xfrm>
            <a:off x="4278960" y="10157400"/>
            <a:ext cx="3280680" cy="534240"/>
          </a:xfrm>
          <a:prstGeom prst="rect">
            <a:avLst/>
          </a:prstGeom>
        </p:spPr>
        <p:txBody>
          <a:bodyPr lIns="0" tIns="0" rIns="0" bIns="0" anchor="b"/>
          <a:lstStyle/>
          <a:p>
            <a:pPr algn="r"/>
            <a:fld id="{04743879-5C87-4208-8135-8E67083B45F6}" type="slidenum">
              <a:rPr lang="en-IN" sz="1400" b="0" strike="noStrike" spc="-1">
                <a:solidFill>
                  <a:srgbClr val="000000"/>
                </a:solidFill>
                <a:uFill>
                  <a:solidFill>
                    <a:srgbClr val="FFFFFF"/>
                  </a:solidFill>
                </a:uFill>
                <a:latin typeface="Times New Roman" panose="02020603050405020304"/>
              </a:rPr>
            </a:fld>
            <a:endParaRPr lang="en-IN" sz="1400" b="0" strike="noStrike" spc="-1">
              <a:solidFill>
                <a:srgbClr val="000000"/>
              </a:solidFill>
              <a:uFill>
                <a:solidFill>
                  <a:srgbClr val="FFFFFF"/>
                </a:solidFill>
              </a:uFill>
              <a:latin typeface="Times New Roman" panose="02020603050405020304"/>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body"/>
          </p:nvPr>
        </p:nvSpPr>
        <p:spPr>
          <a:xfrm>
            <a:off x="685800" y="4400640"/>
            <a:ext cx="5485320" cy="3599280"/>
          </a:xfrm>
          <a:prstGeom prst="rect">
            <a:avLst/>
          </a:prstGeom>
        </p:spPr>
        <p:txBody>
          <a:bodyPr lIns="0" tIns="0" rIns="0" bIns="0"/>
          <a:lstStyle/>
          <a:p>
            <a:r>
              <a:rPr lang="en-IN" sz="2000" b="0" strike="noStrike" spc="-1">
                <a:solidFill>
                  <a:srgbClr val="000000"/>
                </a:solidFill>
                <a:uFill>
                  <a:solidFill>
                    <a:srgbClr val="FFFFFF"/>
                  </a:solidFill>
                </a:uFill>
                <a:latin typeface="Arial" panose="020B0604020202020204"/>
              </a:rPr>
              <a:t>Hive and Hive QL statements have been used for querying the data.</a:t>
            </a:r>
            <a:endParaRPr lang="en-IN" sz="2000" b="0" strike="noStrike" spc="-1">
              <a:solidFill>
                <a:srgbClr val="000000"/>
              </a:solidFill>
              <a:uFill>
                <a:solidFill>
                  <a:srgbClr val="FFFFFF"/>
                </a:solidFill>
              </a:uFill>
              <a:latin typeface="Arial" panose="020B0604020202020204"/>
            </a:endParaRPr>
          </a:p>
          <a:p>
            <a:r>
              <a:rPr lang="en-IN" sz="2000" b="0" strike="noStrike" spc="-1">
                <a:solidFill>
                  <a:srgbClr val="000000"/>
                </a:solidFill>
                <a:uFill>
                  <a:solidFill>
                    <a:srgbClr val="FFFFFF"/>
                  </a:solidFill>
                </a:uFill>
                <a:latin typeface="Arial" panose="020B0604020202020204"/>
              </a:rPr>
              <a:t>For future scope, various different Machine Learning algo0rithm will be implemented on different flight delay datasets.</a:t>
            </a:r>
            <a:endParaRPr lang="en-IN" sz="2000" b="0" strike="noStrike" spc="-1">
              <a:solidFill>
                <a:srgbClr val="000000"/>
              </a:solidFill>
              <a:uFill>
                <a:solidFill>
                  <a:srgbClr val="FFFFFF"/>
                </a:solidFill>
              </a:uFill>
              <a:latin typeface="Arial" panose="020B0604020202020204"/>
            </a:endParaRPr>
          </a:p>
          <a:p>
            <a:endParaRPr lang="en-IN" sz="20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p:nvPr>
            <p:ph type="body"/>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1"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2"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34"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5"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pic>
        <p:nvPicPr>
          <p:cNvPr id="36" name="Picture 35"/>
          <p:cNvPicPr/>
          <p:nvPr/>
        </p:nvPicPr>
        <p:blipFill>
          <a:blip r:embed="rId2"/>
          <a:stretch>
            <a:fillRect/>
          </a:stretch>
        </p:blipFill>
        <p:spPr>
          <a:xfrm>
            <a:off x="3602880" y="1604520"/>
            <a:ext cx="4984920" cy="3977280"/>
          </a:xfrm>
          <a:prstGeom prst="rect">
            <a:avLst/>
          </a:prstGeom>
          <a:ln>
            <a:noFill/>
          </a:ln>
        </p:spPr>
      </p:pic>
      <p:pic>
        <p:nvPicPr>
          <p:cNvPr id="37" name="Picture 36"/>
          <p:cNvPicPr/>
          <p:nvPr/>
        </p:nvPicPr>
        <p:blipFill>
          <a:blip r:embed="rId2"/>
          <a:stretch>
            <a:fillRect/>
          </a:stretch>
        </p:blipFill>
        <p:spPr>
          <a:xfrm>
            <a:off x="3602880" y="1604520"/>
            <a:ext cx="4984920" cy="3977280"/>
          </a:xfrm>
          <a:prstGeom prst="rect">
            <a:avLst/>
          </a:prstGeom>
          <a:ln>
            <a:noFill/>
          </a:ln>
        </p:spPr>
      </p:pic>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2"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4"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6"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47"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1"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2"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3"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5"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6"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7"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9"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1"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63"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4"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8"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9"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71"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72"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pic>
        <p:nvPicPr>
          <p:cNvPr id="73" name="Picture 72"/>
          <p:cNvPicPr/>
          <p:nvPr/>
        </p:nvPicPr>
        <p:blipFill>
          <a:blip r:embed="rId2"/>
          <a:stretch>
            <a:fillRect/>
          </a:stretch>
        </p:blipFill>
        <p:spPr>
          <a:xfrm>
            <a:off x="3602880" y="1604520"/>
            <a:ext cx="4984920" cy="3977280"/>
          </a:xfrm>
          <a:prstGeom prst="rect">
            <a:avLst/>
          </a:prstGeom>
          <a:ln>
            <a:noFill/>
          </a:ln>
        </p:spPr>
      </p:pic>
      <p:pic>
        <p:nvPicPr>
          <p:cNvPr id="74" name="Picture 73"/>
          <p:cNvPicPr/>
          <p:nvPr/>
        </p:nvPicPr>
        <p:blipFill>
          <a:blip r:embed="rId2"/>
          <a:stretch>
            <a:fillRect/>
          </a:stretch>
        </p:blipFill>
        <p:spPr>
          <a:xfrm>
            <a:off x="3602880" y="1604520"/>
            <a:ext cx="4984920" cy="3977280"/>
          </a:xfrm>
          <a:prstGeom prst="rect">
            <a:avLst/>
          </a:prstGeom>
          <a:ln>
            <a:noFill/>
          </a:ln>
        </p:spPr>
      </p:pic>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5"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6"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jpeg"/><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2.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9"/>
          <p:cNvPicPr/>
          <p:nvPr/>
        </p:nvPicPr>
        <p:blipFill>
          <a:blip r:embed="rId13"/>
          <a:stretch>
            <a:fillRect/>
          </a:stretch>
        </p:blipFill>
        <p:spPr>
          <a:xfrm>
            <a:off x="0" y="0"/>
            <a:ext cx="12207960" cy="6856920"/>
          </a:xfrm>
          <a:prstGeom prst="rect">
            <a:avLst/>
          </a:prstGeom>
          <a:ln w="9360">
            <a:noFill/>
          </a:ln>
        </p:spPr>
      </p:pic>
      <p:pic>
        <p:nvPicPr>
          <p:cNvPr id="5" name="Picture 2"/>
          <p:cNvPicPr/>
          <p:nvPr/>
        </p:nvPicPr>
        <p:blipFill>
          <a:blip r:embed="rId14"/>
          <a:stretch>
            <a:fillRect/>
          </a:stretch>
        </p:blipFill>
        <p:spPr>
          <a:xfrm>
            <a:off x="0" y="0"/>
            <a:ext cx="12207960" cy="6856920"/>
          </a:xfrm>
          <a:prstGeom prst="rect">
            <a:avLst/>
          </a:prstGeom>
          <a:ln w="9360">
            <a:noFill/>
          </a:ln>
        </p:spPr>
      </p:pic>
      <p:sp>
        <p:nvSpPr>
          <p:cNvPr id="2"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3" name="PlaceHolder 2"/>
          <p:cNvSpPr>
            <a:spLocks noGrp="1"/>
          </p:cNvSpPr>
          <p:nvPr>
            <p:ph type="body"/>
          </p:nvPr>
        </p:nvSpPr>
        <p:spPr>
          <a:xfrm>
            <a:off x="609480" y="1604520"/>
            <a:ext cx="10972080" cy="397692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Click to edit the outline text format</a:t>
            </a:r>
            <a:endParaRPr lang="en-IN" sz="18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panose="05050102010706020507" charset="2"/>
              <a:buChar char=""/>
            </a:pPr>
            <a:r>
              <a:rPr lang="en-IN" sz="1800" b="0" strike="noStrike" spc="-1">
                <a:solidFill>
                  <a:srgbClr val="000000"/>
                </a:solidFill>
                <a:uFill>
                  <a:solidFill>
                    <a:srgbClr val="FFFFFF"/>
                  </a:solidFill>
                </a:uFill>
                <a:latin typeface="Arial" panose="020B0604020202020204"/>
              </a:rPr>
              <a:t>Second Outline Level</a:t>
            </a:r>
            <a:endParaRPr lang="en-IN" sz="1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Third Outline Level</a:t>
            </a:r>
            <a:endParaRPr lang="en-IN" sz="18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panose="05050102010706020507" charset="2"/>
              <a:buChar char=""/>
            </a:pPr>
            <a:r>
              <a:rPr lang="en-IN" sz="1800" b="0" strike="noStrike" spc="-1">
                <a:solidFill>
                  <a:srgbClr val="000000"/>
                </a:solidFill>
                <a:uFill>
                  <a:solidFill>
                    <a:srgbClr val="FFFFFF"/>
                  </a:solidFill>
                </a:uFill>
                <a:latin typeface="Arial" panose="020B0604020202020204"/>
              </a:rPr>
              <a:t>Fourth Outline Level</a:t>
            </a:r>
            <a:endParaRPr lang="en-IN" sz="18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Fifth Outline Level</a:t>
            </a:r>
            <a:endParaRPr lang="en-IN" sz="18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Sixth Outline Level</a:t>
            </a:r>
            <a:endParaRPr lang="en-IN" sz="18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Seventh Outline Level</a:t>
            </a:r>
            <a:endParaRPr lang="en-IN" sz="18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8" name="Picture 9"/>
          <p:cNvPicPr/>
          <p:nvPr/>
        </p:nvPicPr>
        <p:blipFill>
          <a:blip r:embed="rId13"/>
          <a:stretch>
            <a:fillRect/>
          </a:stretch>
        </p:blipFill>
        <p:spPr>
          <a:xfrm>
            <a:off x="0" y="0"/>
            <a:ext cx="12207960" cy="6856920"/>
          </a:xfrm>
          <a:prstGeom prst="rect">
            <a:avLst/>
          </a:prstGeom>
          <a:ln w="9360">
            <a:noFill/>
          </a:ln>
        </p:spPr>
      </p:pic>
      <p:sp>
        <p:nvSpPr>
          <p:cNvPr id="39"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panose="020B0604020202020204"/>
              </a:rPr>
              <a:t>Click to edit the title text format</a:t>
            </a:r>
            <a:endParaRPr lang="en-IN" sz="4400" b="0" strike="noStrike" spc="-1">
              <a:solidFill>
                <a:srgbClr val="000000"/>
              </a:solidFill>
              <a:uFill>
                <a:solidFill>
                  <a:srgbClr val="FFFFFF"/>
                </a:solidFill>
              </a:uFill>
              <a:latin typeface="Arial" panose="020B0604020202020204"/>
            </a:endParaRPr>
          </a:p>
        </p:txBody>
      </p:sp>
      <p:sp>
        <p:nvSpPr>
          <p:cNvPr id="40" name="PlaceHolder 2"/>
          <p:cNvSpPr>
            <a:spLocks noGrp="1"/>
          </p:cNvSpPr>
          <p:nvPr>
            <p:ph type="body"/>
          </p:nvPr>
        </p:nvSpPr>
        <p:spPr>
          <a:xfrm>
            <a:off x="609480" y="1604520"/>
            <a:ext cx="10972440" cy="397728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3200" b="0" strike="noStrike" spc="-1">
                <a:solidFill>
                  <a:srgbClr val="000000"/>
                </a:solidFill>
                <a:uFill>
                  <a:solidFill>
                    <a:srgbClr val="FFFFFF"/>
                  </a:solidFill>
                </a:uFill>
                <a:latin typeface="Arial" panose="020B0604020202020204"/>
              </a:rPr>
              <a:t>Click to edit the outline text format</a:t>
            </a:r>
            <a:endParaRPr lang="en-IN"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panose="05050102010706020507" charset="2"/>
              <a:buChar char=""/>
            </a:pPr>
            <a:r>
              <a:rPr lang="en-IN" sz="2800" b="0" strike="noStrike" spc="-1">
                <a:solidFill>
                  <a:srgbClr val="000000"/>
                </a:solidFill>
                <a:uFill>
                  <a:solidFill>
                    <a:srgbClr val="FFFFFF"/>
                  </a:solidFill>
                </a:uFill>
                <a:latin typeface="Arial" panose="020B0604020202020204"/>
              </a:rPr>
              <a:t>Second Outline Level</a:t>
            </a:r>
            <a:endParaRPr lang="en-IN"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IN" sz="2400" b="0" strike="noStrike" spc="-1">
                <a:solidFill>
                  <a:srgbClr val="000000"/>
                </a:solidFill>
                <a:uFill>
                  <a:solidFill>
                    <a:srgbClr val="FFFFFF"/>
                  </a:solidFill>
                </a:uFill>
                <a:latin typeface="Arial" panose="020B0604020202020204"/>
              </a:rPr>
              <a:t>Third Outline Level</a:t>
            </a:r>
            <a:endParaRPr lang="en-IN"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panose="05050102010706020507" charset="2"/>
              <a:buChar char=""/>
            </a:pPr>
            <a:r>
              <a:rPr lang="en-IN" sz="2000" b="0" strike="noStrike" spc="-1">
                <a:solidFill>
                  <a:srgbClr val="000000"/>
                </a:solidFill>
                <a:uFill>
                  <a:solidFill>
                    <a:srgbClr val="FFFFFF"/>
                  </a:solidFill>
                </a:uFill>
                <a:latin typeface="Arial" panose="020B0604020202020204"/>
              </a:rPr>
              <a:t>Fourth Outline Level</a:t>
            </a:r>
            <a:endParaRPr lang="en-IN"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Fifth Outline Level</a:t>
            </a:r>
            <a:endParaRPr lang="en-IN"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Sixth Outline Level</a:t>
            </a:r>
            <a:endParaRPr lang="en-IN"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Seventh Outline Level</a:t>
            </a:r>
            <a:endParaRPr lang="en-IN"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0.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45400" y="287640"/>
            <a:ext cx="11281680" cy="12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1" strike="noStrike" spc="-1" dirty="0">
                <a:solidFill>
                  <a:srgbClr val="FFFFFF"/>
                </a:solidFill>
                <a:uFill>
                  <a:solidFill>
                    <a:srgbClr val="FFFFFF"/>
                  </a:solidFill>
                </a:uFill>
                <a:latin typeface="Times New Roman" panose="02020603050405020304"/>
                <a:ea typeface="SimSun" panose="02010600030101010101" pitchFamily="2" charset="-122"/>
              </a:rPr>
              <a:t>Inter-city Car Pooling System System</a:t>
            </a:r>
            <a:endParaRPr lang="en-IN" sz="4400" b="0" strike="noStrike" spc="-1" dirty="0">
              <a:solidFill>
                <a:srgbClr val="000000"/>
              </a:solidFill>
              <a:uFill>
                <a:solidFill>
                  <a:srgbClr val="FFFFFF"/>
                </a:solidFill>
              </a:uFill>
              <a:latin typeface="Arial" panose="020B0604020202020204"/>
            </a:endParaRPr>
          </a:p>
        </p:txBody>
      </p:sp>
      <p:sp>
        <p:nvSpPr>
          <p:cNvPr id="81" name="CustomShape 2"/>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82" name="CustomShape 3"/>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98EFF522-4416-4CEC-98B2-9E9F656C6F6B}"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
        <p:nvSpPr>
          <p:cNvPr id="83" name="CustomShape 4"/>
          <p:cNvSpPr/>
          <p:nvPr/>
        </p:nvSpPr>
        <p:spPr>
          <a:xfrm>
            <a:off x="7392670" y="4952365"/>
            <a:ext cx="4629785" cy="1590675"/>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l">
              <a:lnSpc>
                <a:spcPct val="100000"/>
              </a:lnSpc>
            </a:pPr>
            <a:r>
              <a:rPr lang="en-IN" sz="1800" b="0" strike="noStrike" spc="-1" dirty="0">
                <a:solidFill>
                  <a:srgbClr val="000000"/>
                </a:solidFill>
                <a:uFill>
                  <a:solidFill>
                    <a:srgbClr val="FFFFFF"/>
                  </a:solidFill>
                </a:uFill>
                <a:latin typeface="Arial" panose="020B0604020202020204"/>
                <a:ea typeface="SimSun" panose="02010600030101010101" pitchFamily="2" charset="-122"/>
              </a:rPr>
              <a:t>Submitted By:</a:t>
            </a:r>
            <a:r>
              <a:rPr lang="en-IN" sz="1800" b="0" strike="noStrike" spc="-1" dirty="0">
                <a:solidFill>
                  <a:srgbClr val="000000"/>
                </a:solidFill>
                <a:uFill>
                  <a:solidFill>
                    <a:srgbClr val="FFFFFF"/>
                  </a:solidFill>
                </a:uFill>
                <a:latin typeface="Times New Roman" panose="02020603050405020304"/>
                <a:ea typeface="SimSun" panose="02010600030101010101" pitchFamily="2" charset="-122"/>
              </a:rPr>
              <a:t> </a:t>
            </a:r>
            <a:endParaRPr lang="en-IN" sz="1800" b="0" strike="noStrike" spc="-1" dirty="0">
              <a:solidFill>
                <a:srgbClr val="000000"/>
              </a:solidFill>
              <a:uFill>
                <a:solidFill>
                  <a:srgbClr val="FFFFFF"/>
                </a:solidFill>
              </a:uFill>
              <a:latin typeface="Times New Roman" panose="02020603050405020304"/>
              <a:ea typeface="SimSun" panose="02010600030101010101" pitchFamily="2" charset="-122"/>
            </a:endParaRPr>
          </a:p>
          <a:p>
            <a:pPr algn="l">
              <a:lnSpc>
                <a:spcPct val="100000"/>
              </a:lnSpc>
            </a:pPr>
            <a:r>
              <a:rPr lang="en-IN" sz="1800" b="0" strike="noStrike" spc="-1" dirty="0">
                <a:solidFill>
                  <a:srgbClr val="000000"/>
                </a:solidFill>
                <a:uFill>
                  <a:solidFill>
                    <a:srgbClr val="FFFFFF"/>
                  </a:solidFill>
                </a:uFill>
                <a:latin typeface="Arial" panose="020B0604020202020204"/>
                <a:ea typeface="SimSun" panose="02010600030101010101" pitchFamily="2" charset="-122"/>
              </a:rPr>
              <a:t>Mahesh Bhabhad     	  (2</a:t>
            </a:r>
            <a:r>
              <a:rPr lang="en-US" altLang="en-IN" sz="1800" b="0" strike="noStrike" spc="-1" dirty="0">
                <a:solidFill>
                  <a:srgbClr val="000000"/>
                </a:solidFill>
                <a:uFill>
                  <a:solidFill>
                    <a:srgbClr val="FFFFFF"/>
                  </a:solidFill>
                </a:uFill>
                <a:latin typeface="Arial" panose="020B0604020202020204"/>
                <a:ea typeface="SimSun" panose="02010600030101010101" pitchFamily="2" charset="-122"/>
              </a:rPr>
              <a:t>3034302</a:t>
            </a:r>
            <a:r>
              <a:rPr lang="en-IN" sz="1800" b="0" strike="noStrike" spc="-1" dirty="0">
                <a:solidFill>
                  <a:srgbClr val="000000"/>
                </a:solidFill>
                <a:uFill>
                  <a:solidFill>
                    <a:srgbClr val="FFFFFF"/>
                  </a:solidFill>
                </a:uFill>
                <a:latin typeface="Arial" panose="020B0604020202020204"/>
                <a:ea typeface="SimSun" panose="02010600030101010101" pitchFamily="2" charset="-122"/>
              </a:rPr>
              <a:t>0055)</a:t>
            </a:r>
            <a:endParaRPr lang="en-IN" sz="1800" b="0" strike="noStrike" spc="-1" dirty="0">
              <a:solidFill>
                <a:srgbClr val="000000"/>
              </a:solidFill>
              <a:uFill>
                <a:solidFill>
                  <a:srgbClr val="FFFFFF"/>
                </a:solidFill>
              </a:uFill>
              <a:latin typeface="Arial" panose="020B0604020202020204"/>
            </a:endParaRPr>
          </a:p>
          <a:p>
            <a:pPr algn="l">
              <a:lnSpc>
                <a:spcPct val="100000"/>
              </a:lnSpc>
            </a:pPr>
            <a:r>
              <a:rPr lang="en-IN" spc="-1" dirty="0">
                <a:solidFill>
                  <a:srgbClr val="000000"/>
                </a:solidFill>
                <a:uFill>
                  <a:solidFill>
                    <a:srgbClr val="FFFFFF"/>
                  </a:solidFill>
                </a:uFill>
                <a:latin typeface="Arial" panose="020B0604020202020204"/>
                <a:ea typeface="SimSun" panose="02010600030101010101" pitchFamily="2" charset="-122"/>
              </a:rPr>
              <a:t>Tarun Rathore                     </a:t>
            </a:r>
            <a:r>
              <a:rPr lang="en-IN" sz="1800" b="0" strike="noStrike" spc="-1" dirty="0">
                <a:solidFill>
                  <a:srgbClr val="000000"/>
                </a:solidFill>
                <a:uFill>
                  <a:solidFill>
                    <a:srgbClr val="FFFFFF"/>
                  </a:solidFill>
                </a:uFill>
                <a:latin typeface="Arial" panose="020B0604020202020204"/>
                <a:ea typeface="SimSun" panose="02010600030101010101" pitchFamily="2" charset="-122"/>
              </a:rPr>
              <a:t> (</a:t>
            </a:r>
            <a:r>
              <a:rPr lang="en-IN" spc="-1" dirty="0">
                <a:solidFill>
                  <a:srgbClr val="000000"/>
                </a:solidFill>
                <a:uFill>
                  <a:solidFill>
                    <a:srgbClr val="FFFFFF"/>
                  </a:solidFill>
                </a:uFill>
                <a:latin typeface="Arial" panose="020B0604020202020204"/>
                <a:ea typeface="SimSun" panose="02010600030101010101" pitchFamily="2" charset="-122"/>
                <a:sym typeface="+mn-ea"/>
              </a:rPr>
              <a:t>2</a:t>
            </a:r>
            <a:r>
              <a:rPr lang="en-US" altLang="en-IN" spc="-1" dirty="0">
                <a:solidFill>
                  <a:srgbClr val="000000"/>
                </a:solidFill>
                <a:uFill>
                  <a:solidFill>
                    <a:srgbClr val="FFFFFF"/>
                  </a:solidFill>
                </a:uFill>
                <a:latin typeface="Arial" panose="020B0604020202020204"/>
                <a:ea typeface="SimSun" panose="02010600030101010101" pitchFamily="2" charset="-122"/>
                <a:sym typeface="+mn-ea"/>
              </a:rPr>
              <a:t>3034302</a:t>
            </a:r>
            <a:r>
              <a:rPr lang="en-IN" spc="-1" dirty="0">
                <a:solidFill>
                  <a:srgbClr val="000000"/>
                </a:solidFill>
                <a:uFill>
                  <a:solidFill>
                    <a:srgbClr val="FFFFFF"/>
                  </a:solidFill>
                </a:uFill>
                <a:latin typeface="Arial" panose="020B0604020202020204"/>
                <a:ea typeface="SimSun" panose="02010600030101010101" pitchFamily="2" charset="-122"/>
                <a:sym typeface="+mn-ea"/>
              </a:rPr>
              <a:t>00</a:t>
            </a:r>
            <a:r>
              <a:rPr lang="en-IN" sz="1800" b="0" strike="noStrike" spc="-1" dirty="0">
                <a:solidFill>
                  <a:srgbClr val="000000"/>
                </a:solidFill>
                <a:uFill>
                  <a:solidFill>
                    <a:srgbClr val="FFFFFF"/>
                  </a:solidFill>
                </a:uFill>
                <a:latin typeface="Arial" panose="020B0604020202020204"/>
                <a:ea typeface="SimSun" panose="02010600030101010101" pitchFamily="2" charset="-122"/>
              </a:rPr>
              <a:t>99)</a:t>
            </a:r>
            <a:endParaRPr lang="en-IN" sz="1800" b="0" strike="noStrike" spc="-1" dirty="0">
              <a:solidFill>
                <a:srgbClr val="000000"/>
              </a:solidFill>
              <a:uFill>
                <a:solidFill>
                  <a:srgbClr val="FFFFFF"/>
                </a:solidFill>
              </a:uFill>
              <a:latin typeface="Arial" panose="020B0604020202020204"/>
              <a:ea typeface="SimSun" panose="02010600030101010101" pitchFamily="2" charset="-122"/>
            </a:endParaRPr>
          </a:p>
          <a:p>
            <a:pPr algn="l">
              <a:lnSpc>
                <a:spcPct val="100000"/>
              </a:lnSpc>
            </a:pPr>
            <a:r>
              <a:rPr lang="en-IN" spc="-1" dirty="0">
                <a:solidFill>
                  <a:srgbClr val="000000"/>
                </a:solidFill>
                <a:uFill>
                  <a:solidFill>
                    <a:srgbClr val="FFFFFF"/>
                  </a:solidFill>
                </a:uFill>
                <a:latin typeface="Arial" panose="020B0604020202020204"/>
                <a:ea typeface="SimSun" panose="02010600030101010101" pitchFamily="2" charset="-122"/>
              </a:rPr>
              <a:t>Nikhil Madhekar       	  (</a:t>
            </a:r>
            <a:r>
              <a:rPr lang="en-IN" spc="-1" dirty="0">
                <a:solidFill>
                  <a:srgbClr val="000000"/>
                </a:solidFill>
                <a:uFill>
                  <a:solidFill>
                    <a:srgbClr val="FFFFFF"/>
                  </a:solidFill>
                </a:uFill>
                <a:latin typeface="Arial" panose="020B0604020202020204"/>
                <a:ea typeface="SimSun" panose="02010600030101010101" pitchFamily="2" charset="-122"/>
                <a:sym typeface="+mn-ea"/>
              </a:rPr>
              <a:t>2</a:t>
            </a:r>
            <a:r>
              <a:rPr lang="en-US" altLang="en-IN" spc="-1" dirty="0">
                <a:solidFill>
                  <a:srgbClr val="000000"/>
                </a:solidFill>
                <a:uFill>
                  <a:solidFill>
                    <a:srgbClr val="FFFFFF"/>
                  </a:solidFill>
                </a:uFill>
                <a:latin typeface="Arial" panose="020B0604020202020204"/>
                <a:ea typeface="SimSun" panose="02010600030101010101" pitchFamily="2" charset="-122"/>
                <a:sym typeface="+mn-ea"/>
              </a:rPr>
              <a:t>3034302</a:t>
            </a:r>
            <a:r>
              <a:rPr lang="en-IN" spc="-1" dirty="0">
                <a:solidFill>
                  <a:srgbClr val="000000"/>
                </a:solidFill>
                <a:uFill>
                  <a:solidFill>
                    <a:srgbClr val="FFFFFF"/>
                  </a:solidFill>
                </a:uFill>
                <a:latin typeface="Arial" panose="020B0604020202020204"/>
                <a:ea typeface="SimSun" panose="02010600030101010101" pitchFamily="2" charset="-122"/>
                <a:sym typeface="+mn-ea"/>
              </a:rPr>
              <a:t>00</a:t>
            </a:r>
            <a:r>
              <a:rPr lang="en-IN" spc="-1" dirty="0">
                <a:solidFill>
                  <a:srgbClr val="000000"/>
                </a:solidFill>
                <a:uFill>
                  <a:solidFill>
                    <a:srgbClr val="FFFFFF"/>
                  </a:solidFill>
                </a:uFill>
                <a:latin typeface="Arial" panose="020B0604020202020204"/>
                <a:ea typeface="SimSun" panose="02010600030101010101" pitchFamily="2" charset="-122"/>
              </a:rPr>
              <a:t>52)</a:t>
            </a:r>
            <a:endParaRPr lang="en-IN" sz="1800" b="0" strike="noStrike" spc="-1" dirty="0">
              <a:solidFill>
                <a:srgbClr val="000000"/>
              </a:solidFill>
              <a:uFill>
                <a:solidFill>
                  <a:srgbClr val="FFFFFF"/>
                </a:solidFill>
              </a:uFill>
              <a:latin typeface="Arial" panose="020B0604020202020204"/>
              <a:ea typeface="SimSun" panose="02010600030101010101" pitchFamily="2" charset="-122"/>
            </a:endParaRPr>
          </a:p>
          <a:p>
            <a:pPr algn="l">
              <a:lnSpc>
                <a:spcPct val="100000"/>
              </a:lnSpc>
            </a:pPr>
            <a:r>
              <a:rPr lang="en-IN" sz="1800" b="0" strike="noStrike" spc="-1" dirty="0" err="1">
                <a:solidFill>
                  <a:srgbClr val="000000"/>
                </a:solidFill>
                <a:uFill>
                  <a:solidFill>
                    <a:srgbClr val="FFFFFF"/>
                  </a:solidFill>
                </a:uFill>
                <a:latin typeface="Arial" panose="020B0604020202020204"/>
                <a:ea typeface="SimSun" panose="02010600030101010101" pitchFamily="2" charset="-122"/>
              </a:rPr>
              <a:t>Mohsin Naqvi     </a:t>
            </a:r>
            <a:r>
              <a:rPr lang="en-IN" sz="1800" b="0" strike="noStrike" spc="-1" dirty="0">
                <a:solidFill>
                  <a:srgbClr val="000000"/>
                </a:solidFill>
                <a:uFill>
                  <a:solidFill>
                    <a:srgbClr val="FFFFFF"/>
                  </a:solidFill>
                </a:uFill>
                <a:latin typeface="Arial" panose="020B0604020202020204"/>
                <a:ea typeface="SimSun" panose="02010600030101010101" pitchFamily="2" charset="-122"/>
              </a:rPr>
              <a:t>  	  (</a:t>
            </a:r>
            <a:r>
              <a:rPr lang="en-IN" spc="-1" dirty="0">
                <a:solidFill>
                  <a:srgbClr val="000000"/>
                </a:solidFill>
                <a:uFill>
                  <a:solidFill>
                    <a:srgbClr val="FFFFFF"/>
                  </a:solidFill>
                </a:uFill>
                <a:latin typeface="Arial" panose="020B0604020202020204"/>
                <a:ea typeface="SimSun" panose="02010600030101010101" pitchFamily="2" charset="-122"/>
                <a:sym typeface="+mn-ea"/>
              </a:rPr>
              <a:t>2</a:t>
            </a:r>
            <a:r>
              <a:rPr lang="en-US" altLang="en-IN" spc="-1" dirty="0">
                <a:solidFill>
                  <a:srgbClr val="000000"/>
                </a:solidFill>
                <a:uFill>
                  <a:solidFill>
                    <a:srgbClr val="FFFFFF"/>
                  </a:solidFill>
                </a:uFill>
                <a:latin typeface="Arial" panose="020B0604020202020204"/>
                <a:ea typeface="SimSun" panose="02010600030101010101" pitchFamily="2" charset="-122"/>
                <a:sym typeface="+mn-ea"/>
              </a:rPr>
              <a:t>3034302</a:t>
            </a:r>
            <a:r>
              <a:rPr lang="en-IN" spc="-1" dirty="0">
                <a:solidFill>
                  <a:srgbClr val="000000"/>
                </a:solidFill>
                <a:uFill>
                  <a:solidFill>
                    <a:srgbClr val="FFFFFF"/>
                  </a:solidFill>
                </a:uFill>
                <a:latin typeface="Arial" panose="020B0604020202020204"/>
                <a:ea typeface="SimSun" panose="02010600030101010101" pitchFamily="2" charset="-122"/>
                <a:sym typeface="+mn-ea"/>
              </a:rPr>
              <a:t>00</a:t>
            </a:r>
            <a:r>
              <a:rPr lang="en-IN" sz="1800" b="0" strike="noStrike" spc="-1" dirty="0">
                <a:solidFill>
                  <a:srgbClr val="000000"/>
                </a:solidFill>
                <a:uFill>
                  <a:solidFill>
                    <a:srgbClr val="FFFFFF"/>
                  </a:solidFill>
                </a:uFill>
                <a:latin typeface="Arial" panose="020B0604020202020204"/>
                <a:ea typeface="SimSun" panose="02010600030101010101" pitchFamily="2" charset="-122"/>
              </a:rPr>
              <a:t>79)</a:t>
            </a:r>
            <a:endParaRPr lang="en-IN" sz="1800" b="0" strike="noStrike" spc="-1" dirty="0">
              <a:solidFill>
                <a:srgbClr val="000000"/>
              </a:solidFill>
              <a:uFill>
                <a:solidFill>
                  <a:srgbClr val="FFFFFF"/>
                </a:solidFill>
              </a:uFill>
              <a:latin typeface="Arial" panose="020B0604020202020204"/>
            </a:endParaRPr>
          </a:p>
          <a:p>
            <a:pPr algn="l">
              <a:lnSpc>
                <a:spcPct val="100000"/>
              </a:lnSpc>
            </a:pPr>
            <a:endParaRPr lang="en-IN" sz="1800" b="0" strike="noStrike" spc="-1" dirty="0">
              <a:solidFill>
                <a:srgbClr val="000000"/>
              </a:solidFill>
              <a:uFill>
                <a:solidFill>
                  <a:srgbClr val="FFFFFF"/>
                </a:solidFill>
              </a:uFill>
              <a:latin typeface="Arial" panose="020B0604020202020204"/>
              <a:ea typeface="SimSun" panose="02010600030101010101" pitchFamily="2" charset="-122"/>
            </a:endParaRPr>
          </a:p>
          <a:p>
            <a:pPr>
              <a:lnSpc>
                <a:spcPct val="100000"/>
              </a:lnSpc>
            </a:pPr>
            <a:endParaRPr lang="en-IN" sz="1800" b="0" strike="noStrike" spc="-1" dirty="0">
              <a:solidFill>
                <a:srgbClr val="000000"/>
              </a:solidFill>
              <a:uFill>
                <a:solidFill>
                  <a:srgbClr val="FFFFFF"/>
                </a:solidFill>
              </a:uFill>
              <a:latin typeface="Arial" panose="020B0604020202020204"/>
            </a:endParaRPr>
          </a:p>
        </p:txBody>
      </p:sp>
      <p:pic>
        <p:nvPicPr>
          <p:cNvPr id="84" name="Picture 1"/>
          <p:cNvPicPr/>
          <p:nvPr/>
        </p:nvPicPr>
        <p:blipFill>
          <a:blip r:embed="rId1"/>
          <a:stretch>
            <a:fillRect/>
          </a:stretch>
        </p:blipFill>
        <p:spPr>
          <a:xfrm>
            <a:off x="4131945" y="1635125"/>
            <a:ext cx="3450590" cy="1367155"/>
          </a:xfrm>
          <a:prstGeom prst="rect">
            <a:avLst/>
          </a:prstGeom>
          <a:ln w="9360">
            <a:noFill/>
          </a:ln>
        </p:spPr>
      </p:pic>
      <p:sp>
        <p:nvSpPr>
          <p:cNvPr id="85" name="CustomShape 5"/>
          <p:cNvSpPr/>
          <p:nvPr/>
        </p:nvSpPr>
        <p:spPr>
          <a:xfrm>
            <a:off x="781246" y="5108881"/>
            <a:ext cx="2823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dirty="0">
                <a:solidFill>
                  <a:srgbClr val="000000"/>
                </a:solidFill>
                <a:uFill>
                  <a:solidFill>
                    <a:srgbClr val="FFFFFF"/>
                  </a:solidFill>
                </a:uFill>
                <a:latin typeface="Arial" panose="020B0604020202020204"/>
                <a:ea typeface="SimSun" panose="02010600030101010101" pitchFamily="2" charset="-122"/>
              </a:rPr>
              <a:t>Guided By:</a:t>
            </a:r>
            <a:endParaRPr lang="en-IN" sz="1800" b="0" strike="noStrike" spc="-1" dirty="0">
              <a:solidFill>
                <a:srgbClr val="000000"/>
              </a:solidFill>
              <a:uFill>
                <a:solidFill>
                  <a:srgbClr val="FFFFFF"/>
                </a:solidFill>
              </a:uFill>
              <a:latin typeface="Arial" panose="020B0604020202020204"/>
            </a:endParaRPr>
          </a:p>
          <a:p>
            <a:pPr>
              <a:lnSpc>
                <a:spcPct val="100000"/>
              </a:lnSpc>
            </a:pPr>
            <a:r>
              <a:rPr lang="en-IN" sz="1800" b="0" strike="noStrike" spc="-1" dirty="0">
                <a:solidFill>
                  <a:srgbClr val="000000"/>
                </a:solidFill>
                <a:uFill>
                  <a:solidFill>
                    <a:srgbClr val="FFFFFF"/>
                  </a:solidFill>
                </a:uFill>
                <a:latin typeface="Arial" panose="020B0604020202020204"/>
                <a:ea typeface="SimSun" panose="02010600030101010101" pitchFamily="2" charset="-122"/>
              </a:rPr>
              <a:t>Mrs: Bakul Joshi</a:t>
            </a:r>
            <a:endParaRPr lang="en-IN" sz="1800" b="0" strike="noStrike" spc="-1" dirty="0">
              <a:solidFill>
                <a:srgbClr val="000000"/>
              </a:solidFill>
              <a:uFill>
                <a:solidFill>
                  <a:srgbClr val="FFFFFF"/>
                </a:solidFill>
              </a:uFill>
              <a:latin typeface="Arial" panose="020B0604020202020204"/>
            </a:endParaRPr>
          </a:p>
          <a:p>
            <a:pPr>
              <a:lnSpc>
                <a:spcPct val="100000"/>
              </a:lnSpc>
            </a:pPr>
            <a:endParaRPr lang="en-IN" sz="1800" b="0" strike="noStrike" spc="-1" dirty="0">
              <a:solidFill>
                <a:srgbClr val="000000"/>
              </a:solidFill>
              <a:uFill>
                <a:solidFill>
                  <a:srgbClr val="FFFFFF"/>
                </a:solidFill>
              </a:uFill>
              <a:latin typeface="Arial" panose="020B0604020202020204"/>
            </a:endParaRPr>
          </a:p>
        </p:txBody>
      </p:sp>
    </p:spTree>
  </p:cSld>
  <p:clrMapOvr>
    <a:masterClrMapping/>
  </p:clrMapOvr>
  <p:transition>
    <p:push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Technology platform used for Project</a:t>
            </a:r>
            <a:endParaRPr lang="en-IN" altLang="en-US"/>
          </a:p>
        </p:txBody>
      </p:sp>
      <p:pic>
        <p:nvPicPr>
          <p:cNvPr id="5" name="Picture 4" descr="Technologies used"/>
          <p:cNvPicPr>
            <a:picLocks noChangeAspect="1"/>
          </p:cNvPicPr>
          <p:nvPr/>
        </p:nvPicPr>
        <p:blipFill>
          <a:blip r:embed="rId1"/>
          <a:stretch>
            <a:fillRect/>
          </a:stretch>
        </p:blipFill>
        <p:spPr>
          <a:xfrm>
            <a:off x="3145155" y="1233805"/>
            <a:ext cx="5760720" cy="54254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4400" b="1" strike="noStrike" spc="-1" dirty="0">
                <a:solidFill>
                  <a:srgbClr val="000000"/>
                </a:solidFill>
                <a:uFill>
                  <a:solidFill>
                    <a:srgbClr val="FFFFFF"/>
                  </a:solidFill>
                </a:uFill>
                <a:latin typeface="Arial" panose="020B0604020202020204"/>
              </a:rPr>
              <a:t>Roles and responsibitities</a:t>
            </a:r>
            <a:endParaRPr lang="en-IN" sz="4400" b="1" strike="noStrike" spc="-1" dirty="0">
              <a:solidFill>
                <a:srgbClr val="000000"/>
              </a:solidFill>
              <a:uFill>
                <a:solidFill>
                  <a:srgbClr val="FFFFFF"/>
                </a:solidFill>
              </a:uFill>
              <a:latin typeface="Arial" panose="020B0604020202020204"/>
            </a:endParaRPr>
          </a:p>
        </p:txBody>
      </p:sp>
      <p:sp>
        <p:nvSpPr>
          <p:cNvPr id="97" name="CustomShape 2"/>
          <p:cNvSpPr/>
          <p:nvPr/>
        </p:nvSpPr>
        <p:spPr>
          <a:xfrm>
            <a:off x="609480" y="1174680"/>
            <a:ext cx="10971720" cy="495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IN" sz="1800" b="0" strike="noStrike" spc="-1">
              <a:solidFill>
                <a:srgbClr val="000000"/>
              </a:solidFill>
              <a:uFill>
                <a:solidFill>
                  <a:srgbClr val="FFFFFF"/>
                </a:solidFill>
              </a:uFill>
              <a:latin typeface="Arial" panose="020B0604020202020204"/>
            </a:endParaRPr>
          </a:p>
          <a:p>
            <a:pPr algn="just">
              <a:lnSpc>
                <a:spcPct val="100000"/>
              </a:lnSpc>
            </a:pPr>
            <a:endParaRPr lang="en-IN" sz="1800" b="0" strike="noStrike" spc="-1">
              <a:solidFill>
                <a:srgbClr val="000000"/>
              </a:solidFill>
              <a:uFill>
                <a:solidFill>
                  <a:srgbClr val="FFFFFF"/>
                </a:solidFill>
              </a:uFill>
              <a:latin typeface="Arial" panose="020B0604020202020204"/>
            </a:endParaRPr>
          </a:p>
          <a:p>
            <a:pPr algn="just">
              <a:lnSpc>
                <a:spcPct val="100000"/>
              </a:lnSpc>
            </a:pPr>
            <a:endParaRPr lang="en-IN" sz="1800" b="0" strike="noStrike" spc="-1">
              <a:solidFill>
                <a:srgbClr val="000000"/>
              </a:solidFill>
              <a:uFill>
                <a:solidFill>
                  <a:srgbClr val="FFFFFF"/>
                </a:solidFill>
              </a:uFill>
              <a:latin typeface="Arial" panose="020B0604020202020204"/>
            </a:endParaRPr>
          </a:p>
          <a:p>
            <a:pPr algn="just">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p:txBody>
      </p:sp>
      <p:sp>
        <p:nvSpPr>
          <p:cNvPr id="98" name="CustomShape 3"/>
          <p:cNvSpPr/>
          <p:nvPr/>
        </p:nvSpPr>
        <p:spPr>
          <a:xfrm>
            <a:off x="2489040" y="2850480"/>
            <a:ext cx="308880" cy="367200"/>
          </a:xfrm>
          <a:prstGeom prst="rect">
            <a:avLst/>
          </a:prstGeom>
          <a:noFill/>
          <a:ln>
            <a:noFill/>
          </a:ln>
        </p:spPr>
        <p:style>
          <a:lnRef idx="0">
            <a:scrgbClr r="0" g="0" b="0"/>
          </a:lnRef>
          <a:fillRef idx="0">
            <a:scrgbClr r="0" g="0" b="0"/>
          </a:fillRef>
          <a:effectRef idx="0">
            <a:scrgbClr r="0" g="0" b="0"/>
          </a:effectRef>
          <a:fontRef idx="minor"/>
        </p:style>
      </p:sp>
      <p:sp>
        <p:nvSpPr>
          <p:cNvPr id="99" name="CustomShape 4"/>
          <p:cNvSpPr/>
          <p:nvPr/>
        </p:nvSpPr>
        <p:spPr>
          <a:xfrm>
            <a:off x="609480" y="1145702"/>
            <a:ext cx="9941040" cy="191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270" algn="just">
              <a:lnSpc>
                <a:spcPct val="100000"/>
              </a:lnSpc>
              <a:buClr>
                <a:srgbClr val="000000"/>
              </a:buClr>
            </a:pPr>
            <a:r>
              <a:rPr lang="en-US" sz="2400" dirty="0"/>
              <a:t>	 </a:t>
            </a:r>
            <a:endParaRPr lang="en-US" sz="2400" dirty="0"/>
          </a:p>
          <a:p>
            <a:pPr marL="1270" indent="0" algn="just">
              <a:lnSpc>
                <a:spcPct val="100000"/>
              </a:lnSpc>
              <a:buClr>
                <a:srgbClr val="000000"/>
              </a:buClr>
              <a:buFont typeface="Arial" panose="020B0604020202020204" pitchFamily="34" charset="0"/>
              <a:buNone/>
            </a:pPr>
            <a:r>
              <a:rPr lang="en-IN" altLang="en-US" sz="2400" dirty="0"/>
              <a:t>Roles</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User</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Passenger</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Admin</a:t>
            </a:r>
            <a:endParaRPr lang="en-US" sz="2400" dirty="0"/>
          </a:p>
          <a:p>
            <a:pPr marL="1270" indent="0" algn="just">
              <a:lnSpc>
                <a:spcPct val="100000"/>
              </a:lnSpc>
              <a:buClr>
                <a:srgbClr val="000000"/>
              </a:buClr>
              <a:buFont typeface="Arial" panose="020B0604020202020204" pitchFamily="34" charset="0"/>
              <a:buNone/>
            </a:pPr>
            <a:r>
              <a:rPr lang="en-IN" altLang="en-US" sz="2400" dirty="0"/>
              <a:t>Responsibilities of each user</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User-</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Passenger-get benifited from appl</a:t>
            </a:r>
            <a:r>
              <a:rPr lang="en-US" altLang="en-IN" sz="2400" dirty="0"/>
              <a:t>ication</a:t>
            </a:r>
            <a:r>
              <a:rPr lang="en-IN" altLang="en-US" sz="2400" dirty="0"/>
              <a:t>.</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Admin-</a:t>
            </a:r>
            <a:r>
              <a:rPr lang="en-IN" altLang="en-US" sz="2400" dirty="0">
                <a:sym typeface="+mn-ea"/>
              </a:rPr>
              <a:t>Account management, permission to allow users and car-owner passenger.</a:t>
            </a:r>
            <a:endParaRPr lang="en-US" sz="2400" dirty="0"/>
          </a:p>
          <a:p>
            <a:pPr marL="1270" indent="0" algn="just">
              <a:lnSpc>
                <a:spcPct val="100000"/>
              </a:lnSpc>
              <a:buClr>
                <a:srgbClr val="000000"/>
              </a:buClr>
              <a:buFont typeface="Arial" panose="020B0604020202020204" pitchFamily="34" charset="0"/>
              <a:buNone/>
            </a:pPr>
            <a:r>
              <a:rPr lang="en-IN" altLang="en-US" sz="2400" dirty="0"/>
              <a:t>User cases of each user</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User-</a:t>
            </a:r>
            <a:r>
              <a:rPr lang="en-US" altLang="en-IN" sz="2400" dirty="0"/>
              <a:t>update profile,create ride ,delete ride,update ride.</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Passenger-update profile</a:t>
            </a:r>
            <a:r>
              <a:rPr lang="en-US" altLang="en-IN" sz="2400" dirty="0"/>
              <a:t>,</a:t>
            </a:r>
            <a:r>
              <a:rPr lang="en-US" altLang="en-IN" sz="2400" dirty="0">
                <a:sym typeface="+mn-ea"/>
              </a:rPr>
              <a:t>create ride ,delete ride,update ride.</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Admin-allow car-owner,</a:t>
            </a:r>
            <a:r>
              <a:rPr lang="en-US" altLang="en-IN" sz="2400" dirty="0"/>
              <a:t>allow users.</a:t>
            </a:r>
            <a:endParaRPr lang="en-IN" altLang="en-US" sz="2400" dirty="0"/>
          </a:p>
          <a:p>
            <a:pPr marL="344170" indent="-342900" algn="just">
              <a:lnSpc>
                <a:spcPct val="100000"/>
              </a:lnSpc>
              <a:buClr>
                <a:srgbClr val="000000"/>
              </a:buClr>
              <a:buFont typeface="Arial" panose="020B0604020202020204" pitchFamily="34" charset="0"/>
              <a:buChar char="•"/>
            </a:pPr>
            <a:endParaRPr lang="en-US" sz="2400" dirty="0"/>
          </a:p>
          <a:p>
            <a:pPr marL="1270">
              <a:lnSpc>
                <a:spcPct val="100000"/>
              </a:lnSpc>
              <a:buClr>
                <a:srgbClr val="000000"/>
              </a:buClr>
            </a:pPr>
            <a:r>
              <a:rPr lang="en-US" sz="2400" dirty="0"/>
              <a:t>	</a:t>
            </a:r>
            <a:endParaRPr lang="en-IN" sz="2400" b="0" strike="noStrike" spc="-1" dirty="0">
              <a:solidFill>
                <a:srgbClr val="000000"/>
              </a:solidFill>
              <a:uFill>
                <a:solidFill>
                  <a:srgbClr val="FFFFFF"/>
                </a:solidFill>
              </a:uFill>
              <a:latin typeface="Arial" panose="020B0604020202020204"/>
            </a:endParaRPr>
          </a:p>
        </p:txBody>
      </p:sp>
      <p:pic>
        <p:nvPicPr>
          <p:cNvPr id="100" name="Picture 1"/>
          <p:cNvPicPr/>
          <p:nvPr/>
        </p:nvPicPr>
        <p:blipFill>
          <a:blip r:embed="rId1"/>
          <a:stretch>
            <a:fillRect/>
          </a:stretch>
        </p:blipFill>
        <p:spPr>
          <a:xfrm>
            <a:off x="9908640" y="-12600"/>
            <a:ext cx="2281680" cy="773640"/>
          </a:xfrm>
          <a:prstGeom prst="rect">
            <a:avLst/>
          </a:prstGeom>
          <a:ln w="9360">
            <a:noFill/>
          </a:ln>
        </p:spPr>
      </p:pic>
      <p:sp>
        <p:nvSpPr>
          <p:cNvPr id="101" name="CustomShape 5"/>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02" name="CustomShape 6"/>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0BF8BCED-4FC0-4E01-822B-381706900DB3}"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610140" y="263903"/>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1" spc="-1" dirty="0">
                <a:solidFill>
                  <a:srgbClr val="000000"/>
                </a:solidFill>
                <a:uFill>
                  <a:solidFill>
                    <a:srgbClr val="FFFFFF"/>
                  </a:solidFill>
                </a:uFill>
                <a:latin typeface="Arial" panose="020B0604020202020204"/>
                <a:ea typeface="SimSun" panose="02010600030101010101" pitchFamily="2" charset="-122"/>
              </a:rPr>
              <a:t>W</a:t>
            </a:r>
            <a:r>
              <a:rPr lang="en-IN" sz="4400" b="1" spc="-1" dirty="0" err="1">
                <a:solidFill>
                  <a:srgbClr val="000000"/>
                </a:solidFill>
                <a:uFill>
                  <a:solidFill>
                    <a:srgbClr val="FFFFFF"/>
                  </a:solidFill>
                </a:uFill>
                <a:latin typeface="Arial" panose="020B0604020202020204"/>
                <a:ea typeface="SimSun" panose="02010600030101010101" pitchFamily="2" charset="-122"/>
              </a:rPr>
              <a:t>orking</a:t>
            </a:r>
            <a:endParaRPr lang="en-IN" sz="4400" b="1" strike="noStrike" spc="-1" dirty="0">
              <a:solidFill>
                <a:srgbClr val="000000"/>
              </a:solidFill>
              <a:uFill>
                <a:solidFill>
                  <a:srgbClr val="FFFFFF"/>
                </a:solidFill>
              </a:uFill>
              <a:latin typeface="Arial" panose="020B0604020202020204"/>
            </a:endParaRPr>
          </a:p>
        </p:txBody>
      </p:sp>
      <p:sp>
        <p:nvSpPr>
          <p:cNvPr id="104" name="CustomShape 2"/>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05" name="CustomShape 3"/>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C87E2E6-A856-41E8-9199-1CE98E2FB9A0}"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
        <p:nvSpPr>
          <p:cNvPr id="107" name="CustomShape 4"/>
          <p:cNvSpPr/>
          <p:nvPr/>
        </p:nvSpPr>
        <p:spPr>
          <a:xfrm>
            <a:off x="1538966" y="2032587"/>
            <a:ext cx="62582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IN" sz="1800" b="0" strike="noStrike" spc="-1" dirty="0">
              <a:solidFill>
                <a:srgbClr val="000000"/>
              </a:solidFill>
              <a:uFill>
                <a:solidFill>
                  <a:srgbClr val="FFFFFF"/>
                </a:solidFill>
              </a:uFill>
              <a:latin typeface="Arial" panose="020B0604020202020204"/>
            </a:endParaRPr>
          </a:p>
        </p:txBody>
      </p:sp>
      <p:pic>
        <p:nvPicPr>
          <p:cNvPr id="108" name="Picture 1"/>
          <p:cNvPicPr/>
          <p:nvPr/>
        </p:nvPicPr>
        <p:blipFill>
          <a:blip r:embed="rId1"/>
          <a:stretch>
            <a:fillRect/>
          </a:stretch>
        </p:blipFill>
        <p:spPr>
          <a:xfrm>
            <a:off x="9937080" y="0"/>
            <a:ext cx="2277360" cy="772200"/>
          </a:xfrm>
          <a:prstGeom prst="rect">
            <a:avLst/>
          </a:prstGeom>
          <a:ln w="9360">
            <a:noFill/>
          </a:ln>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6659" y="1629754"/>
            <a:ext cx="6371302" cy="386063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1" spc="-1" dirty="0">
                <a:solidFill>
                  <a:srgbClr val="000000"/>
                </a:solidFill>
                <a:uFill>
                  <a:solidFill>
                    <a:srgbClr val="FFFFFF"/>
                  </a:solidFill>
                </a:uFill>
                <a:latin typeface="Arial" panose="020B0604020202020204"/>
                <a:ea typeface="SimSun" panose="02010600030101010101" pitchFamily="2" charset="-122"/>
              </a:rPr>
              <a:t>F</a:t>
            </a:r>
            <a:r>
              <a:rPr lang="en-IN" sz="4400" b="1" spc="-1" dirty="0" err="1">
                <a:solidFill>
                  <a:srgbClr val="000000"/>
                </a:solidFill>
                <a:uFill>
                  <a:solidFill>
                    <a:srgbClr val="FFFFFF"/>
                  </a:solidFill>
                </a:uFill>
                <a:latin typeface="Arial" panose="020B0604020202020204"/>
                <a:ea typeface="SimSun" panose="02010600030101010101" pitchFamily="2" charset="-122"/>
              </a:rPr>
              <a:t>eatures</a:t>
            </a:r>
            <a:endParaRPr lang="en-IN" sz="4400" b="1" strike="noStrike" spc="-1" dirty="0">
              <a:solidFill>
                <a:srgbClr val="000000"/>
              </a:solidFill>
              <a:uFill>
                <a:solidFill>
                  <a:srgbClr val="FFFFFF"/>
                </a:solidFill>
              </a:uFill>
              <a:latin typeface="Arial" panose="020B0604020202020204"/>
            </a:endParaRPr>
          </a:p>
        </p:txBody>
      </p:sp>
      <p:pic>
        <p:nvPicPr>
          <p:cNvPr id="110" name="Picture 1"/>
          <p:cNvPicPr/>
          <p:nvPr/>
        </p:nvPicPr>
        <p:blipFill>
          <a:blip r:embed="rId1"/>
          <a:stretch>
            <a:fillRect/>
          </a:stretch>
        </p:blipFill>
        <p:spPr>
          <a:xfrm>
            <a:off x="9924480" y="-11520"/>
            <a:ext cx="2262600" cy="767160"/>
          </a:xfrm>
          <a:prstGeom prst="rect">
            <a:avLst/>
          </a:prstGeom>
          <a:ln w="9360">
            <a:noFill/>
          </a:ln>
        </p:spPr>
      </p:pic>
      <p:sp>
        <p:nvSpPr>
          <p:cNvPr id="111" name="CustomShape 2"/>
          <p:cNvSpPr/>
          <p:nvPr/>
        </p:nvSpPr>
        <p:spPr>
          <a:xfrm>
            <a:off x="512100" y="973800"/>
            <a:ext cx="10543680" cy="46014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gn="just">
              <a:lnSpc>
                <a:spcPct val="150000"/>
              </a:lnSpc>
              <a:buFont typeface="Arial" panose="020B0604020202020204" pitchFamily="34" charset="0"/>
              <a:buChar char="•"/>
            </a:pPr>
            <a:r>
              <a:rPr lang="en-US" sz="2400" b="0" strike="noStrike" spc="-1" dirty="0">
                <a:solidFill>
                  <a:srgbClr val="000000"/>
                </a:solidFill>
                <a:uFill>
                  <a:solidFill>
                    <a:srgbClr val="FFFFFF"/>
                  </a:solidFill>
                </a:uFill>
                <a:latin typeface="Arial" panose="020B0604020202020204"/>
              </a:rPr>
              <a:t>Admin can A</a:t>
            </a:r>
            <a:r>
              <a:rPr lang="en-IN" altLang="en-US" sz="2400" b="0" strike="noStrike" spc="-1" dirty="0">
                <a:solidFill>
                  <a:srgbClr val="000000"/>
                </a:solidFill>
                <a:uFill>
                  <a:solidFill>
                    <a:srgbClr val="FFFFFF"/>
                  </a:solidFill>
                </a:uFill>
                <a:latin typeface="Arial" panose="020B0604020202020204"/>
              </a:rPr>
              <a:t>llow Car-owners</a:t>
            </a:r>
            <a:r>
              <a:rPr lang="en-US" sz="2400" b="0" strike="noStrike" spc="-1" dirty="0">
                <a:solidFill>
                  <a:srgbClr val="000000"/>
                </a:solidFill>
                <a:uFill>
                  <a:solidFill>
                    <a:srgbClr val="FFFFFF"/>
                  </a:solidFill>
                </a:uFill>
                <a:latin typeface="Arial" panose="020B0604020202020204"/>
              </a:rPr>
              <a:t>.</a:t>
            </a:r>
            <a:endParaRPr lang="en-US" sz="2400" b="0" strike="noStrike" spc="-1" dirty="0">
              <a:solidFill>
                <a:srgbClr val="000000"/>
              </a:solidFill>
              <a:uFill>
                <a:solidFill>
                  <a:srgbClr val="FFFFFF"/>
                </a:solidFill>
              </a:uFill>
              <a:latin typeface="Arial" panose="020B0604020202020204"/>
            </a:endParaRPr>
          </a:p>
          <a:p>
            <a:pPr marL="342900" indent="-342900" algn="just">
              <a:lnSpc>
                <a:spcPct val="150000"/>
              </a:lnSpc>
              <a:buFont typeface="Arial" panose="020B0604020202020204" pitchFamily="34" charset="0"/>
              <a:buChar char="•"/>
            </a:pPr>
            <a:r>
              <a:rPr lang="en-US" sz="2400" spc="-1" dirty="0">
                <a:solidFill>
                  <a:srgbClr val="000000"/>
                </a:solidFill>
                <a:uFill>
                  <a:solidFill>
                    <a:srgbClr val="FFFFFF"/>
                  </a:solidFill>
                </a:uFill>
                <a:latin typeface="Arial" panose="020B0604020202020204"/>
              </a:rPr>
              <a:t>Admin can </a:t>
            </a:r>
            <a:r>
              <a:rPr lang="en-IN" altLang="en-US" sz="2400" spc="-1" dirty="0">
                <a:solidFill>
                  <a:srgbClr val="000000"/>
                </a:solidFill>
                <a:uFill>
                  <a:solidFill>
                    <a:srgbClr val="FFFFFF"/>
                  </a:solidFill>
                </a:uFill>
                <a:latin typeface="Arial" panose="020B0604020202020204"/>
              </a:rPr>
              <a:t>can delete Car-owner account</a:t>
            </a:r>
            <a:r>
              <a:rPr lang="en-US" sz="2400" spc="-1" dirty="0">
                <a:solidFill>
                  <a:srgbClr val="000000"/>
                </a:solidFill>
                <a:uFill>
                  <a:solidFill>
                    <a:srgbClr val="FFFFFF"/>
                  </a:solidFill>
                </a:uFill>
                <a:latin typeface="Arial" panose="020B0604020202020204"/>
              </a:rPr>
              <a:t>.</a:t>
            </a:r>
            <a:endParaRPr lang="en-US" sz="2400" b="0" strike="noStrike" spc="-1" dirty="0">
              <a:solidFill>
                <a:srgbClr val="000000"/>
              </a:solidFill>
              <a:uFill>
                <a:solidFill>
                  <a:srgbClr val="FFFFFF"/>
                </a:solidFill>
              </a:uFill>
              <a:latin typeface="Arial" panose="020B0604020202020204"/>
            </a:endParaRPr>
          </a:p>
          <a:p>
            <a:pPr marL="342900" indent="-342900" algn="just">
              <a:lnSpc>
                <a:spcPct val="150000"/>
              </a:lnSpc>
              <a:buFont typeface="Arial" panose="020B0604020202020204" pitchFamily="34" charset="0"/>
              <a:buChar char="•"/>
            </a:pPr>
            <a:r>
              <a:rPr lang="en-US" sz="2400" spc="-1" dirty="0">
                <a:solidFill>
                  <a:srgbClr val="000000"/>
                </a:solidFill>
                <a:uFill>
                  <a:solidFill>
                    <a:srgbClr val="FFFFFF"/>
                  </a:solidFill>
                </a:uFill>
                <a:latin typeface="Arial" panose="020B0604020202020204"/>
              </a:rPr>
              <a:t>Admin can </a:t>
            </a:r>
            <a:r>
              <a:rPr lang="en-IN" altLang="en-US" sz="2400" spc="-1" dirty="0">
                <a:solidFill>
                  <a:srgbClr val="000000"/>
                </a:solidFill>
                <a:uFill>
                  <a:solidFill>
                    <a:srgbClr val="FFFFFF"/>
                  </a:solidFill>
                </a:uFill>
                <a:latin typeface="Arial" panose="020B0604020202020204"/>
              </a:rPr>
              <a:t>manage account details</a:t>
            </a:r>
            <a:r>
              <a:rPr lang="en-US" sz="2400" spc="-1" dirty="0">
                <a:solidFill>
                  <a:srgbClr val="000000"/>
                </a:solidFill>
                <a:uFill>
                  <a:solidFill>
                    <a:srgbClr val="FFFFFF"/>
                  </a:solidFill>
                </a:uFill>
                <a:latin typeface="Arial" panose="020B0604020202020204"/>
              </a:rPr>
              <a:t>.</a:t>
            </a:r>
            <a:endParaRPr lang="en-US" sz="2400" spc="-1" dirty="0">
              <a:solidFill>
                <a:srgbClr val="000000"/>
              </a:solidFill>
              <a:uFill>
                <a:solidFill>
                  <a:srgbClr val="FFFFFF"/>
                </a:solidFill>
              </a:uFill>
              <a:latin typeface="Arial" panose="020B0604020202020204"/>
            </a:endParaRPr>
          </a:p>
          <a:p>
            <a:pPr marL="342900" indent="-342900" algn="just">
              <a:lnSpc>
                <a:spcPct val="150000"/>
              </a:lnSpc>
              <a:buFont typeface="Arial" panose="020B0604020202020204" pitchFamily="34" charset="0"/>
              <a:buChar char="•"/>
            </a:pPr>
            <a:r>
              <a:rPr lang="en-IN" altLang="en-US" sz="2400" kern="50" dirty="0">
                <a:effectLst/>
                <a:latin typeface="Arial" panose="020B0604020202020204" pitchFamily="34" charset="0"/>
                <a:ea typeface="SimSun" panose="02010600030101010101" pitchFamily="2" charset="-122"/>
                <a:cs typeface="Arial" panose="020B0604020202020204" pitchFamily="34" charset="0"/>
              </a:rPr>
              <a:t>User can create ride</a:t>
            </a:r>
            <a:r>
              <a:rPr lang="en-US" sz="2400" kern="50" dirty="0">
                <a:effectLst/>
                <a:latin typeface="Arial" panose="020B0604020202020204" pitchFamily="34" charset="0"/>
                <a:ea typeface="SimSun" panose="02010600030101010101" pitchFamily="2" charset="-122"/>
                <a:cs typeface="Arial" panose="020B0604020202020204" pitchFamily="34" charset="0"/>
              </a:rPr>
              <a:t>.</a:t>
            </a:r>
            <a:endParaRPr lang="en-US" sz="2400" kern="50" dirty="0">
              <a:effectLst/>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r>
              <a:rPr lang="en-IN" altLang="en-US" sz="2400" kern="50" dirty="0">
                <a:effectLst/>
                <a:latin typeface="Arial" panose="020B0604020202020204" pitchFamily="34" charset="0"/>
                <a:ea typeface="SimSun" panose="02010600030101010101" pitchFamily="2" charset="-122"/>
                <a:cs typeface="Arial" panose="020B0604020202020204" pitchFamily="34" charset="0"/>
              </a:rPr>
              <a:t>Car owner can add details and register ourself</a:t>
            </a:r>
            <a:r>
              <a:rPr lang="en-US" sz="2400" kern="50" dirty="0">
                <a:effectLst/>
                <a:latin typeface="Arial" panose="020B0604020202020204" pitchFamily="34" charset="0"/>
                <a:ea typeface="SimSun" panose="02010600030101010101" pitchFamily="2" charset="-122"/>
                <a:cs typeface="Arial" panose="020B0604020202020204" pitchFamily="34" charset="0"/>
              </a:rPr>
              <a:t>.</a:t>
            </a:r>
            <a:endParaRPr lang="en-US" sz="2400" kern="50" dirty="0">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r>
              <a:rPr lang="en-IN" altLang="en-US" sz="2400" kern="50" dirty="0">
                <a:effectLst/>
                <a:latin typeface="Arial" panose="020B0604020202020204" pitchFamily="34" charset="0"/>
                <a:ea typeface="SimSun" panose="02010600030101010101" pitchFamily="2" charset="-122"/>
                <a:cs typeface="Arial" panose="020B0604020202020204" pitchFamily="34" charset="0"/>
              </a:rPr>
              <a:t>Car owner and user can create ride,delete ride</a:t>
            </a:r>
            <a:r>
              <a:rPr lang="en-US" sz="2400" kern="50" dirty="0">
                <a:effectLst/>
                <a:latin typeface="Arial" panose="020B0604020202020204" pitchFamily="34" charset="0"/>
                <a:ea typeface="SimSun" panose="02010600030101010101" pitchFamily="2" charset="-122"/>
                <a:cs typeface="Arial" panose="020B0604020202020204" pitchFamily="34" charset="0"/>
              </a:rPr>
              <a:t>.</a:t>
            </a:r>
            <a:endParaRPr lang="en-US" sz="2400" kern="50" dirty="0">
              <a:effectLst/>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r>
              <a:rPr lang="en-IN" altLang="en-US" sz="2400" kern="50" dirty="0">
                <a:effectLst/>
                <a:latin typeface="Arial" panose="020B0604020202020204" pitchFamily="34" charset="0"/>
                <a:ea typeface="SimSun" panose="02010600030101010101" pitchFamily="2" charset="-122"/>
                <a:cs typeface="Arial" panose="020B0604020202020204" pitchFamily="34" charset="0"/>
              </a:rPr>
              <a:t>Car owner can update his details</a:t>
            </a:r>
            <a:r>
              <a:rPr lang="en-US" sz="2400" kern="50" dirty="0">
                <a:effectLst/>
                <a:latin typeface="Arial" panose="020B0604020202020204" pitchFamily="34" charset="0"/>
                <a:ea typeface="SimSun" panose="02010600030101010101" pitchFamily="2" charset="-122"/>
                <a:cs typeface="Arial" panose="020B0604020202020204" pitchFamily="34" charset="0"/>
              </a:rPr>
              <a:t>.</a:t>
            </a:r>
            <a:endParaRPr lang="en-IN" sz="2400" kern="50" dirty="0">
              <a:effectLst/>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r>
              <a:rPr lang="en-IN" altLang="en-US" sz="2400" kern="50" dirty="0">
                <a:effectLst/>
                <a:latin typeface="Arial" panose="020B0604020202020204" pitchFamily="34" charset="0"/>
                <a:ea typeface="SimSun" panose="02010600030101010101" pitchFamily="2" charset="-122"/>
                <a:cs typeface="Arial" panose="020B0604020202020204" pitchFamily="34" charset="0"/>
              </a:rPr>
              <a:t>User can add review to ride </a:t>
            </a:r>
            <a:r>
              <a:rPr lang="en-US" sz="2400" kern="50" dirty="0">
                <a:effectLst/>
                <a:latin typeface="Arial" panose="020B0604020202020204" pitchFamily="34" charset="0"/>
                <a:ea typeface="SimSun" panose="02010600030101010101" pitchFamily="2" charset="-122"/>
                <a:cs typeface="Arial" panose="020B0604020202020204" pitchFamily="34" charset="0"/>
              </a:rPr>
              <a:t>.</a:t>
            </a:r>
            <a:endParaRPr lang="en-US" sz="2400" kern="50" dirty="0">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r>
              <a:rPr lang="en-IN" altLang="en-US" sz="2400" kern="50" dirty="0">
                <a:effectLst/>
                <a:latin typeface="Arial" panose="020B0604020202020204" pitchFamily="34" charset="0"/>
                <a:ea typeface="SimSun" panose="02010600030101010101" pitchFamily="2" charset="-122"/>
                <a:cs typeface="Arial" panose="020B0604020202020204" pitchFamily="34" charset="0"/>
              </a:rPr>
              <a:t>New user can be registered </a:t>
            </a:r>
            <a:r>
              <a:rPr lang="en-US" sz="2400" kern="50" dirty="0">
                <a:effectLst/>
                <a:latin typeface="Arial" panose="020B0604020202020204" pitchFamily="34" charset="0"/>
                <a:ea typeface="SimSun" panose="02010600030101010101" pitchFamily="2" charset="-122"/>
                <a:cs typeface="Arial" panose="020B0604020202020204" pitchFamily="34" charset="0"/>
              </a:rPr>
              <a:t>.</a:t>
            </a:r>
            <a:endParaRPr lang="en-IN" sz="2400" b="0" strike="noStrike" spc="-1" dirty="0">
              <a:solidFill>
                <a:srgbClr val="000000"/>
              </a:solidFill>
              <a:uFill>
                <a:solidFill>
                  <a:srgbClr val="FFFFFF"/>
                </a:solidFill>
              </a:uFill>
              <a:latin typeface="Arial" panose="020B0604020202020204"/>
            </a:endParaRPr>
          </a:p>
        </p:txBody>
      </p:sp>
      <p:sp>
        <p:nvSpPr>
          <p:cNvPr id="112"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1" spc="-1" dirty="0">
                <a:solidFill>
                  <a:srgbClr val="000000"/>
                </a:solidFill>
                <a:uFill>
                  <a:solidFill>
                    <a:srgbClr val="FFFFFF"/>
                  </a:solidFill>
                </a:uFill>
                <a:latin typeface="Arial" panose="020B0604020202020204"/>
                <a:ea typeface="SimSun" panose="02010600030101010101" pitchFamily="2" charset="-122"/>
              </a:rPr>
              <a:t>Benefits</a:t>
            </a:r>
            <a:endParaRPr lang="en-IN" sz="4400" b="1" strike="noStrike" spc="-1" dirty="0">
              <a:solidFill>
                <a:srgbClr val="000000"/>
              </a:solidFill>
              <a:uFill>
                <a:solidFill>
                  <a:srgbClr val="FFFFFF"/>
                </a:solidFill>
              </a:uFill>
              <a:latin typeface="Arial" panose="020B0604020202020204"/>
            </a:endParaRPr>
          </a:p>
        </p:txBody>
      </p:sp>
      <p:pic>
        <p:nvPicPr>
          <p:cNvPr id="110" name="Picture 1"/>
          <p:cNvPicPr/>
          <p:nvPr/>
        </p:nvPicPr>
        <p:blipFill>
          <a:blip r:embed="rId1"/>
          <a:stretch>
            <a:fillRect/>
          </a:stretch>
        </p:blipFill>
        <p:spPr>
          <a:xfrm>
            <a:off x="9924480" y="-11520"/>
            <a:ext cx="2262600" cy="767160"/>
          </a:xfrm>
          <a:prstGeom prst="rect">
            <a:avLst/>
          </a:prstGeom>
          <a:ln w="9360">
            <a:noFill/>
          </a:ln>
        </p:spPr>
      </p:pic>
      <p:sp>
        <p:nvSpPr>
          <p:cNvPr id="111" name="CustomShape 2"/>
          <p:cNvSpPr/>
          <p:nvPr/>
        </p:nvSpPr>
        <p:spPr>
          <a:xfrm>
            <a:off x="512100" y="973800"/>
            <a:ext cx="10543680" cy="46014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gn="just">
              <a:lnSpc>
                <a:spcPct val="150000"/>
              </a:lnSpc>
              <a:buFont typeface="Arial" panose="020B0604020202020204" pitchFamily="34" charset="0"/>
              <a:buChar char="•"/>
            </a:pPr>
            <a:r>
              <a:rPr lang="en-US" sz="2400" dirty="0"/>
              <a:t>Private Vehicle Owners: Individuals who own a car and offer rides to other users through the carpooling system.  </a:t>
            </a:r>
            <a:endParaRPr lang="en-US" sz="2400" dirty="0"/>
          </a:p>
          <a:p>
            <a:pPr marL="342900" indent="-342900" algn="just">
              <a:lnSpc>
                <a:spcPct val="150000"/>
              </a:lnSpc>
              <a:buFont typeface="Arial" panose="020B0604020202020204" pitchFamily="34" charset="0"/>
              <a:buChar char="•"/>
            </a:pPr>
            <a:r>
              <a:rPr lang="en-US" sz="2400" dirty="0"/>
              <a:t>It is very easy to use. </a:t>
            </a:r>
            <a:endParaRPr lang="en-US" sz="2400" dirty="0"/>
          </a:p>
          <a:p>
            <a:pPr marL="342900" indent="-342900" algn="just">
              <a:lnSpc>
                <a:spcPct val="150000"/>
              </a:lnSpc>
              <a:buFont typeface="Arial" panose="020B0604020202020204" pitchFamily="34" charset="0"/>
              <a:buChar char="•"/>
            </a:pPr>
            <a:r>
              <a:rPr lang="en-US" sz="2400" dirty="0"/>
              <a:t>The individuals who have  cars seats available for share transportation with others. </a:t>
            </a:r>
            <a:endParaRPr lang="en-US" sz="2400" dirty="0"/>
          </a:p>
          <a:p>
            <a:pPr marL="342900" indent="-342900" algn="just">
              <a:lnSpc>
                <a:spcPct val="150000"/>
              </a:lnSpc>
              <a:buFont typeface="Arial" panose="020B0604020202020204" pitchFamily="34" charset="0"/>
              <a:buChar char="•"/>
            </a:pPr>
            <a:r>
              <a:rPr lang="en-US" sz="2400" dirty="0"/>
              <a:t>It saves a lot of time and money .</a:t>
            </a:r>
            <a:endParaRPr lang="en-US" sz="2400" dirty="0"/>
          </a:p>
          <a:p>
            <a:pPr marL="342900" indent="-342900" algn="just">
              <a:lnSpc>
                <a:spcPct val="150000"/>
              </a:lnSpc>
              <a:buFont typeface="Arial" panose="020B0604020202020204" pitchFamily="34" charset="0"/>
              <a:buChar char="•"/>
            </a:pPr>
            <a:r>
              <a:rPr lang="en-US" sz="2400" dirty="0"/>
              <a:t>Eco-friendly: Government and Regulatory Authorities: Reduce traffic congestion and promote sustainable transportation.</a:t>
            </a:r>
            <a:endParaRPr lang="en-US" sz="2400" dirty="0"/>
          </a:p>
          <a:p>
            <a:pPr marL="342900" indent="-342900" algn="just">
              <a:lnSpc>
                <a:spcPct val="150000"/>
              </a:lnSpc>
              <a:buFont typeface="Arial" panose="020B0604020202020204" pitchFamily="34" charset="0"/>
              <a:buChar char="•"/>
            </a:pPr>
            <a:r>
              <a:rPr lang="en-US" sz="2400" dirty="0"/>
              <a:t>Travelers: People who use carpooling for long-distance trips.</a:t>
            </a:r>
            <a:endParaRPr lang="en-US" sz="2400" dirty="0"/>
          </a:p>
          <a:p>
            <a:pPr algn="just">
              <a:lnSpc>
                <a:spcPct val="150000"/>
              </a:lnSpc>
            </a:pPr>
            <a:endParaRPr lang="en-IN" sz="2400" kern="50" dirty="0">
              <a:effectLst/>
              <a:latin typeface="Arial" panose="020B0604020202020204" pitchFamily="34" charset="0"/>
              <a:ea typeface="SimSun" panose="02010600030101010101" pitchFamily="2" charset="-122"/>
              <a:cs typeface="Arial" panose="020B0604020202020204" pitchFamily="34" charset="0"/>
            </a:endParaRPr>
          </a:p>
          <a:p>
            <a:pPr algn="just">
              <a:lnSpc>
                <a:spcPct val="150000"/>
              </a:lnSpc>
            </a:pPr>
            <a:endParaRPr lang="en-US" sz="2400" spc="-1" dirty="0">
              <a:solidFill>
                <a:srgbClr val="000000"/>
              </a:solidFill>
              <a:uFill>
                <a:solidFill>
                  <a:srgbClr val="FFFFFF"/>
                </a:solidFill>
              </a:uFill>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endParaRPr lang="en-IN" sz="2400" b="0" strike="noStrike" spc="-1" dirty="0">
              <a:solidFill>
                <a:srgbClr val="000000"/>
              </a:solidFill>
              <a:uFill>
                <a:solidFill>
                  <a:srgbClr val="FFFFFF"/>
                </a:solidFill>
              </a:uFill>
              <a:latin typeface="Arial" panose="020B0604020202020204"/>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1" spc="-1" dirty="0">
                <a:solidFill>
                  <a:srgbClr val="000000"/>
                </a:solidFill>
                <a:uFill>
                  <a:solidFill>
                    <a:srgbClr val="FFFFFF"/>
                  </a:solidFill>
                </a:uFill>
                <a:latin typeface="Arial" panose="020B0604020202020204"/>
                <a:ea typeface="SimSun" panose="02010600030101010101" pitchFamily="2" charset="-122"/>
              </a:rPr>
              <a:t>Benefits</a:t>
            </a:r>
            <a:endParaRPr lang="en-IN" sz="4400" b="1" strike="noStrike" spc="-1" dirty="0">
              <a:solidFill>
                <a:srgbClr val="000000"/>
              </a:solidFill>
              <a:uFill>
                <a:solidFill>
                  <a:srgbClr val="FFFFFF"/>
                </a:solidFill>
              </a:uFill>
              <a:latin typeface="Arial" panose="020B0604020202020204"/>
            </a:endParaRPr>
          </a:p>
        </p:txBody>
      </p:sp>
      <p:pic>
        <p:nvPicPr>
          <p:cNvPr id="110" name="Picture 1"/>
          <p:cNvPicPr/>
          <p:nvPr/>
        </p:nvPicPr>
        <p:blipFill>
          <a:blip r:embed="rId1"/>
          <a:stretch>
            <a:fillRect/>
          </a:stretch>
        </p:blipFill>
        <p:spPr>
          <a:xfrm>
            <a:off x="9924480" y="-11520"/>
            <a:ext cx="2262600" cy="767160"/>
          </a:xfrm>
          <a:prstGeom prst="rect">
            <a:avLst/>
          </a:prstGeom>
          <a:ln w="9360">
            <a:noFill/>
          </a:ln>
        </p:spPr>
      </p:pic>
      <p:sp>
        <p:nvSpPr>
          <p:cNvPr id="111" name="CustomShape 2"/>
          <p:cNvSpPr/>
          <p:nvPr/>
        </p:nvSpPr>
        <p:spPr>
          <a:xfrm>
            <a:off x="512100" y="973800"/>
            <a:ext cx="10543680" cy="46014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gn="just">
              <a:lnSpc>
                <a:spcPct val="150000"/>
              </a:lnSpc>
              <a:buFont typeface="Arial" panose="020B0604020202020204" pitchFamily="34" charset="0"/>
              <a:buChar char="•"/>
            </a:pPr>
            <a:r>
              <a:rPr lang="en-US" sz="2400" dirty="0"/>
              <a:t>Passenger seek shared rides with drivers heading towards in the same city. It provides custom features development and support with the application.</a:t>
            </a:r>
            <a:endParaRPr lang="en-US" sz="2400" dirty="0"/>
          </a:p>
          <a:p>
            <a:pPr indent="0" algn="just">
              <a:lnSpc>
                <a:spcPct val="150000"/>
              </a:lnSpc>
              <a:buFont typeface="Arial" panose="020B0604020202020204" pitchFamily="34" charset="0"/>
              <a:buNone/>
            </a:pPr>
            <a:endParaRPr lang="en-IN" sz="2400" kern="50" dirty="0">
              <a:effectLst/>
              <a:latin typeface="Arial" panose="020B0604020202020204" pitchFamily="34" charset="0"/>
              <a:ea typeface="SimSun" panose="02010600030101010101" pitchFamily="2" charset="-122"/>
              <a:cs typeface="Arial" panose="020B0604020202020204" pitchFamily="34" charset="0"/>
            </a:endParaRPr>
          </a:p>
          <a:p>
            <a:pPr algn="just">
              <a:lnSpc>
                <a:spcPct val="150000"/>
              </a:lnSpc>
            </a:pPr>
            <a:endParaRPr lang="en-US" sz="2400" spc="-1" dirty="0">
              <a:solidFill>
                <a:srgbClr val="000000"/>
              </a:solidFill>
              <a:uFill>
                <a:solidFill>
                  <a:srgbClr val="FFFFFF"/>
                </a:solidFill>
              </a:uFill>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endParaRPr lang="en-IN" sz="2400" b="0" strike="noStrike" spc="-1" dirty="0">
              <a:solidFill>
                <a:srgbClr val="000000"/>
              </a:solidFill>
              <a:uFill>
                <a:solidFill>
                  <a:srgbClr val="FFFFFF"/>
                </a:solidFill>
              </a:uFill>
              <a:latin typeface="Arial" panose="020B0604020202020204"/>
            </a:endParaRPr>
          </a:p>
        </p:txBody>
      </p:sp>
      <p:sp>
        <p:nvSpPr>
          <p:cNvPr id="112"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1" spc="-1" dirty="0">
                <a:solidFill>
                  <a:srgbClr val="000000"/>
                </a:solidFill>
                <a:uFill>
                  <a:solidFill>
                    <a:srgbClr val="FFFFFF"/>
                  </a:solidFill>
                </a:uFill>
                <a:latin typeface="Arial" panose="020B0604020202020204"/>
                <a:ea typeface="SimSun" panose="02010600030101010101" pitchFamily="2" charset="-122"/>
              </a:rPr>
              <a:t>Conclusion</a:t>
            </a:r>
            <a:endParaRPr lang="en-IN" sz="4400" b="1" strike="noStrike" spc="-1" dirty="0">
              <a:solidFill>
                <a:srgbClr val="000000"/>
              </a:solidFill>
              <a:uFill>
                <a:solidFill>
                  <a:srgbClr val="FFFFFF"/>
                </a:solidFill>
              </a:uFill>
              <a:latin typeface="Arial" panose="020B0604020202020204"/>
            </a:endParaRPr>
          </a:p>
        </p:txBody>
      </p:sp>
      <p:pic>
        <p:nvPicPr>
          <p:cNvPr id="110" name="Picture 1"/>
          <p:cNvPicPr/>
          <p:nvPr/>
        </p:nvPicPr>
        <p:blipFill>
          <a:blip r:embed="rId1"/>
          <a:stretch>
            <a:fillRect/>
          </a:stretch>
        </p:blipFill>
        <p:spPr>
          <a:xfrm>
            <a:off x="9924480" y="-11520"/>
            <a:ext cx="2262600" cy="767160"/>
          </a:xfrm>
          <a:prstGeom prst="rect">
            <a:avLst/>
          </a:prstGeom>
          <a:ln w="9360">
            <a:noFill/>
          </a:ln>
        </p:spPr>
      </p:pic>
      <p:sp>
        <p:nvSpPr>
          <p:cNvPr id="111" name="CustomShape 2"/>
          <p:cNvSpPr/>
          <p:nvPr/>
        </p:nvSpPr>
        <p:spPr>
          <a:xfrm>
            <a:off x="512100" y="973800"/>
            <a:ext cx="10543680" cy="46014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50000"/>
              </a:lnSpc>
              <a:buFont typeface="Arial" panose="020B0604020202020204" pitchFamily="34" charset="0"/>
              <a:buChar char="•"/>
            </a:pPr>
            <a:r>
              <a:rPr lang="en-IN" sz="2400" dirty="0">
                <a:sym typeface="+mn-ea"/>
              </a:rPr>
              <a:t>Challenges wChallenges you faced :</a:t>
            </a:r>
            <a:endParaRPr lang="en-IN" sz="2400" dirty="0"/>
          </a:p>
          <a:p>
            <a:pPr marL="0" indent="0">
              <a:buNone/>
            </a:pPr>
            <a:r>
              <a:rPr lang="en-IN" sz="2400" dirty="0">
                <a:sym typeface="+mn-ea"/>
              </a:rPr>
              <a:t>                       There were many challenges that we faced like finding a write path to start with, exploring the technologies beyond the horizon of our course Etc.</a:t>
            </a:r>
            <a:endParaRPr lang="en-IN" sz="2400" dirty="0"/>
          </a:p>
          <a:p>
            <a:pPr marL="0" indent="0">
              <a:buNone/>
            </a:pPr>
            <a:endParaRPr lang="en-IN" sz="2400" dirty="0"/>
          </a:p>
          <a:p>
            <a:pPr marL="342900" indent="-342900">
              <a:lnSpc>
                <a:spcPct val="150000"/>
              </a:lnSpc>
              <a:buFont typeface="Arial" panose="020B0604020202020204" pitchFamily="34" charset="0"/>
              <a:buChar char="•"/>
            </a:pPr>
            <a:r>
              <a:rPr lang="en-IN" sz="2400" dirty="0">
                <a:sym typeface="+mn-ea"/>
              </a:rPr>
              <a:t>Things Learnt :</a:t>
            </a:r>
            <a:endParaRPr lang="en-IN" sz="2400" dirty="0"/>
          </a:p>
          <a:p>
            <a:pPr marL="0" indent="0">
              <a:buNone/>
            </a:pPr>
            <a:r>
              <a:rPr lang="en-IN" sz="2400" dirty="0">
                <a:sym typeface="+mn-ea"/>
              </a:rPr>
              <a:t>                   We have learnt to efficiently distribute the task within the team. We have learnt to combine all the dynamic stack of technologies together to create a fully functional software.</a:t>
            </a:r>
            <a:endParaRPr lang="en-IN" sz="2400" dirty="0"/>
          </a:p>
          <a:p>
            <a:pPr marL="0" indent="0">
              <a:buNone/>
            </a:pPr>
            <a:endParaRPr lang="en-IN" sz="2400" dirty="0"/>
          </a:p>
          <a:p>
            <a:pPr marL="342900" indent="-342900">
              <a:lnSpc>
                <a:spcPct val="150000"/>
              </a:lnSpc>
              <a:buFont typeface="Arial" panose="020B0604020202020204" pitchFamily="34" charset="0"/>
              <a:buChar char="•"/>
            </a:pPr>
            <a:r>
              <a:rPr lang="en-IN" sz="2400" dirty="0">
                <a:sym typeface="+mn-ea"/>
              </a:rPr>
              <a:t>Overall Experience :</a:t>
            </a:r>
            <a:endParaRPr lang="en-IN" sz="2400" dirty="0"/>
          </a:p>
          <a:p>
            <a:pPr marL="0" indent="0">
              <a:buNone/>
            </a:pPr>
            <a:r>
              <a:rPr lang="en-IN" sz="2400" dirty="0">
                <a:sym typeface="+mn-ea"/>
              </a:rPr>
              <a:t>                   Overall experience was very practical oriented and highly knowledgeablee faced :</a:t>
            </a:r>
            <a:endParaRPr lang="en-IN" sz="2400" dirty="0">
              <a:sym typeface="+mn-ea"/>
            </a:endParaRPr>
          </a:p>
          <a:p>
            <a:pPr indent="0">
              <a:lnSpc>
                <a:spcPct val="150000"/>
              </a:lnSpc>
              <a:buFont typeface="Arial" panose="020B0604020202020204" pitchFamily="34" charset="0"/>
              <a:buNone/>
            </a:pPr>
            <a:r>
              <a:rPr lang="en-IN" sz="2400" dirty="0"/>
              <a:t>   </a:t>
            </a:r>
            <a:endParaRPr lang="en-IN" sz="2400" dirty="0"/>
          </a:p>
          <a:p>
            <a:pPr marL="342900" indent="-342900">
              <a:lnSpc>
                <a:spcPct val="150000"/>
              </a:lnSpc>
              <a:buFont typeface="Arial" panose="020B0604020202020204" pitchFamily="34" charset="0"/>
              <a:buChar char="•"/>
            </a:pPr>
            <a:endParaRPr lang="en-US" sz="2400" dirty="0"/>
          </a:p>
        </p:txBody>
      </p:sp>
      <p:sp>
        <p:nvSpPr>
          <p:cNvPr id="112"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1" strike="noStrike" spc="-1" dirty="0">
                <a:solidFill>
                  <a:srgbClr val="000000"/>
                </a:solidFill>
                <a:uFill>
                  <a:solidFill>
                    <a:srgbClr val="FFFFFF"/>
                  </a:solidFill>
                </a:uFill>
                <a:latin typeface="Arial" panose="020B0604020202020204"/>
                <a:ea typeface="SimSun" panose="02010600030101010101" pitchFamily="2" charset="-122"/>
              </a:rPr>
              <a:t>Future </a:t>
            </a:r>
            <a:r>
              <a:rPr lang="en-US" sz="4400" b="1" spc="-1" dirty="0">
                <a:solidFill>
                  <a:srgbClr val="000000"/>
                </a:solidFill>
                <a:uFill>
                  <a:solidFill>
                    <a:srgbClr val="FFFFFF"/>
                  </a:solidFill>
                </a:uFill>
                <a:latin typeface="Arial" panose="020B0604020202020204"/>
                <a:ea typeface="SimSun" panose="02010600030101010101" pitchFamily="2" charset="-122"/>
              </a:rPr>
              <a:t>Scope</a:t>
            </a:r>
            <a:endParaRPr lang="en-IN" sz="4400" b="1" strike="noStrike" spc="-1" dirty="0">
              <a:solidFill>
                <a:srgbClr val="000000"/>
              </a:solidFill>
              <a:uFill>
                <a:solidFill>
                  <a:srgbClr val="FFFFFF"/>
                </a:solidFill>
              </a:uFill>
              <a:latin typeface="Arial" panose="020B0604020202020204"/>
            </a:endParaRPr>
          </a:p>
        </p:txBody>
      </p:sp>
      <p:pic>
        <p:nvPicPr>
          <p:cNvPr id="110" name="Picture 1"/>
          <p:cNvPicPr/>
          <p:nvPr/>
        </p:nvPicPr>
        <p:blipFill>
          <a:blip r:embed="rId1"/>
          <a:stretch>
            <a:fillRect/>
          </a:stretch>
        </p:blipFill>
        <p:spPr>
          <a:xfrm>
            <a:off x="9924480" y="-11520"/>
            <a:ext cx="2262600" cy="767160"/>
          </a:xfrm>
          <a:prstGeom prst="rect">
            <a:avLst/>
          </a:prstGeom>
          <a:ln w="9360">
            <a:noFill/>
          </a:ln>
        </p:spPr>
      </p:pic>
      <p:sp>
        <p:nvSpPr>
          <p:cNvPr id="111" name="CustomShape 2"/>
          <p:cNvSpPr/>
          <p:nvPr/>
        </p:nvSpPr>
        <p:spPr>
          <a:xfrm>
            <a:off x="512100" y="973800"/>
            <a:ext cx="10543680" cy="46014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2400" dirty="0"/>
              <a:t>Carpooling is the sharing of car journeys so that more than one person travels in a car, and prevents the need for others to have to drive to a location themselves</a:t>
            </a:r>
            <a:r>
              <a:rPr lang="en-IN" altLang="en-US" sz="2400" dirty="0"/>
              <a:t> with own car</a:t>
            </a:r>
            <a:r>
              <a:rPr lang="en-US" sz="2400" dirty="0"/>
              <a:t>.</a:t>
            </a:r>
            <a:endParaRPr lang="en-US" sz="2400" dirty="0"/>
          </a:p>
          <a:p>
            <a:pPr>
              <a:lnSpc>
                <a:spcPct val="150000"/>
              </a:lnSpc>
            </a:pPr>
            <a:r>
              <a:rPr lang="en-US" sz="2400" dirty="0"/>
              <a:t> Reduce traffic congestion – The benefits of carpooling on a large scale are huge. The software is flexible enough to be modified and implemented as per future requirements. We have tried our best to present this free and user–friendly website to</a:t>
            </a:r>
            <a:r>
              <a:rPr lang="en-IN" altLang="en-US" sz="2400" dirty="0"/>
              <a:t> Society.</a:t>
            </a:r>
            <a:endParaRPr lang="en-IN" altLang="en-US" sz="2400" b="0" strike="noStrike" spc="-1" dirty="0">
              <a:solidFill>
                <a:srgbClr val="000000"/>
              </a:solidFill>
              <a:uFill>
                <a:solidFill>
                  <a:srgbClr val="FFFFFF"/>
                </a:solidFill>
              </a:uFill>
              <a:latin typeface="Arial" panose="020B0604020202020204"/>
            </a:endParaRPr>
          </a:p>
        </p:txBody>
      </p:sp>
      <p:sp>
        <p:nvSpPr>
          <p:cNvPr id="112"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3896086" y="2047122"/>
            <a:ext cx="3775707" cy="27637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7200" strike="noStrike" spc="-1" dirty="0">
                <a:solidFill>
                  <a:srgbClr val="000000"/>
                </a:solidFill>
                <a:uFill>
                  <a:solidFill>
                    <a:srgbClr val="FFFFFF"/>
                  </a:solidFill>
                </a:uFill>
                <a:latin typeface="Arial" panose="020B0604020202020204"/>
                <a:ea typeface="SimSun" panose="02010600030101010101" pitchFamily="2" charset="-122"/>
              </a:rPr>
              <a:t>THANK YOU</a:t>
            </a:r>
            <a:endParaRPr lang="en-IN" sz="7200" strike="noStrike" spc="-1" dirty="0">
              <a:solidFill>
                <a:srgbClr val="000000"/>
              </a:solidFill>
              <a:uFill>
                <a:solidFill>
                  <a:srgbClr val="FFFFFF"/>
                </a:solidFill>
              </a:uFill>
              <a:latin typeface="Arial" panose="020B0604020202020204"/>
            </a:endParaRPr>
          </a:p>
        </p:txBody>
      </p:sp>
      <p:pic>
        <p:nvPicPr>
          <p:cNvPr id="110" name="Picture 1"/>
          <p:cNvPicPr/>
          <p:nvPr/>
        </p:nvPicPr>
        <p:blipFill>
          <a:blip r:embed="rId1"/>
          <a:stretch>
            <a:fillRect/>
          </a:stretch>
        </p:blipFill>
        <p:spPr>
          <a:xfrm>
            <a:off x="9924480" y="-11520"/>
            <a:ext cx="2262600" cy="767160"/>
          </a:xfrm>
          <a:prstGeom prst="rect">
            <a:avLst/>
          </a:prstGeom>
          <a:ln w="9360">
            <a:noFill/>
          </a:ln>
        </p:spPr>
      </p:pic>
      <p:sp>
        <p:nvSpPr>
          <p:cNvPr id="111" name="CustomShape 2"/>
          <p:cNvSpPr/>
          <p:nvPr/>
        </p:nvSpPr>
        <p:spPr>
          <a:xfrm>
            <a:off x="512100" y="973800"/>
            <a:ext cx="10543680" cy="46014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endParaRPr lang="en-IN" sz="2400" b="0" strike="noStrike" spc="-1" dirty="0">
              <a:solidFill>
                <a:srgbClr val="000000"/>
              </a:solidFill>
              <a:uFill>
                <a:solidFill>
                  <a:srgbClr val="FFFFFF"/>
                </a:solidFill>
              </a:uFill>
              <a:latin typeface="Arial" panose="020B0604020202020204"/>
            </a:endParaRPr>
          </a:p>
        </p:txBody>
      </p:sp>
      <p:sp>
        <p:nvSpPr>
          <p:cNvPr id="112"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endParaRPr lang="en-IN" sz="1800" b="0" strike="noStrike" spc="-1" dirty="0">
              <a:solidFill>
                <a:srgbClr val="000000"/>
              </a:solidFill>
              <a:uFill>
                <a:solidFill>
                  <a:srgbClr val="FFFFFF"/>
                </a:solidFill>
              </a:uFill>
              <a:latin typeface="Arial" panose="020B0604020202020204"/>
            </a:endParaRPr>
          </a:p>
          <a:p>
            <a:r>
              <a:rPr lang="en-IN" sz="4400" b="1" spc="-1" dirty="0">
                <a:solidFill>
                  <a:srgbClr val="000000"/>
                </a:solidFill>
                <a:uFill>
                  <a:solidFill>
                    <a:srgbClr val="FFFFFF"/>
                  </a:solidFill>
                </a:uFill>
                <a:latin typeface="Arial" panose="020B0604020202020204"/>
                <a:ea typeface="SimSun" panose="02010600030101010101" pitchFamily="2" charset="-122"/>
              </a:rPr>
              <a:t>Contents</a:t>
            </a:r>
            <a:endParaRPr lang="en-IN" sz="4400" b="1" strike="noStrike" spc="-1" dirty="0">
              <a:solidFill>
                <a:srgbClr val="000000"/>
              </a:solidFill>
              <a:uFill>
                <a:solidFill>
                  <a:srgbClr val="FFFFFF"/>
                </a:solidFill>
              </a:uFill>
              <a:latin typeface="Arial" panose="020B0604020202020204"/>
            </a:endParaRPr>
          </a:p>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87" name="CustomShape 2"/>
          <p:cNvSpPr/>
          <p:nvPr/>
        </p:nvSpPr>
        <p:spPr>
          <a:xfrm>
            <a:off x="610235" y="703580"/>
            <a:ext cx="10971530" cy="526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150000"/>
              </a:lnSpc>
              <a:buClr>
                <a:srgbClr val="000000"/>
              </a:buClr>
              <a:buFont typeface="Symbol" panose="05050102010706020507"/>
              <a:buChar char=""/>
            </a:pPr>
            <a:r>
              <a:rPr lang="en-US" sz="2400" dirty="0">
                <a:sym typeface="+mn-ea"/>
              </a:rPr>
              <a:t>Introduction​</a:t>
            </a:r>
            <a:endParaRPr lang="en-US" sz="2400" dirty="0"/>
          </a:p>
          <a:p>
            <a:pPr marL="342900" indent="-342265">
              <a:lnSpc>
                <a:spcPct val="150000"/>
              </a:lnSpc>
              <a:buClr>
                <a:srgbClr val="000000"/>
              </a:buClr>
              <a:buFont typeface="Symbol" panose="05050102010706020507"/>
              <a:buChar char=""/>
            </a:pPr>
            <a:r>
              <a:rPr lang="en-US" sz="2400" dirty="0">
                <a:sym typeface="+mn-ea"/>
              </a:rPr>
              <a:t>Architecture</a:t>
            </a:r>
            <a:endParaRPr lang="en-US" sz="2400" dirty="0"/>
          </a:p>
          <a:p>
            <a:pPr marL="342900" indent="-342265">
              <a:lnSpc>
                <a:spcPct val="150000"/>
              </a:lnSpc>
              <a:buClr>
                <a:srgbClr val="000000"/>
              </a:buClr>
              <a:buFont typeface="Symbol" panose="05050102010706020507"/>
              <a:buChar char=""/>
            </a:pPr>
            <a:r>
              <a:rPr lang="en-US" sz="2400" dirty="0">
                <a:sym typeface="+mn-ea"/>
              </a:rPr>
              <a:t>​Database Design</a:t>
            </a:r>
            <a:endParaRPr lang="en-US" sz="2400" dirty="0"/>
          </a:p>
          <a:p>
            <a:pPr marL="342900" indent="-342265">
              <a:lnSpc>
                <a:spcPct val="150000"/>
              </a:lnSpc>
              <a:buClr>
                <a:srgbClr val="000000"/>
              </a:buClr>
              <a:buFont typeface="Symbol" panose="05050102010706020507"/>
              <a:buChar char=""/>
            </a:pPr>
            <a:r>
              <a:rPr lang="en-US" sz="2400" dirty="0">
                <a:sym typeface="+mn-ea"/>
              </a:rPr>
              <a:t>Technology platform used for project</a:t>
            </a:r>
            <a:endParaRPr lang="en-US" sz="2400" dirty="0"/>
          </a:p>
          <a:p>
            <a:pPr marL="342900" indent="-342265">
              <a:lnSpc>
                <a:spcPct val="150000"/>
              </a:lnSpc>
              <a:buClr>
                <a:srgbClr val="000000"/>
              </a:buClr>
              <a:buFont typeface="Symbol" panose="05050102010706020507"/>
              <a:buChar char=""/>
            </a:pPr>
            <a:r>
              <a:rPr lang="en-US" sz="2400" dirty="0">
                <a:sym typeface="+mn-ea"/>
              </a:rPr>
              <a:t>User roles and responsibilities</a:t>
            </a:r>
            <a:endParaRPr lang="en-US" sz="2400" dirty="0"/>
          </a:p>
          <a:p>
            <a:pPr marL="342900" indent="-342265">
              <a:lnSpc>
                <a:spcPct val="150000"/>
              </a:lnSpc>
              <a:buClr>
                <a:srgbClr val="000000"/>
              </a:buClr>
              <a:buFont typeface="Symbol" panose="05050102010706020507"/>
              <a:buChar char=""/>
            </a:pPr>
            <a:r>
              <a:rPr lang="en-US" sz="2400" dirty="0">
                <a:sym typeface="+mn-ea"/>
              </a:rPr>
              <a:t>Division of work within team</a:t>
            </a:r>
            <a:endParaRPr lang="en-US" sz="2400" dirty="0"/>
          </a:p>
          <a:p>
            <a:pPr marL="342900" indent="-342265">
              <a:lnSpc>
                <a:spcPct val="150000"/>
              </a:lnSpc>
              <a:buClr>
                <a:srgbClr val="000000"/>
              </a:buClr>
              <a:buFont typeface="Symbol" panose="05050102010706020507"/>
              <a:buChar char=""/>
            </a:pPr>
            <a:r>
              <a:rPr lang="en-US" sz="2400" dirty="0">
                <a:sym typeface="+mn-ea"/>
              </a:rPr>
              <a:t>Details of contribution of each team members</a:t>
            </a:r>
            <a:endParaRPr lang="en-US" sz="2400" dirty="0"/>
          </a:p>
          <a:p>
            <a:pPr marL="342900" indent="-342265">
              <a:lnSpc>
                <a:spcPct val="150000"/>
              </a:lnSpc>
              <a:buClr>
                <a:srgbClr val="000000"/>
              </a:buClr>
              <a:buFont typeface="Symbol" panose="05050102010706020507"/>
              <a:buChar char=""/>
            </a:pPr>
            <a:r>
              <a:rPr lang="en-US" sz="2400" dirty="0">
                <a:sym typeface="+mn-ea"/>
              </a:rPr>
              <a:t>File and directory structure for project</a:t>
            </a:r>
            <a:endParaRPr lang="en-US" sz="2400" dirty="0"/>
          </a:p>
          <a:p>
            <a:pPr marL="342900" indent="-342265">
              <a:lnSpc>
                <a:spcPct val="150000"/>
              </a:lnSpc>
              <a:buClr>
                <a:srgbClr val="000000"/>
              </a:buClr>
              <a:buFont typeface="Symbol" panose="05050102010706020507"/>
              <a:buChar char=""/>
            </a:pPr>
            <a:r>
              <a:rPr lang="en-US" sz="2400" dirty="0">
                <a:sym typeface="+mn-ea"/>
              </a:rPr>
              <a:t>Read me file</a:t>
            </a:r>
            <a:endParaRPr lang="en-US" sz="2400" dirty="0"/>
          </a:p>
          <a:p>
            <a:pPr marL="342900" indent="-342265">
              <a:lnSpc>
                <a:spcPct val="150000"/>
              </a:lnSpc>
              <a:buClr>
                <a:srgbClr val="000000"/>
              </a:buClr>
              <a:buFont typeface="Symbol" panose="05050102010706020507"/>
              <a:buChar char=""/>
            </a:pPr>
            <a:r>
              <a:rPr lang="en-US" sz="2400" dirty="0">
                <a:sym typeface="+mn-ea"/>
              </a:rPr>
              <a:t>Future extension if any</a:t>
            </a:r>
            <a:endParaRPr lang="en-US" sz="2400" dirty="0"/>
          </a:p>
          <a:p>
            <a:pPr marL="342900" indent="-342265">
              <a:lnSpc>
                <a:spcPct val="150000"/>
              </a:lnSpc>
              <a:buClr>
                <a:srgbClr val="000000"/>
              </a:buClr>
              <a:buFont typeface="Symbol" panose="05050102010706020507"/>
              <a:buChar char=""/>
            </a:pPr>
            <a:r>
              <a:rPr lang="en-US" sz="2400" dirty="0">
                <a:sym typeface="+mn-ea"/>
              </a:rPr>
              <a:t>Conclusion</a:t>
            </a:r>
            <a:endParaRPr lang="en-IN" sz="2400" b="0" strike="noStrike" spc="-1" dirty="0">
              <a:solidFill>
                <a:srgbClr val="000000"/>
              </a:solidFill>
              <a:uFill>
                <a:solidFill>
                  <a:srgbClr val="FFFFFF"/>
                </a:solidFill>
              </a:uFill>
              <a:latin typeface="Arial" panose="020B0604020202020204"/>
            </a:endParaRPr>
          </a:p>
          <a:p>
            <a:pPr>
              <a:lnSpc>
                <a:spcPct val="100000"/>
              </a:lnSpc>
            </a:pPr>
            <a:endParaRPr lang="en-IN" sz="1800" b="0" strike="noStrike" spc="-1" dirty="0">
              <a:solidFill>
                <a:srgbClr val="000000"/>
              </a:solidFill>
              <a:uFill>
                <a:solidFill>
                  <a:srgbClr val="FFFFFF"/>
                </a:solidFill>
              </a:uFill>
              <a:latin typeface="Arial" panose="020B0604020202020204"/>
            </a:endParaRPr>
          </a:p>
        </p:txBody>
      </p:sp>
      <p:pic>
        <p:nvPicPr>
          <p:cNvPr id="88" name="Picture 1"/>
          <p:cNvPicPr/>
          <p:nvPr/>
        </p:nvPicPr>
        <p:blipFill>
          <a:blip r:embed="rId1"/>
          <a:stretch>
            <a:fillRect/>
          </a:stretch>
        </p:blipFill>
        <p:spPr>
          <a:xfrm>
            <a:off x="9905400" y="-1440"/>
            <a:ext cx="2281680" cy="773640"/>
          </a:xfrm>
          <a:prstGeom prst="rect">
            <a:avLst/>
          </a:prstGeom>
          <a:ln w="9360">
            <a:noFill/>
          </a:ln>
        </p:spPr>
      </p:pic>
      <p:sp>
        <p:nvSpPr>
          <p:cNvPr id="89"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90"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192799D2-C2E0-435F-AFDD-A27078AA7927}"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ransition>
    <p:cover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609480" y="521280"/>
            <a:ext cx="10971720" cy="115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endParaRPr lang="en-IN" sz="1800" b="0" strike="noStrike" spc="-1" dirty="0">
              <a:solidFill>
                <a:srgbClr val="000000"/>
              </a:solidFill>
              <a:uFill>
                <a:solidFill>
                  <a:srgbClr val="FFFFFF"/>
                </a:solidFill>
              </a:uFill>
              <a:latin typeface="Arial" panose="020B0604020202020204"/>
            </a:endParaRPr>
          </a:p>
          <a:p>
            <a:r>
              <a:rPr lang="en-IN" sz="4400" b="1" strike="noStrike" spc="-1" dirty="0">
                <a:solidFill>
                  <a:srgbClr val="000000"/>
                </a:solidFill>
                <a:uFill>
                  <a:solidFill>
                    <a:srgbClr val="FFFFFF"/>
                  </a:solidFill>
                </a:uFill>
                <a:latin typeface="Arial" panose="020B0604020202020204"/>
                <a:ea typeface="SimSun" panose="02010600030101010101" pitchFamily="2" charset="-122"/>
              </a:rPr>
              <a:t>Introduction</a:t>
            </a:r>
            <a:endParaRPr lang="en-IN" sz="4400" b="1" strike="noStrike" spc="-1" dirty="0">
              <a:solidFill>
                <a:srgbClr val="000000"/>
              </a:solidFill>
              <a:uFill>
                <a:solidFill>
                  <a:srgbClr val="FFFFFF"/>
                </a:solidFill>
              </a:uFill>
              <a:latin typeface="Arial" panose="020B0604020202020204"/>
            </a:endParaRPr>
          </a:p>
          <a:p>
            <a:endParaRPr lang="en-IN" sz="1800" b="0" strike="noStrike" spc="-1" dirty="0">
              <a:solidFill>
                <a:srgbClr val="000000"/>
              </a:solidFill>
              <a:uFill>
                <a:solidFill>
                  <a:srgbClr val="FFFFFF"/>
                </a:solidFill>
              </a:uFill>
              <a:latin typeface="Arial" panose="020B0604020202020204"/>
            </a:endParaRPr>
          </a:p>
          <a:p>
            <a:pPr>
              <a:lnSpc>
                <a:spcPct val="100000"/>
              </a:lnSpc>
            </a:pPr>
            <a:endParaRPr lang="en-IN" sz="1800" b="0" strike="noStrike" spc="-1" dirty="0">
              <a:solidFill>
                <a:srgbClr val="000000"/>
              </a:solidFill>
              <a:uFill>
                <a:solidFill>
                  <a:srgbClr val="FFFFFF"/>
                </a:solidFill>
              </a:uFill>
              <a:latin typeface="Arial" panose="020B0604020202020204"/>
            </a:endParaRPr>
          </a:p>
        </p:txBody>
      </p:sp>
      <p:pic>
        <p:nvPicPr>
          <p:cNvPr id="92" name="Picture 1"/>
          <p:cNvPicPr/>
          <p:nvPr/>
        </p:nvPicPr>
        <p:blipFill>
          <a:blip r:embed="rId1"/>
          <a:stretch>
            <a:fillRect/>
          </a:stretch>
        </p:blipFill>
        <p:spPr>
          <a:xfrm>
            <a:off x="9916920" y="-1440"/>
            <a:ext cx="2281680" cy="773640"/>
          </a:xfrm>
          <a:prstGeom prst="rect">
            <a:avLst/>
          </a:prstGeom>
          <a:ln>
            <a:noFill/>
          </a:ln>
        </p:spPr>
      </p:pic>
      <p:sp>
        <p:nvSpPr>
          <p:cNvPr id="93" name="CustomShape 2"/>
          <p:cNvSpPr/>
          <p:nvPr/>
        </p:nvSpPr>
        <p:spPr>
          <a:xfrm>
            <a:off x="609600" y="1680845"/>
            <a:ext cx="10610215" cy="45643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The online carpooling system is a platform designed </a:t>
            </a:r>
            <a:endPar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endParaRPr>
          </a:p>
          <a:p>
            <a:pPr algn="ct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to connect individuals who are traveling in the</a:t>
            </a:r>
            <a:endPar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endParaRPr>
          </a:p>
          <a:p>
            <a:pPr algn="ct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 same direction so they </a:t>
            </a:r>
            <a:r>
              <a:rPr lang="en-US" sz="3200" b="1" kern="5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canshare</a:t>
            </a: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 a ride together.</a:t>
            </a:r>
            <a:endPar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endParaRPr>
          </a:p>
          <a:p>
            <a:pPr algn="ct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 It aims to provide a more sustainable and cost</a:t>
            </a:r>
            <a:r>
              <a:rPr lang="en-IN" alt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a:t>
            </a: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effective </a:t>
            </a:r>
            <a:endPar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endParaRPr>
          </a:p>
          <a:p>
            <a:pPr algn="ct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transportation option by reducing the number of vehicles</a:t>
            </a:r>
            <a:endPar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endParaRPr>
          </a:p>
          <a:p>
            <a:pPr algn="ct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 on the road and optimizing the use of existing resources.</a:t>
            </a:r>
            <a:endParaRPr lang="en-IN" sz="3200" b="0" strike="noStrike" spc="-1" dirty="0">
              <a:solidFill>
                <a:srgbClr val="000000"/>
              </a:solidFill>
              <a:uFill>
                <a:solidFill>
                  <a:srgbClr val="FFFFFF"/>
                </a:solidFill>
              </a:uFill>
              <a:latin typeface="Arial" panose="020B0604020202020204"/>
            </a:endParaRPr>
          </a:p>
        </p:txBody>
      </p:sp>
      <p:sp>
        <p:nvSpPr>
          <p:cNvPr id="94"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95"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5B0FDA39-E172-4A77-9CE8-9F03BDC41C6C}"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Project Architecture</a:t>
            </a:r>
            <a:endParaRPr lang="en-IN" altLang="en-US"/>
          </a:p>
        </p:txBody>
      </p:sp>
      <p:sp>
        <p:nvSpPr>
          <p:cNvPr id="8" name="TextBox 7"/>
          <p:cNvSpPr txBox="1"/>
          <p:nvPr/>
        </p:nvSpPr>
        <p:spPr>
          <a:xfrm>
            <a:off x="621792" y="1685365"/>
            <a:ext cx="2793761" cy="1200329"/>
          </a:xfrm>
          <a:prstGeom prst="rect">
            <a:avLst/>
          </a:prstGeom>
          <a:noFill/>
        </p:spPr>
        <p:txBody>
          <a:bodyPr wrap="square" rtlCol="0">
            <a:spAutoFit/>
          </a:bodyPr>
          <a:p>
            <a:r>
              <a:rPr lang="en-IN" dirty="0"/>
              <a:t>Used for </a:t>
            </a:r>
            <a:endParaRPr lang="en-IN" dirty="0"/>
          </a:p>
          <a:p>
            <a:pPr marL="285750" indent="-285750">
              <a:buFont typeface="Arial" panose="020B0604020202020204" pitchFamily="34" charset="0"/>
              <a:buChar char="•"/>
            </a:pPr>
            <a:r>
              <a:rPr lang="en-IN" dirty="0"/>
              <a:t>User interfacing </a:t>
            </a:r>
            <a:endParaRPr lang="en-IN" dirty="0"/>
          </a:p>
          <a:p>
            <a:pPr marL="285750" indent="-285750">
              <a:buFont typeface="Arial" panose="020B0604020202020204" pitchFamily="34" charset="0"/>
              <a:buChar char="•"/>
            </a:pPr>
            <a:r>
              <a:rPr lang="en-IN" dirty="0"/>
              <a:t>Basic data validation</a:t>
            </a:r>
            <a:endParaRPr lang="en-IN" dirty="0"/>
          </a:p>
          <a:p>
            <a:pPr marL="285750" indent="-285750">
              <a:buFont typeface="Arial" panose="020B0604020202020204" pitchFamily="34" charset="0"/>
              <a:buChar char="•"/>
            </a:pPr>
            <a:endParaRPr lang="en-IN" dirty="0"/>
          </a:p>
        </p:txBody>
      </p:sp>
      <p:sp>
        <p:nvSpPr>
          <p:cNvPr id="9" name="Rectangle: Rounded Corners 8"/>
          <p:cNvSpPr/>
          <p:nvPr/>
        </p:nvSpPr>
        <p:spPr>
          <a:xfrm>
            <a:off x="768096" y="2885694"/>
            <a:ext cx="2495057" cy="12003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 name="TextBox 9"/>
          <p:cNvSpPr txBox="1"/>
          <p:nvPr/>
        </p:nvSpPr>
        <p:spPr>
          <a:xfrm flipH="1">
            <a:off x="1139413" y="3244334"/>
            <a:ext cx="1756187" cy="369332"/>
          </a:xfrm>
          <a:prstGeom prst="rect">
            <a:avLst/>
          </a:prstGeom>
          <a:noFill/>
        </p:spPr>
        <p:txBody>
          <a:bodyPr wrap="square" rtlCol="0">
            <a:spAutoFit/>
          </a:bodyPr>
          <a:p>
            <a:r>
              <a:rPr lang="en-IN" dirty="0"/>
              <a:t>Front end Layer</a:t>
            </a:r>
            <a:endParaRPr lang="en-IN" dirty="0"/>
          </a:p>
        </p:txBody>
      </p:sp>
      <p:sp>
        <p:nvSpPr>
          <p:cNvPr id="11" name="TextBox 10"/>
          <p:cNvSpPr txBox="1"/>
          <p:nvPr/>
        </p:nvSpPr>
        <p:spPr>
          <a:xfrm>
            <a:off x="621792" y="4444663"/>
            <a:ext cx="2793761" cy="1754326"/>
          </a:xfrm>
          <a:prstGeom prst="rect">
            <a:avLst/>
          </a:prstGeom>
          <a:noFill/>
        </p:spPr>
        <p:txBody>
          <a:bodyPr wrap="square" rtlCol="0">
            <a:spAutoFit/>
          </a:bodyPr>
          <a:p>
            <a:r>
              <a:rPr lang="en-IN" dirty="0"/>
              <a:t>Technologies used </a:t>
            </a:r>
            <a:endParaRPr lang="en-IN" dirty="0"/>
          </a:p>
          <a:p>
            <a:pPr marL="285750" indent="-285750">
              <a:buFont typeface="Arial" panose="020B0604020202020204" pitchFamily="34" charset="0"/>
              <a:buChar char="•"/>
            </a:pPr>
            <a:r>
              <a:rPr lang="en-IN" dirty="0"/>
              <a:t>HTML, CSS</a:t>
            </a:r>
            <a:endParaRPr lang="en-IN" dirty="0"/>
          </a:p>
          <a:p>
            <a:pPr marL="285750" indent="-285750">
              <a:buFont typeface="Arial" panose="020B0604020202020204" pitchFamily="34" charset="0"/>
              <a:buChar char="•"/>
            </a:pPr>
            <a:r>
              <a:rPr lang="en-IN" dirty="0" err="1"/>
              <a:t>Javascript</a:t>
            </a:r>
            <a:r>
              <a:rPr lang="en-IN" dirty="0"/>
              <a:t>, jQuery</a:t>
            </a:r>
            <a:endParaRPr lang="en-IN" dirty="0"/>
          </a:p>
          <a:p>
            <a:pPr marL="285750" indent="-285750">
              <a:buFont typeface="Arial" panose="020B0604020202020204" pitchFamily="34" charset="0"/>
              <a:buChar char="•"/>
            </a:pPr>
            <a:r>
              <a:rPr lang="en-IN" dirty="0"/>
              <a:t>ReactJS</a:t>
            </a:r>
            <a:endParaRPr lang="en-IN" dirty="0"/>
          </a:p>
          <a:p>
            <a:pPr marL="285750" indent="-285750">
              <a:buFont typeface="Arial" panose="020B0604020202020204" pitchFamily="34" charset="0"/>
              <a:buChar char="•"/>
            </a:pPr>
            <a:r>
              <a:rPr lang="en-IN" dirty="0"/>
              <a:t>JSON</a:t>
            </a:r>
            <a:endParaRPr lang="en-IN" dirty="0"/>
          </a:p>
          <a:p>
            <a:pPr marL="285750" indent="-285750">
              <a:buFont typeface="Arial" panose="020B0604020202020204" pitchFamily="34" charset="0"/>
              <a:buChar char="•"/>
            </a:pPr>
            <a:endParaRPr lang="en-IN" dirty="0"/>
          </a:p>
        </p:txBody>
      </p:sp>
      <p:sp>
        <p:nvSpPr>
          <p:cNvPr id="12" name="TextBox 11"/>
          <p:cNvSpPr txBox="1"/>
          <p:nvPr/>
        </p:nvSpPr>
        <p:spPr>
          <a:xfrm>
            <a:off x="4602122" y="1928589"/>
            <a:ext cx="2793761" cy="1477328"/>
          </a:xfrm>
          <a:prstGeom prst="rect">
            <a:avLst/>
          </a:prstGeom>
          <a:noFill/>
        </p:spPr>
        <p:txBody>
          <a:bodyPr wrap="square" rtlCol="0">
            <a:spAutoFit/>
          </a:bodyPr>
          <a:p>
            <a:r>
              <a:rPr lang="en-IN" dirty="0"/>
              <a:t>Used for </a:t>
            </a:r>
            <a:endParaRPr lang="en-IN" dirty="0"/>
          </a:p>
          <a:p>
            <a:pPr marL="285750" indent="-285750">
              <a:buFont typeface="Arial" panose="020B0604020202020204" pitchFamily="34" charset="0"/>
              <a:buChar char="•"/>
            </a:pPr>
            <a:r>
              <a:rPr lang="en-IN" dirty="0"/>
              <a:t>Server side validation </a:t>
            </a:r>
            <a:endParaRPr lang="en-IN" dirty="0"/>
          </a:p>
          <a:p>
            <a:pPr marL="285750" indent="-285750">
              <a:buFont typeface="Arial" panose="020B0604020202020204" pitchFamily="34" charset="0"/>
              <a:buChar char="•"/>
            </a:pPr>
            <a:r>
              <a:rPr lang="en-IN" dirty="0"/>
              <a:t>Response handling </a:t>
            </a:r>
            <a:endParaRPr lang="en-IN" dirty="0"/>
          </a:p>
          <a:p>
            <a:pPr marL="285750" indent="-285750">
              <a:buFont typeface="Arial" panose="020B0604020202020204" pitchFamily="34" charset="0"/>
              <a:buChar char="•"/>
            </a:pPr>
            <a:r>
              <a:rPr lang="en-IN" dirty="0"/>
              <a:t>Business Logic </a:t>
            </a:r>
            <a:endParaRPr lang="en-IN" dirty="0"/>
          </a:p>
          <a:p>
            <a:pPr marL="285750" indent="-285750">
              <a:buFont typeface="Arial" panose="020B0604020202020204" pitchFamily="34" charset="0"/>
              <a:buChar char="•"/>
            </a:pPr>
            <a:r>
              <a:rPr lang="en-IN" dirty="0"/>
              <a:t>Database operations</a:t>
            </a:r>
            <a:endParaRPr lang="en-IN" dirty="0"/>
          </a:p>
        </p:txBody>
      </p:sp>
      <p:sp>
        <p:nvSpPr>
          <p:cNvPr id="13" name="Rectangle: Rounded Corners 12"/>
          <p:cNvSpPr/>
          <p:nvPr/>
        </p:nvSpPr>
        <p:spPr>
          <a:xfrm>
            <a:off x="4694636" y="3613666"/>
            <a:ext cx="2495057" cy="1200329"/>
          </a:xfrm>
          <a:prstGeom prst="round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4" name="TextBox 13"/>
          <p:cNvSpPr txBox="1"/>
          <p:nvPr/>
        </p:nvSpPr>
        <p:spPr>
          <a:xfrm>
            <a:off x="4694636" y="4998660"/>
            <a:ext cx="2793761" cy="1200329"/>
          </a:xfrm>
          <a:prstGeom prst="rect">
            <a:avLst/>
          </a:prstGeom>
          <a:noFill/>
        </p:spPr>
        <p:txBody>
          <a:bodyPr wrap="square" rtlCol="0">
            <a:spAutoFit/>
          </a:bodyPr>
          <a:p>
            <a:r>
              <a:rPr lang="en-IN" dirty="0"/>
              <a:t>Technologies used </a:t>
            </a:r>
            <a:endParaRPr lang="en-IN" dirty="0"/>
          </a:p>
          <a:p>
            <a:pPr marL="285750" indent="-285750">
              <a:buFont typeface="Arial" panose="020B0604020202020204" pitchFamily="34" charset="0"/>
              <a:buChar char="•"/>
            </a:pPr>
            <a:r>
              <a:rPr lang="en-IN" dirty="0" err="1"/>
              <a:t>Springboot</a:t>
            </a:r>
            <a:endParaRPr lang="en-IN" dirty="0"/>
          </a:p>
          <a:p>
            <a:pPr marL="285750" indent="-285750">
              <a:buFont typeface="Arial" panose="020B0604020202020204" pitchFamily="34" charset="0"/>
              <a:buChar char="•"/>
            </a:pPr>
            <a:r>
              <a:rPr lang="en-IN" dirty="0"/>
              <a:t>Hibernate</a:t>
            </a:r>
            <a:endParaRPr lang="en-IN" dirty="0"/>
          </a:p>
          <a:p>
            <a:pPr marL="285750" indent="-285750">
              <a:buFont typeface="Arial" panose="020B0604020202020204" pitchFamily="34" charset="0"/>
              <a:buChar char="•"/>
            </a:pPr>
            <a:endParaRPr lang="en-IN" dirty="0"/>
          </a:p>
        </p:txBody>
      </p:sp>
      <p:sp>
        <p:nvSpPr>
          <p:cNvPr id="15" name="TextBox 14"/>
          <p:cNvSpPr txBox="1"/>
          <p:nvPr/>
        </p:nvSpPr>
        <p:spPr>
          <a:xfrm>
            <a:off x="8734217" y="2182624"/>
            <a:ext cx="2793761" cy="2031325"/>
          </a:xfrm>
          <a:prstGeom prst="rect">
            <a:avLst/>
          </a:prstGeom>
          <a:noFill/>
        </p:spPr>
        <p:txBody>
          <a:bodyPr wrap="square" rtlCol="0">
            <a:spAutoFit/>
          </a:bodyPr>
          <a:p>
            <a:r>
              <a:rPr lang="en-IN" dirty="0"/>
              <a:t>Used for </a:t>
            </a:r>
            <a:endParaRPr lang="en-IN" dirty="0"/>
          </a:p>
          <a:p>
            <a:pPr marL="285750" indent="-285750">
              <a:buFont typeface="Arial" panose="020B0604020202020204" pitchFamily="34" charset="0"/>
              <a:buChar char="•"/>
            </a:pPr>
            <a:r>
              <a:rPr lang="en-IN" dirty="0"/>
              <a:t>Permanent data storage</a:t>
            </a:r>
            <a:endParaRPr lang="en-IN" dirty="0"/>
          </a:p>
          <a:p>
            <a:pPr marL="285750" indent="-285750">
              <a:buFont typeface="Arial" panose="020B0604020202020204" pitchFamily="34" charset="0"/>
              <a:buChar char="•"/>
            </a:pPr>
            <a:r>
              <a:rPr lang="en-IN" dirty="0"/>
              <a:t>Database level validation</a:t>
            </a:r>
            <a:endParaRPr lang="en-IN" dirty="0"/>
          </a:p>
          <a:p>
            <a:pPr marL="285750" indent="-285750">
              <a:buFont typeface="Arial" panose="020B0604020202020204" pitchFamily="34" charset="0"/>
              <a:buChar char="•"/>
            </a:pPr>
            <a:r>
              <a:rPr lang="en-IN" dirty="0"/>
              <a:t>Database access using stored procedures</a:t>
            </a:r>
            <a:endParaRPr lang="en-IN" dirty="0"/>
          </a:p>
          <a:p>
            <a:endParaRPr lang="en-IN" dirty="0"/>
          </a:p>
        </p:txBody>
      </p:sp>
      <p:sp>
        <p:nvSpPr>
          <p:cNvPr id="21" name="TextBox 20"/>
          <p:cNvSpPr txBox="1"/>
          <p:nvPr/>
        </p:nvSpPr>
        <p:spPr>
          <a:xfrm flipH="1">
            <a:off x="5213424" y="4029164"/>
            <a:ext cx="1756187" cy="369332"/>
          </a:xfrm>
          <a:prstGeom prst="rect">
            <a:avLst/>
          </a:prstGeom>
          <a:noFill/>
        </p:spPr>
        <p:txBody>
          <a:bodyPr wrap="square" rtlCol="0">
            <a:spAutoFit/>
          </a:bodyPr>
          <a:p>
            <a:r>
              <a:rPr lang="en-IN" dirty="0"/>
              <a:t>Server Layer</a:t>
            </a:r>
            <a:endParaRPr lang="en-IN" dirty="0"/>
          </a:p>
        </p:txBody>
      </p:sp>
      <p:sp>
        <p:nvSpPr>
          <p:cNvPr id="22" name="Flowchart: Magnetic Disk 21"/>
          <p:cNvSpPr/>
          <p:nvPr/>
        </p:nvSpPr>
        <p:spPr>
          <a:xfrm>
            <a:off x="8875059" y="4582151"/>
            <a:ext cx="2495057" cy="1322547"/>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dirty="0"/>
          </a:p>
        </p:txBody>
      </p:sp>
      <p:sp>
        <p:nvSpPr>
          <p:cNvPr id="23" name="TextBox 22"/>
          <p:cNvSpPr txBox="1"/>
          <p:nvPr/>
        </p:nvSpPr>
        <p:spPr>
          <a:xfrm flipH="1">
            <a:off x="9314598" y="5137106"/>
            <a:ext cx="1756187" cy="369332"/>
          </a:xfrm>
          <a:prstGeom prst="rect">
            <a:avLst/>
          </a:prstGeom>
          <a:noFill/>
        </p:spPr>
        <p:txBody>
          <a:bodyPr wrap="square" rtlCol="0">
            <a:spAutoFit/>
          </a:bodyPr>
          <a:p>
            <a:r>
              <a:rPr lang="en-IN" dirty="0"/>
              <a:t>Database Layer</a:t>
            </a:r>
            <a:endParaRPr lang="en-IN" dirty="0"/>
          </a:p>
        </p:txBody>
      </p:sp>
      <p:cxnSp>
        <p:nvCxnSpPr>
          <p:cNvPr id="25" name="Connector: Elbow 24"/>
          <p:cNvCxnSpPr>
            <a:stCxn id="9" idx="3"/>
            <a:endCxn id="13" idx="1"/>
          </p:cNvCxnSpPr>
          <p:nvPr/>
        </p:nvCxnSpPr>
        <p:spPr>
          <a:xfrm>
            <a:off x="3263153" y="3485859"/>
            <a:ext cx="1431483" cy="727972"/>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7" name="Connector: Elbow 26"/>
          <p:cNvCxnSpPr>
            <a:stCxn id="13" idx="3"/>
            <a:endCxn id="22" idx="2"/>
          </p:cNvCxnSpPr>
          <p:nvPr/>
        </p:nvCxnSpPr>
        <p:spPr>
          <a:xfrm>
            <a:off x="7189470" y="4213860"/>
            <a:ext cx="1685290" cy="1029970"/>
          </a:xfrm>
          <a:prstGeom prst="bent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05410"/>
            <a:ext cx="10972165" cy="514985"/>
          </a:xfrm>
        </p:spPr>
        <p:txBody>
          <a:bodyPr/>
          <a:p>
            <a:r>
              <a:rPr lang="en-US"/>
              <a:t>ER Diagram</a:t>
            </a:r>
            <a:endParaRPr lang="en-US"/>
          </a:p>
        </p:txBody>
      </p:sp>
      <p:sp>
        <p:nvSpPr>
          <p:cNvPr id="3" name="Subtitle 2"/>
          <p:cNvSpPr>
            <a:spLocks noGrp="1"/>
          </p:cNvSpPr>
          <p:nvPr>
            <p:ph type="subTitle"/>
          </p:nvPr>
        </p:nvSpPr>
        <p:spPr/>
        <p:txBody>
          <a:bodyPr/>
          <a:p>
            <a:endParaRPr lang="en-US"/>
          </a:p>
        </p:txBody>
      </p:sp>
      <p:pic>
        <p:nvPicPr>
          <p:cNvPr id="4" name="Picture 3" descr="ER Diagram"/>
          <p:cNvPicPr>
            <a:picLocks noChangeAspect="1"/>
          </p:cNvPicPr>
          <p:nvPr/>
        </p:nvPicPr>
        <p:blipFill>
          <a:blip r:embed="rId1"/>
          <a:stretch>
            <a:fillRect/>
          </a:stretch>
        </p:blipFill>
        <p:spPr>
          <a:xfrm>
            <a:off x="0" y="742315"/>
            <a:ext cx="12254865" cy="60813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74295"/>
            <a:ext cx="10972165" cy="598805"/>
          </a:xfrm>
        </p:spPr>
        <p:txBody>
          <a:bodyPr/>
          <a:p>
            <a:r>
              <a:rPr lang="en-US"/>
              <a:t>Use Case Diagram</a:t>
            </a:r>
            <a:endParaRPr lang="en-US"/>
          </a:p>
        </p:txBody>
      </p:sp>
      <p:sp>
        <p:nvSpPr>
          <p:cNvPr id="4" name="Text Box 3"/>
          <p:cNvSpPr txBox="1"/>
          <p:nvPr/>
        </p:nvSpPr>
        <p:spPr>
          <a:xfrm>
            <a:off x="609600" y="576580"/>
            <a:ext cx="4631690" cy="645160"/>
          </a:xfrm>
          <a:prstGeom prst="rect">
            <a:avLst/>
          </a:prstGeom>
          <a:noFill/>
        </p:spPr>
        <p:txBody>
          <a:bodyPr wrap="square" rtlCol="0">
            <a:spAutoFit/>
          </a:bodyPr>
          <a:p>
            <a:endParaRPr lang="en-US"/>
          </a:p>
          <a:p>
            <a:r>
              <a:rPr lang="en-US"/>
              <a:t>1. Admin</a:t>
            </a:r>
            <a:endParaRPr lang="en-US"/>
          </a:p>
        </p:txBody>
      </p:sp>
      <p:pic>
        <p:nvPicPr>
          <p:cNvPr id="12" name="Picture 1" descr="C:\Documents and Settings\Student\Desktop\Backup\ER Diagram\Use case diagram\Admin.JPG"/>
          <p:cNvPicPr>
            <a:picLocks noChangeAspect="1" noChangeArrowheads="1"/>
          </p:cNvPicPr>
          <p:nvPr/>
        </p:nvPicPr>
        <p:blipFill>
          <a:blip r:embed="rId1" cstate="print"/>
          <a:srcRect/>
          <a:stretch>
            <a:fillRect/>
          </a:stretch>
        </p:blipFill>
        <p:spPr>
          <a:xfrm>
            <a:off x="4094163" y="1183640"/>
            <a:ext cx="4003675" cy="524764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1800"/>
              <a:t>     2. User</a:t>
            </a:r>
            <a:endParaRPr lang="en-US" sz="1800"/>
          </a:p>
        </p:txBody>
      </p:sp>
      <p:pic>
        <p:nvPicPr>
          <p:cNvPr id="4" name="Picture 2" descr="usecase1"/>
          <p:cNvPicPr>
            <a:picLocks noChangeAspect="1"/>
          </p:cNvPicPr>
          <p:nvPr/>
        </p:nvPicPr>
        <p:blipFill>
          <a:blip r:embed="rId1"/>
          <a:stretch>
            <a:fillRect/>
          </a:stretch>
        </p:blipFill>
        <p:spPr>
          <a:xfrm>
            <a:off x="3535680" y="1132840"/>
            <a:ext cx="4732020" cy="52857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1800"/>
              <a:t>3. Car Owner</a:t>
            </a:r>
            <a:endParaRPr lang="en-US" sz="1800"/>
          </a:p>
        </p:txBody>
      </p:sp>
      <p:pic>
        <p:nvPicPr>
          <p:cNvPr id="4" name="Picture 1" descr="usecase"/>
          <p:cNvPicPr>
            <a:picLocks noChangeAspect="1"/>
          </p:cNvPicPr>
          <p:nvPr/>
        </p:nvPicPr>
        <p:blipFill>
          <a:blip r:embed="rId1"/>
          <a:stretch>
            <a:fillRect/>
          </a:stretch>
        </p:blipFill>
        <p:spPr>
          <a:xfrm>
            <a:off x="3742690" y="1212215"/>
            <a:ext cx="4653915" cy="50990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latin typeface="Arial Black" panose="020B0A04020102020204" pitchFamily="34" charset="0"/>
                <a:cs typeface="Arial Black" panose="020B0A04020102020204" pitchFamily="34" charset="0"/>
                <a:sym typeface="+mn-ea"/>
              </a:rPr>
              <a:t>Technology platform used </a:t>
            </a:r>
            <a:br>
              <a:rPr lang="en-US" b="1" dirty="0">
                <a:solidFill>
                  <a:schemeClr val="accent6"/>
                </a:solidFill>
                <a:latin typeface="Arial Black" panose="020B0A04020102020204" pitchFamily="34" charset="0"/>
                <a:cs typeface="Arial Black" panose="020B0A04020102020204" pitchFamily="34" charset="0"/>
              </a:rPr>
            </a:br>
            <a:endParaRPr lang="en-US"/>
          </a:p>
        </p:txBody>
      </p:sp>
      <p:sp>
        <p:nvSpPr>
          <p:cNvPr id="3" name="Subtitle 2"/>
          <p:cNvSpPr>
            <a:spLocks noGrp="1"/>
          </p:cNvSpPr>
          <p:nvPr>
            <p:ph type="subTitle"/>
          </p:nvPr>
        </p:nvSpPr>
        <p:spPr/>
        <p:txBody>
          <a:bodyPr/>
          <a:p>
            <a:r>
              <a:rPr lang="en-IN" b="1" dirty="0">
                <a:sym typeface="+mn-ea"/>
              </a:rPr>
              <a:t>Technologies used :</a:t>
            </a:r>
            <a:endParaRPr lang="en-IN" b="1" dirty="0"/>
          </a:p>
          <a:p>
            <a:pPr marL="0" indent="0">
              <a:buNone/>
            </a:pPr>
            <a:r>
              <a:rPr lang="en-IN" dirty="0">
                <a:sym typeface="+mn-ea"/>
              </a:rPr>
              <a:t>                        HTML, CSS, </a:t>
            </a:r>
            <a:r>
              <a:rPr lang="en-IN" dirty="0" err="1">
                <a:sym typeface="+mn-ea"/>
              </a:rPr>
              <a:t>Javascript</a:t>
            </a:r>
            <a:r>
              <a:rPr lang="en-IN" dirty="0">
                <a:sym typeface="+mn-ea"/>
              </a:rPr>
              <a:t>, jQuery, ReactJS, JSON, </a:t>
            </a:r>
            <a:r>
              <a:rPr lang="en-IN" dirty="0" err="1">
                <a:sym typeface="+mn-ea"/>
              </a:rPr>
              <a:t>Springboot</a:t>
            </a:r>
            <a:r>
              <a:rPr lang="en-IN" dirty="0">
                <a:sym typeface="+mn-ea"/>
              </a:rPr>
              <a:t>, Hibernate, MySQL</a:t>
            </a:r>
            <a:endParaRPr lang="en-IN" dirty="0"/>
          </a:p>
          <a:p>
            <a:pPr marL="285750" indent="-285750">
              <a:buFont typeface="Arial" panose="020B0604020202020204" pitchFamily="34" charset="0"/>
              <a:buChar char="•"/>
            </a:pPr>
            <a:r>
              <a:rPr lang="en-IN" b="1" dirty="0">
                <a:sym typeface="+mn-ea"/>
              </a:rPr>
              <a:t>Reason :</a:t>
            </a:r>
            <a:endParaRPr lang="en-IN" b="1" dirty="0"/>
          </a:p>
          <a:p>
            <a:pPr marL="0" indent="0">
              <a:buNone/>
            </a:pPr>
            <a:r>
              <a:rPr lang="en-IN" dirty="0">
                <a:sym typeface="+mn-ea"/>
              </a:rPr>
              <a:t>                   Html, CSS and </a:t>
            </a:r>
            <a:r>
              <a:rPr lang="en-IN" dirty="0" err="1">
                <a:sym typeface="+mn-ea"/>
              </a:rPr>
              <a:t>javascript</a:t>
            </a:r>
            <a:r>
              <a:rPr lang="en-IN" dirty="0">
                <a:sym typeface="+mn-ea"/>
              </a:rPr>
              <a:t> are used for frontend part for static web pages.</a:t>
            </a:r>
            <a:endParaRPr lang="en-IN" dirty="0"/>
          </a:p>
          <a:p>
            <a:pPr marL="0" indent="0">
              <a:buNone/>
            </a:pPr>
            <a:r>
              <a:rPr lang="en-IN" dirty="0">
                <a:sym typeface="+mn-ea"/>
              </a:rPr>
              <a:t>                  React JS is used for rendering the dynamic web pages and to create a single page application where only particular part of web page is rendered without altering complete web page. </a:t>
            </a:r>
            <a:endParaRPr lang="en-IN" dirty="0"/>
          </a:p>
          <a:p>
            <a:pPr marL="0" indent="0">
              <a:buNone/>
            </a:pPr>
            <a:r>
              <a:rPr lang="en-IN" dirty="0">
                <a:sym typeface="+mn-ea"/>
              </a:rPr>
              <a:t>                  </a:t>
            </a:r>
            <a:r>
              <a:rPr lang="en-IN" dirty="0" err="1">
                <a:sym typeface="+mn-ea"/>
              </a:rPr>
              <a:t>Springboot</a:t>
            </a:r>
            <a:r>
              <a:rPr lang="en-IN" dirty="0">
                <a:sym typeface="+mn-ea"/>
              </a:rPr>
              <a:t> is used for server side processing wherein in connection with database is established from server and required data is manipulated and sent to client side.</a:t>
            </a:r>
            <a:endParaRPr lang="en-IN" dirty="0"/>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4252</Words>
  <Application>WPS Presentation</Application>
  <PresentationFormat>Widescreen</PresentationFormat>
  <Paragraphs>198</Paragraphs>
  <Slides>18</Slides>
  <Notes>1</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18</vt:i4>
      </vt:variant>
    </vt:vector>
  </HeadingPairs>
  <TitlesOfParts>
    <vt:vector size="33" baseType="lpstr">
      <vt:lpstr>Arial</vt:lpstr>
      <vt:lpstr>SimSun</vt:lpstr>
      <vt:lpstr>Wingdings</vt:lpstr>
      <vt:lpstr>Arial</vt:lpstr>
      <vt:lpstr>Symbol</vt:lpstr>
      <vt:lpstr>Times New Roman</vt:lpstr>
      <vt:lpstr>Symbol</vt:lpstr>
      <vt:lpstr>Segoe UI</vt:lpstr>
      <vt:lpstr>Mangal</vt:lpstr>
      <vt:lpstr>Segoe Print</vt:lpstr>
      <vt:lpstr>Arial Black</vt:lpstr>
      <vt:lpstr>Microsoft YaHei</vt:lpstr>
      <vt:lpstr>Arial Unicode MS</vt:lpstr>
      <vt:lpstr>Office Theme</vt:lpstr>
      <vt:lpstr>Office Theme</vt:lpstr>
      <vt:lpstr>PowerPoint 演示文稿</vt:lpstr>
      <vt:lpstr>PowerPoint 演示文稿</vt:lpstr>
      <vt:lpstr>PowerPoint 演示文稿</vt:lpstr>
      <vt:lpstr>Project Architecture</vt:lpstr>
      <vt:lpstr>PowerPoint 演示文稿</vt:lpstr>
      <vt:lpstr>PowerPoint 演示文稿</vt:lpstr>
      <vt:lpstr>PowerPoint 演示文稿</vt:lpstr>
      <vt:lpstr>PowerPoint 演示文稿</vt:lpstr>
      <vt:lpstr>Technology platform used  </vt:lpstr>
      <vt:lpstr>Technology platform used for Project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Flight Delay using Machine Learning</dc:title>
  <dc:creator>student</dc:creator>
  <cp:lastModifiedBy>Nikhil Madhekar</cp:lastModifiedBy>
  <cp:revision>121</cp:revision>
  <dcterms:created xsi:type="dcterms:W3CDTF">2019-08-03T06:37:00Z</dcterms:created>
  <dcterms:modified xsi:type="dcterms:W3CDTF">2023-08-26T05:33:59Z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1033-12.2.0.13193</vt:lpwstr>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12</vt:i4>
  </property>
  <property fmtid="{D5CDD505-2E9C-101B-9397-08002B2CF9AE}" pid="13" name="ICV">
    <vt:lpwstr>C08B1BC61B9F4BDD820A45391385F792</vt:lpwstr>
  </property>
</Properties>
</file>