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7"/>
  </p:notesMasterIdLst>
  <p:sldIdLst>
    <p:sldId id="256" r:id="rId4"/>
    <p:sldId id="257" r:id="rId5"/>
    <p:sldId id="258" r:id="rId6"/>
    <p:sldId id="281" r:id="rId8"/>
    <p:sldId id="259" r:id="rId9"/>
    <p:sldId id="260" r:id="rId10"/>
    <p:sldId id="261" r:id="rId11"/>
    <p:sldId id="272" r:id="rId12"/>
    <p:sldId id="273" r:id="rId13"/>
    <p:sldId id="274" r:id="rId14"/>
    <p:sldId id="275" r:id="rId15"/>
    <p:sldId id="276"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Click to edit the notes format</a:t>
            </a:r>
            <a:endParaRPr lang="en-IN" sz="2000" b="0" strike="noStrike" spc="-1">
              <a:solidFill>
                <a:srgbClr val="000000"/>
              </a:solidFill>
              <a:uFill>
                <a:solidFill>
                  <a:srgbClr val="FFFFFF"/>
                </a:solidFill>
              </a:uFill>
              <a:latin typeface="Arial" panose="020B0604020202020204"/>
            </a:endParaRPr>
          </a:p>
        </p:txBody>
      </p:sp>
      <p:sp>
        <p:nvSpPr>
          <p:cNvPr id="7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9" name="PlaceHolder 5"/>
          <p:cNvSpPr>
            <a:spLocks noGrp="1"/>
          </p:cNvSpPr>
          <p:nvPr>
            <p:ph type="sldNum"/>
          </p:nvPr>
        </p:nvSpPr>
        <p:spPr>
          <a:xfrm>
            <a:off x="4278960" y="10157400"/>
            <a:ext cx="3280680" cy="534240"/>
          </a:xfrm>
          <a:prstGeom prst="rect">
            <a:avLst/>
          </a:prstGeom>
        </p:spPr>
        <p:txBody>
          <a:bodyPr lIns="0" tIns="0" rIns="0" bIns="0" anchor="b"/>
          <a:lstStyle/>
          <a:p>
            <a:pPr algn="r"/>
            <a:fld id="{04743879-5C87-4208-8135-8E67083B45F6}" type="slidenum">
              <a:rPr lang="en-IN" sz="1400" b="0" strike="noStrike" spc="-1">
                <a:solidFill>
                  <a:srgbClr val="000000"/>
                </a:solidFill>
                <a:uFill>
                  <a:solidFill>
                    <a:srgbClr val="FFFFFF"/>
                  </a:solidFill>
                </a:uFill>
                <a:latin typeface="Times New Roman" panose="02020603050405020304"/>
              </a:rPr>
            </a:fld>
            <a:endParaRPr lang="en-IN"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400640"/>
            <a:ext cx="5485320" cy="359928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Hive and Hive QL statements have been used for querying the data.</a:t>
            </a:r>
            <a:endParaRPr lang="en-IN" sz="2000" b="0" strike="noStrike" spc="-1">
              <a:solidFill>
                <a:srgbClr val="000000"/>
              </a:solidFill>
              <a:uFill>
                <a:solidFill>
                  <a:srgbClr val="FFFFFF"/>
                </a:solidFill>
              </a:uFill>
              <a:latin typeface="Arial" panose="020B0604020202020204"/>
            </a:endParaRPr>
          </a:p>
          <a:p>
            <a:r>
              <a:rPr lang="en-IN" sz="2000" b="0" strike="noStrike" spc="-1">
                <a:solidFill>
                  <a:srgbClr val="000000"/>
                </a:solidFill>
                <a:uFill>
                  <a:solidFill>
                    <a:srgbClr val="FFFFFF"/>
                  </a:solidFill>
                </a:uFill>
                <a:latin typeface="Arial" panose="020B0604020202020204"/>
              </a:rPr>
              <a:t>For future scope, various different Machine Learning algo0rithm will be implemented on different flight delay datasets.</a:t>
            </a:r>
            <a:endParaRPr lang="en-IN" sz="2000" b="0" strike="noStrike" spc="-1">
              <a:solidFill>
                <a:srgbClr val="000000"/>
              </a:solidFill>
              <a:uFill>
                <a:solidFill>
                  <a:srgbClr val="FFFFFF"/>
                </a:solidFill>
              </a:uFill>
              <a:latin typeface="Arial" panose="020B0604020202020204"/>
            </a:endParaRPr>
          </a:p>
          <a:p>
            <a:endParaRPr lang="en-IN"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2"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5"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36" name="Picture 35"/>
          <p:cNvPicPr/>
          <p:nvPr/>
        </p:nvPicPr>
        <p:blipFill>
          <a:blip r:embed="rId2"/>
          <a:stretch>
            <a:fillRect/>
          </a:stretch>
        </p:blipFill>
        <p:spPr>
          <a:xfrm>
            <a:off x="3602880" y="1604520"/>
            <a:ext cx="4984920" cy="3977280"/>
          </a:xfrm>
          <a:prstGeom prst="rect">
            <a:avLst/>
          </a:prstGeom>
          <a:ln>
            <a:noFill/>
          </a:ln>
        </p:spPr>
      </p:pic>
      <p:pic>
        <p:nvPicPr>
          <p:cNvPr id="37" name="Picture 36"/>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47"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2"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3"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1"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9"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72"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73" name="Picture 72"/>
          <p:cNvPicPr/>
          <p:nvPr/>
        </p:nvPicPr>
        <p:blipFill>
          <a:blip r:embed="rId2"/>
          <a:stretch>
            <a:fillRect/>
          </a:stretch>
        </p:blipFill>
        <p:spPr>
          <a:xfrm>
            <a:off x="3602880" y="1604520"/>
            <a:ext cx="4984920" cy="3977280"/>
          </a:xfrm>
          <a:prstGeom prst="rect">
            <a:avLst/>
          </a:prstGeom>
          <a:ln>
            <a:noFill/>
          </a:ln>
        </p:spPr>
      </p:pic>
      <p:pic>
        <p:nvPicPr>
          <p:cNvPr id="74" name="Picture 73"/>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5"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6"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9"/>
          <p:cNvPicPr/>
          <p:nvPr/>
        </p:nvPicPr>
        <p:blipFill>
          <a:blip r:embed="rId13"/>
          <a:stretch>
            <a:fillRect/>
          </a:stretch>
        </p:blipFill>
        <p:spPr>
          <a:xfrm>
            <a:off x="0" y="0"/>
            <a:ext cx="12207960" cy="6856920"/>
          </a:xfrm>
          <a:prstGeom prst="rect">
            <a:avLst/>
          </a:prstGeom>
          <a:ln w="9360">
            <a:noFill/>
          </a:ln>
        </p:spPr>
      </p:pic>
      <p:pic>
        <p:nvPicPr>
          <p:cNvPr id="5" name="Picture 2"/>
          <p:cNvPicPr/>
          <p:nvPr/>
        </p:nvPicPr>
        <p:blipFill>
          <a:blip r:embed="rId14"/>
          <a:stretch>
            <a:fillRect/>
          </a:stretch>
        </p:blipFill>
        <p:spPr>
          <a:xfrm>
            <a:off x="0" y="0"/>
            <a:ext cx="12207960" cy="6856920"/>
          </a:xfrm>
          <a:prstGeom prst="rect">
            <a:avLst/>
          </a:prstGeom>
          <a:ln w="9360">
            <a:noFill/>
          </a:ln>
        </p:spPr>
      </p:pic>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body"/>
          </p:nvPr>
        </p:nvSpPr>
        <p:spPr>
          <a:xfrm>
            <a:off x="609480" y="1604520"/>
            <a:ext cx="10972080" cy="397692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Click to edit the outline text format</a:t>
            </a:r>
            <a:endParaRPr lang="en-IN" sz="18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Second Outline Level</a:t>
            </a:r>
            <a:endParaRPr lang="en-IN" sz="1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Third Outline Level</a:t>
            </a:r>
            <a:endParaRPr lang="en-IN" sz="18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Fourth Outline Level</a:t>
            </a:r>
            <a:endParaRPr lang="en-IN" sz="18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Fifth Outline Level</a:t>
            </a:r>
            <a:endParaRPr lang="en-IN" sz="18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Sixth Outline Level</a:t>
            </a:r>
            <a:endParaRPr lang="en-IN" sz="18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Seventh Outline Level</a:t>
            </a:r>
            <a:endParaRPr lang="en-IN" sz="18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9"/>
          <p:cNvPicPr/>
          <p:nvPr/>
        </p:nvPicPr>
        <p:blipFill>
          <a:blip r:embed="rId13"/>
          <a:stretch>
            <a:fillRect/>
          </a:stretch>
        </p:blipFill>
        <p:spPr>
          <a:xfrm>
            <a:off x="0" y="0"/>
            <a:ext cx="12207960" cy="6856920"/>
          </a:xfrm>
          <a:prstGeom prst="rect">
            <a:avLst/>
          </a:prstGeom>
          <a:ln w="9360">
            <a:noFill/>
          </a:ln>
        </p:spPr>
      </p:pic>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panose="020B0604020202020204"/>
              </a:rPr>
              <a:t>Click to edit the title text format</a:t>
            </a:r>
            <a:endParaRPr lang="en-IN" sz="4400" b="0" strike="noStrike" spc="-1">
              <a:solidFill>
                <a:srgbClr val="000000"/>
              </a:solidFill>
              <a:uFill>
                <a:solidFill>
                  <a:srgbClr val="FFFFFF"/>
                </a:solidFill>
              </a:uFill>
              <a:latin typeface="Arial" panose="020B0604020202020204"/>
            </a:endParaRPr>
          </a:p>
        </p:txBody>
      </p:sp>
      <p:sp>
        <p:nvSpPr>
          <p:cNvPr id="40" name="PlaceHolder 2"/>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endParaRPr lang="en-IN"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endParaRPr lang="en-IN"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endParaRPr lang="en-IN"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endParaRPr lang="en-IN"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endParaRPr lang="en-IN"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endParaRPr lang="en-IN"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endParaRPr lang="en-IN"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45400" y="287640"/>
            <a:ext cx="11281680" cy="12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dirty="0">
                <a:solidFill>
                  <a:srgbClr val="FFFFFF"/>
                </a:solidFill>
                <a:uFill>
                  <a:solidFill>
                    <a:srgbClr val="FFFFFF"/>
                  </a:solidFill>
                </a:uFill>
                <a:latin typeface="Times New Roman" panose="02020603050405020304"/>
                <a:ea typeface="SimSun" panose="02010600030101010101" pitchFamily="2" charset="-122"/>
              </a:rPr>
              <a:t>Society Management System</a:t>
            </a:r>
            <a:endParaRPr lang="en-IN" sz="4400" b="0" strike="noStrike" spc="-1" dirty="0">
              <a:solidFill>
                <a:srgbClr val="000000"/>
              </a:solidFill>
              <a:uFill>
                <a:solidFill>
                  <a:srgbClr val="FFFFFF"/>
                </a:solidFill>
              </a:uFill>
              <a:latin typeface="Arial" panose="020B0604020202020204"/>
            </a:endParaRPr>
          </a:p>
        </p:txBody>
      </p:sp>
      <p:sp>
        <p:nvSpPr>
          <p:cNvPr id="81"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82"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98EFF522-4416-4CEC-98B2-9E9F656C6F6B}"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
        <p:nvSpPr>
          <p:cNvPr id="83" name="CustomShape 4"/>
          <p:cNvSpPr/>
          <p:nvPr/>
        </p:nvSpPr>
        <p:spPr>
          <a:xfrm>
            <a:off x="7392670" y="4952365"/>
            <a:ext cx="4629785" cy="1590675"/>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Submitted By:</a:t>
            </a:r>
            <a:r>
              <a:rPr lang="en-IN" sz="1800" b="0" strike="noStrike" spc="-1" dirty="0">
                <a:solidFill>
                  <a:srgbClr val="000000"/>
                </a:solidFill>
                <a:uFill>
                  <a:solidFill>
                    <a:srgbClr val="FFFFFF"/>
                  </a:solidFill>
                </a:uFill>
                <a:latin typeface="Times New Roman" panose="02020603050405020304"/>
                <a:ea typeface="SimSun" panose="02010600030101010101" pitchFamily="2" charset="-122"/>
              </a:rPr>
              <a:t> </a:t>
            </a:r>
            <a:endParaRPr lang="en-IN" sz="1800" b="0" strike="noStrike" spc="-1" dirty="0">
              <a:solidFill>
                <a:srgbClr val="000000"/>
              </a:solidFill>
              <a:uFill>
                <a:solidFill>
                  <a:srgbClr val="FFFFFF"/>
                </a:solidFill>
              </a:uFill>
              <a:latin typeface="Times New Roman" panose="02020603050405020304"/>
              <a:ea typeface="SimSun" panose="02010600030101010101" pitchFamily="2" charset="-122"/>
            </a:endParaRPr>
          </a:p>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Mahesh Bhabhad     	  (220943020055)</a:t>
            </a:r>
            <a:endParaRPr lang="en-IN" sz="1800" b="0" strike="noStrike" spc="-1" dirty="0">
              <a:solidFill>
                <a:srgbClr val="000000"/>
              </a:solidFill>
              <a:uFill>
                <a:solidFill>
                  <a:srgbClr val="FFFFFF"/>
                </a:solidFill>
              </a:uFill>
              <a:latin typeface="Arial" panose="020B0604020202020204"/>
            </a:endParaRPr>
          </a:p>
          <a:p>
            <a:pPr>
              <a:lnSpc>
                <a:spcPct val="100000"/>
              </a:lnSpc>
            </a:pPr>
            <a:r>
              <a:rPr lang="en-IN" spc="-1" dirty="0">
                <a:solidFill>
                  <a:srgbClr val="000000"/>
                </a:solidFill>
                <a:uFill>
                  <a:solidFill>
                    <a:srgbClr val="FFFFFF"/>
                  </a:solidFill>
                </a:uFill>
                <a:latin typeface="Arial" panose="020B0604020202020204"/>
                <a:ea typeface="SimSun" panose="02010600030101010101" pitchFamily="2" charset="-122"/>
              </a:rPr>
              <a:t>Tarun Rathore                     </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(220943020099)</a:t>
            </a:r>
            <a:endParaRPr lang="en-IN" sz="1800" b="0" strike="noStrike" spc="-1" dirty="0">
              <a:solidFill>
                <a:srgbClr val="000000"/>
              </a:solidFill>
              <a:uFill>
                <a:solidFill>
                  <a:srgbClr val="FFFFFF"/>
                </a:solidFill>
              </a:uFill>
              <a:latin typeface="Arial" panose="020B0604020202020204"/>
              <a:ea typeface="SimSun" panose="02010600030101010101" pitchFamily="2" charset="-122"/>
            </a:endParaRPr>
          </a:p>
          <a:p>
            <a:pPr>
              <a:lnSpc>
                <a:spcPct val="100000"/>
              </a:lnSpc>
            </a:pPr>
            <a:r>
              <a:rPr lang="en-IN" spc="-1" dirty="0">
                <a:solidFill>
                  <a:srgbClr val="000000"/>
                </a:solidFill>
                <a:uFill>
                  <a:solidFill>
                    <a:srgbClr val="FFFFFF"/>
                  </a:solidFill>
                </a:uFill>
                <a:latin typeface="Arial" panose="020B0604020202020204"/>
                <a:ea typeface="SimSun" panose="02010600030101010101" pitchFamily="2" charset="-122"/>
              </a:rPr>
              <a:t>Nikhil Madhekar       	  (220943020052)</a:t>
            </a:r>
            <a:endParaRPr lang="en-IN" sz="1800" b="0" strike="noStrike" spc="-1" dirty="0">
              <a:solidFill>
                <a:srgbClr val="000000"/>
              </a:solidFill>
              <a:uFill>
                <a:solidFill>
                  <a:srgbClr val="FFFFFF"/>
                </a:solidFill>
              </a:uFill>
              <a:latin typeface="Arial" panose="020B0604020202020204"/>
              <a:ea typeface="SimSun" panose="02010600030101010101" pitchFamily="2" charset="-122"/>
            </a:endParaRPr>
          </a:p>
          <a:p>
            <a:pPr>
              <a:lnSpc>
                <a:spcPct val="100000"/>
              </a:lnSpc>
            </a:pPr>
            <a:r>
              <a:rPr lang="en-IN" sz="1800" b="0" strike="noStrike" spc="-1" dirty="0" err="1">
                <a:solidFill>
                  <a:srgbClr val="000000"/>
                </a:solidFill>
                <a:uFill>
                  <a:solidFill>
                    <a:srgbClr val="FFFFFF"/>
                  </a:solidFill>
                </a:uFill>
                <a:latin typeface="Arial" panose="020B0604020202020204"/>
                <a:ea typeface="SimSun" panose="02010600030101010101" pitchFamily="2" charset="-122"/>
              </a:rPr>
              <a:t>Mohsin Naqvi     </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(220943020079)</a:t>
            </a:r>
            <a:endParaRPr lang="en-IN" sz="18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a typeface="SimSun" panose="02010600030101010101" pitchFamily="2" charset="-122"/>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84" name="Picture 1"/>
          <p:cNvPicPr/>
          <p:nvPr/>
        </p:nvPicPr>
        <p:blipFill>
          <a:blip r:embed="rId1"/>
          <a:stretch>
            <a:fillRect/>
          </a:stretch>
        </p:blipFill>
        <p:spPr>
          <a:xfrm>
            <a:off x="4132239" y="1635038"/>
            <a:ext cx="3927522" cy="1599774"/>
          </a:xfrm>
          <a:prstGeom prst="rect">
            <a:avLst/>
          </a:prstGeom>
          <a:ln w="9360">
            <a:noFill/>
          </a:ln>
        </p:spPr>
      </p:pic>
      <p:sp>
        <p:nvSpPr>
          <p:cNvPr id="85" name="CustomShape 5"/>
          <p:cNvSpPr/>
          <p:nvPr/>
        </p:nvSpPr>
        <p:spPr>
          <a:xfrm>
            <a:off x="781246" y="5108881"/>
            <a:ext cx="2823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Guided By:</a:t>
            </a:r>
            <a:endParaRPr lang="en-IN" sz="1800" b="0" strike="noStrike" spc="-1" dirty="0">
              <a:solidFill>
                <a:srgbClr val="000000"/>
              </a:solidFill>
              <a:uFill>
                <a:solidFill>
                  <a:srgbClr val="FFFFFF"/>
                </a:solidFill>
              </a:uFill>
              <a:latin typeface="Arial" panose="020B0604020202020204"/>
            </a:endParaRPr>
          </a:p>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Mrs: Bakul Joshi</a:t>
            </a:r>
            <a:endParaRPr lang="en-IN" sz="18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transition>
    <p:push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trike="noStrike" spc="-1" dirty="0">
                <a:solidFill>
                  <a:srgbClr val="000000"/>
                </a:solidFill>
                <a:uFill>
                  <a:solidFill>
                    <a:srgbClr val="FFFFFF"/>
                  </a:solidFill>
                </a:uFill>
                <a:latin typeface="Arial" panose="020B0604020202020204"/>
                <a:ea typeface="SimSun" panose="02010600030101010101" pitchFamily="2" charset="-122"/>
              </a:rPr>
              <a:t>Technologies Used</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React JS, Bootstrap-(Front-End).</a:t>
            </a:r>
            <a:endParaRPr lang="en-US" sz="2400"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Java, Spring</a:t>
            </a:r>
            <a:r>
              <a:rPr lang="en-IN" altLang="en-US"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Boot REST API, JPA-(Middle-Tier). </a:t>
            </a:r>
            <a:endParaRPr lang="en-US" sz="2400"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MySQL-(Back-End).</a:t>
            </a:r>
            <a:endParaRPr lang="en-IN" sz="2400" kern="50" dirty="0">
              <a:effectLst/>
              <a:latin typeface="Arial" panose="020B0604020202020204" pitchFamily="34" charset="0"/>
              <a:ea typeface="SimSun" panose="02010600030101010101" pitchFamily="2" charset="-122"/>
              <a:cs typeface="Arial" panose="020B0604020202020204" pitchFamily="34" charset="0"/>
            </a:endParaRPr>
          </a:p>
          <a:p>
            <a:pPr algn="just">
              <a:lnSpc>
                <a:spcPct val="150000"/>
              </a:lnSpc>
            </a:pPr>
            <a:endParaRPr lang="en-US" sz="2400" spc="-1" dirty="0">
              <a:solidFill>
                <a:srgbClr val="000000"/>
              </a:solidFill>
              <a:uFill>
                <a:solidFill>
                  <a:srgbClr val="FFFFFF"/>
                </a:solidFill>
              </a:uFill>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IN"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Conclusion</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50000"/>
              </a:lnSpc>
              <a:buFont typeface="Arial" panose="020B0604020202020204" pitchFamily="34" charset="0"/>
              <a:buChar char="•"/>
            </a:pPr>
            <a:r>
              <a:rPr lang="en-IN" altLang="en-US" sz="2400" dirty="0"/>
              <a:t>Inter-city car pooling</a:t>
            </a:r>
            <a:r>
              <a:rPr lang="en-US" sz="2400" dirty="0"/>
              <a:t> system</a:t>
            </a:r>
            <a:r>
              <a:rPr lang="en-IN" altLang="en-US" sz="2400" dirty="0"/>
              <a:t> </a:t>
            </a:r>
            <a:r>
              <a:rPr lang="en-US" sz="2400" dirty="0"/>
              <a:t>are potential solutions that could mitigate environmental pollution and urban congestion and provide cost savings for their users.</a:t>
            </a:r>
            <a:endParaRPr lang="en-US" sz="2400" dirty="0"/>
          </a:p>
          <a:p>
            <a:pPr marL="342900" indent="-342900">
              <a:lnSpc>
                <a:spcPct val="150000"/>
              </a:lnSpc>
              <a:buFont typeface="Arial" panose="020B0604020202020204" pitchFamily="34" charset="0"/>
              <a:buChar char="•"/>
            </a:pPr>
            <a:r>
              <a:rPr lang="en-US" sz="2400" dirty="0"/>
              <a:t>The aim of </a:t>
            </a:r>
            <a:r>
              <a:rPr lang="en-IN" altLang="en-US" sz="2400" dirty="0"/>
              <a:t>this project</a:t>
            </a:r>
            <a:r>
              <a:rPr lang="en-US" sz="2400" dirty="0"/>
              <a:t> is to reduce the travelling cost, while travelling through private vehicles like car, cabs, etc from the same institute.</a:t>
            </a:r>
            <a:endParaRPr lang="en-US" sz="2400" dirty="0"/>
          </a:p>
          <a:p>
            <a:pPr marL="342900" indent="-342900">
              <a:lnSpc>
                <a:spcPct val="150000"/>
              </a:lnSpc>
              <a:buFont typeface="Arial" panose="020B0604020202020204" pitchFamily="34" charset="0"/>
              <a:buChar char="•"/>
            </a:pPr>
            <a:endParaRPr lang="en-US" sz="2400" dirty="0"/>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trike="noStrike" spc="-1" dirty="0">
                <a:solidFill>
                  <a:srgbClr val="000000"/>
                </a:solidFill>
                <a:uFill>
                  <a:solidFill>
                    <a:srgbClr val="FFFFFF"/>
                  </a:solidFill>
                </a:uFill>
                <a:latin typeface="Arial" panose="020B0604020202020204"/>
                <a:ea typeface="SimSun" panose="02010600030101010101" pitchFamily="2" charset="-122"/>
              </a:rPr>
              <a:t>Future </a:t>
            </a:r>
            <a:r>
              <a:rPr lang="en-US" sz="4400" b="1" spc="-1" dirty="0">
                <a:solidFill>
                  <a:srgbClr val="000000"/>
                </a:solidFill>
                <a:uFill>
                  <a:solidFill>
                    <a:srgbClr val="FFFFFF"/>
                  </a:solidFill>
                </a:uFill>
                <a:latin typeface="Arial" panose="020B0604020202020204"/>
                <a:ea typeface="SimSun" panose="02010600030101010101" pitchFamily="2" charset="-122"/>
              </a:rPr>
              <a:t>Scope</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400" dirty="0"/>
              <a:t>Carpooling is the sharing of car journeys so that more than one person travels in a car, and prevents the need for others to have to drive to a location themselves. Reduce traffic congestion – The benefits of carpooling on a large scale are huge. The software is flexible enough to be modified and implemented as per future requirements. We have tried our best to present this free and user–friendly website to Society members.</a:t>
            </a:r>
            <a:endParaRPr lang="en-IN"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3896086" y="2047122"/>
            <a:ext cx="3775707" cy="27637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7200" strike="noStrike" spc="-1" dirty="0">
                <a:solidFill>
                  <a:srgbClr val="000000"/>
                </a:solidFill>
                <a:uFill>
                  <a:solidFill>
                    <a:srgbClr val="FFFFFF"/>
                  </a:solidFill>
                </a:uFill>
                <a:latin typeface="Arial" panose="020B0604020202020204"/>
                <a:ea typeface="SimSun" panose="02010600030101010101" pitchFamily="2" charset="-122"/>
              </a:rPr>
              <a:t>THANK YOU</a:t>
            </a:r>
            <a:endParaRPr lang="en-IN" sz="7200"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endParaRPr lang="en-IN"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Arial" panose="020B0604020202020204"/>
            </a:endParaRPr>
          </a:p>
          <a:p>
            <a:r>
              <a:rPr lang="en-IN" sz="4400" b="1" spc="-1" dirty="0">
                <a:solidFill>
                  <a:srgbClr val="000000"/>
                </a:solidFill>
                <a:uFill>
                  <a:solidFill>
                    <a:srgbClr val="FFFFFF"/>
                  </a:solidFill>
                </a:uFill>
                <a:latin typeface="Arial" panose="020B0604020202020204"/>
                <a:ea typeface="SimSun" panose="02010600030101010101" pitchFamily="2" charset="-122"/>
              </a:rPr>
              <a:t>Contents</a:t>
            </a:r>
            <a:endParaRPr lang="en-IN" sz="4400" b="1"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87" name="CustomShape 2"/>
          <p:cNvSpPr/>
          <p:nvPr/>
        </p:nvSpPr>
        <p:spPr>
          <a:xfrm>
            <a:off x="609480" y="977247"/>
            <a:ext cx="109717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150000"/>
              </a:lnSpc>
              <a:buClr>
                <a:srgbClr val="000000"/>
              </a:buClr>
              <a:buFont typeface="Symbol" panose="05050102010706020507"/>
              <a:buChar char=""/>
            </a:pPr>
            <a:r>
              <a:rPr lang="en-IN" sz="2400" b="0" strike="noStrike" spc="-1" dirty="0">
                <a:solidFill>
                  <a:srgbClr val="000000"/>
                </a:solidFill>
                <a:uFill>
                  <a:solidFill>
                    <a:srgbClr val="FFFFFF"/>
                  </a:solidFill>
                </a:uFill>
                <a:latin typeface="Arial" panose="020B0604020202020204"/>
                <a:ea typeface="SimSun" panose="02010600030101010101" pitchFamily="2" charset="-122"/>
              </a:rPr>
              <a:t>Introduction</a:t>
            </a:r>
            <a:endParaRPr lang="en-IN" sz="2400" b="0" strike="noStrike" spc="-1" dirty="0">
              <a:solidFill>
                <a:srgbClr val="000000"/>
              </a:solidFill>
              <a:uFill>
                <a:solidFill>
                  <a:srgbClr val="FFFFFF"/>
                </a:solidFill>
              </a:uFill>
              <a:latin typeface="Arial" panose="020B0604020202020204"/>
            </a:endParaRPr>
          </a:p>
          <a:p>
            <a:pPr marL="342900" indent="-342265">
              <a:lnSpc>
                <a:spcPct val="150000"/>
              </a:lnSpc>
              <a:buClr>
                <a:srgbClr val="000000"/>
              </a:buClr>
              <a:buFont typeface="Symbol" panose="05050102010706020507"/>
              <a:buChar char=""/>
            </a:pPr>
            <a:r>
              <a:rPr lang="en-IN" sz="2400" b="0" strike="noStrike" spc="-1" dirty="0">
                <a:solidFill>
                  <a:srgbClr val="000000"/>
                </a:solidFill>
                <a:uFill>
                  <a:solidFill>
                    <a:srgbClr val="FFFFFF"/>
                  </a:solidFill>
                </a:uFill>
                <a:latin typeface="Arial" panose="020B0604020202020204"/>
                <a:ea typeface="SimSun" panose="02010600030101010101" pitchFamily="2" charset="-122"/>
              </a:rPr>
              <a:t>Problem Statement</a:t>
            </a:r>
            <a:endParaRPr lang="en-IN" sz="2400" b="0" strike="noStrike" spc="-1" dirty="0">
              <a:solidFill>
                <a:srgbClr val="000000"/>
              </a:solidFill>
              <a:uFill>
                <a:solidFill>
                  <a:srgbClr val="FFFFFF"/>
                </a:solidFill>
              </a:uFill>
              <a:latin typeface="Arial" panose="020B0604020202020204"/>
            </a:endParaRPr>
          </a:p>
          <a:p>
            <a:pPr marL="342900" indent="-342265">
              <a:lnSpc>
                <a:spcPct val="150000"/>
              </a:lnSpc>
              <a:buClr>
                <a:srgbClr val="000000"/>
              </a:buClr>
              <a:buFont typeface="Symbol" panose="05050102010706020507"/>
              <a:buChar char=""/>
            </a:pPr>
            <a:r>
              <a:rPr lang="en-IN" sz="2400" spc="-1" dirty="0">
                <a:solidFill>
                  <a:srgbClr val="000000"/>
                </a:solidFill>
                <a:uFill>
                  <a:solidFill>
                    <a:srgbClr val="FFFFFF"/>
                  </a:solidFill>
                </a:uFill>
                <a:latin typeface="Arial" panose="020B0604020202020204"/>
                <a:ea typeface="SimSun" panose="02010600030101010101" pitchFamily="2" charset="-122"/>
              </a:rPr>
              <a:t>Working</a:t>
            </a:r>
            <a:endParaRPr lang="en-IN" sz="2400" b="0" strike="noStrike" spc="-1" dirty="0">
              <a:solidFill>
                <a:srgbClr val="000000"/>
              </a:solidFill>
              <a:uFill>
                <a:solidFill>
                  <a:srgbClr val="FFFFFF"/>
                </a:solidFill>
              </a:uFill>
              <a:latin typeface="Arial" panose="020B0604020202020204"/>
            </a:endParaRPr>
          </a:p>
          <a:p>
            <a:pPr marL="342900" indent="-342265">
              <a:lnSpc>
                <a:spcPct val="150000"/>
              </a:lnSpc>
              <a:buClr>
                <a:srgbClr val="000000"/>
              </a:buClr>
              <a:buFont typeface="Symbol" panose="05050102010706020507"/>
              <a:buChar char=""/>
            </a:pPr>
            <a:r>
              <a:rPr lang="en-IN" sz="2400" spc="-1" dirty="0">
                <a:solidFill>
                  <a:srgbClr val="000000"/>
                </a:solidFill>
                <a:uFill>
                  <a:solidFill>
                    <a:srgbClr val="FFFFFF"/>
                  </a:solidFill>
                </a:uFill>
                <a:latin typeface="Arial" panose="020B0604020202020204"/>
                <a:ea typeface="SimSun" panose="02010600030101010101" pitchFamily="2" charset="-122"/>
              </a:rPr>
              <a:t>Features</a:t>
            </a:r>
            <a:endParaRPr lang="en-IN" sz="2400" b="0" strike="noStrike" spc="-1" dirty="0">
              <a:solidFill>
                <a:srgbClr val="000000"/>
              </a:solidFill>
              <a:uFill>
                <a:solidFill>
                  <a:srgbClr val="FFFFFF"/>
                </a:solidFill>
              </a:uFill>
              <a:latin typeface="Arial" panose="020B0604020202020204"/>
            </a:endParaRPr>
          </a:p>
          <a:p>
            <a:pPr marL="342900" indent="-342265">
              <a:lnSpc>
                <a:spcPct val="150000"/>
              </a:lnSpc>
              <a:buClr>
                <a:srgbClr val="000000"/>
              </a:buClr>
              <a:buFont typeface="Symbol" panose="05050102010706020507"/>
              <a:buChar char=""/>
            </a:pPr>
            <a:r>
              <a:rPr lang="en-IN" sz="2400" spc="-1" dirty="0">
                <a:solidFill>
                  <a:srgbClr val="000000"/>
                </a:solidFill>
                <a:uFill>
                  <a:solidFill>
                    <a:srgbClr val="FFFFFF"/>
                  </a:solidFill>
                </a:uFill>
                <a:latin typeface="Arial" panose="020B0604020202020204"/>
                <a:ea typeface="SimSun" panose="02010600030101010101" pitchFamily="2" charset="-122"/>
              </a:rPr>
              <a:t>Applications</a:t>
            </a:r>
            <a:endParaRPr lang="en-IN" sz="2400" b="0" strike="noStrike" spc="-1" dirty="0">
              <a:solidFill>
                <a:srgbClr val="000000"/>
              </a:solidFill>
              <a:uFill>
                <a:solidFill>
                  <a:srgbClr val="FFFFFF"/>
                </a:solidFill>
              </a:uFill>
              <a:latin typeface="Arial" panose="020B0604020202020204"/>
            </a:endParaRPr>
          </a:p>
          <a:p>
            <a:pPr marL="342900" indent="-342265">
              <a:lnSpc>
                <a:spcPct val="150000"/>
              </a:lnSpc>
              <a:buClr>
                <a:srgbClr val="000000"/>
              </a:buClr>
              <a:buFont typeface="Symbol" panose="05050102010706020507"/>
              <a:buChar char=""/>
            </a:pPr>
            <a:r>
              <a:rPr lang="en-IN" sz="2400" spc="-1" dirty="0">
                <a:solidFill>
                  <a:srgbClr val="000000"/>
                </a:solidFill>
                <a:uFill>
                  <a:solidFill>
                    <a:srgbClr val="FFFFFF"/>
                  </a:solidFill>
                </a:uFill>
                <a:latin typeface="Arial" panose="020B0604020202020204"/>
                <a:ea typeface="SimSun" panose="02010600030101010101" pitchFamily="2" charset="-122"/>
              </a:rPr>
              <a:t>Technologies Used</a:t>
            </a:r>
            <a:endParaRPr lang="en-IN" sz="2400" b="0" strike="noStrike" spc="-1" dirty="0">
              <a:solidFill>
                <a:srgbClr val="000000"/>
              </a:solidFill>
              <a:uFill>
                <a:solidFill>
                  <a:srgbClr val="FFFFFF"/>
                </a:solidFill>
              </a:uFill>
              <a:latin typeface="Arial" panose="020B0604020202020204"/>
            </a:endParaRPr>
          </a:p>
          <a:p>
            <a:pPr marL="342900" indent="-342265">
              <a:lnSpc>
                <a:spcPct val="150000"/>
              </a:lnSpc>
              <a:buClr>
                <a:srgbClr val="000000"/>
              </a:buClr>
              <a:buFont typeface="Symbol" panose="05050102010706020507"/>
              <a:buChar char=""/>
            </a:pPr>
            <a:r>
              <a:rPr lang="en-IN" sz="2400" b="0" strike="noStrike" spc="-1" dirty="0">
                <a:solidFill>
                  <a:srgbClr val="000000"/>
                </a:solidFill>
                <a:uFill>
                  <a:solidFill>
                    <a:srgbClr val="FFFFFF"/>
                  </a:solidFill>
                </a:uFill>
                <a:latin typeface="Arial" panose="020B0604020202020204"/>
                <a:ea typeface="SimSun" panose="02010600030101010101" pitchFamily="2" charset="-122"/>
              </a:rPr>
              <a:t>Conclusion</a:t>
            </a:r>
            <a:endParaRPr lang="en-IN" sz="2400" b="0" strike="noStrike" spc="-1" dirty="0">
              <a:solidFill>
                <a:srgbClr val="000000"/>
              </a:solidFill>
              <a:uFill>
                <a:solidFill>
                  <a:srgbClr val="FFFFFF"/>
                </a:solidFill>
              </a:uFill>
              <a:latin typeface="Arial" panose="020B0604020202020204"/>
            </a:endParaRPr>
          </a:p>
          <a:p>
            <a:pPr marL="342900" indent="-342265">
              <a:lnSpc>
                <a:spcPct val="150000"/>
              </a:lnSpc>
              <a:buClr>
                <a:srgbClr val="000000"/>
              </a:buClr>
              <a:buFont typeface="Symbol" panose="05050102010706020507"/>
              <a:buChar char=""/>
            </a:pPr>
            <a:r>
              <a:rPr lang="en-IN" sz="2400" b="0" strike="noStrike" spc="-1" dirty="0">
                <a:solidFill>
                  <a:srgbClr val="000000"/>
                </a:solidFill>
                <a:uFill>
                  <a:solidFill>
                    <a:srgbClr val="FFFFFF"/>
                  </a:solidFill>
                </a:uFill>
                <a:latin typeface="Arial" panose="020B0604020202020204"/>
                <a:ea typeface="SimSun" panose="02010600030101010101" pitchFamily="2" charset="-122"/>
              </a:rPr>
              <a:t>Future Scope</a:t>
            </a:r>
            <a:endParaRPr lang="en-IN" sz="2400" b="0" strike="noStrike" spc="-1" dirty="0">
              <a:solidFill>
                <a:srgbClr val="000000"/>
              </a:solidFill>
              <a:uFill>
                <a:solidFill>
                  <a:srgbClr val="FFFFFF"/>
                </a:solidFill>
              </a:uFill>
              <a:latin typeface="Arial" panose="020B0604020202020204"/>
              <a:ea typeface="SimSun" panose="02010600030101010101" pitchFamily="2" charset="-122"/>
            </a:endParaRPr>
          </a:p>
          <a:p>
            <a:pPr marL="342900" indent="-342265">
              <a:lnSpc>
                <a:spcPct val="150000"/>
              </a:lnSpc>
              <a:buClr>
                <a:srgbClr val="000000"/>
              </a:buClr>
              <a:buFont typeface="Symbol" panose="05050102010706020507"/>
              <a:buChar char=""/>
            </a:pPr>
            <a:r>
              <a:rPr lang="en-IN" sz="2400" spc="-1" dirty="0">
                <a:solidFill>
                  <a:srgbClr val="000000"/>
                </a:solidFill>
                <a:uFill>
                  <a:solidFill>
                    <a:srgbClr val="FFFFFF"/>
                  </a:solidFill>
                </a:uFill>
                <a:latin typeface="Arial" panose="020B0604020202020204"/>
                <a:ea typeface="SimSun" panose="02010600030101010101" pitchFamily="2" charset="-122"/>
                <a:sym typeface="+mn-ea"/>
              </a:rPr>
              <a:t>Conclusion</a:t>
            </a:r>
            <a:endParaRPr lang="en-IN" sz="2400" b="0" strike="noStrike" spc="-1" dirty="0">
              <a:solidFill>
                <a:srgbClr val="000000"/>
              </a:solidFill>
              <a:uFill>
                <a:solidFill>
                  <a:srgbClr val="FFFFFF"/>
                </a:solidFill>
              </a:uFill>
              <a:latin typeface="Arial" panose="020B0604020202020204"/>
            </a:endParaRPr>
          </a:p>
          <a:p>
            <a:pPr marL="342900" indent="-342265">
              <a:lnSpc>
                <a:spcPct val="150000"/>
              </a:lnSpc>
              <a:buClr>
                <a:srgbClr val="000000"/>
              </a:buClr>
              <a:buFont typeface="Symbol" panose="05050102010706020507"/>
              <a:buChar char=""/>
            </a:pPr>
            <a:endParaRPr lang="en-IN" sz="24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88" name="Picture 1"/>
          <p:cNvPicPr/>
          <p:nvPr/>
        </p:nvPicPr>
        <p:blipFill>
          <a:blip r:embed="rId1"/>
          <a:stretch>
            <a:fillRect/>
          </a:stretch>
        </p:blipFill>
        <p:spPr>
          <a:xfrm>
            <a:off x="9905400" y="-1440"/>
            <a:ext cx="2281680" cy="773640"/>
          </a:xfrm>
          <a:prstGeom prst="rect">
            <a:avLst/>
          </a:prstGeom>
          <a:ln w="9360">
            <a:noFill/>
          </a:ln>
        </p:spPr>
      </p:pic>
      <p:sp>
        <p:nvSpPr>
          <p:cNvPr id="89"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90"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192799D2-C2E0-435F-AFDD-A27078AA7927}"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ransition>
    <p:cover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609480" y="521280"/>
            <a:ext cx="10971720" cy="115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Arial" panose="020B0604020202020204"/>
            </a:endParaRPr>
          </a:p>
          <a:p>
            <a:r>
              <a:rPr lang="en-IN" sz="4400" b="1" strike="noStrike" spc="-1" dirty="0">
                <a:solidFill>
                  <a:srgbClr val="000000"/>
                </a:solidFill>
                <a:uFill>
                  <a:solidFill>
                    <a:srgbClr val="FFFFFF"/>
                  </a:solidFill>
                </a:uFill>
                <a:latin typeface="Arial" panose="020B0604020202020204"/>
                <a:ea typeface="SimSun" panose="02010600030101010101" pitchFamily="2" charset="-122"/>
              </a:rPr>
              <a:t>Introduction</a:t>
            </a:r>
            <a:endParaRPr lang="en-IN" sz="4400" b="1" strike="noStrike" spc="-1" dirty="0">
              <a:solidFill>
                <a:srgbClr val="000000"/>
              </a:solidFill>
              <a:uFill>
                <a:solidFill>
                  <a:srgbClr val="FFFFFF"/>
                </a:solidFill>
              </a:uFill>
              <a:latin typeface="Arial" panose="020B0604020202020204"/>
            </a:endParaRPr>
          </a:p>
          <a:p>
            <a:endParaRPr lang="en-IN" sz="18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92" name="Picture 1"/>
          <p:cNvPicPr/>
          <p:nvPr/>
        </p:nvPicPr>
        <p:blipFill>
          <a:blip r:embed="rId1"/>
          <a:stretch>
            <a:fillRect/>
          </a:stretch>
        </p:blipFill>
        <p:spPr>
          <a:xfrm>
            <a:off x="9916920" y="-1440"/>
            <a:ext cx="2281680" cy="773640"/>
          </a:xfrm>
          <a:prstGeom prst="rect">
            <a:avLst/>
          </a:prstGeom>
          <a:ln>
            <a:noFill/>
          </a:ln>
        </p:spPr>
      </p:pic>
      <p:sp>
        <p:nvSpPr>
          <p:cNvPr id="93" name="CustomShape 2"/>
          <p:cNvSpPr/>
          <p:nvPr/>
        </p:nvSpPr>
        <p:spPr>
          <a:xfrm>
            <a:off x="609600" y="1680845"/>
            <a:ext cx="10610215" cy="45643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The online carpooling system is a platform designed </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to connect individuals who are traveling in the</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same direction so they </a:t>
            </a:r>
            <a:r>
              <a:rPr lang="en-US" sz="3200" b="1" kern="5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canshare</a:t>
            </a: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a ride together.</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It aims to provide a more sustainable and cost</a:t>
            </a:r>
            <a:r>
              <a:rPr lang="en-IN" alt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a:t>
            </a: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effective </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transportation option by reducing the number of vehicles</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on the road and optimizing the use of existing resources.</a:t>
            </a:r>
            <a:endParaRPr lang="en-IN" sz="3200" b="0" strike="noStrike" spc="-1" dirty="0">
              <a:solidFill>
                <a:srgbClr val="000000"/>
              </a:solidFill>
              <a:uFill>
                <a:solidFill>
                  <a:srgbClr val="FFFFFF"/>
                </a:solidFill>
              </a:uFill>
              <a:latin typeface="Arial" panose="020B0604020202020204"/>
            </a:endParaRPr>
          </a:p>
        </p:txBody>
      </p:sp>
      <p:sp>
        <p:nvSpPr>
          <p:cNvPr id="94"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95"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5B0FDA39-E172-4A77-9CE8-9F03BDC41C6C}"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Technology platform used for Project</a:t>
            </a:r>
            <a:endParaRPr lang="en-IN" altLang="en-US"/>
          </a:p>
        </p:txBody>
      </p:sp>
      <p:pic>
        <p:nvPicPr>
          <p:cNvPr id="5" name="Picture 4" descr="Technologies used"/>
          <p:cNvPicPr>
            <a:picLocks noChangeAspect="1"/>
          </p:cNvPicPr>
          <p:nvPr/>
        </p:nvPicPr>
        <p:blipFill>
          <a:blip r:embed="rId1"/>
          <a:stretch>
            <a:fillRect/>
          </a:stretch>
        </p:blipFill>
        <p:spPr>
          <a:xfrm>
            <a:off x="3145155" y="1233805"/>
            <a:ext cx="5760720" cy="54254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400" b="1" strike="noStrike" spc="-1" dirty="0">
                <a:solidFill>
                  <a:srgbClr val="000000"/>
                </a:solidFill>
                <a:uFill>
                  <a:solidFill>
                    <a:srgbClr val="FFFFFF"/>
                  </a:solidFill>
                </a:uFill>
                <a:latin typeface="Arial" panose="020B0604020202020204"/>
              </a:rPr>
              <a:t>Roles and responsibitities</a:t>
            </a:r>
            <a:endParaRPr lang="en-IN" sz="4400" b="1" strike="noStrike" spc="-1" dirty="0">
              <a:solidFill>
                <a:srgbClr val="000000"/>
              </a:solidFill>
              <a:uFill>
                <a:solidFill>
                  <a:srgbClr val="FFFFFF"/>
                </a:solidFill>
              </a:uFill>
              <a:latin typeface="Arial" panose="020B0604020202020204"/>
            </a:endParaRPr>
          </a:p>
        </p:txBody>
      </p:sp>
      <p:sp>
        <p:nvSpPr>
          <p:cNvPr id="97" name="CustomShape 2"/>
          <p:cNvSpPr/>
          <p:nvPr/>
        </p:nvSpPr>
        <p:spPr>
          <a:xfrm>
            <a:off x="609480" y="1174680"/>
            <a:ext cx="109717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98" name="CustomShape 3"/>
          <p:cNvSpPr/>
          <p:nvPr/>
        </p:nvSpPr>
        <p:spPr>
          <a:xfrm>
            <a:off x="2489040" y="2850480"/>
            <a:ext cx="308880" cy="367200"/>
          </a:xfrm>
          <a:prstGeom prst="rect">
            <a:avLst/>
          </a:prstGeom>
          <a:noFill/>
          <a:ln>
            <a:noFill/>
          </a:ln>
        </p:spPr>
        <p:style>
          <a:lnRef idx="0">
            <a:scrgbClr r="0" g="0" b="0"/>
          </a:lnRef>
          <a:fillRef idx="0">
            <a:scrgbClr r="0" g="0" b="0"/>
          </a:fillRef>
          <a:effectRef idx="0">
            <a:scrgbClr r="0" g="0" b="0"/>
          </a:effectRef>
          <a:fontRef idx="minor"/>
        </p:style>
      </p:sp>
      <p:sp>
        <p:nvSpPr>
          <p:cNvPr id="99" name="CustomShape 4"/>
          <p:cNvSpPr/>
          <p:nvPr/>
        </p:nvSpPr>
        <p:spPr>
          <a:xfrm>
            <a:off x="609480" y="1145702"/>
            <a:ext cx="9941040" cy="191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270" algn="just">
              <a:lnSpc>
                <a:spcPct val="100000"/>
              </a:lnSpc>
              <a:buClr>
                <a:srgbClr val="000000"/>
              </a:buClr>
            </a:pPr>
            <a:r>
              <a:rPr lang="en-US" sz="2400" dirty="0"/>
              <a:t>	 </a:t>
            </a:r>
            <a:endParaRPr lang="en-US" sz="2400" dirty="0"/>
          </a:p>
          <a:p>
            <a:pPr marL="1270" indent="0" algn="just">
              <a:lnSpc>
                <a:spcPct val="100000"/>
              </a:lnSpc>
              <a:buClr>
                <a:srgbClr val="000000"/>
              </a:buClr>
              <a:buFont typeface="Arial" panose="020B0604020202020204" pitchFamily="34" charset="0"/>
              <a:buNone/>
            </a:pPr>
            <a:r>
              <a:rPr lang="en-IN" altLang="en-US" sz="2400" dirty="0"/>
              <a:t>Roles</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Passenger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Admin</a:t>
            </a:r>
            <a:endParaRPr lang="en-IN" altLang="en-US" sz="2400" dirty="0"/>
          </a:p>
          <a:p>
            <a:pPr marL="1270" indent="0" algn="just">
              <a:lnSpc>
                <a:spcPct val="100000"/>
              </a:lnSpc>
              <a:buClr>
                <a:srgbClr val="000000"/>
              </a:buClr>
              <a:buFont typeface="Arial" panose="020B0604020202020204" pitchFamily="34" charset="0"/>
              <a:buNone/>
            </a:pPr>
            <a:endParaRPr lang="en-US" sz="2400" dirty="0"/>
          </a:p>
          <a:p>
            <a:pPr marL="1270" indent="0" algn="just">
              <a:lnSpc>
                <a:spcPct val="100000"/>
              </a:lnSpc>
              <a:buClr>
                <a:srgbClr val="000000"/>
              </a:buClr>
              <a:buFont typeface="Arial" panose="020B0604020202020204" pitchFamily="34" charset="0"/>
              <a:buNone/>
            </a:pPr>
            <a:r>
              <a:rPr lang="en-IN" altLang="en-US" sz="2400" dirty="0"/>
              <a:t>Responsibilities of each 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Passenger-get benifited from appln.</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Admin-</a:t>
            </a:r>
            <a:r>
              <a:rPr lang="en-IN" altLang="en-US" sz="2400" dirty="0">
                <a:sym typeface="+mn-ea"/>
              </a:rPr>
              <a:t>Account management, permission to allow users and car-owner passenger.</a:t>
            </a:r>
            <a:endParaRPr lang="en-IN" altLang="en-US" sz="2400" dirty="0"/>
          </a:p>
          <a:p>
            <a:pPr marL="1270" indent="0" algn="just">
              <a:lnSpc>
                <a:spcPct val="100000"/>
              </a:lnSpc>
              <a:buClr>
                <a:srgbClr val="000000"/>
              </a:buClr>
              <a:buFont typeface="Arial" panose="020B0604020202020204" pitchFamily="34" charset="0"/>
              <a:buNone/>
            </a:pPr>
            <a:endParaRPr lang="en-US" sz="2400" dirty="0"/>
          </a:p>
          <a:p>
            <a:pPr marL="1270" indent="0" algn="just">
              <a:lnSpc>
                <a:spcPct val="100000"/>
              </a:lnSpc>
              <a:buClr>
                <a:srgbClr val="000000"/>
              </a:buClr>
              <a:buFont typeface="Arial" panose="020B0604020202020204" pitchFamily="34" charset="0"/>
              <a:buNone/>
            </a:pPr>
            <a:r>
              <a:rPr lang="en-IN" altLang="en-US" sz="2400" dirty="0"/>
              <a:t>User cases of each 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Passenger-update profile</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Admin-allow car-owner,</a:t>
            </a:r>
            <a:endParaRPr lang="en-IN" altLang="en-US" sz="2400" dirty="0"/>
          </a:p>
          <a:p>
            <a:pPr marL="344170" indent="-342900" algn="just">
              <a:lnSpc>
                <a:spcPct val="100000"/>
              </a:lnSpc>
              <a:buClr>
                <a:srgbClr val="000000"/>
              </a:buClr>
              <a:buFont typeface="Arial" panose="020B0604020202020204" pitchFamily="34" charset="0"/>
              <a:buChar char="•"/>
            </a:pPr>
            <a:endParaRPr lang="en-US" sz="2400" dirty="0"/>
          </a:p>
          <a:p>
            <a:pPr marL="1270">
              <a:lnSpc>
                <a:spcPct val="100000"/>
              </a:lnSpc>
              <a:buClr>
                <a:srgbClr val="000000"/>
              </a:buClr>
            </a:pPr>
            <a:r>
              <a:rPr lang="en-US" sz="2400" dirty="0"/>
              <a:t>	</a:t>
            </a:r>
            <a:endParaRPr lang="en-IN" sz="2400" b="0" strike="noStrike" spc="-1" dirty="0">
              <a:solidFill>
                <a:srgbClr val="000000"/>
              </a:solidFill>
              <a:uFill>
                <a:solidFill>
                  <a:srgbClr val="FFFFFF"/>
                </a:solidFill>
              </a:uFill>
              <a:latin typeface="Arial" panose="020B0604020202020204"/>
            </a:endParaRPr>
          </a:p>
        </p:txBody>
      </p:sp>
      <p:pic>
        <p:nvPicPr>
          <p:cNvPr id="100" name="Picture 1"/>
          <p:cNvPicPr/>
          <p:nvPr/>
        </p:nvPicPr>
        <p:blipFill>
          <a:blip r:embed="rId1"/>
          <a:stretch>
            <a:fillRect/>
          </a:stretch>
        </p:blipFill>
        <p:spPr>
          <a:xfrm>
            <a:off x="9908640" y="-12600"/>
            <a:ext cx="2281680" cy="773640"/>
          </a:xfrm>
          <a:prstGeom prst="rect">
            <a:avLst/>
          </a:prstGeom>
          <a:ln w="9360">
            <a:noFill/>
          </a:ln>
        </p:spPr>
      </p:pic>
      <p:sp>
        <p:nvSpPr>
          <p:cNvPr id="101" name="CustomShape 5"/>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02" name="CustomShape 6"/>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0BF8BCED-4FC0-4E01-822B-381706900DB3}"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610140" y="263903"/>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W</a:t>
            </a:r>
            <a:r>
              <a:rPr lang="en-IN" sz="4400" b="1" spc="-1" dirty="0" err="1">
                <a:solidFill>
                  <a:srgbClr val="000000"/>
                </a:solidFill>
                <a:uFill>
                  <a:solidFill>
                    <a:srgbClr val="FFFFFF"/>
                  </a:solidFill>
                </a:uFill>
                <a:latin typeface="Arial" panose="020B0604020202020204"/>
                <a:ea typeface="SimSun" panose="02010600030101010101" pitchFamily="2" charset="-122"/>
              </a:rPr>
              <a:t>orking</a:t>
            </a:r>
            <a:endParaRPr lang="en-IN" sz="4400" b="1" strike="noStrike" spc="-1" dirty="0">
              <a:solidFill>
                <a:srgbClr val="000000"/>
              </a:solidFill>
              <a:uFill>
                <a:solidFill>
                  <a:srgbClr val="FFFFFF"/>
                </a:solidFill>
              </a:uFill>
              <a:latin typeface="Arial" panose="020B0604020202020204"/>
            </a:endParaRPr>
          </a:p>
        </p:txBody>
      </p:sp>
      <p:sp>
        <p:nvSpPr>
          <p:cNvPr id="104"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05"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C87E2E6-A856-41E8-9199-1CE98E2FB9A0}"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
        <p:nvSpPr>
          <p:cNvPr id="107" name="CustomShape 4"/>
          <p:cNvSpPr/>
          <p:nvPr/>
        </p:nvSpPr>
        <p:spPr>
          <a:xfrm>
            <a:off x="1538966" y="2032587"/>
            <a:ext cx="62582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108" name="Picture 1"/>
          <p:cNvPicPr/>
          <p:nvPr/>
        </p:nvPicPr>
        <p:blipFill>
          <a:blip r:embed="rId1"/>
          <a:stretch>
            <a:fillRect/>
          </a:stretch>
        </p:blipFill>
        <p:spPr>
          <a:xfrm>
            <a:off x="9937080" y="0"/>
            <a:ext cx="2277360" cy="772200"/>
          </a:xfrm>
          <a:prstGeom prst="rect">
            <a:avLst/>
          </a:prstGeom>
          <a:ln w="9360">
            <a:noFill/>
          </a:ln>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659" y="1629754"/>
            <a:ext cx="6371302" cy="386063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F</a:t>
            </a:r>
            <a:r>
              <a:rPr lang="en-IN" sz="4400" b="1" spc="-1" dirty="0" err="1">
                <a:solidFill>
                  <a:srgbClr val="000000"/>
                </a:solidFill>
                <a:uFill>
                  <a:solidFill>
                    <a:srgbClr val="FFFFFF"/>
                  </a:solidFill>
                </a:uFill>
                <a:latin typeface="Arial" panose="020B0604020202020204"/>
                <a:ea typeface="SimSun" panose="02010600030101010101" pitchFamily="2" charset="-122"/>
              </a:rPr>
              <a:t>eatures</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400" b="0" strike="noStrike" spc="-1" dirty="0">
                <a:solidFill>
                  <a:srgbClr val="000000"/>
                </a:solidFill>
                <a:uFill>
                  <a:solidFill>
                    <a:srgbClr val="FFFFFF"/>
                  </a:solidFill>
                </a:uFill>
                <a:latin typeface="Arial" panose="020B0604020202020204"/>
              </a:rPr>
              <a:t>Admin can A</a:t>
            </a:r>
            <a:r>
              <a:rPr lang="en-IN" altLang="en-US" sz="2400" b="0" strike="noStrike" spc="-1" dirty="0">
                <a:solidFill>
                  <a:srgbClr val="000000"/>
                </a:solidFill>
                <a:uFill>
                  <a:solidFill>
                    <a:srgbClr val="FFFFFF"/>
                  </a:solidFill>
                </a:uFill>
                <a:latin typeface="Arial" panose="020B0604020202020204"/>
              </a:rPr>
              <a:t>llow Car-owners</a:t>
            </a:r>
            <a:r>
              <a:rPr lang="en-US" sz="2400" b="0" strike="noStrike" spc="-1" dirty="0">
                <a:solidFill>
                  <a:srgbClr val="000000"/>
                </a:solidFill>
                <a:uFill>
                  <a:solidFill>
                    <a:srgbClr val="FFFFFF"/>
                  </a:solidFill>
                </a:uFill>
                <a:latin typeface="Arial" panose="020B0604020202020204"/>
              </a:rPr>
              <a:t>.</a:t>
            </a:r>
            <a:endParaRPr lang="en-US" sz="2400" b="0" strike="noStrike" spc="-1" dirty="0">
              <a:solidFill>
                <a:srgbClr val="000000"/>
              </a:solidFill>
              <a:uFill>
                <a:solidFill>
                  <a:srgbClr val="FFFFFF"/>
                </a:solidFill>
              </a:uFill>
              <a:latin typeface="Arial" panose="020B0604020202020204"/>
            </a:endParaRPr>
          </a:p>
          <a:p>
            <a:pPr marL="342900" indent="-342900" algn="just">
              <a:lnSpc>
                <a:spcPct val="150000"/>
              </a:lnSpc>
              <a:buFont typeface="Arial" panose="020B0604020202020204" pitchFamily="34" charset="0"/>
              <a:buChar char="•"/>
            </a:pPr>
            <a:r>
              <a:rPr lang="en-US" sz="2400" spc="-1" dirty="0">
                <a:solidFill>
                  <a:srgbClr val="000000"/>
                </a:solidFill>
                <a:uFill>
                  <a:solidFill>
                    <a:srgbClr val="FFFFFF"/>
                  </a:solidFill>
                </a:uFill>
                <a:latin typeface="Arial" panose="020B0604020202020204"/>
              </a:rPr>
              <a:t>Admin can </a:t>
            </a:r>
            <a:r>
              <a:rPr lang="en-IN" altLang="en-US" sz="2400" spc="-1" dirty="0">
                <a:solidFill>
                  <a:srgbClr val="000000"/>
                </a:solidFill>
                <a:uFill>
                  <a:solidFill>
                    <a:srgbClr val="FFFFFF"/>
                  </a:solidFill>
                </a:uFill>
                <a:latin typeface="Arial" panose="020B0604020202020204"/>
              </a:rPr>
              <a:t>can delete Car-owner account</a:t>
            </a:r>
            <a:r>
              <a:rPr lang="en-US" sz="2400" spc="-1" dirty="0">
                <a:solidFill>
                  <a:srgbClr val="000000"/>
                </a:solidFill>
                <a:uFill>
                  <a:solidFill>
                    <a:srgbClr val="FFFFFF"/>
                  </a:solidFill>
                </a:uFill>
                <a:latin typeface="Arial" panose="020B0604020202020204"/>
              </a:rPr>
              <a:t>.</a:t>
            </a:r>
            <a:endParaRPr lang="en-US" sz="2400" b="0" strike="noStrike" spc="-1" dirty="0">
              <a:solidFill>
                <a:srgbClr val="000000"/>
              </a:solidFill>
              <a:uFill>
                <a:solidFill>
                  <a:srgbClr val="FFFFFF"/>
                </a:solidFill>
              </a:uFill>
              <a:latin typeface="Arial" panose="020B0604020202020204"/>
            </a:endParaRPr>
          </a:p>
          <a:p>
            <a:pPr marL="342900" indent="-342900" algn="just">
              <a:lnSpc>
                <a:spcPct val="150000"/>
              </a:lnSpc>
              <a:buFont typeface="Arial" panose="020B0604020202020204" pitchFamily="34" charset="0"/>
              <a:buChar char="•"/>
            </a:pPr>
            <a:r>
              <a:rPr lang="en-US" sz="2400" spc="-1" dirty="0">
                <a:solidFill>
                  <a:srgbClr val="000000"/>
                </a:solidFill>
                <a:uFill>
                  <a:solidFill>
                    <a:srgbClr val="FFFFFF"/>
                  </a:solidFill>
                </a:uFill>
                <a:latin typeface="Arial" panose="020B0604020202020204"/>
              </a:rPr>
              <a:t>Admin can </a:t>
            </a:r>
            <a:r>
              <a:rPr lang="en-IN" altLang="en-US" sz="2400" spc="-1" dirty="0">
                <a:solidFill>
                  <a:srgbClr val="000000"/>
                </a:solidFill>
                <a:uFill>
                  <a:solidFill>
                    <a:srgbClr val="FFFFFF"/>
                  </a:solidFill>
                </a:uFill>
                <a:latin typeface="Arial" panose="020B0604020202020204"/>
              </a:rPr>
              <a:t>manage account details</a:t>
            </a:r>
            <a:r>
              <a:rPr lang="en-US" sz="2400" spc="-1" dirty="0">
                <a:solidFill>
                  <a:srgbClr val="000000"/>
                </a:solidFill>
                <a:uFill>
                  <a:solidFill>
                    <a:srgbClr val="FFFFFF"/>
                  </a:solidFill>
                </a:uFill>
                <a:latin typeface="Arial" panose="020B0604020202020204"/>
              </a:rPr>
              <a:t>.</a:t>
            </a:r>
            <a:endParaRPr lang="en-US" sz="2400" spc="-1" dirty="0">
              <a:solidFill>
                <a:srgbClr val="000000"/>
              </a:solidFill>
              <a:uFill>
                <a:solidFill>
                  <a:srgbClr val="FFFFFF"/>
                </a:solidFill>
              </a:uFill>
              <a:latin typeface="Arial" panose="020B0604020202020204"/>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User can create ride</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effectLst/>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Car owner can add details and register ourself</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Car owner and user can create ride,delete ride</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effectLst/>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Car owner can update his details</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IN" sz="2400" kern="50" dirty="0">
              <a:effectLst/>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User can add review to ride </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New user can be registered </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IN"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Benefits</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400" dirty="0"/>
              <a:t>Private Vehicle Owners: Individuals who own a car and offer rides to other users through the carpooling system.  </a:t>
            </a:r>
            <a:endParaRPr lang="en-US" sz="2400" dirty="0"/>
          </a:p>
          <a:p>
            <a:pPr marL="342900" indent="-342900" algn="just">
              <a:lnSpc>
                <a:spcPct val="150000"/>
              </a:lnSpc>
              <a:buFont typeface="Arial" panose="020B0604020202020204" pitchFamily="34" charset="0"/>
              <a:buChar char="•"/>
            </a:pPr>
            <a:r>
              <a:rPr lang="en-US" sz="2400" dirty="0"/>
              <a:t>It is very easy to use. </a:t>
            </a:r>
            <a:endParaRPr lang="en-US" sz="2400" dirty="0"/>
          </a:p>
          <a:p>
            <a:pPr marL="342900" indent="-342900" algn="just">
              <a:lnSpc>
                <a:spcPct val="150000"/>
              </a:lnSpc>
              <a:buFont typeface="Arial" panose="020B0604020202020204" pitchFamily="34" charset="0"/>
              <a:buChar char="•"/>
            </a:pPr>
            <a:r>
              <a:rPr lang="en-US" sz="2400" dirty="0"/>
              <a:t>The individuals who have  cars seats available for share transportation with others. </a:t>
            </a:r>
            <a:endParaRPr lang="en-US" sz="2400" dirty="0"/>
          </a:p>
          <a:p>
            <a:pPr marL="342900" indent="-342900" algn="just">
              <a:lnSpc>
                <a:spcPct val="150000"/>
              </a:lnSpc>
              <a:buFont typeface="Arial" panose="020B0604020202020204" pitchFamily="34" charset="0"/>
              <a:buChar char="•"/>
            </a:pPr>
            <a:r>
              <a:rPr lang="en-US" sz="2400" dirty="0"/>
              <a:t>It saves a lot of time and money .</a:t>
            </a:r>
            <a:endParaRPr lang="en-US" sz="2400" dirty="0"/>
          </a:p>
          <a:p>
            <a:pPr marL="342900" indent="-342900" algn="just">
              <a:lnSpc>
                <a:spcPct val="150000"/>
              </a:lnSpc>
              <a:buFont typeface="Arial" panose="020B0604020202020204" pitchFamily="34" charset="0"/>
              <a:buChar char="•"/>
            </a:pPr>
            <a:r>
              <a:rPr lang="en-US" sz="2400" dirty="0"/>
              <a:t>Eco-friendly: Government and Regulatory Authorities: Reduce traffic congestion and promote sustainable transportation.</a:t>
            </a:r>
            <a:endParaRPr lang="en-US" sz="2400" dirty="0"/>
          </a:p>
          <a:p>
            <a:pPr marL="342900" indent="-342900" algn="just">
              <a:lnSpc>
                <a:spcPct val="150000"/>
              </a:lnSpc>
              <a:buFont typeface="Arial" panose="020B0604020202020204" pitchFamily="34" charset="0"/>
              <a:buChar char="•"/>
            </a:pPr>
            <a:r>
              <a:rPr lang="en-US" sz="2400" dirty="0"/>
              <a:t>Travelers: People who use carpooling for long-distance trips.</a:t>
            </a:r>
            <a:endParaRPr lang="en-US" sz="2400" dirty="0"/>
          </a:p>
          <a:p>
            <a:pPr algn="just">
              <a:lnSpc>
                <a:spcPct val="150000"/>
              </a:lnSpc>
            </a:pPr>
            <a:endParaRPr lang="en-IN" sz="2400" kern="50" dirty="0">
              <a:effectLst/>
              <a:latin typeface="Arial" panose="020B0604020202020204" pitchFamily="34" charset="0"/>
              <a:ea typeface="SimSun" panose="02010600030101010101" pitchFamily="2" charset="-122"/>
              <a:cs typeface="Arial" panose="020B0604020202020204" pitchFamily="34" charset="0"/>
            </a:endParaRPr>
          </a:p>
          <a:p>
            <a:pPr algn="just">
              <a:lnSpc>
                <a:spcPct val="150000"/>
              </a:lnSpc>
            </a:pPr>
            <a:endParaRPr lang="en-US" sz="2400" spc="-1" dirty="0">
              <a:solidFill>
                <a:srgbClr val="000000"/>
              </a:solidFill>
              <a:uFill>
                <a:solidFill>
                  <a:srgbClr val="FFFFFF"/>
                </a:solidFill>
              </a:uFill>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IN" sz="24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Benefits</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400" dirty="0"/>
              <a:t>Passenger seek shared rides with drivers heading towards in the same city. It provides custom features development and support with the application.</a:t>
            </a:r>
            <a:endParaRPr lang="en-US" sz="2400" dirty="0"/>
          </a:p>
          <a:p>
            <a:pPr indent="0" algn="just">
              <a:lnSpc>
                <a:spcPct val="150000"/>
              </a:lnSpc>
              <a:buFont typeface="Arial" panose="020B0604020202020204" pitchFamily="34" charset="0"/>
              <a:buNone/>
            </a:pPr>
            <a:endParaRPr lang="en-IN" sz="2400" kern="50" dirty="0">
              <a:effectLst/>
              <a:latin typeface="Arial" panose="020B0604020202020204" pitchFamily="34" charset="0"/>
              <a:ea typeface="SimSun" panose="02010600030101010101" pitchFamily="2" charset="-122"/>
              <a:cs typeface="Arial" panose="020B0604020202020204" pitchFamily="34" charset="0"/>
            </a:endParaRPr>
          </a:p>
          <a:p>
            <a:pPr algn="just">
              <a:lnSpc>
                <a:spcPct val="150000"/>
              </a:lnSpc>
            </a:pPr>
            <a:endParaRPr lang="en-US" sz="2400" spc="-1" dirty="0">
              <a:solidFill>
                <a:srgbClr val="000000"/>
              </a:solidFill>
              <a:uFill>
                <a:solidFill>
                  <a:srgbClr val="FFFFFF"/>
                </a:solidFill>
              </a:uFill>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IN"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2785</Words>
  <Application>WPS Presentation</Application>
  <PresentationFormat>Widescreen</PresentationFormat>
  <Paragraphs>144</Paragraphs>
  <Slides>13</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13</vt:i4>
      </vt:variant>
    </vt:vector>
  </HeadingPairs>
  <TitlesOfParts>
    <vt:vector size="27" baseType="lpstr">
      <vt:lpstr>Arial</vt:lpstr>
      <vt:lpstr>SimSun</vt:lpstr>
      <vt:lpstr>Wingdings</vt:lpstr>
      <vt:lpstr>Arial</vt:lpstr>
      <vt:lpstr>Symbol</vt:lpstr>
      <vt:lpstr>Times New Roman</vt:lpstr>
      <vt:lpstr>Symbol</vt:lpstr>
      <vt:lpstr>Segoe UI</vt:lpstr>
      <vt:lpstr>Mangal</vt:lpstr>
      <vt:lpstr>Segoe Print</vt:lpstr>
      <vt:lpstr>Microsoft YaHei</vt:lpstr>
      <vt:lpstr>Arial Unicode MS</vt:lpstr>
      <vt:lpstr>Office Theme</vt:lpstr>
      <vt:lpstr>Office Theme</vt:lpstr>
      <vt:lpstr>PowerPoint 演示文稿</vt:lpstr>
      <vt:lpstr>PowerPoint 演示文稿</vt:lpstr>
      <vt:lpstr>PowerPoint 演示文稿</vt:lpstr>
      <vt:lpstr>Technology platform used for Project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Flight Delay using Machine Learning</dc:title>
  <dc:creator>student</dc:creator>
  <cp:lastModifiedBy>Tarun Rathore</cp:lastModifiedBy>
  <cp:revision>111</cp:revision>
  <dcterms:created xsi:type="dcterms:W3CDTF">2019-08-03T06:37:00Z</dcterms:created>
  <dcterms:modified xsi:type="dcterms:W3CDTF">2023-08-24T14:36:00Z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1033-11.2.0.11388</vt:lpwstr>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y fmtid="{D5CDD505-2E9C-101B-9397-08002B2CF9AE}" pid="13" name="ICV">
    <vt:lpwstr>91A87430E29A4BE7ACBA6CF6BFB62645</vt:lpwstr>
  </property>
</Properties>
</file>