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61" r:id="rId3"/>
    <p:sldId id="257" r:id="rId4"/>
    <p:sldId id="259" r:id="rId5"/>
    <p:sldId id="258"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805043-BCE1-414F-B314-9B4BEE1A5927}">
          <p14:sldIdLst>
            <p14:sldId id="256"/>
            <p14:sldId id="261"/>
            <p14:sldId id="257"/>
            <p14:sldId id="259"/>
            <p14:sldId id="258"/>
            <p14:sldId id="260"/>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9" d="100"/>
          <a:sy n="109"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48675-A6D5-4DF1-AF60-8D42548E240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D212320-9E15-4A46-A20F-36F7C420D81F}">
      <dgm:prSet/>
      <dgm:spPr/>
      <dgm:t>
        <a:bodyPr/>
        <a:lstStyle/>
        <a:p>
          <a:r>
            <a:rPr lang="en-US" b="0" i="0"/>
            <a:t>Anomalies are sometimes referred to as outliers, novelties, noise, deviations or exceptions, They can be detected and removed by the ML algorithms Like supervised semi-supervised and unsupervised learning algorithms.</a:t>
          </a:r>
          <a:endParaRPr lang="en-US"/>
        </a:p>
      </dgm:t>
    </dgm:pt>
    <dgm:pt modelId="{C34B147B-D7B3-4DE6-ACB9-17E09E829DA1}" type="parTrans" cxnId="{D8C6C046-0303-4CDA-95DD-C0E4B537C7BA}">
      <dgm:prSet/>
      <dgm:spPr/>
      <dgm:t>
        <a:bodyPr/>
        <a:lstStyle/>
        <a:p>
          <a:endParaRPr lang="en-US"/>
        </a:p>
      </dgm:t>
    </dgm:pt>
    <dgm:pt modelId="{C18914B0-A2B2-4A25-8662-F033DA4E67D2}" type="sibTrans" cxnId="{D8C6C046-0303-4CDA-95DD-C0E4B537C7BA}">
      <dgm:prSet/>
      <dgm:spPr/>
      <dgm:t>
        <a:bodyPr/>
        <a:lstStyle/>
        <a:p>
          <a:endParaRPr lang="en-US"/>
        </a:p>
      </dgm:t>
    </dgm:pt>
    <dgm:pt modelId="{ED060E56-6DC0-4018-8936-4B9038B1E945}">
      <dgm:prSet/>
      <dgm:spPr/>
      <dgm:t>
        <a:bodyPr/>
        <a:lstStyle/>
        <a:p>
          <a:r>
            <a:rPr lang="en-US"/>
            <a:t>First, the data is collected from the social media sites like Twitter and then they are loaded to Hadoop eco-system, from there using the map-reduce functions we will load it to database/stores.(the stored data is pre-processed; The data will be cleaned, transformed, reduced and extracted).</a:t>
          </a:r>
        </a:p>
      </dgm:t>
    </dgm:pt>
    <dgm:pt modelId="{5EC33485-AF1B-4236-8E37-CAFF2B9C7A3A}" type="parTrans" cxnId="{6DDF1611-020E-474B-98CA-02DD7AE1A05F}">
      <dgm:prSet/>
      <dgm:spPr/>
      <dgm:t>
        <a:bodyPr/>
        <a:lstStyle/>
        <a:p>
          <a:endParaRPr lang="en-US"/>
        </a:p>
      </dgm:t>
    </dgm:pt>
    <dgm:pt modelId="{F7AE45BA-1185-444A-840A-7B1F89BE345F}" type="sibTrans" cxnId="{6DDF1611-020E-474B-98CA-02DD7AE1A05F}">
      <dgm:prSet/>
      <dgm:spPr/>
      <dgm:t>
        <a:bodyPr/>
        <a:lstStyle/>
        <a:p>
          <a:endParaRPr lang="en-US"/>
        </a:p>
      </dgm:t>
    </dgm:pt>
    <dgm:pt modelId="{6FE4119F-EAFD-47F2-810B-7CFF378B92CC}">
      <dgm:prSet/>
      <dgm:spPr/>
      <dgm:t>
        <a:bodyPr/>
        <a:lstStyle/>
        <a:p>
          <a:r>
            <a:rPr lang="en-US"/>
            <a:t>In the Analysis part, The anomalies will be detected based on several techniques like scaling, KPI and density based etc. For each repeating anomalies, certain number or rank will be assigned by the algorithm to detect them.</a:t>
          </a:r>
        </a:p>
      </dgm:t>
    </dgm:pt>
    <dgm:pt modelId="{A7A2FF2B-FD83-4EF4-95A0-C901500DB60D}" type="parTrans" cxnId="{5A079F33-938F-4BCB-8D10-987FBC78459E}">
      <dgm:prSet/>
      <dgm:spPr/>
      <dgm:t>
        <a:bodyPr/>
        <a:lstStyle/>
        <a:p>
          <a:endParaRPr lang="en-US"/>
        </a:p>
      </dgm:t>
    </dgm:pt>
    <dgm:pt modelId="{99176B8F-7D39-4FE3-8579-7ACCD766019B}" type="sibTrans" cxnId="{5A079F33-938F-4BCB-8D10-987FBC78459E}">
      <dgm:prSet/>
      <dgm:spPr/>
      <dgm:t>
        <a:bodyPr/>
        <a:lstStyle/>
        <a:p>
          <a:endParaRPr lang="en-US"/>
        </a:p>
      </dgm:t>
    </dgm:pt>
    <dgm:pt modelId="{DE54D19B-6325-4E52-B49D-9B52CB05D3E6}">
      <dgm:prSet/>
      <dgm:spPr/>
      <dgm:t>
        <a:bodyPr/>
        <a:lstStyle/>
        <a:p>
          <a:r>
            <a:rPr lang="en-US"/>
            <a:t>At the end the detected anomalies will be presented in the visual format for easy understanding of anomalies.</a:t>
          </a:r>
        </a:p>
      </dgm:t>
    </dgm:pt>
    <dgm:pt modelId="{499B5D3E-50F4-4287-920D-A8265BDBE2DD}" type="parTrans" cxnId="{B489973C-953E-4B05-99E0-1E2408C7E732}">
      <dgm:prSet/>
      <dgm:spPr/>
      <dgm:t>
        <a:bodyPr/>
        <a:lstStyle/>
        <a:p>
          <a:endParaRPr lang="en-US"/>
        </a:p>
      </dgm:t>
    </dgm:pt>
    <dgm:pt modelId="{D741B323-D01C-4FA6-8680-966D02C3FFA4}" type="sibTrans" cxnId="{B489973C-953E-4B05-99E0-1E2408C7E732}">
      <dgm:prSet/>
      <dgm:spPr/>
      <dgm:t>
        <a:bodyPr/>
        <a:lstStyle/>
        <a:p>
          <a:endParaRPr lang="en-US"/>
        </a:p>
      </dgm:t>
    </dgm:pt>
    <dgm:pt modelId="{53D85DC7-0595-435D-8829-80454993F1C3}" type="pres">
      <dgm:prSet presAssocID="{A2848675-A6D5-4DF1-AF60-8D42548E2402}" presName="vert0" presStyleCnt="0">
        <dgm:presLayoutVars>
          <dgm:dir/>
          <dgm:animOne val="branch"/>
          <dgm:animLvl val="lvl"/>
        </dgm:presLayoutVars>
      </dgm:prSet>
      <dgm:spPr/>
    </dgm:pt>
    <dgm:pt modelId="{F22B7945-B3FE-4353-89D0-A953E13538F5}" type="pres">
      <dgm:prSet presAssocID="{ED212320-9E15-4A46-A20F-36F7C420D81F}" presName="thickLine" presStyleLbl="alignNode1" presStyleIdx="0" presStyleCnt="4"/>
      <dgm:spPr/>
    </dgm:pt>
    <dgm:pt modelId="{4A77BCE1-F169-46EC-B054-0234B4E2FBFF}" type="pres">
      <dgm:prSet presAssocID="{ED212320-9E15-4A46-A20F-36F7C420D81F}" presName="horz1" presStyleCnt="0"/>
      <dgm:spPr/>
    </dgm:pt>
    <dgm:pt modelId="{1868673D-E8A3-42AF-A1DC-C67C15F0C1D4}" type="pres">
      <dgm:prSet presAssocID="{ED212320-9E15-4A46-A20F-36F7C420D81F}" presName="tx1" presStyleLbl="revTx" presStyleIdx="0" presStyleCnt="4"/>
      <dgm:spPr/>
    </dgm:pt>
    <dgm:pt modelId="{EA2FD7AF-6C9B-4D18-AF21-D192475004A9}" type="pres">
      <dgm:prSet presAssocID="{ED212320-9E15-4A46-A20F-36F7C420D81F}" presName="vert1" presStyleCnt="0"/>
      <dgm:spPr/>
    </dgm:pt>
    <dgm:pt modelId="{28822AF0-F22A-4131-8C4E-0A0EBFE4FC79}" type="pres">
      <dgm:prSet presAssocID="{ED060E56-6DC0-4018-8936-4B9038B1E945}" presName="thickLine" presStyleLbl="alignNode1" presStyleIdx="1" presStyleCnt="4"/>
      <dgm:spPr/>
    </dgm:pt>
    <dgm:pt modelId="{33258A25-56B8-4D3B-A91C-25077C8D8192}" type="pres">
      <dgm:prSet presAssocID="{ED060E56-6DC0-4018-8936-4B9038B1E945}" presName="horz1" presStyleCnt="0"/>
      <dgm:spPr/>
    </dgm:pt>
    <dgm:pt modelId="{7EE8D904-09B6-4341-8520-D16C872714C4}" type="pres">
      <dgm:prSet presAssocID="{ED060E56-6DC0-4018-8936-4B9038B1E945}" presName="tx1" presStyleLbl="revTx" presStyleIdx="1" presStyleCnt="4"/>
      <dgm:spPr/>
    </dgm:pt>
    <dgm:pt modelId="{B5D9DE7E-44C1-4FA7-A78D-1EFB74336420}" type="pres">
      <dgm:prSet presAssocID="{ED060E56-6DC0-4018-8936-4B9038B1E945}" presName="vert1" presStyleCnt="0"/>
      <dgm:spPr/>
    </dgm:pt>
    <dgm:pt modelId="{5BB4AF22-477C-4446-9FA9-2D7399D6B167}" type="pres">
      <dgm:prSet presAssocID="{6FE4119F-EAFD-47F2-810B-7CFF378B92CC}" presName="thickLine" presStyleLbl="alignNode1" presStyleIdx="2" presStyleCnt="4"/>
      <dgm:spPr/>
    </dgm:pt>
    <dgm:pt modelId="{708568AA-C26F-4B78-92DD-9BAD830F18F9}" type="pres">
      <dgm:prSet presAssocID="{6FE4119F-EAFD-47F2-810B-7CFF378B92CC}" presName="horz1" presStyleCnt="0"/>
      <dgm:spPr/>
    </dgm:pt>
    <dgm:pt modelId="{22C6F456-4789-4616-9D68-BC68DD0DF28D}" type="pres">
      <dgm:prSet presAssocID="{6FE4119F-EAFD-47F2-810B-7CFF378B92CC}" presName="tx1" presStyleLbl="revTx" presStyleIdx="2" presStyleCnt="4"/>
      <dgm:spPr/>
    </dgm:pt>
    <dgm:pt modelId="{45B970FF-DADE-4CF4-BE5F-4C8BFBC5A538}" type="pres">
      <dgm:prSet presAssocID="{6FE4119F-EAFD-47F2-810B-7CFF378B92CC}" presName="vert1" presStyleCnt="0"/>
      <dgm:spPr/>
    </dgm:pt>
    <dgm:pt modelId="{6B20076C-BB0F-4591-9E05-B6D06B085CFD}" type="pres">
      <dgm:prSet presAssocID="{DE54D19B-6325-4E52-B49D-9B52CB05D3E6}" presName="thickLine" presStyleLbl="alignNode1" presStyleIdx="3" presStyleCnt="4"/>
      <dgm:spPr/>
    </dgm:pt>
    <dgm:pt modelId="{30C9DACA-DDB0-4B96-A78A-461A448CE214}" type="pres">
      <dgm:prSet presAssocID="{DE54D19B-6325-4E52-B49D-9B52CB05D3E6}" presName="horz1" presStyleCnt="0"/>
      <dgm:spPr/>
    </dgm:pt>
    <dgm:pt modelId="{3E595977-35E3-4D09-8DF6-D45D47B1F0F7}" type="pres">
      <dgm:prSet presAssocID="{DE54D19B-6325-4E52-B49D-9B52CB05D3E6}" presName="tx1" presStyleLbl="revTx" presStyleIdx="3" presStyleCnt="4"/>
      <dgm:spPr/>
    </dgm:pt>
    <dgm:pt modelId="{51302473-AF0A-435C-A748-0501913F84C6}" type="pres">
      <dgm:prSet presAssocID="{DE54D19B-6325-4E52-B49D-9B52CB05D3E6}" presName="vert1" presStyleCnt="0"/>
      <dgm:spPr/>
    </dgm:pt>
  </dgm:ptLst>
  <dgm:cxnLst>
    <dgm:cxn modelId="{6DDF1611-020E-474B-98CA-02DD7AE1A05F}" srcId="{A2848675-A6D5-4DF1-AF60-8D42548E2402}" destId="{ED060E56-6DC0-4018-8936-4B9038B1E945}" srcOrd="1" destOrd="0" parTransId="{5EC33485-AF1B-4236-8E37-CAFF2B9C7A3A}" sibTransId="{F7AE45BA-1185-444A-840A-7B1F89BE345F}"/>
    <dgm:cxn modelId="{76DD4619-7E34-4F3F-99F6-90C4FAC90B96}" type="presOf" srcId="{ED212320-9E15-4A46-A20F-36F7C420D81F}" destId="{1868673D-E8A3-42AF-A1DC-C67C15F0C1D4}" srcOrd="0" destOrd="0" presId="urn:microsoft.com/office/officeart/2008/layout/LinedList"/>
    <dgm:cxn modelId="{5A079F33-938F-4BCB-8D10-987FBC78459E}" srcId="{A2848675-A6D5-4DF1-AF60-8D42548E2402}" destId="{6FE4119F-EAFD-47F2-810B-7CFF378B92CC}" srcOrd="2" destOrd="0" parTransId="{A7A2FF2B-FD83-4EF4-95A0-C901500DB60D}" sibTransId="{99176B8F-7D39-4FE3-8579-7ACCD766019B}"/>
    <dgm:cxn modelId="{B489973C-953E-4B05-99E0-1E2408C7E732}" srcId="{A2848675-A6D5-4DF1-AF60-8D42548E2402}" destId="{DE54D19B-6325-4E52-B49D-9B52CB05D3E6}" srcOrd="3" destOrd="0" parTransId="{499B5D3E-50F4-4287-920D-A8265BDBE2DD}" sibTransId="{D741B323-D01C-4FA6-8680-966D02C3FFA4}"/>
    <dgm:cxn modelId="{D8C6C046-0303-4CDA-95DD-C0E4B537C7BA}" srcId="{A2848675-A6D5-4DF1-AF60-8D42548E2402}" destId="{ED212320-9E15-4A46-A20F-36F7C420D81F}" srcOrd="0" destOrd="0" parTransId="{C34B147B-D7B3-4DE6-ACB9-17E09E829DA1}" sibTransId="{C18914B0-A2B2-4A25-8662-F033DA4E67D2}"/>
    <dgm:cxn modelId="{D38DC79B-C05A-434E-82C3-496C6B0FB9D0}" type="presOf" srcId="{A2848675-A6D5-4DF1-AF60-8D42548E2402}" destId="{53D85DC7-0595-435D-8829-80454993F1C3}" srcOrd="0" destOrd="0" presId="urn:microsoft.com/office/officeart/2008/layout/LinedList"/>
    <dgm:cxn modelId="{64564EC2-EABA-4032-8721-6EA1E02677ED}" type="presOf" srcId="{DE54D19B-6325-4E52-B49D-9B52CB05D3E6}" destId="{3E595977-35E3-4D09-8DF6-D45D47B1F0F7}" srcOrd="0" destOrd="0" presId="urn:microsoft.com/office/officeart/2008/layout/LinedList"/>
    <dgm:cxn modelId="{6FDF4BDC-3453-4ED9-87E5-C96DF6562375}" type="presOf" srcId="{ED060E56-6DC0-4018-8936-4B9038B1E945}" destId="{7EE8D904-09B6-4341-8520-D16C872714C4}" srcOrd="0" destOrd="0" presId="urn:microsoft.com/office/officeart/2008/layout/LinedList"/>
    <dgm:cxn modelId="{BC2147FD-8A42-4914-8007-7462730964F4}" type="presOf" srcId="{6FE4119F-EAFD-47F2-810B-7CFF378B92CC}" destId="{22C6F456-4789-4616-9D68-BC68DD0DF28D}" srcOrd="0" destOrd="0" presId="urn:microsoft.com/office/officeart/2008/layout/LinedList"/>
    <dgm:cxn modelId="{2FA74981-EB5C-46A9-8609-84280430CBEE}" type="presParOf" srcId="{53D85DC7-0595-435D-8829-80454993F1C3}" destId="{F22B7945-B3FE-4353-89D0-A953E13538F5}" srcOrd="0" destOrd="0" presId="urn:microsoft.com/office/officeart/2008/layout/LinedList"/>
    <dgm:cxn modelId="{7725BEAF-CDF5-4CD2-A84D-E01A051C236D}" type="presParOf" srcId="{53D85DC7-0595-435D-8829-80454993F1C3}" destId="{4A77BCE1-F169-46EC-B054-0234B4E2FBFF}" srcOrd="1" destOrd="0" presId="urn:microsoft.com/office/officeart/2008/layout/LinedList"/>
    <dgm:cxn modelId="{94C748B6-3B9B-4E5A-A58D-819107655182}" type="presParOf" srcId="{4A77BCE1-F169-46EC-B054-0234B4E2FBFF}" destId="{1868673D-E8A3-42AF-A1DC-C67C15F0C1D4}" srcOrd="0" destOrd="0" presId="urn:microsoft.com/office/officeart/2008/layout/LinedList"/>
    <dgm:cxn modelId="{F8A8EB4C-3FA1-4E5D-B1E9-F7241699B935}" type="presParOf" srcId="{4A77BCE1-F169-46EC-B054-0234B4E2FBFF}" destId="{EA2FD7AF-6C9B-4D18-AF21-D192475004A9}" srcOrd="1" destOrd="0" presId="urn:microsoft.com/office/officeart/2008/layout/LinedList"/>
    <dgm:cxn modelId="{2098F069-56E5-46C1-886D-6F464153CB36}" type="presParOf" srcId="{53D85DC7-0595-435D-8829-80454993F1C3}" destId="{28822AF0-F22A-4131-8C4E-0A0EBFE4FC79}" srcOrd="2" destOrd="0" presId="urn:microsoft.com/office/officeart/2008/layout/LinedList"/>
    <dgm:cxn modelId="{6F16ACF7-CEC1-42F4-9E56-204443F18686}" type="presParOf" srcId="{53D85DC7-0595-435D-8829-80454993F1C3}" destId="{33258A25-56B8-4D3B-A91C-25077C8D8192}" srcOrd="3" destOrd="0" presId="urn:microsoft.com/office/officeart/2008/layout/LinedList"/>
    <dgm:cxn modelId="{BC6B29E2-F306-42CD-8115-EC999C22E0BA}" type="presParOf" srcId="{33258A25-56B8-4D3B-A91C-25077C8D8192}" destId="{7EE8D904-09B6-4341-8520-D16C872714C4}" srcOrd="0" destOrd="0" presId="urn:microsoft.com/office/officeart/2008/layout/LinedList"/>
    <dgm:cxn modelId="{EE271801-27C6-4E32-B056-D20A34D1B7A5}" type="presParOf" srcId="{33258A25-56B8-4D3B-A91C-25077C8D8192}" destId="{B5D9DE7E-44C1-4FA7-A78D-1EFB74336420}" srcOrd="1" destOrd="0" presId="urn:microsoft.com/office/officeart/2008/layout/LinedList"/>
    <dgm:cxn modelId="{89CF1E5E-945C-49BB-BD25-DF5C0B006557}" type="presParOf" srcId="{53D85DC7-0595-435D-8829-80454993F1C3}" destId="{5BB4AF22-477C-4446-9FA9-2D7399D6B167}" srcOrd="4" destOrd="0" presId="urn:microsoft.com/office/officeart/2008/layout/LinedList"/>
    <dgm:cxn modelId="{6FAD8355-A0F3-443D-A560-CD0068579138}" type="presParOf" srcId="{53D85DC7-0595-435D-8829-80454993F1C3}" destId="{708568AA-C26F-4B78-92DD-9BAD830F18F9}" srcOrd="5" destOrd="0" presId="urn:microsoft.com/office/officeart/2008/layout/LinedList"/>
    <dgm:cxn modelId="{D79862D4-6878-49BB-8D35-CA10B3E48380}" type="presParOf" srcId="{708568AA-C26F-4B78-92DD-9BAD830F18F9}" destId="{22C6F456-4789-4616-9D68-BC68DD0DF28D}" srcOrd="0" destOrd="0" presId="urn:microsoft.com/office/officeart/2008/layout/LinedList"/>
    <dgm:cxn modelId="{F58B1451-CC97-4BD4-AE5C-4402598F45F7}" type="presParOf" srcId="{708568AA-C26F-4B78-92DD-9BAD830F18F9}" destId="{45B970FF-DADE-4CF4-BE5F-4C8BFBC5A538}" srcOrd="1" destOrd="0" presId="urn:microsoft.com/office/officeart/2008/layout/LinedList"/>
    <dgm:cxn modelId="{2BD83BEA-2D84-492D-A3B1-5021501B3872}" type="presParOf" srcId="{53D85DC7-0595-435D-8829-80454993F1C3}" destId="{6B20076C-BB0F-4591-9E05-B6D06B085CFD}" srcOrd="6" destOrd="0" presId="urn:microsoft.com/office/officeart/2008/layout/LinedList"/>
    <dgm:cxn modelId="{29394852-1C49-4FF3-A182-2385C4721E60}" type="presParOf" srcId="{53D85DC7-0595-435D-8829-80454993F1C3}" destId="{30C9DACA-DDB0-4B96-A78A-461A448CE214}" srcOrd="7" destOrd="0" presId="urn:microsoft.com/office/officeart/2008/layout/LinedList"/>
    <dgm:cxn modelId="{190E847E-C368-432B-9B48-D379533395D2}" type="presParOf" srcId="{30C9DACA-DDB0-4B96-A78A-461A448CE214}" destId="{3E595977-35E3-4D09-8DF6-D45D47B1F0F7}" srcOrd="0" destOrd="0" presId="urn:microsoft.com/office/officeart/2008/layout/LinedList"/>
    <dgm:cxn modelId="{CA2D1834-2098-446E-AAE8-A81522EBCBAA}" type="presParOf" srcId="{30C9DACA-DDB0-4B96-A78A-461A448CE214}" destId="{51302473-AF0A-435C-A748-0501913F84C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233DAF-DE82-4A87-9F2D-66392D52C07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757A71F-2F34-4F26-925C-ADBFAA14056C}">
      <dgm:prSet/>
      <dgm:spPr/>
      <dgm:t>
        <a:bodyPr/>
        <a:lstStyle/>
        <a:p>
          <a:r>
            <a:rPr lang="en-US"/>
            <a:t>The FluxFlow system, which consists of three main parts—a data preprocessing and storage module, a data analysis module, and a visualization module—is intended for identifying, investigating, and comprehending unusual conversational threads on Twitter.</a:t>
          </a:r>
        </a:p>
      </dgm:t>
    </dgm:pt>
    <dgm:pt modelId="{2C728195-5173-40F2-A0AD-57B6144D34B1}" type="parTrans" cxnId="{23E7982D-CF63-4A09-85BA-4851E843EC20}">
      <dgm:prSet/>
      <dgm:spPr/>
      <dgm:t>
        <a:bodyPr/>
        <a:lstStyle/>
        <a:p>
          <a:endParaRPr lang="en-US"/>
        </a:p>
      </dgm:t>
    </dgm:pt>
    <dgm:pt modelId="{763752D8-ACC2-4645-827E-A8F64C972A26}" type="sibTrans" cxnId="{23E7982D-CF63-4A09-85BA-4851E843EC20}">
      <dgm:prSet/>
      <dgm:spPr/>
      <dgm:t>
        <a:bodyPr/>
        <a:lstStyle/>
        <a:p>
          <a:endParaRPr lang="en-US"/>
        </a:p>
      </dgm:t>
    </dgm:pt>
    <dgm:pt modelId="{62850F3D-B064-413A-AE03-98001218F176}">
      <dgm:prSet/>
      <dgm:spPr/>
      <dgm:t>
        <a:bodyPr/>
        <a:lstStyle/>
        <a:p>
          <a:r>
            <a:rPr lang="en-US"/>
            <a:t>The data storage and preprocessing module uses Apache Hadoop on a cluster and consists of three parts: thread feature extraction, reconstruction of retweeting threads from raw tweets, and data filtering based on user interests (for example, keywords).</a:t>
          </a:r>
        </a:p>
      </dgm:t>
    </dgm:pt>
    <dgm:pt modelId="{30BF97B9-C989-4AD9-A816-40984197B409}" type="parTrans" cxnId="{5C77F025-74CC-4A9A-80E0-0DD411FF84AC}">
      <dgm:prSet/>
      <dgm:spPr/>
      <dgm:t>
        <a:bodyPr/>
        <a:lstStyle/>
        <a:p>
          <a:endParaRPr lang="en-US"/>
        </a:p>
      </dgm:t>
    </dgm:pt>
    <dgm:pt modelId="{4261813A-6E46-4F51-B606-AF82A4A7E2EF}" type="sibTrans" cxnId="{5C77F025-74CC-4A9A-80E0-0DD411FF84AC}">
      <dgm:prSet/>
      <dgm:spPr/>
      <dgm:t>
        <a:bodyPr/>
        <a:lstStyle/>
        <a:p>
          <a:endParaRPr lang="en-US"/>
        </a:p>
      </dgm:t>
    </dgm:pt>
    <dgm:pt modelId="{9C85D993-F728-4958-9D8C-BF468394BD14}">
      <dgm:prSet/>
      <dgm:spPr/>
      <dgm:t>
        <a:bodyPr/>
        <a:lstStyle/>
        <a:p>
          <a:r>
            <a:rPr lang="en-US"/>
            <a:t>To facilitate effective parallel processing of huge data, all of these components are developed using the Map-Reduce framework. The results are kept in a database that can accommodate online inquiries.</a:t>
          </a:r>
        </a:p>
      </dgm:t>
    </dgm:pt>
    <dgm:pt modelId="{20068430-630B-494F-A993-0F5C4699ECF5}" type="parTrans" cxnId="{F42E1003-40A0-4E9A-8999-2BAB6DE85F49}">
      <dgm:prSet/>
      <dgm:spPr/>
      <dgm:t>
        <a:bodyPr/>
        <a:lstStyle/>
        <a:p>
          <a:endParaRPr lang="en-US"/>
        </a:p>
      </dgm:t>
    </dgm:pt>
    <dgm:pt modelId="{F76C5C41-19DF-4CB7-8106-B946C3EEF888}" type="sibTrans" cxnId="{F42E1003-40A0-4E9A-8999-2BAB6DE85F49}">
      <dgm:prSet/>
      <dgm:spPr/>
      <dgm:t>
        <a:bodyPr/>
        <a:lstStyle/>
        <a:p>
          <a:endParaRPr lang="en-US"/>
        </a:p>
      </dgm:t>
    </dgm:pt>
    <dgm:pt modelId="{909790B9-4EE7-46CA-A3BD-F13880D00267}" type="pres">
      <dgm:prSet presAssocID="{8A233DAF-DE82-4A87-9F2D-66392D52C078}" presName="linear" presStyleCnt="0">
        <dgm:presLayoutVars>
          <dgm:animLvl val="lvl"/>
          <dgm:resizeHandles val="exact"/>
        </dgm:presLayoutVars>
      </dgm:prSet>
      <dgm:spPr/>
    </dgm:pt>
    <dgm:pt modelId="{9A86A4AA-E073-430E-9879-FC5CD534AF28}" type="pres">
      <dgm:prSet presAssocID="{2757A71F-2F34-4F26-925C-ADBFAA14056C}" presName="parentText" presStyleLbl="node1" presStyleIdx="0" presStyleCnt="3">
        <dgm:presLayoutVars>
          <dgm:chMax val="0"/>
          <dgm:bulletEnabled val="1"/>
        </dgm:presLayoutVars>
      </dgm:prSet>
      <dgm:spPr/>
    </dgm:pt>
    <dgm:pt modelId="{DE1885CD-695C-4E04-9281-04ECBCA04FBB}" type="pres">
      <dgm:prSet presAssocID="{763752D8-ACC2-4645-827E-A8F64C972A26}" presName="spacer" presStyleCnt="0"/>
      <dgm:spPr/>
    </dgm:pt>
    <dgm:pt modelId="{CB757320-4015-49C6-86CA-8E6960459062}" type="pres">
      <dgm:prSet presAssocID="{62850F3D-B064-413A-AE03-98001218F176}" presName="parentText" presStyleLbl="node1" presStyleIdx="1" presStyleCnt="3">
        <dgm:presLayoutVars>
          <dgm:chMax val="0"/>
          <dgm:bulletEnabled val="1"/>
        </dgm:presLayoutVars>
      </dgm:prSet>
      <dgm:spPr/>
    </dgm:pt>
    <dgm:pt modelId="{A3BC3A76-13D6-4807-A1FF-D85984A7362B}" type="pres">
      <dgm:prSet presAssocID="{4261813A-6E46-4F51-B606-AF82A4A7E2EF}" presName="spacer" presStyleCnt="0"/>
      <dgm:spPr/>
    </dgm:pt>
    <dgm:pt modelId="{AF753E1A-5E3A-4F5A-A83A-7FD0DFE92E45}" type="pres">
      <dgm:prSet presAssocID="{9C85D993-F728-4958-9D8C-BF468394BD14}" presName="parentText" presStyleLbl="node1" presStyleIdx="2" presStyleCnt="3">
        <dgm:presLayoutVars>
          <dgm:chMax val="0"/>
          <dgm:bulletEnabled val="1"/>
        </dgm:presLayoutVars>
      </dgm:prSet>
      <dgm:spPr/>
    </dgm:pt>
  </dgm:ptLst>
  <dgm:cxnLst>
    <dgm:cxn modelId="{4DB9D801-0971-4365-9833-275319BE424F}" type="presOf" srcId="{62850F3D-B064-413A-AE03-98001218F176}" destId="{CB757320-4015-49C6-86CA-8E6960459062}" srcOrd="0" destOrd="0" presId="urn:microsoft.com/office/officeart/2005/8/layout/vList2"/>
    <dgm:cxn modelId="{F42E1003-40A0-4E9A-8999-2BAB6DE85F49}" srcId="{8A233DAF-DE82-4A87-9F2D-66392D52C078}" destId="{9C85D993-F728-4958-9D8C-BF468394BD14}" srcOrd="2" destOrd="0" parTransId="{20068430-630B-494F-A993-0F5C4699ECF5}" sibTransId="{F76C5C41-19DF-4CB7-8106-B946C3EEF888}"/>
    <dgm:cxn modelId="{5C77F025-74CC-4A9A-80E0-0DD411FF84AC}" srcId="{8A233DAF-DE82-4A87-9F2D-66392D52C078}" destId="{62850F3D-B064-413A-AE03-98001218F176}" srcOrd="1" destOrd="0" parTransId="{30BF97B9-C989-4AD9-A816-40984197B409}" sibTransId="{4261813A-6E46-4F51-B606-AF82A4A7E2EF}"/>
    <dgm:cxn modelId="{23E7982D-CF63-4A09-85BA-4851E843EC20}" srcId="{8A233DAF-DE82-4A87-9F2D-66392D52C078}" destId="{2757A71F-2F34-4F26-925C-ADBFAA14056C}" srcOrd="0" destOrd="0" parTransId="{2C728195-5173-40F2-A0AD-57B6144D34B1}" sibTransId="{763752D8-ACC2-4645-827E-A8F64C972A26}"/>
    <dgm:cxn modelId="{19AC0D37-6B91-4E7F-B854-6F785DD5674F}" type="presOf" srcId="{8A233DAF-DE82-4A87-9F2D-66392D52C078}" destId="{909790B9-4EE7-46CA-A3BD-F13880D00267}" srcOrd="0" destOrd="0" presId="urn:microsoft.com/office/officeart/2005/8/layout/vList2"/>
    <dgm:cxn modelId="{A318C73A-6E33-4979-99FA-3ACA53F9918F}" type="presOf" srcId="{2757A71F-2F34-4F26-925C-ADBFAA14056C}" destId="{9A86A4AA-E073-430E-9879-FC5CD534AF28}" srcOrd="0" destOrd="0" presId="urn:microsoft.com/office/officeart/2005/8/layout/vList2"/>
    <dgm:cxn modelId="{858E7F3C-0624-46AA-AC21-9BCE4476E3FF}" type="presOf" srcId="{9C85D993-F728-4958-9D8C-BF468394BD14}" destId="{AF753E1A-5E3A-4F5A-A83A-7FD0DFE92E45}" srcOrd="0" destOrd="0" presId="urn:microsoft.com/office/officeart/2005/8/layout/vList2"/>
    <dgm:cxn modelId="{8BC8DF1E-0824-44EC-BACB-5D690A6D3CB0}" type="presParOf" srcId="{909790B9-4EE7-46CA-A3BD-F13880D00267}" destId="{9A86A4AA-E073-430E-9879-FC5CD534AF28}" srcOrd="0" destOrd="0" presId="urn:microsoft.com/office/officeart/2005/8/layout/vList2"/>
    <dgm:cxn modelId="{44827470-D111-421E-ADB3-817F993852E6}" type="presParOf" srcId="{909790B9-4EE7-46CA-A3BD-F13880D00267}" destId="{DE1885CD-695C-4E04-9281-04ECBCA04FBB}" srcOrd="1" destOrd="0" presId="urn:microsoft.com/office/officeart/2005/8/layout/vList2"/>
    <dgm:cxn modelId="{E2F8B8B9-F592-4BC5-AAC0-190B29EF38DE}" type="presParOf" srcId="{909790B9-4EE7-46CA-A3BD-F13880D00267}" destId="{CB757320-4015-49C6-86CA-8E6960459062}" srcOrd="2" destOrd="0" presId="urn:microsoft.com/office/officeart/2005/8/layout/vList2"/>
    <dgm:cxn modelId="{2CAF82D5-C5D6-4EBD-A120-BF4443C882C2}" type="presParOf" srcId="{909790B9-4EE7-46CA-A3BD-F13880D00267}" destId="{A3BC3A76-13D6-4807-A1FF-D85984A7362B}" srcOrd="3" destOrd="0" presId="urn:microsoft.com/office/officeart/2005/8/layout/vList2"/>
    <dgm:cxn modelId="{50ECF3AC-DEA4-4803-965B-C36E430BBCEF}" type="presParOf" srcId="{909790B9-4EE7-46CA-A3BD-F13880D00267}" destId="{AF753E1A-5E3A-4F5A-A83A-7FD0DFE92E4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DAD763-6A52-4EF3-A378-8CA1815F787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79739EA-EF2E-49B1-B068-D18648B4E344}">
      <dgm:prSet/>
      <dgm:spPr/>
      <dgm:t>
        <a:bodyPr/>
        <a:lstStyle/>
        <a:p>
          <a:r>
            <a:rPr lang="en-US" b="0" i="0"/>
            <a:t>User Profile Features</a:t>
          </a:r>
          <a:endParaRPr lang="en-US"/>
        </a:p>
      </dgm:t>
    </dgm:pt>
    <dgm:pt modelId="{75AE9665-273A-4AA0-B81B-992DB8525D50}" type="parTrans" cxnId="{F21035B8-866B-41CF-ADBD-1B874CAB8E15}">
      <dgm:prSet/>
      <dgm:spPr/>
      <dgm:t>
        <a:bodyPr/>
        <a:lstStyle/>
        <a:p>
          <a:endParaRPr lang="en-US"/>
        </a:p>
      </dgm:t>
    </dgm:pt>
    <dgm:pt modelId="{AF0B9C78-1E6E-47D0-91EC-1225D63BA742}" type="sibTrans" cxnId="{F21035B8-866B-41CF-ADBD-1B874CAB8E15}">
      <dgm:prSet/>
      <dgm:spPr/>
      <dgm:t>
        <a:bodyPr/>
        <a:lstStyle/>
        <a:p>
          <a:endParaRPr lang="en-US"/>
        </a:p>
      </dgm:t>
    </dgm:pt>
    <dgm:pt modelId="{5655EF64-292B-4C5D-AF52-7A2849475E23}">
      <dgm:prSet/>
      <dgm:spPr/>
      <dgm:t>
        <a:bodyPr/>
        <a:lstStyle/>
        <a:p>
          <a:r>
            <a:rPr lang="en-US" b="0" i="0"/>
            <a:t>Follower count, friends, status, etc</a:t>
          </a:r>
          <a:endParaRPr lang="en-US"/>
        </a:p>
      </dgm:t>
    </dgm:pt>
    <dgm:pt modelId="{5746AADE-A1A3-475A-86BD-335361BCDBF4}" type="parTrans" cxnId="{536F8BCB-A4B3-44A2-BE35-E95770CDF156}">
      <dgm:prSet/>
      <dgm:spPr/>
      <dgm:t>
        <a:bodyPr/>
        <a:lstStyle/>
        <a:p>
          <a:endParaRPr lang="en-US"/>
        </a:p>
      </dgm:t>
    </dgm:pt>
    <dgm:pt modelId="{831B9B91-89FD-458C-80B0-EF9678A07D31}" type="sibTrans" cxnId="{536F8BCB-A4B3-44A2-BE35-E95770CDF156}">
      <dgm:prSet/>
      <dgm:spPr/>
      <dgm:t>
        <a:bodyPr/>
        <a:lstStyle/>
        <a:p>
          <a:endParaRPr lang="en-US"/>
        </a:p>
      </dgm:t>
    </dgm:pt>
    <dgm:pt modelId="{C01689EF-7DA2-4B1A-AAB0-2EC827A7DDE2}">
      <dgm:prSet/>
      <dgm:spPr/>
      <dgm:t>
        <a:bodyPr/>
        <a:lstStyle/>
        <a:p>
          <a:r>
            <a:rPr lang="en-US" b="0" i="0"/>
            <a:t>Indicates how active a user is</a:t>
          </a:r>
          <a:endParaRPr lang="en-US"/>
        </a:p>
      </dgm:t>
    </dgm:pt>
    <dgm:pt modelId="{E017D80E-62F9-4794-B068-82BECE23E2D0}" type="parTrans" cxnId="{162CED6B-7E00-40B8-92A3-8419BC269C7C}">
      <dgm:prSet/>
      <dgm:spPr/>
      <dgm:t>
        <a:bodyPr/>
        <a:lstStyle/>
        <a:p>
          <a:endParaRPr lang="en-US"/>
        </a:p>
      </dgm:t>
    </dgm:pt>
    <dgm:pt modelId="{3C4E415A-1468-4C98-BB77-B98DF51C726D}" type="sibTrans" cxnId="{162CED6B-7E00-40B8-92A3-8419BC269C7C}">
      <dgm:prSet/>
      <dgm:spPr/>
      <dgm:t>
        <a:bodyPr/>
        <a:lstStyle/>
        <a:p>
          <a:endParaRPr lang="en-US"/>
        </a:p>
      </dgm:t>
    </dgm:pt>
    <dgm:pt modelId="{94D812D1-5000-4846-A567-9F8ADC64776B}">
      <dgm:prSet/>
      <dgm:spPr/>
      <dgm:t>
        <a:bodyPr/>
        <a:lstStyle/>
        <a:p>
          <a:r>
            <a:rPr lang="en-US" b="0" i="0"/>
            <a:t>Features useful for identifying bots have been computed in addition to profile features</a:t>
          </a:r>
          <a:endParaRPr lang="en-US"/>
        </a:p>
      </dgm:t>
    </dgm:pt>
    <dgm:pt modelId="{54679F86-D39F-49A6-8689-E8C7C49A2D7B}" type="parTrans" cxnId="{B6C7A8E5-C8C8-4B57-AF41-F8B5597723FB}">
      <dgm:prSet/>
      <dgm:spPr/>
      <dgm:t>
        <a:bodyPr/>
        <a:lstStyle/>
        <a:p>
          <a:endParaRPr lang="en-US"/>
        </a:p>
      </dgm:t>
    </dgm:pt>
    <dgm:pt modelId="{7B7BFE1B-B4D4-4F73-B9AC-0B096868D2A8}" type="sibTrans" cxnId="{B6C7A8E5-C8C8-4B57-AF41-F8B5597723FB}">
      <dgm:prSet/>
      <dgm:spPr/>
      <dgm:t>
        <a:bodyPr/>
        <a:lstStyle/>
        <a:p>
          <a:endParaRPr lang="en-US"/>
        </a:p>
      </dgm:t>
    </dgm:pt>
    <dgm:pt modelId="{85CE3E98-A45D-40FC-B829-F6DAAA29B9F8}">
      <dgm:prSet/>
      <dgm:spPr/>
      <dgm:t>
        <a:bodyPr/>
        <a:lstStyle/>
        <a:p>
          <a:r>
            <a:rPr lang="en-US" b="0" i="0"/>
            <a:t>User Network Features</a:t>
          </a:r>
          <a:endParaRPr lang="en-US"/>
        </a:p>
      </dgm:t>
    </dgm:pt>
    <dgm:pt modelId="{9FF4347C-3382-4C79-8ACC-A6ACAA5FD93F}" type="parTrans" cxnId="{AFB36089-CDED-4B52-A036-3FD42ADE5CB8}">
      <dgm:prSet/>
      <dgm:spPr/>
      <dgm:t>
        <a:bodyPr/>
        <a:lstStyle/>
        <a:p>
          <a:endParaRPr lang="en-US"/>
        </a:p>
      </dgm:t>
    </dgm:pt>
    <dgm:pt modelId="{CC28BB10-7AB9-4EB6-84F2-698DE8709E39}" type="sibTrans" cxnId="{AFB36089-CDED-4B52-A036-3FD42ADE5CB8}">
      <dgm:prSet/>
      <dgm:spPr/>
      <dgm:t>
        <a:bodyPr/>
        <a:lstStyle/>
        <a:p>
          <a:endParaRPr lang="en-US"/>
        </a:p>
      </dgm:t>
    </dgm:pt>
    <dgm:pt modelId="{3CE68C5A-A58D-4A14-916D-4CC3658CF862}">
      <dgm:prSet/>
      <dgm:spPr/>
      <dgm:t>
        <a:bodyPr/>
        <a:lstStyle/>
        <a:p>
          <a:r>
            <a:rPr lang="en-US" b="0" i="0"/>
            <a:t>Inter-user interaction measured - helps detect collusion </a:t>
          </a:r>
          <a:endParaRPr lang="en-US"/>
        </a:p>
      </dgm:t>
    </dgm:pt>
    <dgm:pt modelId="{19960F5C-1BF3-4787-98AD-978E5A5F610F}" type="parTrans" cxnId="{66790667-ABE2-4272-A493-FE11FF4CDACB}">
      <dgm:prSet/>
      <dgm:spPr/>
      <dgm:t>
        <a:bodyPr/>
        <a:lstStyle/>
        <a:p>
          <a:endParaRPr lang="en-US"/>
        </a:p>
      </dgm:t>
    </dgm:pt>
    <dgm:pt modelId="{BF14D8F1-2E5A-4B32-84DC-D0119FD7076E}" type="sibTrans" cxnId="{66790667-ABE2-4272-A493-FE11FF4CDACB}">
      <dgm:prSet/>
      <dgm:spPr/>
      <dgm:t>
        <a:bodyPr/>
        <a:lstStyle/>
        <a:p>
          <a:endParaRPr lang="en-US"/>
        </a:p>
      </dgm:t>
    </dgm:pt>
    <dgm:pt modelId="{1E6BC932-E5C5-44FD-B103-A971A4F129CD}">
      <dgm:prSet/>
      <dgm:spPr/>
      <dgm:t>
        <a:bodyPr/>
        <a:lstStyle/>
        <a:p>
          <a:r>
            <a:rPr lang="en-US" b="0" i="0"/>
            <a:t>All incoming and outgoing links to user from other users from the thread measured</a:t>
          </a:r>
          <a:endParaRPr lang="en-US"/>
        </a:p>
      </dgm:t>
    </dgm:pt>
    <dgm:pt modelId="{FDEEA02F-B9AC-47B5-A494-34F8E07D95FA}" type="parTrans" cxnId="{C3108755-F088-45C0-B022-F382B4E53F25}">
      <dgm:prSet/>
      <dgm:spPr/>
      <dgm:t>
        <a:bodyPr/>
        <a:lstStyle/>
        <a:p>
          <a:endParaRPr lang="en-US"/>
        </a:p>
      </dgm:t>
    </dgm:pt>
    <dgm:pt modelId="{6DDB2EFD-4EE5-40CC-87C7-C0847C0E01EE}" type="sibTrans" cxnId="{C3108755-F088-45C0-B022-F382B4E53F25}">
      <dgm:prSet/>
      <dgm:spPr/>
      <dgm:t>
        <a:bodyPr/>
        <a:lstStyle/>
        <a:p>
          <a:endParaRPr lang="en-US"/>
        </a:p>
      </dgm:t>
    </dgm:pt>
    <dgm:pt modelId="{C7748DBC-3A49-492A-A8AF-425616EDFCDA}">
      <dgm:prSet/>
      <dgm:spPr/>
      <dgm:t>
        <a:bodyPr/>
        <a:lstStyle/>
        <a:p>
          <a:r>
            <a:rPr lang="en-US" b="0" i="0"/>
            <a:t>Temporal Features</a:t>
          </a:r>
          <a:endParaRPr lang="en-US"/>
        </a:p>
      </dgm:t>
    </dgm:pt>
    <dgm:pt modelId="{9D1CEFC9-4800-4CE9-929C-3D0D77B28957}" type="parTrans" cxnId="{5E203720-EFC5-477E-8A80-17D6A60C6264}">
      <dgm:prSet/>
      <dgm:spPr/>
      <dgm:t>
        <a:bodyPr/>
        <a:lstStyle/>
        <a:p>
          <a:endParaRPr lang="en-US"/>
        </a:p>
      </dgm:t>
    </dgm:pt>
    <dgm:pt modelId="{B20C6BAC-5525-487E-85E7-F232FBAB62F6}" type="sibTrans" cxnId="{5E203720-EFC5-477E-8A80-17D6A60C6264}">
      <dgm:prSet/>
      <dgm:spPr/>
      <dgm:t>
        <a:bodyPr/>
        <a:lstStyle/>
        <a:p>
          <a:endParaRPr lang="en-US"/>
        </a:p>
      </dgm:t>
    </dgm:pt>
    <dgm:pt modelId="{2FB5EBE8-629D-4841-837F-F816033AD4DE}">
      <dgm:prSet/>
      <dgm:spPr/>
      <dgm:t>
        <a:bodyPr/>
        <a:lstStyle/>
        <a:p>
          <a:r>
            <a:rPr lang="en-US" b="0" i="0"/>
            <a:t>Features specific to the current tweet- retweet count, device popularity</a:t>
          </a:r>
          <a:endParaRPr lang="en-US"/>
        </a:p>
      </dgm:t>
    </dgm:pt>
    <dgm:pt modelId="{57EB7630-6CB8-44A6-A2F4-A79124506B6E}" type="parTrans" cxnId="{EE7F5EE2-E804-40D6-9814-D56F6DA1858A}">
      <dgm:prSet/>
      <dgm:spPr/>
      <dgm:t>
        <a:bodyPr/>
        <a:lstStyle/>
        <a:p>
          <a:endParaRPr lang="en-US"/>
        </a:p>
      </dgm:t>
    </dgm:pt>
    <dgm:pt modelId="{159BE00C-A2B6-4658-9934-860271A8ED37}" type="sibTrans" cxnId="{EE7F5EE2-E804-40D6-9814-D56F6DA1858A}">
      <dgm:prSet/>
      <dgm:spPr/>
      <dgm:t>
        <a:bodyPr/>
        <a:lstStyle/>
        <a:p>
          <a:endParaRPr lang="en-US"/>
        </a:p>
      </dgm:t>
    </dgm:pt>
    <dgm:pt modelId="{4789126E-51C7-4BCC-B205-D9EDDB409F8F}">
      <dgm:prSet/>
      <dgm:spPr/>
      <dgm:t>
        <a:bodyPr/>
        <a:lstStyle/>
        <a:p>
          <a:r>
            <a:rPr lang="en-US" b="0" i="0"/>
            <a:t>Log of interval between two adjacent Tweets in in the sequence- helps distinguish sequence speed</a:t>
          </a:r>
          <a:endParaRPr lang="en-US"/>
        </a:p>
      </dgm:t>
    </dgm:pt>
    <dgm:pt modelId="{C7FD96AA-1D2C-4684-B732-521408D10CE2}" type="parTrans" cxnId="{53621C80-EFD1-44D1-8133-13B5E0753213}">
      <dgm:prSet/>
      <dgm:spPr/>
      <dgm:t>
        <a:bodyPr/>
        <a:lstStyle/>
        <a:p>
          <a:endParaRPr lang="en-US"/>
        </a:p>
      </dgm:t>
    </dgm:pt>
    <dgm:pt modelId="{B878A9E3-31D1-4ED4-8363-F24EE2E31534}" type="sibTrans" cxnId="{53621C80-EFD1-44D1-8133-13B5E0753213}">
      <dgm:prSet/>
      <dgm:spPr/>
      <dgm:t>
        <a:bodyPr/>
        <a:lstStyle/>
        <a:p>
          <a:endParaRPr lang="en-US"/>
        </a:p>
      </dgm:t>
    </dgm:pt>
    <dgm:pt modelId="{638E385D-3BEC-445C-9A99-70AA25415D4A}">
      <dgm:prSet/>
      <dgm:spPr/>
      <dgm:t>
        <a:bodyPr/>
        <a:lstStyle/>
        <a:p>
          <a:r>
            <a:rPr lang="en-US" b="0" i="0"/>
            <a:t>Content Features</a:t>
          </a:r>
          <a:endParaRPr lang="en-US"/>
        </a:p>
      </dgm:t>
    </dgm:pt>
    <dgm:pt modelId="{2F7B719F-7120-4F34-B59B-A8A3C1A83A61}" type="parTrans" cxnId="{283AC1C5-A66F-449F-803A-40AB2FA2C270}">
      <dgm:prSet/>
      <dgm:spPr/>
      <dgm:t>
        <a:bodyPr/>
        <a:lstStyle/>
        <a:p>
          <a:endParaRPr lang="en-US"/>
        </a:p>
      </dgm:t>
    </dgm:pt>
    <dgm:pt modelId="{89454889-A1F3-45F8-A23F-990356B3A254}" type="sibTrans" cxnId="{283AC1C5-A66F-449F-803A-40AB2FA2C270}">
      <dgm:prSet/>
      <dgm:spPr/>
      <dgm:t>
        <a:bodyPr/>
        <a:lstStyle/>
        <a:p>
          <a:endParaRPr lang="en-US"/>
        </a:p>
      </dgm:t>
    </dgm:pt>
    <dgm:pt modelId="{14C8C2F2-2379-4003-84CA-430074EB92DA}">
      <dgm:prSet/>
      <dgm:spPr/>
      <dgm:t>
        <a:bodyPr/>
        <a:lstStyle/>
        <a:p>
          <a:r>
            <a:rPr lang="en-US" b="0" i="0"/>
            <a:t>Count of psychological keywords - indicates authors’ and responders’ emotions</a:t>
          </a:r>
          <a:endParaRPr lang="en-US"/>
        </a:p>
      </dgm:t>
    </dgm:pt>
    <dgm:pt modelId="{5E16BB37-E22B-43AD-8683-B55A14C26237}" type="parTrans" cxnId="{95B21736-8EAB-4432-9E0C-926FC7FBE9D9}">
      <dgm:prSet/>
      <dgm:spPr/>
      <dgm:t>
        <a:bodyPr/>
        <a:lstStyle/>
        <a:p>
          <a:endParaRPr lang="en-US"/>
        </a:p>
      </dgm:t>
    </dgm:pt>
    <dgm:pt modelId="{039F1703-2233-4FCC-B889-22D55354EECB}" type="sibTrans" cxnId="{95B21736-8EAB-4432-9E0C-926FC7FBE9D9}">
      <dgm:prSet/>
      <dgm:spPr/>
      <dgm:t>
        <a:bodyPr/>
        <a:lstStyle/>
        <a:p>
          <a:endParaRPr lang="en-US"/>
        </a:p>
      </dgm:t>
    </dgm:pt>
    <dgm:pt modelId="{5104AE85-CDA7-4605-8D72-684C30E6F718}">
      <dgm:prSet/>
      <dgm:spPr/>
      <dgm:t>
        <a:bodyPr/>
        <a:lstStyle/>
        <a:p>
          <a:r>
            <a:rPr lang="en-US" b="0" i="0"/>
            <a:t>Hypothesizes that anomalous events trigger anomalous responses</a:t>
          </a:r>
          <a:endParaRPr lang="en-US"/>
        </a:p>
      </dgm:t>
    </dgm:pt>
    <dgm:pt modelId="{321620B8-09F5-4166-9CB6-0D7CE97110AE}" type="parTrans" cxnId="{79EB4543-B27D-45B9-8FDD-52A69EEC306C}">
      <dgm:prSet/>
      <dgm:spPr/>
      <dgm:t>
        <a:bodyPr/>
        <a:lstStyle/>
        <a:p>
          <a:endParaRPr lang="en-US"/>
        </a:p>
      </dgm:t>
    </dgm:pt>
    <dgm:pt modelId="{77445E31-8F44-477F-86AD-6AB1A33F7CC4}" type="sibTrans" cxnId="{79EB4543-B27D-45B9-8FDD-52A69EEC306C}">
      <dgm:prSet/>
      <dgm:spPr/>
      <dgm:t>
        <a:bodyPr/>
        <a:lstStyle/>
        <a:p>
          <a:endParaRPr lang="en-US"/>
        </a:p>
      </dgm:t>
    </dgm:pt>
    <dgm:pt modelId="{D0658AA7-BED3-4547-8FF2-13473B138777}">
      <dgm:prSet/>
      <dgm:spPr/>
      <dgm:t>
        <a:bodyPr/>
        <a:lstStyle/>
        <a:p>
          <a:r>
            <a:rPr lang="en-US" b="0" i="0"/>
            <a:t>Content features are thought to have little variation across the threads</a:t>
          </a:r>
          <a:endParaRPr lang="en-US"/>
        </a:p>
      </dgm:t>
    </dgm:pt>
    <dgm:pt modelId="{0EAC5FBE-131F-4C73-871C-86B2A9BA0901}" type="parTrans" cxnId="{E855846E-BE5D-4903-8378-B7E7803C7246}">
      <dgm:prSet/>
      <dgm:spPr/>
      <dgm:t>
        <a:bodyPr/>
        <a:lstStyle/>
        <a:p>
          <a:endParaRPr lang="en-US"/>
        </a:p>
      </dgm:t>
    </dgm:pt>
    <dgm:pt modelId="{8FD9AA40-FE18-4721-9ACD-3150D9D20363}" type="sibTrans" cxnId="{E855846E-BE5D-4903-8378-B7E7803C7246}">
      <dgm:prSet/>
      <dgm:spPr/>
      <dgm:t>
        <a:bodyPr/>
        <a:lstStyle/>
        <a:p>
          <a:endParaRPr lang="en-US"/>
        </a:p>
      </dgm:t>
    </dgm:pt>
    <dgm:pt modelId="{7597D9D5-EB1C-4C92-8768-CCAB99A45EA3}" type="pres">
      <dgm:prSet presAssocID="{CEDAD763-6A52-4EF3-A378-8CA1815F7870}" presName="linear" presStyleCnt="0">
        <dgm:presLayoutVars>
          <dgm:animLvl val="lvl"/>
          <dgm:resizeHandles val="exact"/>
        </dgm:presLayoutVars>
      </dgm:prSet>
      <dgm:spPr/>
    </dgm:pt>
    <dgm:pt modelId="{81410FAF-D1A9-43E3-9643-CC77E7FF2DBC}" type="pres">
      <dgm:prSet presAssocID="{B79739EA-EF2E-49B1-B068-D18648B4E344}" presName="parentText" presStyleLbl="node1" presStyleIdx="0" presStyleCnt="4">
        <dgm:presLayoutVars>
          <dgm:chMax val="0"/>
          <dgm:bulletEnabled val="1"/>
        </dgm:presLayoutVars>
      </dgm:prSet>
      <dgm:spPr/>
    </dgm:pt>
    <dgm:pt modelId="{A2610673-A869-4B66-9E18-3C6B0CEC3CC2}" type="pres">
      <dgm:prSet presAssocID="{B79739EA-EF2E-49B1-B068-D18648B4E344}" presName="childText" presStyleLbl="revTx" presStyleIdx="0" presStyleCnt="4">
        <dgm:presLayoutVars>
          <dgm:bulletEnabled val="1"/>
        </dgm:presLayoutVars>
      </dgm:prSet>
      <dgm:spPr/>
    </dgm:pt>
    <dgm:pt modelId="{04A4975D-301E-4AFC-ABB8-A662023D3D76}" type="pres">
      <dgm:prSet presAssocID="{85CE3E98-A45D-40FC-B829-F6DAAA29B9F8}" presName="parentText" presStyleLbl="node1" presStyleIdx="1" presStyleCnt="4">
        <dgm:presLayoutVars>
          <dgm:chMax val="0"/>
          <dgm:bulletEnabled val="1"/>
        </dgm:presLayoutVars>
      </dgm:prSet>
      <dgm:spPr/>
    </dgm:pt>
    <dgm:pt modelId="{57C36DCB-829D-48A4-BA63-797395B14838}" type="pres">
      <dgm:prSet presAssocID="{85CE3E98-A45D-40FC-B829-F6DAAA29B9F8}" presName="childText" presStyleLbl="revTx" presStyleIdx="1" presStyleCnt="4">
        <dgm:presLayoutVars>
          <dgm:bulletEnabled val="1"/>
        </dgm:presLayoutVars>
      </dgm:prSet>
      <dgm:spPr/>
    </dgm:pt>
    <dgm:pt modelId="{43FB4386-BF70-4719-81B0-C20F4AA1EFB8}" type="pres">
      <dgm:prSet presAssocID="{C7748DBC-3A49-492A-A8AF-425616EDFCDA}" presName="parentText" presStyleLbl="node1" presStyleIdx="2" presStyleCnt="4">
        <dgm:presLayoutVars>
          <dgm:chMax val="0"/>
          <dgm:bulletEnabled val="1"/>
        </dgm:presLayoutVars>
      </dgm:prSet>
      <dgm:spPr/>
    </dgm:pt>
    <dgm:pt modelId="{100554D9-25EE-4E88-9031-8550EC39C5C2}" type="pres">
      <dgm:prSet presAssocID="{C7748DBC-3A49-492A-A8AF-425616EDFCDA}" presName="childText" presStyleLbl="revTx" presStyleIdx="2" presStyleCnt="4">
        <dgm:presLayoutVars>
          <dgm:bulletEnabled val="1"/>
        </dgm:presLayoutVars>
      </dgm:prSet>
      <dgm:spPr/>
    </dgm:pt>
    <dgm:pt modelId="{F99056A4-7B67-41E0-A49F-3D237DB566B8}" type="pres">
      <dgm:prSet presAssocID="{638E385D-3BEC-445C-9A99-70AA25415D4A}" presName="parentText" presStyleLbl="node1" presStyleIdx="3" presStyleCnt="4">
        <dgm:presLayoutVars>
          <dgm:chMax val="0"/>
          <dgm:bulletEnabled val="1"/>
        </dgm:presLayoutVars>
      </dgm:prSet>
      <dgm:spPr/>
    </dgm:pt>
    <dgm:pt modelId="{3E4D6512-A0B0-44AD-90C6-4F92C78F8686}" type="pres">
      <dgm:prSet presAssocID="{638E385D-3BEC-445C-9A99-70AA25415D4A}" presName="childText" presStyleLbl="revTx" presStyleIdx="3" presStyleCnt="4">
        <dgm:presLayoutVars>
          <dgm:bulletEnabled val="1"/>
        </dgm:presLayoutVars>
      </dgm:prSet>
      <dgm:spPr/>
    </dgm:pt>
  </dgm:ptLst>
  <dgm:cxnLst>
    <dgm:cxn modelId="{9F450E00-D44E-4DD2-AD49-266839C2395E}" type="presOf" srcId="{85CE3E98-A45D-40FC-B829-F6DAAA29B9F8}" destId="{04A4975D-301E-4AFC-ABB8-A662023D3D76}" srcOrd="0" destOrd="0" presId="urn:microsoft.com/office/officeart/2005/8/layout/vList2"/>
    <dgm:cxn modelId="{D4739300-53AB-4683-8709-61249A77AB36}" type="presOf" srcId="{B79739EA-EF2E-49B1-B068-D18648B4E344}" destId="{81410FAF-D1A9-43E3-9643-CC77E7FF2DBC}" srcOrd="0" destOrd="0" presId="urn:microsoft.com/office/officeart/2005/8/layout/vList2"/>
    <dgm:cxn modelId="{4906A410-6316-484E-AC4F-018C6BC2677D}" type="presOf" srcId="{94D812D1-5000-4846-A567-9F8ADC64776B}" destId="{A2610673-A869-4B66-9E18-3C6B0CEC3CC2}" srcOrd="0" destOrd="2" presId="urn:microsoft.com/office/officeart/2005/8/layout/vList2"/>
    <dgm:cxn modelId="{5E203720-EFC5-477E-8A80-17D6A60C6264}" srcId="{CEDAD763-6A52-4EF3-A378-8CA1815F7870}" destId="{C7748DBC-3A49-492A-A8AF-425616EDFCDA}" srcOrd="2" destOrd="0" parTransId="{9D1CEFC9-4800-4CE9-929C-3D0D77B28957}" sibTransId="{B20C6BAC-5525-487E-85E7-F232FBAB62F6}"/>
    <dgm:cxn modelId="{81E4AF2D-9919-4DC9-B9EA-1179F19E2CDD}" type="presOf" srcId="{C7748DBC-3A49-492A-A8AF-425616EDFCDA}" destId="{43FB4386-BF70-4719-81B0-C20F4AA1EFB8}" srcOrd="0" destOrd="0" presId="urn:microsoft.com/office/officeart/2005/8/layout/vList2"/>
    <dgm:cxn modelId="{95B21736-8EAB-4432-9E0C-926FC7FBE9D9}" srcId="{638E385D-3BEC-445C-9A99-70AA25415D4A}" destId="{14C8C2F2-2379-4003-84CA-430074EB92DA}" srcOrd="0" destOrd="0" parTransId="{5E16BB37-E22B-43AD-8683-B55A14C26237}" sibTransId="{039F1703-2233-4FCC-B889-22D55354EECB}"/>
    <dgm:cxn modelId="{79EB4543-B27D-45B9-8FDD-52A69EEC306C}" srcId="{638E385D-3BEC-445C-9A99-70AA25415D4A}" destId="{5104AE85-CDA7-4605-8D72-684C30E6F718}" srcOrd="1" destOrd="0" parTransId="{321620B8-09F5-4166-9CB6-0D7CE97110AE}" sibTransId="{77445E31-8F44-477F-86AD-6AB1A33F7CC4}"/>
    <dgm:cxn modelId="{0A58454F-0B38-4DCE-91E7-1B11232DFB46}" type="presOf" srcId="{2FB5EBE8-629D-4841-837F-F816033AD4DE}" destId="{100554D9-25EE-4E88-9031-8550EC39C5C2}" srcOrd="0" destOrd="0" presId="urn:microsoft.com/office/officeart/2005/8/layout/vList2"/>
    <dgm:cxn modelId="{C3108755-F088-45C0-B022-F382B4E53F25}" srcId="{85CE3E98-A45D-40FC-B829-F6DAAA29B9F8}" destId="{1E6BC932-E5C5-44FD-B103-A971A4F129CD}" srcOrd="1" destOrd="0" parTransId="{FDEEA02F-B9AC-47B5-A494-34F8E07D95FA}" sibTransId="{6DDB2EFD-4EE5-40CC-87C7-C0847C0E01EE}"/>
    <dgm:cxn modelId="{C3E41D65-8BA6-465E-ABC8-48BF1218F280}" type="presOf" srcId="{4789126E-51C7-4BCC-B205-D9EDDB409F8F}" destId="{100554D9-25EE-4E88-9031-8550EC39C5C2}" srcOrd="0" destOrd="1" presId="urn:microsoft.com/office/officeart/2005/8/layout/vList2"/>
    <dgm:cxn modelId="{66790667-ABE2-4272-A493-FE11FF4CDACB}" srcId="{85CE3E98-A45D-40FC-B829-F6DAAA29B9F8}" destId="{3CE68C5A-A58D-4A14-916D-4CC3658CF862}" srcOrd="0" destOrd="0" parTransId="{19960F5C-1BF3-4787-98AD-978E5A5F610F}" sibTransId="{BF14D8F1-2E5A-4B32-84DC-D0119FD7076E}"/>
    <dgm:cxn modelId="{42A77C6B-1974-48B5-A781-49FE93524B9A}" type="presOf" srcId="{5104AE85-CDA7-4605-8D72-684C30E6F718}" destId="{3E4D6512-A0B0-44AD-90C6-4F92C78F8686}" srcOrd="0" destOrd="1" presId="urn:microsoft.com/office/officeart/2005/8/layout/vList2"/>
    <dgm:cxn modelId="{162CED6B-7E00-40B8-92A3-8419BC269C7C}" srcId="{B79739EA-EF2E-49B1-B068-D18648B4E344}" destId="{C01689EF-7DA2-4B1A-AAB0-2EC827A7DDE2}" srcOrd="1" destOrd="0" parTransId="{E017D80E-62F9-4794-B068-82BECE23E2D0}" sibTransId="{3C4E415A-1468-4C98-BB77-B98DF51C726D}"/>
    <dgm:cxn modelId="{E855846E-BE5D-4903-8378-B7E7803C7246}" srcId="{638E385D-3BEC-445C-9A99-70AA25415D4A}" destId="{D0658AA7-BED3-4547-8FF2-13473B138777}" srcOrd="2" destOrd="0" parTransId="{0EAC5FBE-131F-4C73-871C-86B2A9BA0901}" sibTransId="{8FD9AA40-FE18-4721-9ACD-3150D9D20363}"/>
    <dgm:cxn modelId="{1B581279-53A2-486C-B6D3-D50505FC8FF0}" type="presOf" srcId="{3CE68C5A-A58D-4A14-916D-4CC3658CF862}" destId="{57C36DCB-829D-48A4-BA63-797395B14838}" srcOrd="0" destOrd="0" presId="urn:microsoft.com/office/officeart/2005/8/layout/vList2"/>
    <dgm:cxn modelId="{85AE5B7D-DE94-4F98-8291-14D171835F35}" type="presOf" srcId="{1E6BC932-E5C5-44FD-B103-A971A4F129CD}" destId="{57C36DCB-829D-48A4-BA63-797395B14838}" srcOrd="0" destOrd="1" presId="urn:microsoft.com/office/officeart/2005/8/layout/vList2"/>
    <dgm:cxn modelId="{53621C80-EFD1-44D1-8133-13B5E0753213}" srcId="{C7748DBC-3A49-492A-A8AF-425616EDFCDA}" destId="{4789126E-51C7-4BCC-B205-D9EDDB409F8F}" srcOrd="1" destOrd="0" parTransId="{C7FD96AA-1D2C-4684-B732-521408D10CE2}" sibTransId="{B878A9E3-31D1-4ED4-8363-F24EE2E31534}"/>
    <dgm:cxn modelId="{66052A82-770F-46F8-86FF-18AF331B41DD}" type="presOf" srcId="{5655EF64-292B-4C5D-AF52-7A2849475E23}" destId="{A2610673-A869-4B66-9E18-3C6B0CEC3CC2}" srcOrd="0" destOrd="0" presId="urn:microsoft.com/office/officeart/2005/8/layout/vList2"/>
    <dgm:cxn modelId="{AFB36089-CDED-4B52-A036-3FD42ADE5CB8}" srcId="{CEDAD763-6A52-4EF3-A378-8CA1815F7870}" destId="{85CE3E98-A45D-40FC-B829-F6DAAA29B9F8}" srcOrd="1" destOrd="0" parTransId="{9FF4347C-3382-4C79-8ACC-A6ACAA5FD93F}" sibTransId="{CC28BB10-7AB9-4EB6-84F2-698DE8709E39}"/>
    <dgm:cxn modelId="{11A157B4-7F5E-47E0-A1B1-B0247642C0DD}" type="presOf" srcId="{CEDAD763-6A52-4EF3-A378-8CA1815F7870}" destId="{7597D9D5-EB1C-4C92-8768-CCAB99A45EA3}" srcOrd="0" destOrd="0" presId="urn:microsoft.com/office/officeart/2005/8/layout/vList2"/>
    <dgm:cxn modelId="{F21035B8-866B-41CF-ADBD-1B874CAB8E15}" srcId="{CEDAD763-6A52-4EF3-A378-8CA1815F7870}" destId="{B79739EA-EF2E-49B1-B068-D18648B4E344}" srcOrd="0" destOrd="0" parTransId="{75AE9665-273A-4AA0-B81B-992DB8525D50}" sibTransId="{AF0B9C78-1E6E-47D0-91EC-1225D63BA742}"/>
    <dgm:cxn modelId="{283AC1C5-A66F-449F-803A-40AB2FA2C270}" srcId="{CEDAD763-6A52-4EF3-A378-8CA1815F7870}" destId="{638E385D-3BEC-445C-9A99-70AA25415D4A}" srcOrd="3" destOrd="0" parTransId="{2F7B719F-7120-4F34-B59B-A8A3C1A83A61}" sibTransId="{89454889-A1F3-45F8-A23F-990356B3A254}"/>
    <dgm:cxn modelId="{536F8BCB-A4B3-44A2-BE35-E95770CDF156}" srcId="{B79739EA-EF2E-49B1-B068-D18648B4E344}" destId="{5655EF64-292B-4C5D-AF52-7A2849475E23}" srcOrd="0" destOrd="0" parTransId="{5746AADE-A1A3-475A-86BD-335361BCDBF4}" sibTransId="{831B9B91-89FD-458C-80B0-EF9678A07D31}"/>
    <dgm:cxn modelId="{715DE3CC-98C7-4BB2-8BB6-164FEA418DD3}" type="presOf" srcId="{14C8C2F2-2379-4003-84CA-430074EB92DA}" destId="{3E4D6512-A0B0-44AD-90C6-4F92C78F8686}" srcOrd="0" destOrd="0" presId="urn:microsoft.com/office/officeart/2005/8/layout/vList2"/>
    <dgm:cxn modelId="{0D9B92D1-CC0B-4866-B671-E8D0FA84DD52}" type="presOf" srcId="{638E385D-3BEC-445C-9A99-70AA25415D4A}" destId="{F99056A4-7B67-41E0-A49F-3D237DB566B8}" srcOrd="0" destOrd="0" presId="urn:microsoft.com/office/officeart/2005/8/layout/vList2"/>
    <dgm:cxn modelId="{2B9F67D8-60BB-4692-8A16-8C0D4A2C66F2}" type="presOf" srcId="{C01689EF-7DA2-4B1A-AAB0-2EC827A7DDE2}" destId="{A2610673-A869-4B66-9E18-3C6B0CEC3CC2}" srcOrd="0" destOrd="1" presId="urn:microsoft.com/office/officeart/2005/8/layout/vList2"/>
    <dgm:cxn modelId="{13C40FE0-9F02-4190-918B-1A773067E726}" type="presOf" srcId="{D0658AA7-BED3-4547-8FF2-13473B138777}" destId="{3E4D6512-A0B0-44AD-90C6-4F92C78F8686}" srcOrd="0" destOrd="2" presId="urn:microsoft.com/office/officeart/2005/8/layout/vList2"/>
    <dgm:cxn modelId="{EE7F5EE2-E804-40D6-9814-D56F6DA1858A}" srcId="{C7748DBC-3A49-492A-A8AF-425616EDFCDA}" destId="{2FB5EBE8-629D-4841-837F-F816033AD4DE}" srcOrd="0" destOrd="0" parTransId="{57EB7630-6CB8-44A6-A2F4-A79124506B6E}" sibTransId="{159BE00C-A2B6-4658-9934-860271A8ED37}"/>
    <dgm:cxn modelId="{B6C7A8E5-C8C8-4B57-AF41-F8B5597723FB}" srcId="{B79739EA-EF2E-49B1-B068-D18648B4E344}" destId="{94D812D1-5000-4846-A567-9F8ADC64776B}" srcOrd="2" destOrd="0" parTransId="{54679F86-D39F-49A6-8689-E8C7C49A2D7B}" sibTransId="{7B7BFE1B-B4D4-4F73-B9AC-0B096868D2A8}"/>
    <dgm:cxn modelId="{E6122DA3-19AA-4209-97BC-2CBACF4FB651}" type="presParOf" srcId="{7597D9D5-EB1C-4C92-8768-CCAB99A45EA3}" destId="{81410FAF-D1A9-43E3-9643-CC77E7FF2DBC}" srcOrd="0" destOrd="0" presId="urn:microsoft.com/office/officeart/2005/8/layout/vList2"/>
    <dgm:cxn modelId="{D3EBE613-1A94-4CC8-AA5D-EF291FFC0E03}" type="presParOf" srcId="{7597D9D5-EB1C-4C92-8768-CCAB99A45EA3}" destId="{A2610673-A869-4B66-9E18-3C6B0CEC3CC2}" srcOrd="1" destOrd="0" presId="urn:microsoft.com/office/officeart/2005/8/layout/vList2"/>
    <dgm:cxn modelId="{FEE751BB-EF12-4B8B-9260-26174AEB7C40}" type="presParOf" srcId="{7597D9D5-EB1C-4C92-8768-CCAB99A45EA3}" destId="{04A4975D-301E-4AFC-ABB8-A662023D3D76}" srcOrd="2" destOrd="0" presId="urn:microsoft.com/office/officeart/2005/8/layout/vList2"/>
    <dgm:cxn modelId="{C05B15C4-8CBA-40F8-A040-1856E2FD91CA}" type="presParOf" srcId="{7597D9D5-EB1C-4C92-8768-CCAB99A45EA3}" destId="{57C36DCB-829D-48A4-BA63-797395B14838}" srcOrd="3" destOrd="0" presId="urn:microsoft.com/office/officeart/2005/8/layout/vList2"/>
    <dgm:cxn modelId="{691BBFEF-2ED0-45AC-B963-BC436D236B27}" type="presParOf" srcId="{7597D9D5-EB1C-4C92-8768-CCAB99A45EA3}" destId="{43FB4386-BF70-4719-81B0-C20F4AA1EFB8}" srcOrd="4" destOrd="0" presId="urn:microsoft.com/office/officeart/2005/8/layout/vList2"/>
    <dgm:cxn modelId="{FD2FF5FF-96DA-4924-A89F-30A0EC1CB97B}" type="presParOf" srcId="{7597D9D5-EB1C-4C92-8768-CCAB99A45EA3}" destId="{100554D9-25EE-4E88-9031-8550EC39C5C2}" srcOrd="5" destOrd="0" presId="urn:microsoft.com/office/officeart/2005/8/layout/vList2"/>
    <dgm:cxn modelId="{1D053CA5-0C92-441D-8E21-C4ACDABB5D10}" type="presParOf" srcId="{7597D9D5-EB1C-4C92-8768-CCAB99A45EA3}" destId="{F99056A4-7B67-41E0-A49F-3D237DB566B8}" srcOrd="6" destOrd="0" presId="urn:microsoft.com/office/officeart/2005/8/layout/vList2"/>
    <dgm:cxn modelId="{E44FBCB2-D70A-460E-994F-7D1C41B05F98}" type="presParOf" srcId="{7597D9D5-EB1C-4C92-8768-CCAB99A45EA3}" destId="{3E4D6512-A0B0-44AD-90C6-4F92C78F8686}"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35C017-E733-461B-9428-AC056471655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499156-D23F-4207-AEDF-28A1C41A68CD}">
      <dgm:prSet/>
      <dgm:spPr/>
      <dgm:t>
        <a:bodyPr/>
        <a:lstStyle/>
        <a:p>
          <a:r>
            <a:rPr lang="en-US" b="0" i="0"/>
            <a:t>Summarizing and aggregating important features of retweeting threads.</a:t>
          </a:r>
          <a:endParaRPr lang="en-US"/>
        </a:p>
      </dgm:t>
    </dgm:pt>
    <dgm:pt modelId="{176397C7-5EF3-4B69-9255-02B0F36D6D3D}" type="parTrans" cxnId="{3FE5C254-A964-402A-B8CC-B28361DC342E}">
      <dgm:prSet/>
      <dgm:spPr/>
      <dgm:t>
        <a:bodyPr/>
        <a:lstStyle/>
        <a:p>
          <a:endParaRPr lang="en-US"/>
        </a:p>
      </dgm:t>
    </dgm:pt>
    <dgm:pt modelId="{D06FA986-D1CC-4C39-816F-087E36F142C1}" type="sibTrans" cxnId="{3FE5C254-A964-402A-B8CC-B28361DC342E}">
      <dgm:prSet/>
      <dgm:spPr/>
      <dgm:t>
        <a:bodyPr/>
        <a:lstStyle/>
        <a:p>
          <a:endParaRPr lang="en-US"/>
        </a:p>
      </dgm:t>
    </dgm:pt>
    <dgm:pt modelId="{C9DFF158-4067-4C84-9B8B-DFC7418C45C8}">
      <dgm:prSet/>
      <dgm:spPr/>
      <dgm:t>
        <a:bodyPr/>
        <a:lstStyle/>
        <a:p>
          <a:r>
            <a:rPr lang="en-US" b="0" i="0"/>
            <a:t>– Glyph, Cluster View, MDS View</a:t>
          </a:r>
          <a:endParaRPr lang="en-US"/>
        </a:p>
      </dgm:t>
    </dgm:pt>
    <dgm:pt modelId="{D3F4DE7B-246B-4BAD-88B1-9D57F0416E42}" type="parTrans" cxnId="{5B8A76A1-164D-4FE7-94CE-EF3C8B1D171B}">
      <dgm:prSet/>
      <dgm:spPr/>
      <dgm:t>
        <a:bodyPr/>
        <a:lstStyle/>
        <a:p>
          <a:endParaRPr lang="en-US"/>
        </a:p>
      </dgm:t>
    </dgm:pt>
    <dgm:pt modelId="{29207FC7-ED48-4382-80EF-71EDECBF58A4}" type="sibTrans" cxnId="{5B8A76A1-164D-4FE7-94CE-EF3C8B1D171B}">
      <dgm:prSet/>
      <dgm:spPr/>
      <dgm:t>
        <a:bodyPr/>
        <a:lstStyle/>
        <a:p>
          <a:endParaRPr lang="en-US"/>
        </a:p>
      </dgm:t>
    </dgm:pt>
    <dgm:pt modelId="{05044F99-E35A-41DD-B1B1-7EC0ACEB9C07}">
      <dgm:prSet/>
      <dgm:spPr/>
      <dgm:t>
        <a:bodyPr/>
        <a:lstStyle/>
        <a:p>
          <a:r>
            <a:rPr lang="en-US" b="0" i="0"/>
            <a:t>• Indicating characteristics and connections of involvingusers. – User relationship graphs</a:t>
          </a:r>
          <a:endParaRPr lang="en-US"/>
        </a:p>
      </dgm:t>
    </dgm:pt>
    <dgm:pt modelId="{1C69B0A2-D585-4006-B800-E7F78ECC5C43}" type="parTrans" cxnId="{5A3F74F8-876F-4B34-ABF2-90F77DD1FDAD}">
      <dgm:prSet/>
      <dgm:spPr/>
      <dgm:t>
        <a:bodyPr/>
        <a:lstStyle/>
        <a:p>
          <a:endParaRPr lang="en-US"/>
        </a:p>
      </dgm:t>
    </dgm:pt>
    <dgm:pt modelId="{4C89E844-8566-4047-B0E9-9482617D179F}" type="sibTrans" cxnId="{5A3F74F8-876F-4B34-ABF2-90F77DD1FDAD}">
      <dgm:prSet/>
      <dgm:spPr/>
      <dgm:t>
        <a:bodyPr/>
        <a:lstStyle/>
        <a:p>
          <a:endParaRPr lang="en-US"/>
        </a:p>
      </dgm:t>
    </dgm:pt>
    <dgm:pt modelId="{967DC609-CFC4-4BB1-B83F-A58D23F63AA5}">
      <dgm:prSet/>
      <dgm:spPr/>
      <dgm:t>
        <a:bodyPr/>
        <a:lstStyle/>
        <a:p>
          <a:r>
            <a:rPr lang="en-US" b="0" i="0"/>
            <a:t>Revealing temporal patterns of information spreading. – Thread Timeline</a:t>
          </a:r>
          <a:endParaRPr lang="en-US"/>
        </a:p>
      </dgm:t>
    </dgm:pt>
    <dgm:pt modelId="{F33E192B-A28F-41F5-A198-537631C2E306}" type="parTrans" cxnId="{057DC542-9FEC-4FC2-A04E-EF58E2861561}">
      <dgm:prSet/>
      <dgm:spPr/>
      <dgm:t>
        <a:bodyPr/>
        <a:lstStyle/>
        <a:p>
          <a:endParaRPr lang="en-US"/>
        </a:p>
      </dgm:t>
    </dgm:pt>
    <dgm:pt modelId="{6DD2A7EA-7735-4CA3-8ED0-2618F39AC5A4}" type="sibTrans" cxnId="{057DC542-9FEC-4FC2-A04E-EF58E2861561}">
      <dgm:prSet/>
      <dgm:spPr/>
      <dgm:t>
        <a:bodyPr/>
        <a:lstStyle/>
        <a:p>
          <a:endParaRPr lang="en-US"/>
        </a:p>
      </dgm:t>
    </dgm:pt>
    <dgm:pt modelId="{C76FE5A3-0037-41B0-B480-C14BEEF57577}">
      <dgm:prSet/>
      <dgm:spPr/>
      <dgm:t>
        <a:bodyPr/>
        <a:lstStyle/>
        <a:p>
          <a:r>
            <a:rPr lang="en-US" b="0" i="0"/>
            <a:t>Facilitating visual data comparisons and correlations. – Cluster View, MDS View</a:t>
          </a:r>
          <a:endParaRPr lang="en-US"/>
        </a:p>
      </dgm:t>
    </dgm:pt>
    <dgm:pt modelId="{86ADB8F4-042C-4186-BD75-0F29A32992F1}" type="parTrans" cxnId="{6F8399E1-FB4E-4883-B2AE-B8FAD8860036}">
      <dgm:prSet/>
      <dgm:spPr/>
      <dgm:t>
        <a:bodyPr/>
        <a:lstStyle/>
        <a:p>
          <a:endParaRPr lang="en-US"/>
        </a:p>
      </dgm:t>
    </dgm:pt>
    <dgm:pt modelId="{F8DC8D8E-8271-4879-A12B-7981EEEF1C31}" type="sibTrans" cxnId="{6F8399E1-FB4E-4883-B2AE-B8FAD8860036}">
      <dgm:prSet/>
      <dgm:spPr/>
      <dgm:t>
        <a:bodyPr/>
        <a:lstStyle/>
        <a:p>
          <a:endParaRPr lang="en-US"/>
        </a:p>
      </dgm:t>
    </dgm:pt>
    <dgm:pt modelId="{C4B74FFA-12FC-4516-BBFB-BC32A9B708B7}">
      <dgm:prSet/>
      <dgm:spPr/>
      <dgm:t>
        <a:bodyPr/>
        <a:lstStyle/>
        <a:p>
          <a:r>
            <a:rPr lang="en-US" b="0" i="0"/>
            <a:t>Accessing deep-level information of the model and input.</a:t>
          </a:r>
          <a:br>
            <a:rPr lang="en-US" b="0" i="0"/>
          </a:br>
          <a:r>
            <a:rPr lang="en-US" b="0" i="0"/>
            <a:t>– Thread Timeline, Features View, Status View, Tweets View</a:t>
          </a:r>
          <a:endParaRPr lang="en-US"/>
        </a:p>
      </dgm:t>
    </dgm:pt>
    <dgm:pt modelId="{321F944D-671A-4AA9-9FD1-2A80463FF4DC}" type="parTrans" cxnId="{8EA40524-E789-4983-B8EF-4434D7AB46EB}">
      <dgm:prSet/>
      <dgm:spPr/>
      <dgm:t>
        <a:bodyPr/>
        <a:lstStyle/>
        <a:p>
          <a:endParaRPr lang="en-US"/>
        </a:p>
      </dgm:t>
    </dgm:pt>
    <dgm:pt modelId="{427D3701-5BAF-449E-851A-4A5AFD88DC58}" type="sibTrans" cxnId="{8EA40524-E789-4983-B8EF-4434D7AB46EB}">
      <dgm:prSet/>
      <dgm:spPr/>
      <dgm:t>
        <a:bodyPr/>
        <a:lstStyle/>
        <a:p>
          <a:endParaRPr lang="en-US"/>
        </a:p>
      </dgm:t>
    </dgm:pt>
    <dgm:pt modelId="{ECE89432-1CC8-46B1-B318-AAA3CE9126E5}" type="pres">
      <dgm:prSet presAssocID="{6A35C017-E733-461B-9428-AC0564716554}" presName="linear" presStyleCnt="0">
        <dgm:presLayoutVars>
          <dgm:animLvl val="lvl"/>
          <dgm:resizeHandles val="exact"/>
        </dgm:presLayoutVars>
      </dgm:prSet>
      <dgm:spPr/>
    </dgm:pt>
    <dgm:pt modelId="{0B3CD08B-80AD-43BA-A4FF-386DD8C4B148}" type="pres">
      <dgm:prSet presAssocID="{AB499156-D23F-4207-AEDF-28A1C41A68CD}" presName="parentText" presStyleLbl="node1" presStyleIdx="0" presStyleCnt="3">
        <dgm:presLayoutVars>
          <dgm:chMax val="0"/>
          <dgm:bulletEnabled val="1"/>
        </dgm:presLayoutVars>
      </dgm:prSet>
      <dgm:spPr/>
    </dgm:pt>
    <dgm:pt modelId="{A36356B2-06B8-4E56-A963-CAAB98F7FE88}" type="pres">
      <dgm:prSet presAssocID="{D06FA986-D1CC-4C39-816F-087E36F142C1}" presName="spacer" presStyleCnt="0"/>
      <dgm:spPr/>
    </dgm:pt>
    <dgm:pt modelId="{4E38A5CE-4543-4AD1-B979-6DBFF2E4E3F6}" type="pres">
      <dgm:prSet presAssocID="{C9DFF158-4067-4C84-9B8B-DFC7418C45C8}" presName="parentText" presStyleLbl="node1" presStyleIdx="1" presStyleCnt="3">
        <dgm:presLayoutVars>
          <dgm:chMax val="0"/>
          <dgm:bulletEnabled val="1"/>
        </dgm:presLayoutVars>
      </dgm:prSet>
      <dgm:spPr/>
    </dgm:pt>
    <dgm:pt modelId="{E2004977-C029-4BE7-89DF-DE611CDBE207}" type="pres">
      <dgm:prSet presAssocID="{29207FC7-ED48-4382-80EF-71EDECBF58A4}" presName="spacer" presStyleCnt="0"/>
      <dgm:spPr/>
    </dgm:pt>
    <dgm:pt modelId="{0AF857D2-FEDF-47C0-9DD0-701F1D08A378}" type="pres">
      <dgm:prSet presAssocID="{05044F99-E35A-41DD-B1B1-7EC0ACEB9C07}" presName="parentText" presStyleLbl="node1" presStyleIdx="2" presStyleCnt="3">
        <dgm:presLayoutVars>
          <dgm:chMax val="0"/>
          <dgm:bulletEnabled val="1"/>
        </dgm:presLayoutVars>
      </dgm:prSet>
      <dgm:spPr/>
    </dgm:pt>
    <dgm:pt modelId="{2589AED0-4668-47CE-AA71-9EA152956FCD}" type="pres">
      <dgm:prSet presAssocID="{05044F99-E35A-41DD-B1B1-7EC0ACEB9C07}" presName="childText" presStyleLbl="revTx" presStyleIdx="0" presStyleCnt="1">
        <dgm:presLayoutVars>
          <dgm:bulletEnabled val="1"/>
        </dgm:presLayoutVars>
      </dgm:prSet>
      <dgm:spPr/>
    </dgm:pt>
  </dgm:ptLst>
  <dgm:cxnLst>
    <dgm:cxn modelId="{9D176F07-3B5E-4B11-A873-174E12A0F7CA}" type="presOf" srcId="{AB499156-D23F-4207-AEDF-28A1C41A68CD}" destId="{0B3CD08B-80AD-43BA-A4FF-386DD8C4B148}" srcOrd="0" destOrd="0" presId="urn:microsoft.com/office/officeart/2005/8/layout/vList2"/>
    <dgm:cxn modelId="{5763140A-A54A-435F-B0D2-041D6AC8EB32}" type="presOf" srcId="{05044F99-E35A-41DD-B1B1-7EC0ACEB9C07}" destId="{0AF857D2-FEDF-47C0-9DD0-701F1D08A378}" srcOrd="0" destOrd="0" presId="urn:microsoft.com/office/officeart/2005/8/layout/vList2"/>
    <dgm:cxn modelId="{8EA40524-E789-4983-B8EF-4434D7AB46EB}" srcId="{05044F99-E35A-41DD-B1B1-7EC0ACEB9C07}" destId="{C4B74FFA-12FC-4516-BBFB-BC32A9B708B7}" srcOrd="2" destOrd="0" parTransId="{321F944D-671A-4AA9-9FD1-2A80463FF4DC}" sibTransId="{427D3701-5BAF-449E-851A-4A5AFD88DC58}"/>
    <dgm:cxn modelId="{E1B50337-A91B-4E1D-975D-D839285F0F9E}" type="presOf" srcId="{967DC609-CFC4-4BB1-B83F-A58D23F63AA5}" destId="{2589AED0-4668-47CE-AA71-9EA152956FCD}" srcOrd="0" destOrd="0" presId="urn:microsoft.com/office/officeart/2005/8/layout/vList2"/>
    <dgm:cxn modelId="{057DC542-9FEC-4FC2-A04E-EF58E2861561}" srcId="{05044F99-E35A-41DD-B1B1-7EC0ACEB9C07}" destId="{967DC609-CFC4-4BB1-B83F-A58D23F63AA5}" srcOrd="0" destOrd="0" parTransId="{F33E192B-A28F-41F5-A198-537631C2E306}" sibTransId="{6DD2A7EA-7735-4CA3-8ED0-2618F39AC5A4}"/>
    <dgm:cxn modelId="{3FE5C254-A964-402A-B8CC-B28361DC342E}" srcId="{6A35C017-E733-461B-9428-AC0564716554}" destId="{AB499156-D23F-4207-AEDF-28A1C41A68CD}" srcOrd="0" destOrd="0" parTransId="{176397C7-5EF3-4B69-9255-02B0F36D6D3D}" sibTransId="{D06FA986-D1CC-4C39-816F-087E36F142C1}"/>
    <dgm:cxn modelId="{BE07E358-835B-4A3D-B9BB-F3F5430063F3}" type="presOf" srcId="{C76FE5A3-0037-41B0-B480-C14BEEF57577}" destId="{2589AED0-4668-47CE-AA71-9EA152956FCD}" srcOrd="0" destOrd="1" presId="urn:microsoft.com/office/officeart/2005/8/layout/vList2"/>
    <dgm:cxn modelId="{64B5D75F-8399-4515-917C-BBC5A9B1F4D8}" type="presOf" srcId="{C9DFF158-4067-4C84-9B8B-DFC7418C45C8}" destId="{4E38A5CE-4543-4AD1-B979-6DBFF2E4E3F6}" srcOrd="0" destOrd="0" presId="urn:microsoft.com/office/officeart/2005/8/layout/vList2"/>
    <dgm:cxn modelId="{14767674-994B-4EEF-9CD7-225A11F39FFE}" type="presOf" srcId="{6A35C017-E733-461B-9428-AC0564716554}" destId="{ECE89432-1CC8-46B1-B318-AAA3CE9126E5}" srcOrd="0" destOrd="0" presId="urn:microsoft.com/office/officeart/2005/8/layout/vList2"/>
    <dgm:cxn modelId="{5B8A76A1-164D-4FE7-94CE-EF3C8B1D171B}" srcId="{6A35C017-E733-461B-9428-AC0564716554}" destId="{C9DFF158-4067-4C84-9B8B-DFC7418C45C8}" srcOrd="1" destOrd="0" parTransId="{D3F4DE7B-246B-4BAD-88B1-9D57F0416E42}" sibTransId="{29207FC7-ED48-4382-80EF-71EDECBF58A4}"/>
    <dgm:cxn modelId="{9710E5B9-C4B8-4418-A6DF-71DD7DCD3990}" type="presOf" srcId="{C4B74FFA-12FC-4516-BBFB-BC32A9B708B7}" destId="{2589AED0-4668-47CE-AA71-9EA152956FCD}" srcOrd="0" destOrd="2" presId="urn:microsoft.com/office/officeart/2005/8/layout/vList2"/>
    <dgm:cxn modelId="{6F8399E1-FB4E-4883-B2AE-B8FAD8860036}" srcId="{05044F99-E35A-41DD-B1B1-7EC0ACEB9C07}" destId="{C76FE5A3-0037-41B0-B480-C14BEEF57577}" srcOrd="1" destOrd="0" parTransId="{86ADB8F4-042C-4186-BD75-0F29A32992F1}" sibTransId="{F8DC8D8E-8271-4879-A12B-7981EEEF1C31}"/>
    <dgm:cxn modelId="{5A3F74F8-876F-4B34-ABF2-90F77DD1FDAD}" srcId="{6A35C017-E733-461B-9428-AC0564716554}" destId="{05044F99-E35A-41DD-B1B1-7EC0ACEB9C07}" srcOrd="2" destOrd="0" parTransId="{1C69B0A2-D585-4006-B800-E7F78ECC5C43}" sibTransId="{4C89E844-8566-4047-B0E9-9482617D179F}"/>
    <dgm:cxn modelId="{02A6CA73-F450-4F87-9B44-03A527041228}" type="presParOf" srcId="{ECE89432-1CC8-46B1-B318-AAA3CE9126E5}" destId="{0B3CD08B-80AD-43BA-A4FF-386DD8C4B148}" srcOrd="0" destOrd="0" presId="urn:microsoft.com/office/officeart/2005/8/layout/vList2"/>
    <dgm:cxn modelId="{784C04F2-A1A5-43D5-AB85-84015883A90B}" type="presParOf" srcId="{ECE89432-1CC8-46B1-B318-AAA3CE9126E5}" destId="{A36356B2-06B8-4E56-A963-CAAB98F7FE88}" srcOrd="1" destOrd="0" presId="urn:microsoft.com/office/officeart/2005/8/layout/vList2"/>
    <dgm:cxn modelId="{2A418D15-1518-44BF-AD82-DE6C9228DA9D}" type="presParOf" srcId="{ECE89432-1CC8-46B1-B318-AAA3CE9126E5}" destId="{4E38A5CE-4543-4AD1-B979-6DBFF2E4E3F6}" srcOrd="2" destOrd="0" presId="urn:microsoft.com/office/officeart/2005/8/layout/vList2"/>
    <dgm:cxn modelId="{0CAC38BF-367D-4F35-B2FA-24D43030F1F8}" type="presParOf" srcId="{ECE89432-1CC8-46B1-B318-AAA3CE9126E5}" destId="{E2004977-C029-4BE7-89DF-DE611CDBE207}" srcOrd="3" destOrd="0" presId="urn:microsoft.com/office/officeart/2005/8/layout/vList2"/>
    <dgm:cxn modelId="{ACE88683-FC3D-4BE4-B8DC-42A4C9DAED0E}" type="presParOf" srcId="{ECE89432-1CC8-46B1-B318-AAA3CE9126E5}" destId="{0AF857D2-FEDF-47C0-9DD0-701F1D08A378}" srcOrd="4" destOrd="0" presId="urn:microsoft.com/office/officeart/2005/8/layout/vList2"/>
    <dgm:cxn modelId="{7E6E71F3-D43E-43F1-9A62-C742E2E9DE4E}" type="presParOf" srcId="{ECE89432-1CC8-46B1-B318-AAA3CE9126E5}" destId="{2589AED0-4668-47CE-AA71-9EA152956FC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1A0A6B-EE87-4C8A-A141-EC696C83545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6BA0A70-6B4C-40F6-92C3-09F4433BEF0B}">
      <dgm:prSet/>
      <dgm:spPr/>
      <dgm:t>
        <a:bodyPr/>
        <a:lstStyle/>
        <a:p>
          <a:pPr>
            <a:lnSpc>
              <a:spcPct val="100000"/>
            </a:lnSpc>
          </a:pPr>
          <a:r>
            <a:rPr lang="en-US" b="0" i="0"/>
            <a:t>Multiform, Overview/Detail. Linked Highlighting.</a:t>
          </a:r>
          <a:endParaRPr lang="en-US"/>
        </a:p>
      </dgm:t>
    </dgm:pt>
    <dgm:pt modelId="{AA9DD077-D953-4BF9-A9A7-4DEA6577201B}" type="parTrans" cxnId="{BD24A78A-5A4C-4768-9794-3E6DDD3B40DC}">
      <dgm:prSet/>
      <dgm:spPr/>
      <dgm:t>
        <a:bodyPr/>
        <a:lstStyle/>
        <a:p>
          <a:endParaRPr lang="en-US"/>
        </a:p>
      </dgm:t>
    </dgm:pt>
    <dgm:pt modelId="{2C197EAD-0580-4B3F-8EBB-1E0CDC328D8A}" type="sibTrans" cxnId="{BD24A78A-5A4C-4768-9794-3E6DDD3B40DC}">
      <dgm:prSet/>
      <dgm:spPr/>
      <dgm:t>
        <a:bodyPr/>
        <a:lstStyle/>
        <a:p>
          <a:pPr>
            <a:lnSpc>
              <a:spcPct val="100000"/>
            </a:lnSpc>
          </a:pPr>
          <a:endParaRPr lang="en-US"/>
        </a:p>
      </dgm:t>
    </dgm:pt>
    <dgm:pt modelId="{B5D0565F-CA47-4BFB-882D-4F6E2D1ECDC9}">
      <dgm:prSet/>
      <dgm:spPr/>
      <dgm:t>
        <a:bodyPr/>
        <a:lstStyle/>
        <a:p>
          <a:pPr>
            <a:lnSpc>
              <a:spcPct val="100000"/>
            </a:lnSpc>
          </a:pPr>
          <a:r>
            <a:rPr lang="en-US" b="0" i="0"/>
            <a:t>Item filtering, Item aggregation, Attribute aggregation, Elide, Superimpose.</a:t>
          </a:r>
          <a:endParaRPr lang="en-US"/>
        </a:p>
      </dgm:t>
    </dgm:pt>
    <dgm:pt modelId="{2EF4C635-7BF4-48D3-A382-45C829D82380}" type="parTrans" cxnId="{E24E7038-E6E1-49E5-A0BC-BFAFFC8FDA95}">
      <dgm:prSet/>
      <dgm:spPr/>
      <dgm:t>
        <a:bodyPr/>
        <a:lstStyle/>
        <a:p>
          <a:endParaRPr lang="en-US"/>
        </a:p>
      </dgm:t>
    </dgm:pt>
    <dgm:pt modelId="{FFB87F5B-E34D-4AAF-B941-BA4530034DCD}" type="sibTrans" cxnId="{E24E7038-E6E1-49E5-A0BC-BFAFFC8FDA95}">
      <dgm:prSet/>
      <dgm:spPr/>
      <dgm:t>
        <a:bodyPr/>
        <a:lstStyle/>
        <a:p>
          <a:pPr>
            <a:lnSpc>
              <a:spcPct val="100000"/>
            </a:lnSpc>
          </a:pPr>
          <a:endParaRPr lang="en-US"/>
        </a:p>
      </dgm:t>
    </dgm:pt>
    <dgm:pt modelId="{6254F313-7EC0-4D84-A2AD-65A551973DD5}">
      <dgm:prSet/>
      <dgm:spPr/>
      <dgm:t>
        <a:bodyPr/>
        <a:lstStyle/>
        <a:p>
          <a:pPr>
            <a:lnSpc>
              <a:spcPct val="100000"/>
            </a:lnSpc>
          </a:pPr>
          <a:r>
            <a:rPr lang="en-US" b="0" i="0"/>
            <a:t>Highlighting, Project, Zoom.</a:t>
          </a:r>
          <a:endParaRPr lang="en-US"/>
        </a:p>
      </dgm:t>
    </dgm:pt>
    <dgm:pt modelId="{EB0E49BD-1568-4A1F-A5D9-FD5045653515}" type="parTrans" cxnId="{A876C96C-B54B-4BED-94B8-FC780D7728F4}">
      <dgm:prSet/>
      <dgm:spPr/>
      <dgm:t>
        <a:bodyPr/>
        <a:lstStyle/>
        <a:p>
          <a:endParaRPr lang="en-US"/>
        </a:p>
      </dgm:t>
    </dgm:pt>
    <dgm:pt modelId="{38C39973-31FA-408E-A388-A03473E4D732}" type="sibTrans" cxnId="{A876C96C-B54B-4BED-94B8-FC780D7728F4}">
      <dgm:prSet/>
      <dgm:spPr/>
      <dgm:t>
        <a:bodyPr/>
        <a:lstStyle/>
        <a:p>
          <a:pPr>
            <a:lnSpc>
              <a:spcPct val="100000"/>
            </a:lnSpc>
          </a:pPr>
          <a:endParaRPr lang="en-US"/>
        </a:p>
      </dgm:t>
    </dgm:pt>
    <dgm:pt modelId="{8EDC62FD-120E-4A5D-B754-17B14C43BB6B}">
      <dgm:prSet/>
      <dgm:spPr/>
      <dgm:t>
        <a:bodyPr/>
        <a:lstStyle/>
        <a:p>
          <a:pPr>
            <a:lnSpc>
              <a:spcPct val="100000"/>
            </a:lnSpc>
          </a:pPr>
          <a:r>
            <a:rPr lang="en-US" b="0" i="0"/>
            <a:t>Glyph, Thread Timelines.</a:t>
          </a:r>
          <a:endParaRPr lang="en-US"/>
        </a:p>
      </dgm:t>
    </dgm:pt>
    <dgm:pt modelId="{83D278AF-2E7B-487F-85BA-8D266FEE7C55}" type="parTrans" cxnId="{201581EB-DF6C-4663-B730-832879B9FD20}">
      <dgm:prSet/>
      <dgm:spPr/>
      <dgm:t>
        <a:bodyPr/>
        <a:lstStyle/>
        <a:p>
          <a:endParaRPr lang="en-US"/>
        </a:p>
      </dgm:t>
    </dgm:pt>
    <dgm:pt modelId="{35E14F3D-1C7C-4E0D-A63E-B909B8E8DE3C}" type="sibTrans" cxnId="{201581EB-DF6C-4663-B730-832879B9FD20}">
      <dgm:prSet/>
      <dgm:spPr/>
      <dgm:t>
        <a:bodyPr/>
        <a:lstStyle/>
        <a:p>
          <a:endParaRPr lang="en-US"/>
        </a:p>
      </dgm:t>
    </dgm:pt>
    <dgm:pt modelId="{8FD22098-E441-4133-A663-5A9951A21542}" type="pres">
      <dgm:prSet presAssocID="{6A1A0A6B-EE87-4C8A-A141-EC696C835457}" presName="root" presStyleCnt="0">
        <dgm:presLayoutVars>
          <dgm:dir/>
          <dgm:resizeHandles val="exact"/>
        </dgm:presLayoutVars>
      </dgm:prSet>
      <dgm:spPr/>
    </dgm:pt>
    <dgm:pt modelId="{60B8032D-3478-4242-8A72-86E705B11053}" type="pres">
      <dgm:prSet presAssocID="{6A1A0A6B-EE87-4C8A-A141-EC696C835457}" presName="container" presStyleCnt="0">
        <dgm:presLayoutVars>
          <dgm:dir/>
          <dgm:resizeHandles val="exact"/>
        </dgm:presLayoutVars>
      </dgm:prSet>
      <dgm:spPr/>
    </dgm:pt>
    <dgm:pt modelId="{8A7B2B14-237B-482C-9E9F-3F6223946A54}" type="pres">
      <dgm:prSet presAssocID="{06BA0A70-6B4C-40F6-92C3-09F4433BEF0B}" presName="compNode" presStyleCnt="0"/>
      <dgm:spPr/>
    </dgm:pt>
    <dgm:pt modelId="{41E7F92B-6369-44B1-B53F-672BEF1782A7}" type="pres">
      <dgm:prSet presAssocID="{06BA0A70-6B4C-40F6-92C3-09F4433BEF0B}" presName="iconBgRect" presStyleLbl="bgShp" presStyleIdx="0" presStyleCnt="4"/>
      <dgm:spPr/>
    </dgm:pt>
    <dgm:pt modelId="{BB811612-40BC-4462-9D0A-2D4415EBEE58}" type="pres">
      <dgm:prSet presAssocID="{06BA0A70-6B4C-40F6-92C3-09F4433BEF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54DCEBAA-B893-49C2-8A3A-202A44490B5A}" type="pres">
      <dgm:prSet presAssocID="{06BA0A70-6B4C-40F6-92C3-09F4433BEF0B}" presName="spaceRect" presStyleCnt="0"/>
      <dgm:spPr/>
    </dgm:pt>
    <dgm:pt modelId="{2C69D33B-4CE0-4A42-9EC7-77277C5B7B23}" type="pres">
      <dgm:prSet presAssocID="{06BA0A70-6B4C-40F6-92C3-09F4433BEF0B}" presName="textRect" presStyleLbl="revTx" presStyleIdx="0" presStyleCnt="4">
        <dgm:presLayoutVars>
          <dgm:chMax val="1"/>
          <dgm:chPref val="1"/>
        </dgm:presLayoutVars>
      </dgm:prSet>
      <dgm:spPr/>
    </dgm:pt>
    <dgm:pt modelId="{672E2229-A54F-4777-8852-CF9C705C10A0}" type="pres">
      <dgm:prSet presAssocID="{2C197EAD-0580-4B3F-8EBB-1E0CDC328D8A}" presName="sibTrans" presStyleLbl="sibTrans2D1" presStyleIdx="0" presStyleCnt="0"/>
      <dgm:spPr/>
    </dgm:pt>
    <dgm:pt modelId="{8813D741-2794-4555-9E83-3B845591EE7D}" type="pres">
      <dgm:prSet presAssocID="{B5D0565F-CA47-4BFB-882D-4F6E2D1ECDC9}" presName="compNode" presStyleCnt="0"/>
      <dgm:spPr/>
    </dgm:pt>
    <dgm:pt modelId="{90B38F52-37BE-435B-B856-2B38B5F94DC3}" type="pres">
      <dgm:prSet presAssocID="{B5D0565F-CA47-4BFB-882D-4F6E2D1ECDC9}" presName="iconBgRect" presStyleLbl="bgShp" presStyleIdx="1" presStyleCnt="4"/>
      <dgm:spPr/>
    </dgm:pt>
    <dgm:pt modelId="{41534D07-3947-48A8-897A-0C38E0ABA2B9}" type="pres">
      <dgm:prSet presAssocID="{B5D0565F-CA47-4BFB-882D-4F6E2D1ECDC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DB1C5453-1676-41F0-A1E3-2C18EE940B58}" type="pres">
      <dgm:prSet presAssocID="{B5D0565F-CA47-4BFB-882D-4F6E2D1ECDC9}" presName="spaceRect" presStyleCnt="0"/>
      <dgm:spPr/>
    </dgm:pt>
    <dgm:pt modelId="{2E7A5E13-D691-4C50-B8C9-53A996E4D1A8}" type="pres">
      <dgm:prSet presAssocID="{B5D0565F-CA47-4BFB-882D-4F6E2D1ECDC9}" presName="textRect" presStyleLbl="revTx" presStyleIdx="1" presStyleCnt="4">
        <dgm:presLayoutVars>
          <dgm:chMax val="1"/>
          <dgm:chPref val="1"/>
        </dgm:presLayoutVars>
      </dgm:prSet>
      <dgm:spPr/>
    </dgm:pt>
    <dgm:pt modelId="{8AA76ACD-C59C-416A-8490-D85C1D0D4116}" type="pres">
      <dgm:prSet presAssocID="{FFB87F5B-E34D-4AAF-B941-BA4530034DCD}" presName="sibTrans" presStyleLbl="sibTrans2D1" presStyleIdx="0" presStyleCnt="0"/>
      <dgm:spPr/>
    </dgm:pt>
    <dgm:pt modelId="{8FB93F6A-2BFB-455D-BB98-A24B0265AFF3}" type="pres">
      <dgm:prSet presAssocID="{6254F313-7EC0-4D84-A2AD-65A551973DD5}" presName="compNode" presStyleCnt="0"/>
      <dgm:spPr/>
    </dgm:pt>
    <dgm:pt modelId="{BACA2DC4-E3A4-4308-8D11-C987F078DB26}" type="pres">
      <dgm:prSet presAssocID="{6254F313-7EC0-4D84-A2AD-65A551973DD5}" presName="iconBgRect" presStyleLbl="bgShp" presStyleIdx="2" presStyleCnt="4"/>
      <dgm:spPr/>
    </dgm:pt>
    <dgm:pt modelId="{DD0B4B15-1567-4C26-80C5-D04692EAFDB1}" type="pres">
      <dgm:prSet presAssocID="{6254F313-7EC0-4D84-A2AD-65A551973D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Zoom In"/>
        </a:ext>
      </dgm:extLst>
    </dgm:pt>
    <dgm:pt modelId="{83FFC1F9-D5FB-4956-891B-8779D6FD5E9B}" type="pres">
      <dgm:prSet presAssocID="{6254F313-7EC0-4D84-A2AD-65A551973DD5}" presName="spaceRect" presStyleCnt="0"/>
      <dgm:spPr/>
    </dgm:pt>
    <dgm:pt modelId="{5C03086C-E4A9-4373-A97E-B37E9AB0952A}" type="pres">
      <dgm:prSet presAssocID="{6254F313-7EC0-4D84-A2AD-65A551973DD5}" presName="textRect" presStyleLbl="revTx" presStyleIdx="2" presStyleCnt="4">
        <dgm:presLayoutVars>
          <dgm:chMax val="1"/>
          <dgm:chPref val="1"/>
        </dgm:presLayoutVars>
      </dgm:prSet>
      <dgm:spPr/>
    </dgm:pt>
    <dgm:pt modelId="{FCF883F6-DBD1-4EC1-84A0-48E14D80FC04}" type="pres">
      <dgm:prSet presAssocID="{38C39973-31FA-408E-A388-A03473E4D732}" presName="sibTrans" presStyleLbl="sibTrans2D1" presStyleIdx="0" presStyleCnt="0"/>
      <dgm:spPr/>
    </dgm:pt>
    <dgm:pt modelId="{A4C1B218-3136-413E-B622-0522EAAF572A}" type="pres">
      <dgm:prSet presAssocID="{8EDC62FD-120E-4A5D-B754-17B14C43BB6B}" presName="compNode" presStyleCnt="0"/>
      <dgm:spPr/>
    </dgm:pt>
    <dgm:pt modelId="{055FC11A-E3FD-428E-963B-9B8CB57039B1}" type="pres">
      <dgm:prSet presAssocID="{8EDC62FD-120E-4A5D-B754-17B14C43BB6B}" presName="iconBgRect" presStyleLbl="bgShp" presStyleIdx="3" presStyleCnt="4"/>
      <dgm:spPr/>
    </dgm:pt>
    <dgm:pt modelId="{30FB9412-1CD0-4E2E-A453-6E77EC1CE94F}" type="pres">
      <dgm:prSet presAssocID="{8EDC62FD-120E-4A5D-B754-17B14C43BB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raffic Light"/>
        </a:ext>
      </dgm:extLst>
    </dgm:pt>
    <dgm:pt modelId="{889930AD-E945-4BC3-BCC5-1A0C81F2225F}" type="pres">
      <dgm:prSet presAssocID="{8EDC62FD-120E-4A5D-B754-17B14C43BB6B}" presName="spaceRect" presStyleCnt="0"/>
      <dgm:spPr/>
    </dgm:pt>
    <dgm:pt modelId="{3E9A4A6A-F734-403F-A6A0-A58AF8D527C6}" type="pres">
      <dgm:prSet presAssocID="{8EDC62FD-120E-4A5D-B754-17B14C43BB6B}" presName="textRect" presStyleLbl="revTx" presStyleIdx="3" presStyleCnt="4">
        <dgm:presLayoutVars>
          <dgm:chMax val="1"/>
          <dgm:chPref val="1"/>
        </dgm:presLayoutVars>
      </dgm:prSet>
      <dgm:spPr/>
    </dgm:pt>
  </dgm:ptLst>
  <dgm:cxnLst>
    <dgm:cxn modelId="{E24E7038-E6E1-49E5-A0BC-BFAFFC8FDA95}" srcId="{6A1A0A6B-EE87-4C8A-A141-EC696C835457}" destId="{B5D0565F-CA47-4BFB-882D-4F6E2D1ECDC9}" srcOrd="1" destOrd="0" parTransId="{2EF4C635-7BF4-48D3-A382-45C829D82380}" sibTransId="{FFB87F5B-E34D-4AAF-B941-BA4530034DCD}"/>
    <dgm:cxn modelId="{8A2B415E-BD81-4913-9EC2-F2D40E1A0B0E}" type="presOf" srcId="{6254F313-7EC0-4D84-A2AD-65A551973DD5}" destId="{5C03086C-E4A9-4373-A97E-B37E9AB0952A}" srcOrd="0" destOrd="0" presId="urn:microsoft.com/office/officeart/2018/2/layout/IconCircleList"/>
    <dgm:cxn modelId="{1AB83969-88D1-436D-ADD7-534DC425D41B}" type="presOf" srcId="{6A1A0A6B-EE87-4C8A-A141-EC696C835457}" destId="{8FD22098-E441-4133-A663-5A9951A21542}" srcOrd="0" destOrd="0" presId="urn:microsoft.com/office/officeart/2018/2/layout/IconCircleList"/>
    <dgm:cxn modelId="{A876C96C-B54B-4BED-94B8-FC780D7728F4}" srcId="{6A1A0A6B-EE87-4C8A-A141-EC696C835457}" destId="{6254F313-7EC0-4D84-A2AD-65A551973DD5}" srcOrd="2" destOrd="0" parTransId="{EB0E49BD-1568-4A1F-A5D9-FD5045653515}" sibTransId="{38C39973-31FA-408E-A388-A03473E4D732}"/>
    <dgm:cxn modelId="{A3E1F082-02B9-4F4D-88FE-A4BE6AA4BE62}" type="presOf" srcId="{B5D0565F-CA47-4BFB-882D-4F6E2D1ECDC9}" destId="{2E7A5E13-D691-4C50-B8C9-53A996E4D1A8}" srcOrd="0" destOrd="0" presId="urn:microsoft.com/office/officeart/2018/2/layout/IconCircleList"/>
    <dgm:cxn modelId="{BD24A78A-5A4C-4768-9794-3E6DDD3B40DC}" srcId="{6A1A0A6B-EE87-4C8A-A141-EC696C835457}" destId="{06BA0A70-6B4C-40F6-92C3-09F4433BEF0B}" srcOrd="0" destOrd="0" parTransId="{AA9DD077-D953-4BF9-A9A7-4DEA6577201B}" sibTransId="{2C197EAD-0580-4B3F-8EBB-1E0CDC328D8A}"/>
    <dgm:cxn modelId="{B94F72A8-6EF9-4A5F-85DF-EA9AC0B67744}" type="presOf" srcId="{2C197EAD-0580-4B3F-8EBB-1E0CDC328D8A}" destId="{672E2229-A54F-4777-8852-CF9C705C10A0}" srcOrd="0" destOrd="0" presId="urn:microsoft.com/office/officeart/2018/2/layout/IconCircleList"/>
    <dgm:cxn modelId="{FF7E7EC2-5AC4-4DBC-B851-DD51FFEE92E7}" type="presOf" srcId="{38C39973-31FA-408E-A388-A03473E4D732}" destId="{FCF883F6-DBD1-4EC1-84A0-48E14D80FC04}" srcOrd="0" destOrd="0" presId="urn:microsoft.com/office/officeart/2018/2/layout/IconCircleList"/>
    <dgm:cxn modelId="{CE4143D5-2920-42EE-905F-BF9BC181E8C9}" type="presOf" srcId="{8EDC62FD-120E-4A5D-B754-17B14C43BB6B}" destId="{3E9A4A6A-F734-403F-A6A0-A58AF8D527C6}" srcOrd="0" destOrd="0" presId="urn:microsoft.com/office/officeart/2018/2/layout/IconCircleList"/>
    <dgm:cxn modelId="{2FC691E0-3CB6-4807-AA8B-8205D7C06E6D}" type="presOf" srcId="{06BA0A70-6B4C-40F6-92C3-09F4433BEF0B}" destId="{2C69D33B-4CE0-4A42-9EC7-77277C5B7B23}" srcOrd="0" destOrd="0" presId="urn:microsoft.com/office/officeart/2018/2/layout/IconCircleList"/>
    <dgm:cxn modelId="{201581EB-DF6C-4663-B730-832879B9FD20}" srcId="{6A1A0A6B-EE87-4C8A-A141-EC696C835457}" destId="{8EDC62FD-120E-4A5D-B754-17B14C43BB6B}" srcOrd="3" destOrd="0" parTransId="{83D278AF-2E7B-487F-85BA-8D266FEE7C55}" sibTransId="{35E14F3D-1C7C-4E0D-A63E-B909B8E8DE3C}"/>
    <dgm:cxn modelId="{CB4E7AF5-CD34-4F43-9B4D-C66FC6E0424F}" type="presOf" srcId="{FFB87F5B-E34D-4AAF-B941-BA4530034DCD}" destId="{8AA76ACD-C59C-416A-8490-D85C1D0D4116}" srcOrd="0" destOrd="0" presId="urn:microsoft.com/office/officeart/2018/2/layout/IconCircleList"/>
    <dgm:cxn modelId="{B2244038-4265-4A87-B339-11F121C33B9A}" type="presParOf" srcId="{8FD22098-E441-4133-A663-5A9951A21542}" destId="{60B8032D-3478-4242-8A72-86E705B11053}" srcOrd="0" destOrd="0" presId="urn:microsoft.com/office/officeart/2018/2/layout/IconCircleList"/>
    <dgm:cxn modelId="{ECEE653B-9339-4742-AC4C-66D2524D965E}" type="presParOf" srcId="{60B8032D-3478-4242-8A72-86E705B11053}" destId="{8A7B2B14-237B-482C-9E9F-3F6223946A54}" srcOrd="0" destOrd="0" presId="urn:microsoft.com/office/officeart/2018/2/layout/IconCircleList"/>
    <dgm:cxn modelId="{54616EC0-294C-4A82-91F2-84E4E539FAA7}" type="presParOf" srcId="{8A7B2B14-237B-482C-9E9F-3F6223946A54}" destId="{41E7F92B-6369-44B1-B53F-672BEF1782A7}" srcOrd="0" destOrd="0" presId="urn:microsoft.com/office/officeart/2018/2/layout/IconCircleList"/>
    <dgm:cxn modelId="{AE96F530-3FD0-442E-9F59-3B3509389D52}" type="presParOf" srcId="{8A7B2B14-237B-482C-9E9F-3F6223946A54}" destId="{BB811612-40BC-4462-9D0A-2D4415EBEE58}" srcOrd="1" destOrd="0" presId="urn:microsoft.com/office/officeart/2018/2/layout/IconCircleList"/>
    <dgm:cxn modelId="{B6E31563-7679-4E19-A30B-4EA08FEBB3A4}" type="presParOf" srcId="{8A7B2B14-237B-482C-9E9F-3F6223946A54}" destId="{54DCEBAA-B893-49C2-8A3A-202A44490B5A}" srcOrd="2" destOrd="0" presId="urn:microsoft.com/office/officeart/2018/2/layout/IconCircleList"/>
    <dgm:cxn modelId="{7209B5BC-A8FF-436A-AB27-831FBB83D695}" type="presParOf" srcId="{8A7B2B14-237B-482C-9E9F-3F6223946A54}" destId="{2C69D33B-4CE0-4A42-9EC7-77277C5B7B23}" srcOrd="3" destOrd="0" presId="urn:microsoft.com/office/officeart/2018/2/layout/IconCircleList"/>
    <dgm:cxn modelId="{F62F6D3F-7C48-4E1B-8993-CDD352AE11AD}" type="presParOf" srcId="{60B8032D-3478-4242-8A72-86E705B11053}" destId="{672E2229-A54F-4777-8852-CF9C705C10A0}" srcOrd="1" destOrd="0" presId="urn:microsoft.com/office/officeart/2018/2/layout/IconCircleList"/>
    <dgm:cxn modelId="{D4E74F7A-A49C-445D-B3B8-A1809E84C5AB}" type="presParOf" srcId="{60B8032D-3478-4242-8A72-86E705B11053}" destId="{8813D741-2794-4555-9E83-3B845591EE7D}" srcOrd="2" destOrd="0" presId="urn:microsoft.com/office/officeart/2018/2/layout/IconCircleList"/>
    <dgm:cxn modelId="{0B6B932F-B39F-4733-BEE8-5FE38EB86A9C}" type="presParOf" srcId="{8813D741-2794-4555-9E83-3B845591EE7D}" destId="{90B38F52-37BE-435B-B856-2B38B5F94DC3}" srcOrd="0" destOrd="0" presId="urn:microsoft.com/office/officeart/2018/2/layout/IconCircleList"/>
    <dgm:cxn modelId="{255047C6-F96F-4DE6-B804-A003413B2F4E}" type="presParOf" srcId="{8813D741-2794-4555-9E83-3B845591EE7D}" destId="{41534D07-3947-48A8-897A-0C38E0ABA2B9}" srcOrd="1" destOrd="0" presId="urn:microsoft.com/office/officeart/2018/2/layout/IconCircleList"/>
    <dgm:cxn modelId="{AAF876A1-DF47-430B-8EA7-401BFF8B65F1}" type="presParOf" srcId="{8813D741-2794-4555-9E83-3B845591EE7D}" destId="{DB1C5453-1676-41F0-A1E3-2C18EE940B58}" srcOrd="2" destOrd="0" presId="urn:microsoft.com/office/officeart/2018/2/layout/IconCircleList"/>
    <dgm:cxn modelId="{2A7D8A95-FD78-426B-91B1-754FA5426B1D}" type="presParOf" srcId="{8813D741-2794-4555-9E83-3B845591EE7D}" destId="{2E7A5E13-D691-4C50-B8C9-53A996E4D1A8}" srcOrd="3" destOrd="0" presId="urn:microsoft.com/office/officeart/2018/2/layout/IconCircleList"/>
    <dgm:cxn modelId="{0D6470E7-C06E-4C8A-89AF-EBE5FFE8C3A0}" type="presParOf" srcId="{60B8032D-3478-4242-8A72-86E705B11053}" destId="{8AA76ACD-C59C-416A-8490-D85C1D0D4116}" srcOrd="3" destOrd="0" presId="urn:microsoft.com/office/officeart/2018/2/layout/IconCircleList"/>
    <dgm:cxn modelId="{B6AC2C3C-74AD-4B67-A5F4-C8AA90EE4D81}" type="presParOf" srcId="{60B8032D-3478-4242-8A72-86E705B11053}" destId="{8FB93F6A-2BFB-455D-BB98-A24B0265AFF3}" srcOrd="4" destOrd="0" presId="urn:microsoft.com/office/officeart/2018/2/layout/IconCircleList"/>
    <dgm:cxn modelId="{0CB7BC26-F45E-4206-8E88-5CC555CFB751}" type="presParOf" srcId="{8FB93F6A-2BFB-455D-BB98-A24B0265AFF3}" destId="{BACA2DC4-E3A4-4308-8D11-C987F078DB26}" srcOrd="0" destOrd="0" presId="urn:microsoft.com/office/officeart/2018/2/layout/IconCircleList"/>
    <dgm:cxn modelId="{067A0B0F-6937-4392-9AB1-087333E6A3EF}" type="presParOf" srcId="{8FB93F6A-2BFB-455D-BB98-A24B0265AFF3}" destId="{DD0B4B15-1567-4C26-80C5-D04692EAFDB1}" srcOrd="1" destOrd="0" presId="urn:microsoft.com/office/officeart/2018/2/layout/IconCircleList"/>
    <dgm:cxn modelId="{6EB8D407-C6D2-4E4C-A278-C36C2A1C284D}" type="presParOf" srcId="{8FB93F6A-2BFB-455D-BB98-A24B0265AFF3}" destId="{83FFC1F9-D5FB-4956-891B-8779D6FD5E9B}" srcOrd="2" destOrd="0" presId="urn:microsoft.com/office/officeart/2018/2/layout/IconCircleList"/>
    <dgm:cxn modelId="{8C21CC9A-C055-48AD-BEC7-A1CDD6A8E184}" type="presParOf" srcId="{8FB93F6A-2BFB-455D-BB98-A24B0265AFF3}" destId="{5C03086C-E4A9-4373-A97E-B37E9AB0952A}" srcOrd="3" destOrd="0" presId="urn:microsoft.com/office/officeart/2018/2/layout/IconCircleList"/>
    <dgm:cxn modelId="{FE53E530-B6E4-4C32-AB85-F056D4BFD312}" type="presParOf" srcId="{60B8032D-3478-4242-8A72-86E705B11053}" destId="{FCF883F6-DBD1-4EC1-84A0-48E14D80FC04}" srcOrd="5" destOrd="0" presId="urn:microsoft.com/office/officeart/2018/2/layout/IconCircleList"/>
    <dgm:cxn modelId="{0CE791F6-1E43-4969-A30B-EE5853727B35}" type="presParOf" srcId="{60B8032D-3478-4242-8A72-86E705B11053}" destId="{A4C1B218-3136-413E-B622-0522EAAF572A}" srcOrd="6" destOrd="0" presId="urn:microsoft.com/office/officeart/2018/2/layout/IconCircleList"/>
    <dgm:cxn modelId="{F1901811-A3C0-429F-903D-4D50E3969B9C}" type="presParOf" srcId="{A4C1B218-3136-413E-B622-0522EAAF572A}" destId="{055FC11A-E3FD-428E-963B-9B8CB57039B1}" srcOrd="0" destOrd="0" presId="urn:microsoft.com/office/officeart/2018/2/layout/IconCircleList"/>
    <dgm:cxn modelId="{3ED4571E-690C-4272-8485-5CBD0920CBCB}" type="presParOf" srcId="{A4C1B218-3136-413E-B622-0522EAAF572A}" destId="{30FB9412-1CD0-4E2E-A453-6E77EC1CE94F}" srcOrd="1" destOrd="0" presId="urn:microsoft.com/office/officeart/2018/2/layout/IconCircleList"/>
    <dgm:cxn modelId="{600F5209-8647-4F26-992C-1B8A86B45AF9}" type="presParOf" srcId="{A4C1B218-3136-413E-B622-0522EAAF572A}" destId="{889930AD-E945-4BC3-BCC5-1A0C81F2225F}" srcOrd="2" destOrd="0" presId="urn:microsoft.com/office/officeart/2018/2/layout/IconCircleList"/>
    <dgm:cxn modelId="{7755A2A3-C6EF-4353-AD26-06F4029DE123}" type="presParOf" srcId="{A4C1B218-3136-413E-B622-0522EAAF572A}" destId="{3E9A4A6A-F734-403F-A6A0-A58AF8D527C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212391-5E6F-41A3-A91C-9F2FE4CCD855}"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7513426B-BF02-49B7-91FE-1E2B9CD56318}">
      <dgm:prSet/>
      <dgm:spPr/>
      <dgm:t>
        <a:bodyPr/>
        <a:lstStyle/>
        <a:p>
          <a:r>
            <a:rPr lang="en-US" b="0" i="0"/>
            <a:t>FluxFlow systemically incorporates a set of algorithms </a:t>
          </a:r>
          <a:endParaRPr lang="en-US"/>
        </a:p>
      </dgm:t>
    </dgm:pt>
    <dgm:pt modelId="{131033F2-A4CC-42AA-A2A8-B5BD654229E8}" type="parTrans" cxnId="{F0BB7794-C0A2-4F34-83B1-86B8CEF0ACC8}">
      <dgm:prSet/>
      <dgm:spPr/>
      <dgm:t>
        <a:bodyPr/>
        <a:lstStyle/>
        <a:p>
          <a:endParaRPr lang="en-US"/>
        </a:p>
      </dgm:t>
    </dgm:pt>
    <dgm:pt modelId="{B071A962-3D13-478A-81A6-37BB631FC379}" type="sibTrans" cxnId="{F0BB7794-C0A2-4F34-83B1-86B8CEF0ACC8}">
      <dgm:prSet/>
      <dgm:spPr/>
      <dgm:t>
        <a:bodyPr/>
        <a:lstStyle/>
        <a:p>
          <a:endParaRPr lang="en-US"/>
        </a:p>
      </dgm:t>
    </dgm:pt>
    <dgm:pt modelId="{EE8D797F-170F-4923-8C94-6A4011C1E9BD}">
      <dgm:prSet/>
      <dgm:spPr/>
      <dgm:t>
        <a:bodyPr/>
        <a:lstStyle/>
        <a:p>
          <a:r>
            <a:rPr lang="en-US" b="0" i="0"/>
            <a:t>to characterize retweeting threads, </a:t>
          </a:r>
          <a:endParaRPr lang="en-US"/>
        </a:p>
      </dgm:t>
    </dgm:pt>
    <dgm:pt modelId="{9DB846F3-D2DA-4C15-B38D-1B960A866A6D}" type="parTrans" cxnId="{BEDF1D2D-7E7D-46FC-8DB8-C86D2BF0DEEC}">
      <dgm:prSet/>
      <dgm:spPr/>
      <dgm:t>
        <a:bodyPr/>
        <a:lstStyle/>
        <a:p>
          <a:endParaRPr lang="en-US"/>
        </a:p>
      </dgm:t>
    </dgm:pt>
    <dgm:pt modelId="{59713960-0177-4BEA-8EA0-1D3EFCFAE1C1}" type="sibTrans" cxnId="{BEDF1D2D-7E7D-46FC-8DB8-C86D2BF0DEEC}">
      <dgm:prSet/>
      <dgm:spPr/>
      <dgm:t>
        <a:bodyPr/>
        <a:lstStyle/>
        <a:p>
          <a:endParaRPr lang="en-US"/>
        </a:p>
      </dgm:t>
    </dgm:pt>
    <dgm:pt modelId="{AA33C2BD-0561-48FE-8F89-040C4C6D06DD}">
      <dgm:prSet/>
      <dgm:spPr/>
      <dgm:t>
        <a:bodyPr/>
        <a:lstStyle/>
        <a:p>
          <a:r>
            <a:rPr lang="en-US" b="0" i="0"/>
            <a:t>perform anomaly detection in those threads, and </a:t>
          </a:r>
          <a:endParaRPr lang="en-US"/>
        </a:p>
      </dgm:t>
    </dgm:pt>
    <dgm:pt modelId="{9B9A4942-CC72-4600-9FEB-14BE67D69ED4}" type="parTrans" cxnId="{12163655-2B5A-4E5C-8D64-B7D5DBC60622}">
      <dgm:prSet/>
      <dgm:spPr/>
      <dgm:t>
        <a:bodyPr/>
        <a:lstStyle/>
        <a:p>
          <a:endParaRPr lang="en-US"/>
        </a:p>
      </dgm:t>
    </dgm:pt>
    <dgm:pt modelId="{9963F029-E82C-49FB-A20C-693596ED667A}" type="sibTrans" cxnId="{12163655-2B5A-4E5C-8D64-B7D5DBC60622}">
      <dgm:prSet/>
      <dgm:spPr/>
      <dgm:t>
        <a:bodyPr/>
        <a:lstStyle/>
        <a:p>
          <a:endParaRPr lang="en-US"/>
        </a:p>
      </dgm:t>
    </dgm:pt>
    <dgm:pt modelId="{4DA09028-A308-45BD-BDF1-95D8185ABC91}">
      <dgm:prSet/>
      <dgm:spPr/>
      <dgm:t>
        <a:bodyPr/>
        <a:lstStyle/>
        <a:p>
          <a:r>
            <a:rPr lang="en-US" b="0" i="0"/>
            <a:t>produce an effective visual interface.</a:t>
          </a:r>
          <a:endParaRPr lang="en-US"/>
        </a:p>
      </dgm:t>
    </dgm:pt>
    <dgm:pt modelId="{6F3CFBC7-5296-45CB-8D28-844DA898A401}" type="parTrans" cxnId="{C2BDCAD0-914F-403D-AE60-57AC14147D4D}">
      <dgm:prSet/>
      <dgm:spPr/>
      <dgm:t>
        <a:bodyPr/>
        <a:lstStyle/>
        <a:p>
          <a:endParaRPr lang="en-US"/>
        </a:p>
      </dgm:t>
    </dgm:pt>
    <dgm:pt modelId="{71CC6273-4D2C-4AFB-BAA8-9FC5119EAA55}" type="sibTrans" cxnId="{C2BDCAD0-914F-403D-AE60-57AC14147D4D}">
      <dgm:prSet/>
      <dgm:spPr/>
      <dgm:t>
        <a:bodyPr/>
        <a:lstStyle/>
        <a:p>
          <a:endParaRPr lang="en-US"/>
        </a:p>
      </dgm:t>
    </dgm:pt>
    <dgm:pt modelId="{8D425E2F-A850-4996-894A-B36AB9A4C53A}">
      <dgm:prSet/>
      <dgm:spPr/>
      <dgm:t>
        <a:bodyPr/>
        <a:lstStyle/>
        <a:p>
          <a:r>
            <a:rPr lang="en-US" b="0" i="0"/>
            <a:t>FluxFlow’s anomaly detection algorithm is efficient in identifying misinformation, and the visualization is useful for analysts to discover insights and comprehend the model. </a:t>
          </a:r>
          <a:endParaRPr lang="en-US"/>
        </a:p>
      </dgm:t>
    </dgm:pt>
    <dgm:pt modelId="{C9D41765-BE69-44E0-81F5-AF824EBA9FFC}" type="parTrans" cxnId="{886A00EF-A451-4FBF-86B8-EBE66599B410}">
      <dgm:prSet/>
      <dgm:spPr/>
      <dgm:t>
        <a:bodyPr/>
        <a:lstStyle/>
        <a:p>
          <a:endParaRPr lang="en-US"/>
        </a:p>
      </dgm:t>
    </dgm:pt>
    <dgm:pt modelId="{73A9D0E4-CD37-4CE7-AE6B-5EF7154ED85F}" type="sibTrans" cxnId="{886A00EF-A451-4FBF-86B8-EBE66599B410}">
      <dgm:prSet/>
      <dgm:spPr/>
      <dgm:t>
        <a:bodyPr/>
        <a:lstStyle/>
        <a:p>
          <a:endParaRPr lang="en-US"/>
        </a:p>
      </dgm:t>
    </dgm:pt>
    <dgm:pt modelId="{1C1D274D-5F29-4B2E-9ED2-D76AF6AA6967}" type="pres">
      <dgm:prSet presAssocID="{63212391-5E6F-41A3-A91C-9F2FE4CCD855}" presName="outerComposite" presStyleCnt="0">
        <dgm:presLayoutVars>
          <dgm:chMax val="5"/>
          <dgm:dir/>
          <dgm:resizeHandles val="exact"/>
        </dgm:presLayoutVars>
      </dgm:prSet>
      <dgm:spPr/>
    </dgm:pt>
    <dgm:pt modelId="{5E923306-5A4A-4577-BB09-D1B2A269418C}" type="pres">
      <dgm:prSet presAssocID="{63212391-5E6F-41A3-A91C-9F2FE4CCD855}" presName="dummyMaxCanvas" presStyleCnt="0">
        <dgm:presLayoutVars/>
      </dgm:prSet>
      <dgm:spPr/>
    </dgm:pt>
    <dgm:pt modelId="{5B86832F-3C19-4F74-A1BE-6BE990886F99}" type="pres">
      <dgm:prSet presAssocID="{63212391-5E6F-41A3-A91C-9F2FE4CCD855}" presName="FiveNodes_1" presStyleLbl="node1" presStyleIdx="0" presStyleCnt="5">
        <dgm:presLayoutVars>
          <dgm:bulletEnabled val="1"/>
        </dgm:presLayoutVars>
      </dgm:prSet>
      <dgm:spPr/>
    </dgm:pt>
    <dgm:pt modelId="{1A28D51E-1A4F-4BFE-971A-CFC62A0BCE42}" type="pres">
      <dgm:prSet presAssocID="{63212391-5E6F-41A3-A91C-9F2FE4CCD855}" presName="FiveNodes_2" presStyleLbl="node1" presStyleIdx="1" presStyleCnt="5">
        <dgm:presLayoutVars>
          <dgm:bulletEnabled val="1"/>
        </dgm:presLayoutVars>
      </dgm:prSet>
      <dgm:spPr/>
    </dgm:pt>
    <dgm:pt modelId="{E47903FF-6B85-4BFF-9B7E-7F3549690E08}" type="pres">
      <dgm:prSet presAssocID="{63212391-5E6F-41A3-A91C-9F2FE4CCD855}" presName="FiveNodes_3" presStyleLbl="node1" presStyleIdx="2" presStyleCnt="5">
        <dgm:presLayoutVars>
          <dgm:bulletEnabled val="1"/>
        </dgm:presLayoutVars>
      </dgm:prSet>
      <dgm:spPr/>
    </dgm:pt>
    <dgm:pt modelId="{69F5C26B-3718-4FFC-BD9D-0E4FE697A7D8}" type="pres">
      <dgm:prSet presAssocID="{63212391-5E6F-41A3-A91C-9F2FE4CCD855}" presName="FiveNodes_4" presStyleLbl="node1" presStyleIdx="3" presStyleCnt="5">
        <dgm:presLayoutVars>
          <dgm:bulletEnabled val="1"/>
        </dgm:presLayoutVars>
      </dgm:prSet>
      <dgm:spPr/>
    </dgm:pt>
    <dgm:pt modelId="{C81A85A7-E7E9-4FC3-A920-8C7F120B10ED}" type="pres">
      <dgm:prSet presAssocID="{63212391-5E6F-41A3-A91C-9F2FE4CCD855}" presName="FiveNodes_5" presStyleLbl="node1" presStyleIdx="4" presStyleCnt="5">
        <dgm:presLayoutVars>
          <dgm:bulletEnabled val="1"/>
        </dgm:presLayoutVars>
      </dgm:prSet>
      <dgm:spPr/>
    </dgm:pt>
    <dgm:pt modelId="{4FBAEE3D-63F7-48DF-A148-8AD6D5990E69}" type="pres">
      <dgm:prSet presAssocID="{63212391-5E6F-41A3-A91C-9F2FE4CCD855}" presName="FiveConn_1-2" presStyleLbl="fgAccFollowNode1" presStyleIdx="0" presStyleCnt="4">
        <dgm:presLayoutVars>
          <dgm:bulletEnabled val="1"/>
        </dgm:presLayoutVars>
      </dgm:prSet>
      <dgm:spPr/>
    </dgm:pt>
    <dgm:pt modelId="{FB0914B9-7FD2-4EED-8D9C-59CBB7B74CFA}" type="pres">
      <dgm:prSet presAssocID="{63212391-5E6F-41A3-A91C-9F2FE4CCD855}" presName="FiveConn_2-3" presStyleLbl="fgAccFollowNode1" presStyleIdx="1" presStyleCnt="4">
        <dgm:presLayoutVars>
          <dgm:bulletEnabled val="1"/>
        </dgm:presLayoutVars>
      </dgm:prSet>
      <dgm:spPr/>
    </dgm:pt>
    <dgm:pt modelId="{E0D04C6D-8777-46AF-BDD6-97561A09A3A4}" type="pres">
      <dgm:prSet presAssocID="{63212391-5E6F-41A3-A91C-9F2FE4CCD855}" presName="FiveConn_3-4" presStyleLbl="fgAccFollowNode1" presStyleIdx="2" presStyleCnt="4">
        <dgm:presLayoutVars>
          <dgm:bulletEnabled val="1"/>
        </dgm:presLayoutVars>
      </dgm:prSet>
      <dgm:spPr/>
    </dgm:pt>
    <dgm:pt modelId="{1912D1E0-FA29-4C8E-B7D4-F064C117C8CD}" type="pres">
      <dgm:prSet presAssocID="{63212391-5E6F-41A3-A91C-9F2FE4CCD855}" presName="FiveConn_4-5" presStyleLbl="fgAccFollowNode1" presStyleIdx="3" presStyleCnt="4">
        <dgm:presLayoutVars>
          <dgm:bulletEnabled val="1"/>
        </dgm:presLayoutVars>
      </dgm:prSet>
      <dgm:spPr/>
    </dgm:pt>
    <dgm:pt modelId="{C5A4FED5-34F1-43D3-AD81-A8293F1FB982}" type="pres">
      <dgm:prSet presAssocID="{63212391-5E6F-41A3-A91C-9F2FE4CCD855}" presName="FiveNodes_1_text" presStyleLbl="node1" presStyleIdx="4" presStyleCnt="5">
        <dgm:presLayoutVars>
          <dgm:bulletEnabled val="1"/>
        </dgm:presLayoutVars>
      </dgm:prSet>
      <dgm:spPr/>
    </dgm:pt>
    <dgm:pt modelId="{5024411C-BE49-4146-8159-A57A041F5C94}" type="pres">
      <dgm:prSet presAssocID="{63212391-5E6F-41A3-A91C-9F2FE4CCD855}" presName="FiveNodes_2_text" presStyleLbl="node1" presStyleIdx="4" presStyleCnt="5">
        <dgm:presLayoutVars>
          <dgm:bulletEnabled val="1"/>
        </dgm:presLayoutVars>
      </dgm:prSet>
      <dgm:spPr/>
    </dgm:pt>
    <dgm:pt modelId="{C5A6DDCB-3A55-4A76-BCC8-7A2D16B095F9}" type="pres">
      <dgm:prSet presAssocID="{63212391-5E6F-41A3-A91C-9F2FE4CCD855}" presName="FiveNodes_3_text" presStyleLbl="node1" presStyleIdx="4" presStyleCnt="5">
        <dgm:presLayoutVars>
          <dgm:bulletEnabled val="1"/>
        </dgm:presLayoutVars>
      </dgm:prSet>
      <dgm:spPr/>
    </dgm:pt>
    <dgm:pt modelId="{AB2EF276-B36D-4C96-B84E-69D0FF4B1642}" type="pres">
      <dgm:prSet presAssocID="{63212391-5E6F-41A3-A91C-9F2FE4CCD855}" presName="FiveNodes_4_text" presStyleLbl="node1" presStyleIdx="4" presStyleCnt="5">
        <dgm:presLayoutVars>
          <dgm:bulletEnabled val="1"/>
        </dgm:presLayoutVars>
      </dgm:prSet>
      <dgm:spPr/>
    </dgm:pt>
    <dgm:pt modelId="{872E0776-9A32-4F79-B54B-320A85161EDA}" type="pres">
      <dgm:prSet presAssocID="{63212391-5E6F-41A3-A91C-9F2FE4CCD855}" presName="FiveNodes_5_text" presStyleLbl="node1" presStyleIdx="4" presStyleCnt="5">
        <dgm:presLayoutVars>
          <dgm:bulletEnabled val="1"/>
        </dgm:presLayoutVars>
      </dgm:prSet>
      <dgm:spPr/>
    </dgm:pt>
  </dgm:ptLst>
  <dgm:cxnLst>
    <dgm:cxn modelId="{84848C10-3B6B-413C-AEFF-9C494E0EC7D9}" type="presOf" srcId="{AA33C2BD-0561-48FE-8F89-040C4C6D06DD}" destId="{C5A6DDCB-3A55-4A76-BCC8-7A2D16B095F9}" srcOrd="1" destOrd="0" presId="urn:microsoft.com/office/officeart/2005/8/layout/vProcess5"/>
    <dgm:cxn modelId="{C26A9711-3A06-4049-B5B2-8F8CDE7E4E6D}" type="presOf" srcId="{7513426B-BF02-49B7-91FE-1E2B9CD56318}" destId="{5B86832F-3C19-4F74-A1BE-6BE990886F99}" srcOrd="0" destOrd="0" presId="urn:microsoft.com/office/officeart/2005/8/layout/vProcess5"/>
    <dgm:cxn modelId="{99B39A11-F924-4701-ADF4-6F98CA36A78E}" type="presOf" srcId="{EE8D797F-170F-4923-8C94-6A4011C1E9BD}" destId="{1A28D51E-1A4F-4BFE-971A-CFC62A0BCE42}" srcOrd="0" destOrd="0" presId="urn:microsoft.com/office/officeart/2005/8/layout/vProcess5"/>
    <dgm:cxn modelId="{92FBC61A-73B1-4033-AAF1-0409C4F217B9}" type="presOf" srcId="{59713960-0177-4BEA-8EA0-1D3EFCFAE1C1}" destId="{FB0914B9-7FD2-4EED-8D9C-59CBB7B74CFA}" srcOrd="0" destOrd="0" presId="urn:microsoft.com/office/officeart/2005/8/layout/vProcess5"/>
    <dgm:cxn modelId="{2FCB4C23-6410-436D-8CF1-6E50E3ACC663}" type="presOf" srcId="{8D425E2F-A850-4996-894A-B36AB9A4C53A}" destId="{C81A85A7-E7E9-4FC3-A920-8C7F120B10ED}" srcOrd="0" destOrd="0" presId="urn:microsoft.com/office/officeart/2005/8/layout/vProcess5"/>
    <dgm:cxn modelId="{BEDF1D2D-7E7D-46FC-8DB8-C86D2BF0DEEC}" srcId="{63212391-5E6F-41A3-A91C-9F2FE4CCD855}" destId="{EE8D797F-170F-4923-8C94-6A4011C1E9BD}" srcOrd="1" destOrd="0" parTransId="{9DB846F3-D2DA-4C15-B38D-1B960A866A6D}" sibTransId="{59713960-0177-4BEA-8EA0-1D3EFCFAE1C1}"/>
    <dgm:cxn modelId="{12163655-2B5A-4E5C-8D64-B7D5DBC60622}" srcId="{63212391-5E6F-41A3-A91C-9F2FE4CCD855}" destId="{AA33C2BD-0561-48FE-8F89-040C4C6D06DD}" srcOrd="2" destOrd="0" parTransId="{9B9A4942-CC72-4600-9FEB-14BE67D69ED4}" sibTransId="{9963F029-E82C-49FB-A20C-693596ED667A}"/>
    <dgm:cxn modelId="{65C01762-FE79-43A6-89C8-A8AE9FF62862}" type="presOf" srcId="{63212391-5E6F-41A3-A91C-9F2FE4CCD855}" destId="{1C1D274D-5F29-4B2E-9ED2-D76AF6AA6967}" srcOrd="0" destOrd="0" presId="urn:microsoft.com/office/officeart/2005/8/layout/vProcess5"/>
    <dgm:cxn modelId="{B821BF68-AE5E-4B0C-A675-F5B075729C81}" type="presOf" srcId="{B071A962-3D13-478A-81A6-37BB631FC379}" destId="{4FBAEE3D-63F7-48DF-A148-8AD6D5990E69}" srcOrd="0" destOrd="0" presId="urn:microsoft.com/office/officeart/2005/8/layout/vProcess5"/>
    <dgm:cxn modelId="{29108075-27DD-4263-A8A8-F3FFB303984E}" type="presOf" srcId="{71CC6273-4D2C-4AFB-BAA8-9FC5119EAA55}" destId="{1912D1E0-FA29-4C8E-B7D4-F064C117C8CD}" srcOrd="0" destOrd="0" presId="urn:microsoft.com/office/officeart/2005/8/layout/vProcess5"/>
    <dgm:cxn modelId="{BF868C82-B283-4D9B-9A5A-CA880FAF80E0}" type="presOf" srcId="{7513426B-BF02-49B7-91FE-1E2B9CD56318}" destId="{C5A4FED5-34F1-43D3-AD81-A8293F1FB982}" srcOrd="1" destOrd="0" presId="urn:microsoft.com/office/officeart/2005/8/layout/vProcess5"/>
    <dgm:cxn modelId="{A756DB90-3CBD-4004-9F68-91EBBDE845E1}" type="presOf" srcId="{EE8D797F-170F-4923-8C94-6A4011C1E9BD}" destId="{5024411C-BE49-4146-8159-A57A041F5C94}" srcOrd="1" destOrd="0" presId="urn:microsoft.com/office/officeart/2005/8/layout/vProcess5"/>
    <dgm:cxn modelId="{F0BB7794-C0A2-4F34-83B1-86B8CEF0ACC8}" srcId="{63212391-5E6F-41A3-A91C-9F2FE4CCD855}" destId="{7513426B-BF02-49B7-91FE-1E2B9CD56318}" srcOrd="0" destOrd="0" parTransId="{131033F2-A4CC-42AA-A2A8-B5BD654229E8}" sibTransId="{B071A962-3D13-478A-81A6-37BB631FC379}"/>
    <dgm:cxn modelId="{936CEA97-DD5D-4304-878E-387C48137976}" type="presOf" srcId="{4DA09028-A308-45BD-BDF1-95D8185ABC91}" destId="{69F5C26B-3718-4FFC-BD9D-0E4FE697A7D8}" srcOrd="0" destOrd="0" presId="urn:microsoft.com/office/officeart/2005/8/layout/vProcess5"/>
    <dgm:cxn modelId="{42E4ABA7-F6A4-44EE-B2B5-3520EC16A876}" type="presOf" srcId="{8D425E2F-A850-4996-894A-B36AB9A4C53A}" destId="{872E0776-9A32-4F79-B54B-320A85161EDA}" srcOrd="1" destOrd="0" presId="urn:microsoft.com/office/officeart/2005/8/layout/vProcess5"/>
    <dgm:cxn modelId="{75D1CDAB-E07B-4906-8DAA-76A31236FF5B}" type="presOf" srcId="{9963F029-E82C-49FB-A20C-693596ED667A}" destId="{E0D04C6D-8777-46AF-BDD6-97561A09A3A4}" srcOrd="0" destOrd="0" presId="urn:microsoft.com/office/officeart/2005/8/layout/vProcess5"/>
    <dgm:cxn modelId="{EADFBFC5-E655-415F-89D2-8AAB8AB5436C}" type="presOf" srcId="{4DA09028-A308-45BD-BDF1-95D8185ABC91}" destId="{AB2EF276-B36D-4C96-B84E-69D0FF4B1642}" srcOrd="1" destOrd="0" presId="urn:microsoft.com/office/officeart/2005/8/layout/vProcess5"/>
    <dgm:cxn modelId="{C2BDCAD0-914F-403D-AE60-57AC14147D4D}" srcId="{63212391-5E6F-41A3-A91C-9F2FE4CCD855}" destId="{4DA09028-A308-45BD-BDF1-95D8185ABC91}" srcOrd="3" destOrd="0" parTransId="{6F3CFBC7-5296-45CB-8D28-844DA898A401}" sibTransId="{71CC6273-4D2C-4AFB-BAA8-9FC5119EAA55}"/>
    <dgm:cxn modelId="{886A00EF-A451-4FBF-86B8-EBE66599B410}" srcId="{63212391-5E6F-41A3-A91C-9F2FE4CCD855}" destId="{8D425E2F-A850-4996-894A-B36AB9A4C53A}" srcOrd="4" destOrd="0" parTransId="{C9D41765-BE69-44E0-81F5-AF824EBA9FFC}" sibTransId="{73A9D0E4-CD37-4CE7-AE6B-5EF7154ED85F}"/>
    <dgm:cxn modelId="{B78B5CF4-D3EF-4A83-BC07-3936D3A6C5F4}" type="presOf" srcId="{AA33C2BD-0561-48FE-8F89-040C4C6D06DD}" destId="{E47903FF-6B85-4BFF-9B7E-7F3549690E08}" srcOrd="0" destOrd="0" presId="urn:microsoft.com/office/officeart/2005/8/layout/vProcess5"/>
    <dgm:cxn modelId="{EE998618-A303-41EF-AF6E-D6EE21C606AD}" type="presParOf" srcId="{1C1D274D-5F29-4B2E-9ED2-D76AF6AA6967}" destId="{5E923306-5A4A-4577-BB09-D1B2A269418C}" srcOrd="0" destOrd="0" presId="urn:microsoft.com/office/officeart/2005/8/layout/vProcess5"/>
    <dgm:cxn modelId="{D14040DC-3E48-41A5-9699-64843160AB5B}" type="presParOf" srcId="{1C1D274D-5F29-4B2E-9ED2-D76AF6AA6967}" destId="{5B86832F-3C19-4F74-A1BE-6BE990886F99}" srcOrd="1" destOrd="0" presId="urn:microsoft.com/office/officeart/2005/8/layout/vProcess5"/>
    <dgm:cxn modelId="{6B6E85A7-F7D5-4E4B-A135-DF0786BAB312}" type="presParOf" srcId="{1C1D274D-5F29-4B2E-9ED2-D76AF6AA6967}" destId="{1A28D51E-1A4F-4BFE-971A-CFC62A0BCE42}" srcOrd="2" destOrd="0" presId="urn:microsoft.com/office/officeart/2005/8/layout/vProcess5"/>
    <dgm:cxn modelId="{FC89BDA6-902A-45F5-A5BD-B4184A059A85}" type="presParOf" srcId="{1C1D274D-5F29-4B2E-9ED2-D76AF6AA6967}" destId="{E47903FF-6B85-4BFF-9B7E-7F3549690E08}" srcOrd="3" destOrd="0" presId="urn:microsoft.com/office/officeart/2005/8/layout/vProcess5"/>
    <dgm:cxn modelId="{557BA5C3-D1B0-4047-B43C-3558D880FB92}" type="presParOf" srcId="{1C1D274D-5F29-4B2E-9ED2-D76AF6AA6967}" destId="{69F5C26B-3718-4FFC-BD9D-0E4FE697A7D8}" srcOrd="4" destOrd="0" presId="urn:microsoft.com/office/officeart/2005/8/layout/vProcess5"/>
    <dgm:cxn modelId="{DBA5E53B-309B-43C9-84DA-82B91E4BD0DB}" type="presParOf" srcId="{1C1D274D-5F29-4B2E-9ED2-D76AF6AA6967}" destId="{C81A85A7-E7E9-4FC3-A920-8C7F120B10ED}" srcOrd="5" destOrd="0" presId="urn:microsoft.com/office/officeart/2005/8/layout/vProcess5"/>
    <dgm:cxn modelId="{231C34ED-7BBE-46B1-B503-75BE02CEF4CE}" type="presParOf" srcId="{1C1D274D-5F29-4B2E-9ED2-D76AF6AA6967}" destId="{4FBAEE3D-63F7-48DF-A148-8AD6D5990E69}" srcOrd="6" destOrd="0" presId="urn:microsoft.com/office/officeart/2005/8/layout/vProcess5"/>
    <dgm:cxn modelId="{06AD68F6-46A3-4594-A675-53035F8BB92A}" type="presParOf" srcId="{1C1D274D-5F29-4B2E-9ED2-D76AF6AA6967}" destId="{FB0914B9-7FD2-4EED-8D9C-59CBB7B74CFA}" srcOrd="7" destOrd="0" presId="urn:microsoft.com/office/officeart/2005/8/layout/vProcess5"/>
    <dgm:cxn modelId="{7E61B5F9-4F2A-434D-A0C8-3B317514BB92}" type="presParOf" srcId="{1C1D274D-5F29-4B2E-9ED2-D76AF6AA6967}" destId="{E0D04C6D-8777-46AF-BDD6-97561A09A3A4}" srcOrd="8" destOrd="0" presId="urn:microsoft.com/office/officeart/2005/8/layout/vProcess5"/>
    <dgm:cxn modelId="{BF644988-0BA0-4F23-9830-3B7ED73E8346}" type="presParOf" srcId="{1C1D274D-5F29-4B2E-9ED2-D76AF6AA6967}" destId="{1912D1E0-FA29-4C8E-B7D4-F064C117C8CD}" srcOrd="9" destOrd="0" presId="urn:microsoft.com/office/officeart/2005/8/layout/vProcess5"/>
    <dgm:cxn modelId="{9633E1CB-573A-4A54-832A-56BFB6D1848A}" type="presParOf" srcId="{1C1D274D-5F29-4B2E-9ED2-D76AF6AA6967}" destId="{C5A4FED5-34F1-43D3-AD81-A8293F1FB982}" srcOrd="10" destOrd="0" presId="urn:microsoft.com/office/officeart/2005/8/layout/vProcess5"/>
    <dgm:cxn modelId="{E9E83108-DD78-4E8C-ACE5-2B917D5DCFC3}" type="presParOf" srcId="{1C1D274D-5F29-4B2E-9ED2-D76AF6AA6967}" destId="{5024411C-BE49-4146-8159-A57A041F5C94}" srcOrd="11" destOrd="0" presId="urn:microsoft.com/office/officeart/2005/8/layout/vProcess5"/>
    <dgm:cxn modelId="{2496C314-30CC-4193-8E74-E091DD926F33}" type="presParOf" srcId="{1C1D274D-5F29-4B2E-9ED2-D76AF6AA6967}" destId="{C5A6DDCB-3A55-4A76-BCC8-7A2D16B095F9}" srcOrd="12" destOrd="0" presId="urn:microsoft.com/office/officeart/2005/8/layout/vProcess5"/>
    <dgm:cxn modelId="{5C11575A-92D6-46FB-A38E-C56FD7BF8EA7}" type="presParOf" srcId="{1C1D274D-5F29-4B2E-9ED2-D76AF6AA6967}" destId="{AB2EF276-B36D-4C96-B84E-69D0FF4B1642}" srcOrd="13" destOrd="0" presId="urn:microsoft.com/office/officeart/2005/8/layout/vProcess5"/>
    <dgm:cxn modelId="{5B5FA327-7A05-4E6B-BD09-CDF0943E0ED3}" type="presParOf" srcId="{1C1D274D-5F29-4B2E-9ED2-D76AF6AA6967}" destId="{872E0776-9A32-4F79-B54B-320A85161ED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B7945-B3FE-4353-89D0-A953E13538F5}">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68673D-E8A3-42AF-A1DC-C67C15F0C1D4}">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a:t>Anomalies are sometimes referred to as outliers, novelties, noise, deviations or exceptions, They can be detected and removed by the ML algorithms Like supervised semi-supervised and unsupervised learning algorithms.</a:t>
          </a:r>
          <a:endParaRPr lang="en-US" sz="2200" kern="1200"/>
        </a:p>
      </dsp:txBody>
      <dsp:txXfrm>
        <a:off x="0" y="0"/>
        <a:ext cx="6900512" cy="1384035"/>
      </dsp:txXfrm>
    </dsp:sp>
    <dsp:sp modelId="{28822AF0-F22A-4131-8C4E-0A0EBFE4FC79}">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8D904-09B6-4341-8520-D16C872714C4}">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First, the data is collected from the social media sites like Twitter and then they are loaded to Hadoop eco-system, from there using the map-reduce functions we will load it to database/stores.(the stored data is pre-processed; The data will be cleaned, transformed, reduced and extracted).</a:t>
          </a:r>
        </a:p>
      </dsp:txBody>
      <dsp:txXfrm>
        <a:off x="0" y="1384035"/>
        <a:ext cx="6900512" cy="1384035"/>
      </dsp:txXfrm>
    </dsp:sp>
    <dsp:sp modelId="{5BB4AF22-477C-4446-9FA9-2D7399D6B167}">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C6F456-4789-4616-9D68-BC68DD0DF28D}">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 the Analysis part, The anomalies will be detected based on several techniques like scaling, KPI and density based etc. For each repeating anomalies, certain number or rank will be assigned by the algorithm to detect them.</a:t>
          </a:r>
        </a:p>
      </dsp:txBody>
      <dsp:txXfrm>
        <a:off x="0" y="2768070"/>
        <a:ext cx="6900512" cy="1384035"/>
      </dsp:txXfrm>
    </dsp:sp>
    <dsp:sp modelId="{6B20076C-BB0F-4591-9E05-B6D06B085CFD}">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595977-35E3-4D09-8DF6-D45D47B1F0F7}">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At the end the detected anomalies will be presented in the visual format for easy understanding of anomalies.</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6A4AA-E073-430E-9879-FC5CD534AF28}">
      <dsp:nvSpPr>
        <dsp:cNvPr id="0" name=""/>
        <dsp:cNvSpPr/>
      </dsp:nvSpPr>
      <dsp:spPr>
        <a:xfrm>
          <a:off x="0" y="633945"/>
          <a:ext cx="6900512" cy="13747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FluxFlow system, which consists of three main parts—a data preprocessing and storage module, a data analysis module, and a visualization module—is intended for identifying, investigating, and comprehending unusual conversational threads on Twitter.</a:t>
          </a:r>
        </a:p>
      </dsp:txBody>
      <dsp:txXfrm>
        <a:off x="67110" y="701055"/>
        <a:ext cx="6766292" cy="1240530"/>
      </dsp:txXfrm>
    </dsp:sp>
    <dsp:sp modelId="{CB757320-4015-49C6-86CA-8E6960459062}">
      <dsp:nvSpPr>
        <dsp:cNvPr id="0" name=""/>
        <dsp:cNvSpPr/>
      </dsp:nvSpPr>
      <dsp:spPr>
        <a:xfrm>
          <a:off x="0" y="2080695"/>
          <a:ext cx="6900512" cy="1374750"/>
        </a:xfrm>
        <a:prstGeom prst="roundRect">
          <a:avLst/>
        </a:prstGeom>
        <a:solidFill>
          <a:schemeClr val="accent5">
            <a:hueOff val="-762662"/>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data storage and preprocessing module uses Apache Hadoop on a cluster and consists of three parts: thread feature extraction, reconstruction of retweeting threads from raw tweets, and data filtering based on user interests (for example, keywords).</a:t>
          </a:r>
        </a:p>
      </dsp:txBody>
      <dsp:txXfrm>
        <a:off x="67110" y="2147805"/>
        <a:ext cx="6766292" cy="1240530"/>
      </dsp:txXfrm>
    </dsp:sp>
    <dsp:sp modelId="{AF753E1A-5E3A-4F5A-A83A-7FD0DFE92E45}">
      <dsp:nvSpPr>
        <dsp:cNvPr id="0" name=""/>
        <dsp:cNvSpPr/>
      </dsp:nvSpPr>
      <dsp:spPr>
        <a:xfrm>
          <a:off x="0" y="3527445"/>
          <a:ext cx="6900512" cy="1374750"/>
        </a:xfrm>
        <a:prstGeom prst="roundRect">
          <a:avLst/>
        </a:prstGeom>
        <a:solidFill>
          <a:schemeClr val="accent5">
            <a:hueOff val="-1525323"/>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To facilitate effective parallel processing of huge data, all of these components are developed using the Map-Reduce framework. The results are kept in a database that can accommodate online inquiries.</a:t>
          </a:r>
        </a:p>
      </dsp:txBody>
      <dsp:txXfrm>
        <a:off x="67110" y="3594555"/>
        <a:ext cx="6766292"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10FAF-D1A9-43E3-9643-CC77E7FF2DBC}">
      <dsp:nvSpPr>
        <dsp:cNvPr id="0" name=""/>
        <dsp:cNvSpPr/>
      </dsp:nvSpPr>
      <dsp:spPr>
        <a:xfrm>
          <a:off x="0" y="2190"/>
          <a:ext cx="6900512"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User Profile Features</a:t>
          </a:r>
          <a:endParaRPr lang="en-US" sz="2400" kern="1200"/>
        </a:p>
      </dsp:txBody>
      <dsp:txXfrm>
        <a:off x="28100" y="30290"/>
        <a:ext cx="6844312" cy="519439"/>
      </dsp:txXfrm>
    </dsp:sp>
    <dsp:sp modelId="{A2610673-A869-4B66-9E18-3C6B0CEC3CC2}">
      <dsp:nvSpPr>
        <dsp:cNvPr id="0" name=""/>
        <dsp:cNvSpPr/>
      </dsp:nvSpPr>
      <dsp:spPr>
        <a:xfrm>
          <a:off x="0" y="577830"/>
          <a:ext cx="6900512"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Follower count, friends, status, etc</a:t>
          </a:r>
          <a:endParaRPr lang="en-US" sz="1900" kern="1200"/>
        </a:p>
        <a:p>
          <a:pPr marL="171450" lvl="1" indent="-171450" algn="l" defTabSz="844550">
            <a:lnSpc>
              <a:spcPct val="90000"/>
            </a:lnSpc>
            <a:spcBef>
              <a:spcPct val="0"/>
            </a:spcBef>
            <a:spcAft>
              <a:spcPct val="20000"/>
            </a:spcAft>
            <a:buChar char="•"/>
          </a:pPr>
          <a:r>
            <a:rPr lang="en-US" sz="1900" b="0" i="0" kern="1200"/>
            <a:t>Indicates how active a user is</a:t>
          </a:r>
          <a:endParaRPr lang="en-US" sz="1900" kern="1200"/>
        </a:p>
        <a:p>
          <a:pPr marL="171450" lvl="1" indent="-171450" algn="l" defTabSz="844550">
            <a:lnSpc>
              <a:spcPct val="90000"/>
            </a:lnSpc>
            <a:spcBef>
              <a:spcPct val="0"/>
            </a:spcBef>
            <a:spcAft>
              <a:spcPct val="20000"/>
            </a:spcAft>
            <a:buChar char="•"/>
          </a:pPr>
          <a:r>
            <a:rPr lang="en-US" sz="1900" b="0" i="0" kern="1200"/>
            <a:t>Features useful for identifying bots have been computed in addition to profile features</a:t>
          </a:r>
          <a:endParaRPr lang="en-US" sz="1900" kern="1200"/>
        </a:p>
      </dsp:txBody>
      <dsp:txXfrm>
        <a:off x="0" y="577830"/>
        <a:ext cx="6900512" cy="968760"/>
      </dsp:txXfrm>
    </dsp:sp>
    <dsp:sp modelId="{04A4975D-301E-4AFC-ABB8-A662023D3D76}">
      <dsp:nvSpPr>
        <dsp:cNvPr id="0" name=""/>
        <dsp:cNvSpPr/>
      </dsp:nvSpPr>
      <dsp:spPr>
        <a:xfrm>
          <a:off x="0" y="1546590"/>
          <a:ext cx="6900512" cy="575639"/>
        </a:xfrm>
        <a:prstGeom prst="roundRect">
          <a:avLst/>
        </a:prstGeom>
        <a:solidFill>
          <a:schemeClr val="accent2">
            <a:hueOff val="-491950"/>
            <a:satOff val="-291"/>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User Network Features</a:t>
          </a:r>
          <a:endParaRPr lang="en-US" sz="2400" kern="1200"/>
        </a:p>
      </dsp:txBody>
      <dsp:txXfrm>
        <a:off x="28100" y="1574690"/>
        <a:ext cx="6844312" cy="519439"/>
      </dsp:txXfrm>
    </dsp:sp>
    <dsp:sp modelId="{57C36DCB-829D-48A4-BA63-797395B14838}">
      <dsp:nvSpPr>
        <dsp:cNvPr id="0" name=""/>
        <dsp:cNvSpPr/>
      </dsp:nvSpPr>
      <dsp:spPr>
        <a:xfrm>
          <a:off x="0" y="2122230"/>
          <a:ext cx="6900512"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Inter-user interaction measured - helps detect collusion </a:t>
          </a:r>
          <a:endParaRPr lang="en-US" sz="1900" kern="1200"/>
        </a:p>
        <a:p>
          <a:pPr marL="171450" lvl="1" indent="-171450" algn="l" defTabSz="844550">
            <a:lnSpc>
              <a:spcPct val="90000"/>
            </a:lnSpc>
            <a:spcBef>
              <a:spcPct val="0"/>
            </a:spcBef>
            <a:spcAft>
              <a:spcPct val="20000"/>
            </a:spcAft>
            <a:buChar char="•"/>
          </a:pPr>
          <a:r>
            <a:rPr lang="en-US" sz="1900" b="0" i="0" kern="1200"/>
            <a:t>All incoming and outgoing links to user from other users from the thread measured</a:t>
          </a:r>
          <a:endParaRPr lang="en-US" sz="1900" kern="1200"/>
        </a:p>
      </dsp:txBody>
      <dsp:txXfrm>
        <a:off x="0" y="2122230"/>
        <a:ext cx="6900512" cy="645840"/>
      </dsp:txXfrm>
    </dsp:sp>
    <dsp:sp modelId="{43FB4386-BF70-4719-81B0-C20F4AA1EFB8}">
      <dsp:nvSpPr>
        <dsp:cNvPr id="0" name=""/>
        <dsp:cNvSpPr/>
      </dsp:nvSpPr>
      <dsp:spPr>
        <a:xfrm>
          <a:off x="0" y="2768070"/>
          <a:ext cx="6900512" cy="575639"/>
        </a:xfrm>
        <a:prstGeom prst="roundRect">
          <a:avLst/>
        </a:prstGeom>
        <a:solidFill>
          <a:schemeClr val="accent2">
            <a:hueOff val="-983899"/>
            <a:satOff val="-582"/>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Temporal Features</a:t>
          </a:r>
          <a:endParaRPr lang="en-US" sz="2400" kern="1200"/>
        </a:p>
      </dsp:txBody>
      <dsp:txXfrm>
        <a:off x="28100" y="2796170"/>
        <a:ext cx="6844312" cy="519439"/>
      </dsp:txXfrm>
    </dsp:sp>
    <dsp:sp modelId="{100554D9-25EE-4E88-9031-8550EC39C5C2}">
      <dsp:nvSpPr>
        <dsp:cNvPr id="0" name=""/>
        <dsp:cNvSpPr/>
      </dsp:nvSpPr>
      <dsp:spPr>
        <a:xfrm>
          <a:off x="0" y="3343710"/>
          <a:ext cx="6900512"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Features specific to the current tweet- retweet count, device popularity</a:t>
          </a:r>
          <a:endParaRPr lang="en-US" sz="1900" kern="1200"/>
        </a:p>
        <a:p>
          <a:pPr marL="171450" lvl="1" indent="-171450" algn="l" defTabSz="844550">
            <a:lnSpc>
              <a:spcPct val="90000"/>
            </a:lnSpc>
            <a:spcBef>
              <a:spcPct val="0"/>
            </a:spcBef>
            <a:spcAft>
              <a:spcPct val="20000"/>
            </a:spcAft>
            <a:buChar char="•"/>
          </a:pPr>
          <a:r>
            <a:rPr lang="en-US" sz="1900" b="0" i="0" kern="1200"/>
            <a:t>Log of interval between two adjacent Tweets in in the sequence- helps distinguish sequence speed</a:t>
          </a:r>
          <a:endParaRPr lang="en-US" sz="1900" kern="1200"/>
        </a:p>
      </dsp:txBody>
      <dsp:txXfrm>
        <a:off x="0" y="3343710"/>
        <a:ext cx="6900512" cy="645840"/>
      </dsp:txXfrm>
    </dsp:sp>
    <dsp:sp modelId="{F99056A4-7B67-41E0-A49F-3D237DB566B8}">
      <dsp:nvSpPr>
        <dsp:cNvPr id="0" name=""/>
        <dsp:cNvSpPr/>
      </dsp:nvSpPr>
      <dsp:spPr>
        <a:xfrm>
          <a:off x="0" y="3989550"/>
          <a:ext cx="6900512" cy="575639"/>
        </a:xfrm>
        <a:prstGeom prst="roundRect">
          <a:avLst/>
        </a:prstGeom>
        <a:solidFill>
          <a:schemeClr val="accent2">
            <a:hueOff val="-1475849"/>
            <a:satOff val="-873"/>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Content Features</a:t>
          </a:r>
          <a:endParaRPr lang="en-US" sz="2400" kern="1200"/>
        </a:p>
      </dsp:txBody>
      <dsp:txXfrm>
        <a:off x="28100" y="4017650"/>
        <a:ext cx="6844312" cy="519439"/>
      </dsp:txXfrm>
    </dsp:sp>
    <dsp:sp modelId="{3E4D6512-A0B0-44AD-90C6-4F92C78F8686}">
      <dsp:nvSpPr>
        <dsp:cNvPr id="0" name=""/>
        <dsp:cNvSpPr/>
      </dsp:nvSpPr>
      <dsp:spPr>
        <a:xfrm>
          <a:off x="0" y="4565190"/>
          <a:ext cx="6900512"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Count of psychological keywords - indicates authors’ and responders’ emotions</a:t>
          </a:r>
          <a:endParaRPr lang="en-US" sz="1900" kern="1200"/>
        </a:p>
        <a:p>
          <a:pPr marL="171450" lvl="1" indent="-171450" algn="l" defTabSz="844550">
            <a:lnSpc>
              <a:spcPct val="90000"/>
            </a:lnSpc>
            <a:spcBef>
              <a:spcPct val="0"/>
            </a:spcBef>
            <a:spcAft>
              <a:spcPct val="20000"/>
            </a:spcAft>
            <a:buChar char="•"/>
          </a:pPr>
          <a:r>
            <a:rPr lang="en-US" sz="1900" b="0" i="0" kern="1200"/>
            <a:t>Hypothesizes that anomalous events trigger anomalous responses</a:t>
          </a:r>
          <a:endParaRPr lang="en-US" sz="1900" kern="1200"/>
        </a:p>
        <a:p>
          <a:pPr marL="171450" lvl="1" indent="-171450" algn="l" defTabSz="844550">
            <a:lnSpc>
              <a:spcPct val="90000"/>
            </a:lnSpc>
            <a:spcBef>
              <a:spcPct val="0"/>
            </a:spcBef>
            <a:spcAft>
              <a:spcPct val="20000"/>
            </a:spcAft>
            <a:buChar char="•"/>
          </a:pPr>
          <a:r>
            <a:rPr lang="en-US" sz="1900" b="0" i="0" kern="1200"/>
            <a:t>Content features are thought to have little variation across the threads</a:t>
          </a:r>
          <a:endParaRPr lang="en-US" sz="1900" kern="1200"/>
        </a:p>
      </dsp:txBody>
      <dsp:txXfrm>
        <a:off x="0" y="4565190"/>
        <a:ext cx="6900512" cy="968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CD08B-80AD-43BA-A4FF-386DD8C4B148}">
      <dsp:nvSpPr>
        <dsp:cNvPr id="0" name=""/>
        <dsp:cNvSpPr/>
      </dsp:nvSpPr>
      <dsp:spPr>
        <a:xfrm>
          <a:off x="0" y="6884"/>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Summarizing and aggregating important features of retweeting threads.</a:t>
          </a:r>
          <a:endParaRPr lang="en-US" sz="3300" kern="1200"/>
        </a:p>
      </dsp:txBody>
      <dsp:txXfrm>
        <a:off x="38638" y="45522"/>
        <a:ext cx="10438324" cy="714229"/>
      </dsp:txXfrm>
    </dsp:sp>
    <dsp:sp modelId="{4E38A5CE-4543-4AD1-B979-6DBFF2E4E3F6}">
      <dsp:nvSpPr>
        <dsp:cNvPr id="0" name=""/>
        <dsp:cNvSpPr/>
      </dsp:nvSpPr>
      <dsp:spPr>
        <a:xfrm>
          <a:off x="0" y="893429"/>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 Glyph, Cluster View, MDS View</a:t>
          </a:r>
          <a:endParaRPr lang="en-US" sz="3300" kern="1200"/>
        </a:p>
      </dsp:txBody>
      <dsp:txXfrm>
        <a:off x="38638" y="932067"/>
        <a:ext cx="10438324" cy="714229"/>
      </dsp:txXfrm>
    </dsp:sp>
    <dsp:sp modelId="{0AF857D2-FEDF-47C0-9DD0-701F1D08A378}">
      <dsp:nvSpPr>
        <dsp:cNvPr id="0" name=""/>
        <dsp:cNvSpPr/>
      </dsp:nvSpPr>
      <dsp:spPr>
        <a:xfrm>
          <a:off x="0" y="1779974"/>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 Indicating characteristics and connections of involvingusers. – User relationship graphs</a:t>
          </a:r>
          <a:endParaRPr lang="en-US" sz="3300" kern="1200"/>
        </a:p>
      </dsp:txBody>
      <dsp:txXfrm>
        <a:off x="38638" y="1818612"/>
        <a:ext cx="10438324" cy="714229"/>
      </dsp:txXfrm>
    </dsp:sp>
    <dsp:sp modelId="{2589AED0-4668-47CE-AA71-9EA152956FCD}">
      <dsp:nvSpPr>
        <dsp:cNvPr id="0" name=""/>
        <dsp:cNvSpPr/>
      </dsp:nvSpPr>
      <dsp:spPr>
        <a:xfrm>
          <a:off x="0" y="2571480"/>
          <a:ext cx="10515600" cy="1673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b="0" i="0" kern="1200"/>
            <a:t>Revealing temporal patterns of information spreading. – Thread Timeline</a:t>
          </a:r>
          <a:endParaRPr lang="en-US" sz="2600" kern="1200"/>
        </a:p>
        <a:p>
          <a:pPr marL="228600" lvl="1" indent="-228600" algn="l" defTabSz="1155700">
            <a:lnSpc>
              <a:spcPct val="90000"/>
            </a:lnSpc>
            <a:spcBef>
              <a:spcPct val="0"/>
            </a:spcBef>
            <a:spcAft>
              <a:spcPct val="20000"/>
            </a:spcAft>
            <a:buChar char="•"/>
          </a:pPr>
          <a:r>
            <a:rPr lang="en-US" sz="2600" b="0" i="0" kern="1200"/>
            <a:t>Facilitating visual data comparisons and correlations. – Cluster View, MDS View</a:t>
          </a:r>
          <a:endParaRPr lang="en-US" sz="2600" kern="1200"/>
        </a:p>
        <a:p>
          <a:pPr marL="228600" lvl="1" indent="-228600" algn="l" defTabSz="1155700">
            <a:lnSpc>
              <a:spcPct val="90000"/>
            </a:lnSpc>
            <a:spcBef>
              <a:spcPct val="0"/>
            </a:spcBef>
            <a:spcAft>
              <a:spcPct val="20000"/>
            </a:spcAft>
            <a:buChar char="•"/>
          </a:pPr>
          <a:r>
            <a:rPr lang="en-US" sz="2600" b="0" i="0" kern="1200"/>
            <a:t>Accessing deep-level information of the model and input.</a:t>
          </a:r>
          <a:br>
            <a:rPr lang="en-US" sz="2600" b="0" i="0" kern="1200"/>
          </a:br>
          <a:r>
            <a:rPr lang="en-US" sz="2600" b="0" i="0" kern="1200"/>
            <a:t>– Thread Timeline, Features View, Status View, Tweets View</a:t>
          </a:r>
          <a:endParaRPr lang="en-US" sz="2600" kern="1200"/>
        </a:p>
      </dsp:txBody>
      <dsp:txXfrm>
        <a:off x="0" y="2571480"/>
        <a:ext cx="10515600" cy="16735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7F92B-6369-44B1-B53F-672BEF1782A7}">
      <dsp:nvSpPr>
        <dsp:cNvPr id="0" name=""/>
        <dsp:cNvSpPr/>
      </dsp:nvSpPr>
      <dsp:spPr>
        <a:xfrm>
          <a:off x="212335" y="428648"/>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811612-40BC-4462-9D0A-2D4415EBEE58}">
      <dsp:nvSpPr>
        <dsp:cNvPr id="0" name=""/>
        <dsp:cNvSpPr/>
      </dsp:nvSpPr>
      <dsp:spPr>
        <a:xfrm>
          <a:off x="492877" y="709190"/>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69D33B-4CE0-4A42-9EC7-77277C5B7B23}">
      <dsp:nvSpPr>
        <dsp:cNvPr id="0" name=""/>
        <dsp:cNvSpPr/>
      </dsp:nvSpPr>
      <dsp:spPr>
        <a:xfrm>
          <a:off x="1834517" y="42864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Multiform, Overview/Detail. Linked Highlighting.</a:t>
          </a:r>
          <a:endParaRPr lang="en-US" sz="2400" kern="1200"/>
        </a:p>
      </dsp:txBody>
      <dsp:txXfrm>
        <a:off x="1834517" y="428648"/>
        <a:ext cx="3148942" cy="1335915"/>
      </dsp:txXfrm>
    </dsp:sp>
    <dsp:sp modelId="{90B38F52-37BE-435B-B856-2B38B5F94DC3}">
      <dsp:nvSpPr>
        <dsp:cNvPr id="0" name=""/>
        <dsp:cNvSpPr/>
      </dsp:nvSpPr>
      <dsp:spPr>
        <a:xfrm>
          <a:off x="5532139" y="428648"/>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34D07-3947-48A8-897A-0C38E0ABA2B9}">
      <dsp:nvSpPr>
        <dsp:cNvPr id="0" name=""/>
        <dsp:cNvSpPr/>
      </dsp:nvSpPr>
      <dsp:spPr>
        <a:xfrm>
          <a:off x="5812681" y="709190"/>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A5E13-D691-4C50-B8C9-53A996E4D1A8}">
      <dsp:nvSpPr>
        <dsp:cNvPr id="0" name=""/>
        <dsp:cNvSpPr/>
      </dsp:nvSpPr>
      <dsp:spPr>
        <a:xfrm>
          <a:off x="7154322" y="42864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Item filtering, Item aggregation, Attribute aggregation, Elide, Superimpose.</a:t>
          </a:r>
          <a:endParaRPr lang="en-US" sz="2400" kern="1200"/>
        </a:p>
      </dsp:txBody>
      <dsp:txXfrm>
        <a:off x="7154322" y="428648"/>
        <a:ext cx="3148942" cy="1335915"/>
      </dsp:txXfrm>
    </dsp:sp>
    <dsp:sp modelId="{BACA2DC4-E3A4-4308-8D11-C987F078DB26}">
      <dsp:nvSpPr>
        <dsp:cNvPr id="0" name=""/>
        <dsp:cNvSpPr/>
      </dsp:nvSpPr>
      <dsp:spPr>
        <a:xfrm>
          <a:off x="212335" y="2487396"/>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B4B15-1567-4C26-80C5-D04692EAFDB1}">
      <dsp:nvSpPr>
        <dsp:cNvPr id="0" name=""/>
        <dsp:cNvSpPr/>
      </dsp:nvSpPr>
      <dsp:spPr>
        <a:xfrm>
          <a:off x="492877" y="2767938"/>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3086C-E4A9-4373-A97E-B37E9AB0952A}">
      <dsp:nvSpPr>
        <dsp:cNvPr id="0" name=""/>
        <dsp:cNvSpPr/>
      </dsp:nvSpPr>
      <dsp:spPr>
        <a:xfrm>
          <a:off x="1834517" y="2487396"/>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Highlighting, Project, Zoom.</a:t>
          </a:r>
          <a:endParaRPr lang="en-US" sz="2400" kern="1200"/>
        </a:p>
      </dsp:txBody>
      <dsp:txXfrm>
        <a:off x="1834517" y="2487396"/>
        <a:ext cx="3148942" cy="1335915"/>
      </dsp:txXfrm>
    </dsp:sp>
    <dsp:sp modelId="{055FC11A-E3FD-428E-963B-9B8CB57039B1}">
      <dsp:nvSpPr>
        <dsp:cNvPr id="0" name=""/>
        <dsp:cNvSpPr/>
      </dsp:nvSpPr>
      <dsp:spPr>
        <a:xfrm>
          <a:off x="5532139" y="2487396"/>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B9412-1CD0-4E2E-A453-6E77EC1CE94F}">
      <dsp:nvSpPr>
        <dsp:cNvPr id="0" name=""/>
        <dsp:cNvSpPr/>
      </dsp:nvSpPr>
      <dsp:spPr>
        <a:xfrm>
          <a:off x="5812681" y="2767938"/>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A4A6A-F734-403F-A6A0-A58AF8D527C6}">
      <dsp:nvSpPr>
        <dsp:cNvPr id="0" name=""/>
        <dsp:cNvSpPr/>
      </dsp:nvSpPr>
      <dsp:spPr>
        <a:xfrm>
          <a:off x="7154322" y="2487396"/>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Glyph, Thread Timelines.</a:t>
          </a:r>
          <a:endParaRPr lang="en-US" sz="2400" kern="1200"/>
        </a:p>
      </dsp:txBody>
      <dsp:txXfrm>
        <a:off x="7154322" y="2487396"/>
        <a:ext cx="3148942" cy="1335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6832F-3C19-4F74-A1BE-6BE990886F99}">
      <dsp:nvSpPr>
        <dsp:cNvPr id="0" name=""/>
        <dsp:cNvSpPr/>
      </dsp:nvSpPr>
      <dsp:spPr>
        <a:xfrm>
          <a:off x="0" y="0"/>
          <a:ext cx="5313394" cy="9965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FluxFlow systemically incorporates a set of algorithms </a:t>
          </a:r>
          <a:endParaRPr lang="en-US" sz="1900" kern="1200"/>
        </a:p>
      </dsp:txBody>
      <dsp:txXfrm>
        <a:off x="29187" y="29187"/>
        <a:ext cx="4121495" cy="938131"/>
      </dsp:txXfrm>
    </dsp:sp>
    <dsp:sp modelId="{1A28D51E-1A4F-4BFE-971A-CFC62A0BCE42}">
      <dsp:nvSpPr>
        <dsp:cNvPr id="0" name=""/>
        <dsp:cNvSpPr/>
      </dsp:nvSpPr>
      <dsp:spPr>
        <a:xfrm>
          <a:off x="396779" y="1134908"/>
          <a:ext cx="5313394" cy="9965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to characterize retweeting threads, </a:t>
          </a:r>
          <a:endParaRPr lang="en-US" sz="1900" kern="1200"/>
        </a:p>
      </dsp:txBody>
      <dsp:txXfrm>
        <a:off x="425966" y="1164095"/>
        <a:ext cx="4210512" cy="938131"/>
      </dsp:txXfrm>
    </dsp:sp>
    <dsp:sp modelId="{E47903FF-6B85-4BFF-9B7E-7F3549690E08}">
      <dsp:nvSpPr>
        <dsp:cNvPr id="0" name=""/>
        <dsp:cNvSpPr/>
      </dsp:nvSpPr>
      <dsp:spPr>
        <a:xfrm>
          <a:off x="793558" y="2269817"/>
          <a:ext cx="5313394" cy="9965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perform anomaly detection in those threads, and </a:t>
          </a:r>
          <a:endParaRPr lang="en-US" sz="1900" kern="1200"/>
        </a:p>
      </dsp:txBody>
      <dsp:txXfrm>
        <a:off x="822745" y="2299004"/>
        <a:ext cx="4210512" cy="938131"/>
      </dsp:txXfrm>
    </dsp:sp>
    <dsp:sp modelId="{69F5C26B-3718-4FFC-BD9D-0E4FE697A7D8}">
      <dsp:nvSpPr>
        <dsp:cNvPr id="0" name=""/>
        <dsp:cNvSpPr/>
      </dsp:nvSpPr>
      <dsp:spPr>
        <a:xfrm>
          <a:off x="1190338" y="3404726"/>
          <a:ext cx="5313394" cy="9965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produce an effective visual interface.</a:t>
          </a:r>
          <a:endParaRPr lang="en-US" sz="1900" kern="1200"/>
        </a:p>
      </dsp:txBody>
      <dsp:txXfrm>
        <a:off x="1219525" y="3433913"/>
        <a:ext cx="4210512" cy="938131"/>
      </dsp:txXfrm>
    </dsp:sp>
    <dsp:sp modelId="{C81A85A7-E7E9-4FC3-A920-8C7F120B10ED}">
      <dsp:nvSpPr>
        <dsp:cNvPr id="0" name=""/>
        <dsp:cNvSpPr/>
      </dsp:nvSpPr>
      <dsp:spPr>
        <a:xfrm>
          <a:off x="1587117" y="4539635"/>
          <a:ext cx="5313394" cy="9965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FluxFlow’s anomaly detection algorithm is efficient in identifying misinformation, and the visualization is useful for analysts to discover insights and comprehend the model. </a:t>
          </a:r>
          <a:endParaRPr lang="en-US" sz="1900" kern="1200"/>
        </a:p>
      </dsp:txBody>
      <dsp:txXfrm>
        <a:off x="1616304" y="4568822"/>
        <a:ext cx="4210512" cy="938131"/>
      </dsp:txXfrm>
    </dsp:sp>
    <dsp:sp modelId="{4FBAEE3D-63F7-48DF-A148-8AD6D5990E69}">
      <dsp:nvSpPr>
        <dsp:cNvPr id="0" name=""/>
        <dsp:cNvSpPr/>
      </dsp:nvSpPr>
      <dsp:spPr>
        <a:xfrm>
          <a:off x="4665665" y="728002"/>
          <a:ext cx="647728" cy="64772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11404" y="728002"/>
        <a:ext cx="356250" cy="487415"/>
      </dsp:txXfrm>
    </dsp:sp>
    <dsp:sp modelId="{FB0914B9-7FD2-4EED-8D9C-59CBB7B74CFA}">
      <dsp:nvSpPr>
        <dsp:cNvPr id="0" name=""/>
        <dsp:cNvSpPr/>
      </dsp:nvSpPr>
      <dsp:spPr>
        <a:xfrm>
          <a:off x="5062445" y="1862911"/>
          <a:ext cx="647728" cy="64772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208184" y="1862911"/>
        <a:ext cx="356250" cy="487415"/>
      </dsp:txXfrm>
    </dsp:sp>
    <dsp:sp modelId="{E0D04C6D-8777-46AF-BDD6-97561A09A3A4}">
      <dsp:nvSpPr>
        <dsp:cNvPr id="0" name=""/>
        <dsp:cNvSpPr/>
      </dsp:nvSpPr>
      <dsp:spPr>
        <a:xfrm>
          <a:off x="5459224" y="2981211"/>
          <a:ext cx="647728" cy="64772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604963" y="2981211"/>
        <a:ext cx="356250" cy="487415"/>
      </dsp:txXfrm>
    </dsp:sp>
    <dsp:sp modelId="{1912D1E0-FA29-4C8E-B7D4-F064C117C8CD}">
      <dsp:nvSpPr>
        <dsp:cNvPr id="0" name=""/>
        <dsp:cNvSpPr/>
      </dsp:nvSpPr>
      <dsp:spPr>
        <a:xfrm>
          <a:off x="5856004" y="4127193"/>
          <a:ext cx="647728" cy="647728"/>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6001743" y="4127193"/>
        <a:ext cx="356250" cy="4874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8T23:25:33.69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8T23:31:04.01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8T23:32:15.11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8T23:36:02.96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8/10/22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7603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9815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1807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786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419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390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6786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516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9579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70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8/10/22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38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8/10/22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18933725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Digital rendering of a colored world map">
            <a:extLst>
              <a:ext uri="{FF2B5EF4-FFF2-40B4-BE49-F238E27FC236}">
                <a16:creationId xmlns:a16="http://schemas.microsoft.com/office/drawing/2014/main" id="{E8E351AF-37CB-6B54-1085-753025CD86AE}"/>
              </a:ext>
            </a:extLst>
          </p:cNvPr>
          <p:cNvPicPr>
            <a:picLocks noChangeAspect="1"/>
          </p:cNvPicPr>
          <p:nvPr/>
        </p:nvPicPr>
        <p:blipFill rotWithShape="1">
          <a:blip r:embed="rId2">
            <a:alphaModFix amt="50000"/>
          </a:blip>
          <a:srcRect t="1250" r="-1" b="17794"/>
          <a:stretch/>
        </p:blipFill>
        <p:spPr>
          <a:xfrm>
            <a:off x="0" y="0"/>
            <a:ext cx="12188930" cy="6857990"/>
          </a:xfrm>
          <a:prstGeom prst="rect">
            <a:avLst/>
          </a:prstGeom>
        </p:spPr>
      </p:pic>
      <p:sp>
        <p:nvSpPr>
          <p:cNvPr id="2" name="Title 1">
            <a:extLst>
              <a:ext uri="{FF2B5EF4-FFF2-40B4-BE49-F238E27FC236}">
                <a16:creationId xmlns:a16="http://schemas.microsoft.com/office/drawing/2014/main" id="{6B4DB6F0-5E3B-4C98-A283-92BD585EFE10}"/>
              </a:ext>
            </a:extLst>
          </p:cNvPr>
          <p:cNvSpPr>
            <a:spLocks noGrp="1"/>
          </p:cNvSpPr>
          <p:nvPr>
            <p:ph type="ctrTitle"/>
          </p:nvPr>
        </p:nvSpPr>
        <p:spPr>
          <a:xfrm>
            <a:off x="1524000" y="1122363"/>
            <a:ext cx="9144000" cy="3063240"/>
          </a:xfrm>
        </p:spPr>
        <p:txBody>
          <a:bodyPr>
            <a:normAutofit/>
          </a:bodyPr>
          <a:lstStyle/>
          <a:p>
            <a:pPr algn="ctr"/>
            <a:r>
              <a:rPr lang="en-US" dirty="0"/>
              <a:t>Flux flow</a:t>
            </a:r>
          </a:p>
        </p:txBody>
      </p:sp>
      <p:sp>
        <p:nvSpPr>
          <p:cNvPr id="3" name="Subtitle 2">
            <a:extLst>
              <a:ext uri="{FF2B5EF4-FFF2-40B4-BE49-F238E27FC236}">
                <a16:creationId xmlns:a16="http://schemas.microsoft.com/office/drawing/2014/main" id="{4A909070-9119-43CD-821C-6589BEF8F6ED}"/>
              </a:ext>
            </a:extLst>
          </p:cNvPr>
          <p:cNvSpPr>
            <a:spLocks noGrp="1"/>
          </p:cNvSpPr>
          <p:nvPr>
            <p:ph type="subTitle" idx="1"/>
          </p:nvPr>
        </p:nvSpPr>
        <p:spPr>
          <a:xfrm>
            <a:off x="1386404" y="4066373"/>
            <a:ext cx="9416143" cy="1939025"/>
          </a:xfrm>
        </p:spPr>
        <p:txBody>
          <a:bodyPr>
            <a:noAutofit/>
          </a:bodyPr>
          <a:lstStyle/>
          <a:p>
            <a:r>
              <a:rPr lang="en-US" sz="1800" b="1" dirty="0">
                <a:latin typeface="+mj-lt"/>
              </a:rPr>
              <a:t>By: </a:t>
            </a:r>
          </a:p>
          <a:p>
            <a:r>
              <a:rPr lang="en-US" sz="1800" b="1" dirty="0">
                <a:latin typeface="+mj-lt"/>
              </a:rPr>
              <a:t>Cheran</a:t>
            </a:r>
          </a:p>
          <a:p>
            <a:r>
              <a:rPr lang="en-US" sz="1800" b="1" dirty="0" err="1">
                <a:latin typeface="+mj-lt"/>
              </a:rPr>
              <a:t>Sweeja</a:t>
            </a:r>
            <a:endParaRPr lang="en-US" sz="1800" b="1" dirty="0">
              <a:latin typeface="+mj-lt"/>
            </a:endParaRPr>
          </a:p>
          <a:p>
            <a:r>
              <a:rPr lang="en-US" sz="1800" b="1" dirty="0">
                <a:latin typeface="+mj-lt"/>
              </a:rPr>
              <a:t>Yeshwanth</a:t>
            </a:r>
          </a:p>
          <a:p>
            <a:r>
              <a:rPr lang="en-US" sz="1800" b="1" dirty="0">
                <a:latin typeface="+mj-lt"/>
              </a:rPr>
              <a:t>Sadia Mahbub</a:t>
            </a:r>
          </a:p>
          <a:p>
            <a:endParaRPr lang="en-US" sz="1800" b="1" dirty="0">
              <a:latin typeface="+mj-lt"/>
            </a:endParaRPr>
          </a:p>
          <a:p>
            <a:endParaRPr lang="en-US" sz="1800" b="1" dirty="0">
              <a:latin typeface="+mj-lt"/>
            </a:endParaRPr>
          </a:p>
          <a:p>
            <a:endParaRPr lang="en-US" sz="1800" b="1" dirty="0">
              <a:latin typeface="+mj-lt"/>
            </a:endParaRPr>
          </a:p>
          <a:p>
            <a:endParaRPr lang="en-US" sz="1800" b="1" dirty="0">
              <a:latin typeface="+mj-lt"/>
            </a:endParaRPr>
          </a:p>
          <a:p>
            <a:endParaRPr lang="en-US" sz="1800" b="1" dirty="0">
              <a:latin typeface="+mj-lt"/>
            </a:endParaRPr>
          </a:p>
        </p:txBody>
      </p:sp>
      <p:sp>
        <p:nvSpPr>
          <p:cNvPr id="24"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890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7BAE44"/>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62720C3-47BE-4D2A-9F15-3B6719810C80}"/>
              </a:ext>
            </a:extLst>
          </p:cNvPr>
          <p:cNvSpPr>
            <a:spLocks noGrp="1"/>
          </p:cNvSpPr>
          <p:nvPr>
            <p:ph type="title"/>
          </p:nvPr>
        </p:nvSpPr>
        <p:spPr>
          <a:xfrm>
            <a:off x="838200" y="401221"/>
            <a:ext cx="10515600" cy="1348065"/>
          </a:xfrm>
        </p:spPr>
        <p:txBody>
          <a:bodyPr>
            <a:normAutofit/>
          </a:bodyPr>
          <a:lstStyle/>
          <a:p>
            <a:pPr>
              <a:lnSpc>
                <a:spcPct val="90000"/>
              </a:lnSpc>
            </a:pPr>
            <a:r>
              <a:rPr lang="en-US" sz="4800">
                <a:solidFill>
                  <a:schemeClr val="bg1"/>
                </a:solidFill>
              </a:rPr>
              <a:t>Detecting and interpreting anomalous retweeting threads</a:t>
            </a:r>
          </a:p>
        </p:txBody>
      </p:sp>
      <p:sp>
        <p:nvSpPr>
          <p:cNvPr id="19" name="Content Placeholder 2">
            <a:extLst>
              <a:ext uri="{FF2B5EF4-FFF2-40B4-BE49-F238E27FC236}">
                <a16:creationId xmlns:a16="http://schemas.microsoft.com/office/drawing/2014/main" id="{4950F77B-96C4-42C7-902B-20E8DD13C44C}"/>
              </a:ext>
            </a:extLst>
          </p:cNvPr>
          <p:cNvSpPr>
            <a:spLocks noGrp="1"/>
          </p:cNvSpPr>
          <p:nvPr>
            <p:ph idx="1"/>
          </p:nvPr>
        </p:nvSpPr>
        <p:spPr>
          <a:xfrm>
            <a:off x="838200" y="2586789"/>
            <a:ext cx="10515600" cy="3590174"/>
          </a:xfrm>
        </p:spPr>
        <p:txBody>
          <a:bodyPr>
            <a:normAutofit/>
          </a:bodyPr>
          <a:lstStyle/>
          <a:p>
            <a:pPr marL="0" indent="0">
              <a:lnSpc>
                <a:spcPct val="100000"/>
              </a:lnSpc>
              <a:buNone/>
            </a:pPr>
            <a:r>
              <a:rPr lang="en-US" sz="2200" b="1" dirty="0"/>
              <a:t>Challenges of detecting anomalous retweeting threads: </a:t>
            </a:r>
          </a:p>
          <a:p>
            <a:pPr>
              <a:lnSpc>
                <a:spcPct val="100000"/>
              </a:lnSpc>
            </a:pPr>
            <a:r>
              <a:rPr lang="en-US" sz="2200" dirty="0"/>
              <a:t>Temporal dependency - capturing how information spreads over time </a:t>
            </a:r>
          </a:p>
          <a:p>
            <a:pPr>
              <a:lnSpc>
                <a:spcPct val="100000"/>
              </a:lnSpc>
            </a:pPr>
            <a:r>
              <a:rPr lang="en-US" sz="2200" dirty="0"/>
              <a:t>No clear definition of a true anomaly - so have to assume most retweeting threads are normal </a:t>
            </a:r>
          </a:p>
          <a:p>
            <a:pPr>
              <a:lnSpc>
                <a:spcPct val="100000"/>
              </a:lnSpc>
            </a:pPr>
            <a:r>
              <a:rPr lang="en-US" sz="2200" dirty="0"/>
              <a:t>OCCRF </a:t>
            </a:r>
          </a:p>
          <a:p>
            <a:pPr>
              <a:lnSpc>
                <a:spcPct val="100000"/>
              </a:lnSpc>
            </a:pPr>
            <a:r>
              <a:rPr lang="en-US" sz="2200" dirty="0"/>
              <a:t>A recent technique for detection without the need of having true anomalous examples </a:t>
            </a:r>
          </a:p>
          <a:p>
            <a:pPr>
              <a:lnSpc>
                <a:spcPct val="100000"/>
              </a:lnSpc>
            </a:pPr>
            <a:r>
              <a:rPr lang="en-US" sz="2200" dirty="0"/>
              <a:t>Outperforms traditional anomaly detection algorithms </a:t>
            </a:r>
          </a:p>
          <a:p>
            <a:pPr>
              <a:lnSpc>
                <a:spcPct val="100000"/>
              </a:lnSpc>
            </a:pPr>
            <a:r>
              <a:rPr lang="en-US" sz="2200" dirty="0"/>
              <a:t>Computes and anomaly score of a sequence by measuring how the information spreading pattern is different from an unlabeled example set Applied to based on a set of features extracted from Twitter data</a:t>
            </a:r>
          </a:p>
        </p:txBody>
      </p:sp>
    </p:spTree>
    <p:extLst>
      <p:ext uri="{BB962C8B-B14F-4D97-AF65-F5344CB8AC3E}">
        <p14:creationId xmlns:p14="http://schemas.microsoft.com/office/powerpoint/2010/main" val="428771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64344-25C6-43FF-B6D4-FE8C3A398ABF}"/>
              </a:ext>
            </a:extLst>
          </p:cNvPr>
          <p:cNvSpPr>
            <a:spLocks noGrp="1"/>
          </p:cNvSpPr>
          <p:nvPr>
            <p:ph type="title"/>
          </p:nvPr>
        </p:nvSpPr>
        <p:spPr>
          <a:xfrm>
            <a:off x="635000" y="640823"/>
            <a:ext cx="3418659" cy="5583148"/>
          </a:xfrm>
        </p:spPr>
        <p:txBody>
          <a:bodyPr anchor="ctr">
            <a:normAutofit/>
          </a:bodyPr>
          <a:lstStyle/>
          <a:p>
            <a:r>
              <a:rPr lang="en-US" sz="6000"/>
              <a:t>Interaction Graph Features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7BAE44"/>
          </a:solidFill>
          <a:ln w="34925">
            <a:solidFill>
              <a:srgbClr val="7BAE4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27D56D3-8D3D-6AD3-C680-A4675FEC5B59}"/>
              </a:ext>
            </a:extLst>
          </p:cNvPr>
          <p:cNvGraphicFramePr>
            <a:graphicFrameLocks noGrp="1"/>
          </p:cNvGraphicFramePr>
          <p:nvPr>
            <p:ph idx="1"/>
            <p:extLst>
              <p:ext uri="{D42A27DB-BD31-4B8C-83A1-F6EECF244321}">
                <p14:modId xmlns:p14="http://schemas.microsoft.com/office/powerpoint/2010/main" val="15816845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78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C50E6-9375-4F2C-92F6-A63DCA135D58}"/>
              </a:ext>
            </a:extLst>
          </p:cNvPr>
          <p:cNvSpPr>
            <a:spLocks noGrp="1"/>
          </p:cNvSpPr>
          <p:nvPr>
            <p:ph type="title"/>
          </p:nvPr>
        </p:nvSpPr>
        <p:spPr>
          <a:xfrm>
            <a:off x="6739128" y="638089"/>
            <a:ext cx="4818888" cy="1476801"/>
          </a:xfrm>
        </p:spPr>
        <p:txBody>
          <a:bodyPr anchor="b">
            <a:normAutofit/>
          </a:bodyPr>
          <a:lstStyle/>
          <a:p>
            <a:pPr>
              <a:lnSpc>
                <a:spcPct val="90000"/>
              </a:lnSpc>
            </a:pPr>
            <a:r>
              <a:rPr lang="en-US" sz="4800"/>
              <a:t>Extracted Features Summary</a:t>
            </a:r>
          </a:p>
        </p:txBody>
      </p:sp>
      <p:sp>
        <p:nvSpPr>
          <p:cNvPr id="103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7BAE44"/>
          </a:solidFill>
          <a:ln w="38100" cap="rnd">
            <a:solidFill>
              <a:srgbClr val="7BAE4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336151-3AD9-495C-8A7D-43E7CDBA54C5}"/>
              </a:ext>
            </a:extLst>
          </p:cNvPr>
          <p:cNvSpPr>
            <a:spLocks noGrp="1"/>
          </p:cNvSpPr>
          <p:nvPr>
            <p:ph idx="1"/>
          </p:nvPr>
        </p:nvSpPr>
        <p:spPr>
          <a:xfrm>
            <a:off x="6739128" y="2664886"/>
            <a:ext cx="4818888" cy="3550789"/>
          </a:xfrm>
        </p:spPr>
        <p:txBody>
          <a:bodyPr anchor="t">
            <a:normAutofit/>
          </a:bodyPr>
          <a:lstStyle/>
          <a:p>
            <a:pPr rtl="0" fontAlgn="base">
              <a:spcBef>
                <a:spcPts val="0"/>
              </a:spcBef>
              <a:spcAft>
                <a:spcPts val="0"/>
              </a:spcAft>
              <a:buFont typeface="Arial" panose="020B0604020202020204" pitchFamily="34" charset="0"/>
              <a:buChar char="•"/>
            </a:pPr>
            <a:r>
              <a:rPr lang="en-US" b="0" i="0" u="none" strike="noStrike">
                <a:effectLst/>
              </a:rPr>
              <a:t>239 total features</a:t>
            </a:r>
          </a:p>
          <a:p>
            <a:pPr rtl="0" fontAlgn="base">
              <a:spcBef>
                <a:spcPts val="0"/>
              </a:spcBef>
              <a:spcAft>
                <a:spcPts val="0"/>
              </a:spcAft>
              <a:buFont typeface="Arial" panose="020B0604020202020204" pitchFamily="34" charset="0"/>
              <a:buChar char="•"/>
            </a:pPr>
            <a:r>
              <a:rPr lang="en-US" b="0" i="0" u="none" strike="noStrike">
                <a:effectLst/>
              </a:rPr>
              <a:t>220 look for psychological keywords defined in dictionaries</a:t>
            </a:r>
          </a:p>
          <a:p>
            <a:endParaRPr lang="en-US" dirty="0"/>
          </a:p>
        </p:txBody>
      </p:sp>
      <mc:AlternateContent xmlns:mc="http://schemas.openxmlformats.org/markup-compatibility/2006" xmlns:p14="http://schemas.microsoft.com/office/powerpoint/2010/main">
        <mc:Choice Requires="p14">
          <p:contentPart p14:bwMode="auto" r:id="rId2">
            <p14:nvContentPartPr>
              <p14:cNvPr id="1039" name="Ink 103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039" name="Ink 103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1026" name="Picture 2" descr="Text&#10;&#10;Description automatically generated">
            <a:extLst>
              <a:ext uri="{FF2B5EF4-FFF2-40B4-BE49-F238E27FC236}">
                <a16:creationId xmlns:a16="http://schemas.microsoft.com/office/drawing/2014/main" id="{8DE51DDA-97BA-4BAF-9C81-81F1FFBE436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936" y="719987"/>
            <a:ext cx="5458968" cy="541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92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8CDC-F4D2-4F70-815D-0D833CA48C01}"/>
              </a:ext>
            </a:extLst>
          </p:cNvPr>
          <p:cNvSpPr>
            <a:spLocks noGrp="1"/>
          </p:cNvSpPr>
          <p:nvPr>
            <p:ph type="title"/>
          </p:nvPr>
        </p:nvSpPr>
        <p:spPr/>
        <p:txBody>
          <a:bodyPr/>
          <a:lstStyle/>
          <a:p>
            <a:r>
              <a:rPr lang="en-US" dirty="0"/>
              <a:t>Interpreting anomalies in context</a:t>
            </a:r>
          </a:p>
        </p:txBody>
      </p:sp>
      <p:sp>
        <p:nvSpPr>
          <p:cNvPr id="3" name="Content Placeholder 2">
            <a:extLst>
              <a:ext uri="{FF2B5EF4-FFF2-40B4-BE49-F238E27FC236}">
                <a16:creationId xmlns:a16="http://schemas.microsoft.com/office/drawing/2014/main" id="{965AA76F-F1F3-46B7-903A-F14F31B10C94}"/>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3200" b="0" i="0" u="none" strike="noStrike" dirty="0" err="1">
                <a:effectLst/>
              </a:rPr>
              <a:t>FluxFlow</a:t>
            </a:r>
            <a:r>
              <a:rPr lang="en-US" sz="3200" b="0" i="0" u="none" strike="noStrike" dirty="0">
                <a:effectLst/>
              </a:rPr>
              <a:t> Helps understand anomaly scores from the OCCRF Model</a:t>
            </a:r>
          </a:p>
          <a:p>
            <a:pPr rtl="0" fontAlgn="base">
              <a:spcBef>
                <a:spcPts val="0"/>
              </a:spcBef>
              <a:spcAft>
                <a:spcPts val="0"/>
              </a:spcAft>
              <a:buFont typeface="Arial" panose="020B0604020202020204" pitchFamily="34" charset="0"/>
              <a:buChar char="•"/>
            </a:pPr>
            <a:r>
              <a:rPr lang="en-US" sz="3200" b="0" i="0" u="none" strike="noStrike" dirty="0">
                <a:effectLst/>
              </a:rPr>
              <a:t>Feature differences between an anomalous thread and another thread provides intuitive interpretation</a:t>
            </a:r>
          </a:p>
          <a:p>
            <a:pPr rtl="0" fontAlgn="base">
              <a:spcBef>
                <a:spcPts val="0"/>
              </a:spcBef>
              <a:spcAft>
                <a:spcPts val="1200"/>
              </a:spcAft>
              <a:buFont typeface="Arial" panose="020B0604020202020204" pitchFamily="34" charset="0"/>
              <a:buChar char="•"/>
            </a:pPr>
            <a:r>
              <a:rPr lang="en-US" sz="3200" b="0" i="0" u="none" strike="noStrike" dirty="0">
                <a:effectLst/>
              </a:rPr>
              <a:t>A thread that disseminates a message differently than other patterns can be considered anomalous </a:t>
            </a:r>
          </a:p>
          <a:p>
            <a:pPr rtl="0" fontAlgn="base">
              <a:spcBef>
                <a:spcPts val="0"/>
              </a:spcBef>
              <a:spcAft>
                <a:spcPts val="0"/>
              </a:spcAft>
              <a:buFont typeface="Arial" panose="020B0604020202020204" pitchFamily="34" charset="0"/>
              <a:buChar char="•"/>
            </a:pPr>
            <a:r>
              <a:rPr lang="en-US" sz="3200" b="0" i="0" u="none" strike="noStrike" dirty="0">
                <a:effectLst/>
              </a:rPr>
              <a:t>Interactions between users can imply why a thread is anomalous</a:t>
            </a:r>
          </a:p>
          <a:p>
            <a:endParaRPr lang="en-US" dirty="0"/>
          </a:p>
        </p:txBody>
      </p:sp>
    </p:spTree>
    <p:extLst>
      <p:ext uri="{BB962C8B-B14F-4D97-AF65-F5344CB8AC3E}">
        <p14:creationId xmlns:p14="http://schemas.microsoft.com/office/powerpoint/2010/main" val="132797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9009-B16D-4FA2-927D-224D5E7A87EB}"/>
              </a:ext>
            </a:extLst>
          </p:cNvPr>
          <p:cNvSpPr>
            <a:spLocks noGrp="1"/>
          </p:cNvSpPr>
          <p:nvPr>
            <p:ph type="title"/>
          </p:nvPr>
        </p:nvSpPr>
        <p:spPr/>
        <p:txBody>
          <a:bodyPr/>
          <a:lstStyle/>
          <a:p>
            <a:r>
              <a:rPr lang="en-US" dirty="0"/>
              <a:t>The 5 visualizations</a:t>
            </a:r>
          </a:p>
        </p:txBody>
      </p:sp>
      <p:sp>
        <p:nvSpPr>
          <p:cNvPr id="3" name="Content Placeholder 2">
            <a:extLst>
              <a:ext uri="{FF2B5EF4-FFF2-40B4-BE49-F238E27FC236}">
                <a16:creationId xmlns:a16="http://schemas.microsoft.com/office/drawing/2014/main" id="{D0132EDC-C9CE-4231-85E6-92E2ADF4F7A0}"/>
              </a:ext>
            </a:extLst>
          </p:cNvPr>
          <p:cNvSpPr>
            <a:spLocks noGrp="1"/>
          </p:cNvSpPr>
          <p:nvPr>
            <p:ph idx="1"/>
          </p:nvPr>
        </p:nvSpPr>
        <p:spPr/>
        <p:txBody>
          <a:bodyPr/>
          <a:lstStyle/>
          <a:p>
            <a:pPr rtl="0" fontAlgn="base">
              <a:spcBef>
                <a:spcPts val="0"/>
              </a:spcBef>
              <a:spcAft>
                <a:spcPts val="0"/>
              </a:spcAft>
              <a:buFont typeface="+mj-lt"/>
              <a:buAutoNum type="arabicPeriod"/>
            </a:pPr>
            <a:r>
              <a:rPr lang="en-US" sz="3200" b="0" i="0" u="none" strike="noStrike" dirty="0">
                <a:effectLst/>
              </a:rPr>
              <a:t>Retweeting threads with OCCRF rankings and anomaly scores</a:t>
            </a:r>
          </a:p>
          <a:p>
            <a:pPr rtl="0" fontAlgn="base">
              <a:spcBef>
                <a:spcPts val="0"/>
              </a:spcBef>
              <a:spcAft>
                <a:spcPts val="0"/>
              </a:spcAft>
              <a:buFont typeface="+mj-lt"/>
              <a:buAutoNum type="arabicPeriod"/>
            </a:pPr>
            <a:r>
              <a:rPr lang="en-US" sz="3200" b="0" i="0" u="none" strike="noStrike" dirty="0">
                <a:effectLst/>
              </a:rPr>
              <a:t>Hidden states and vectors used in OCCRF</a:t>
            </a:r>
          </a:p>
          <a:p>
            <a:pPr rtl="0" fontAlgn="base">
              <a:spcBef>
                <a:spcPts val="0"/>
              </a:spcBef>
              <a:spcAft>
                <a:spcPts val="0"/>
              </a:spcAft>
              <a:buFont typeface="+mj-lt"/>
              <a:buAutoNum type="arabicPeriod"/>
            </a:pPr>
            <a:r>
              <a:rPr lang="en-US" sz="3200" b="0" i="0" u="none" strike="noStrike" dirty="0">
                <a:effectLst/>
              </a:rPr>
              <a:t>MDS projection in feature space</a:t>
            </a:r>
          </a:p>
          <a:p>
            <a:pPr rtl="0" fontAlgn="base">
              <a:spcBef>
                <a:spcPts val="0"/>
              </a:spcBef>
              <a:spcAft>
                <a:spcPts val="1200"/>
              </a:spcAft>
              <a:buFont typeface="+mj-lt"/>
              <a:buAutoNum type="arabicPeriod"/>
            </a:pPr>
            <a:r>
              <a:rPr lang="en-US" sz="3200" b="0" i="0" u="none" strike="noStrike" dirty="0">
                <a:effectLst/>
              </a:rPr>
              <a:t>Hierarchical topic clusters of threads</a:t>
            </a:r>
          </a:p>
          <a:p>
            <a:pPr rtl="0" fontAlgn="base">
              <a:spcBef>
                <a:spcPts val="0"/>
              </a:spcBef>
              <a:spcAft>
                <a:spcPts val="0"/>
              </a:spcAft>
              <a:buFont typeface="+mj-lt"/>
              <a:buAutoNum type="arabicPeriod"/>
            </a:pPr>
            <a:r>
              <a:rPr lang="en-US" sz="3200" b="0" i="0" u="none" strike="noStrike" dirty="0">
                <a:effectLst/>
              </a:rPr>
              <a:t>Historical interactions among users</a:t>
            </a:r>
          </a:p>
          <a:p>
            <a:endParaRPr lang="en-US" dirty="0"/>
          </a:p>
        </p:txBody>
      </p:sp>
    </p:spTree>
    <p:extLst>
      <p:ext uri="{BB962C8B-B14F-4D97-AF65-F5344CB8AC3E}">
        <p14:creationId xmlns:p14="http://schemas.microsoft.com/office/powerpoint/2010/main" val="472702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CD9B-8512-4896-8C1D-F12DCEA4D10B}"/>
              </a:ext>
            </a:extLst>
          </p:cNvPr>
          <p:cNvSpPr>
            <a:spLocks noGrp="1"/>
          </p:cNvSpPr>
          <p:nvPr>
            <p:ph type="title"/>
          </p:nvPr>
        </p:nvSpPr>
        <p:spPr/>
        <p:txBody>
          <a:bodyPr>
            <a:normAutofit fontScale="90000"/>
          </a:bodyPr>
          <a:lstStyle/>
          <a:p>
            <a:r>
              <a:rPr lang="en-US" dirty="0"/>
              <a:t>Design guidelines for developing visual analytics systems for information spreading</a:t>
            </a:r>
          </a:p>
        </p:txBody>
      </p:sp>
      <p:sp>
        <p:nvSpPr>
          <p:cNvPr id="3" name="Content Placeholder 2">
            <a:extLst>
              <a:ext uri="{FF2B5EF4-FFF2-40B4-BE49-F238E27FC236}">
                <a16:creationId xmlns:a16="http://schemas.microsoft.com/office/drawing/2014/main" id="{F63197FF-E0E7-4500-A067-585BD673FAA5}"/>
              </a:ext>
            </a:extLst>
          </p:cNvPr>
          <p:cNvSpPr>
            <a:spLocks noGrp="1"/>
          </p:cNvSpPr>
          <p:nvPr>
            <p:ph idx="1"/>
          </p:nvPr>
        </p:nvSpPr>
        <p:spPr/>
        <p:txBody>
          <a:bodyPr>
            <a:normAutofit/>
          </a:bodyPr>
          <a:lstStyle/>
          <a:p>
            <a:pPr rtl="0" fontAlgn="base">
              <a:spcBef>
                <a:spcPts val="0"/>
              </a:spcBef>
              <a:spcAft>
                <a:spcPts val="0"/>
              </a:spcAft>
              <a:buFont typeface="+mj-lt"/>
              <a:buAutoNum type="arabicPeriod"/>
            </a:pPr>
            <a:r>
              <a:rPr lang="en-US" sz="3200" b="0" i="0" u="none" strike="noStrike" dirty="0">
                <a:effectLst/>
              </a:rPr>
              <a:t>Summarizing and aggregating important features of retweeting threads</a:t>
            </a:r>
          </a:p>
          <a:p>
            <a:pPr rtl="0" fontAlgn="base">
              <a:spcBef>
                <a:spcPts val="0"/>
              </a:spcBef>
              <a:spcAft>
                <a:spcPts val="0"/>
              </a:spcAft>
              <a:buFont typeface="+mj-lt"/>
              <a:buAutoNum type="arabicPeriod"/>
            </a:pPr>
            <a:r>
              <a:rPr lang="en-US" sz="3200" b="0" i="0" u="none" strike="noStrike" dirty="0">
                <a:effectLst/>
              </a:rPr>
              <a:t>Indicating characteristics and connections of  involving users</a:t>
            </a:r>
          </a:p>
          <a:p>
            <a:pPr rtl="0" fontAlgn="base">
              <a:spcBef>
                <a:spcPts val="0"/>
              </a:spcBef>
              <a:spcAft>
                <a:spcPts val="0"/>
              </a:spcAft>
              <a:buFont typeface="+mj-lt"/>
              <a:buAutoNum type="arabicPeriod"/>
            </a:pPr>
            <a:r>
              <a:rPr lang="en-US" sz="3200" b="0" i="0" u="none" strike="noStrike" dirty="0">
                <a:effectLst/>
              </a:rPr>
              <a:t>Reveals temporal patterns of information spreading</a:t>
            </a:r>
          </a:p>
          <a:p>
            <a:pPr rtl="0" fontAlgn="base">
              <a:spcBef>
                <a:spcPts val="0"/>
              </a:spcBef>
              <a:spcAft>
                <a:spcPts val="0"/>
              </a:spcAft>
              <a:buFont typeface="+mj-lt"/>
              <a:buAutoNum type="arabicPeriod"/>
            </a:pPr>
            <a:r>
              <a:rPr lang="en-US" sz="3200" b="0" i="0" u="none" strike="noStrike" dirty="0">
                <a:effectLst/>
              </a:rPr>
              <a:t>Facilitating visual data comparisons and correlations</a:t>
            </a:r>
          </a:p>
          <a:p>
            <a:pPr rtl="0" fontAlgn="base">
              <a:spcBef>
                <a:spcPts val="0"/>
              </a:spcBef>
              <a:spcAft>
                <a:spcPts val="1200"/>
              </a:spcAft>
              <a:buFont typeface="+mj-lt"/>
              <a:buAutoNum type="arabicPeriod"/>
            </a:pPr>
            <a:r>
              <a:rPr lang="en-US" sz="3200" b="0" i="0" u="none" strike="noStrike" dirty="0">
                <a:effectLst/>
              </a:rPr>
              <a:t>Providing diverse data perspectives and views</a:t>
            </a:r>
          </a:p>
          <a:p>
            <a:pPr rtl="0" fontAlgn="base">
              <a:spcBef>
                <a:spcPts val="0"/>
              </a:spcBef>
              <a:spcAft>
                <a:spcPts val="0"/>
              </a:spcAft>
              <a:buFont typeface="+mj-lt"/>
              <a:buAutoNum type="arabicPeriod"/>
            </a:pPr>
            <a:r>
              <a:rPr lang="en-US" sz="3200" b="0" i="0" u="none" strike="noStrike" dirty="0">
                <a:effectLst/>
              </a:rPr>
              <a:t>Accessing deep-level information of the model and input</a:t>
            </a:r>
          </a:p>
          <a:p>
            <a:endParaRPr lang="en-US" sz="3200" dirty="0"/>
          </a:p>
        </p:txBody>
      </p:sp>
    </p:spTree>
    <p:extLst>
      <p:ext uri="{BB962C8B-B14F-4D97-AF65-F5344CB8AC3E}">
        <p14:creationId xmlns:p14="http://schemas.microsoft.com/office/powerpoint/2010/main" val="4248634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87EA3-90FE-4048-B4B1-B09AB2A5ED4B}"/>
              </a:ext>
            </a:extLst>
          </p:cNvPr>
          <p:cNvSpPr>
            <a:spLocks noGrp="1"/>
          </p:cNvSpPr>
          <p:nvPr>
            <p:ph type="title"/>
          </p:nvPr>
        </p:nvSpPr>
        <p:spPr>
          <a:xfrm>
            <a:off x="6739128" y="638089"/>
            <a:ext cx="4818888" cy="1476801"/>
          </a:xfrm>
        </p:spPr>
        <p:txBody>
          <a:bodyPr anchor="b">
            <a:normAutofit/>
          </a:bodyPr>
          <a:lstStyle/>
          <a:p>
            <a:pPr>
              <a:lnSpc>
                <a:spcPct val="90000"/>
              </a:lnSpc>
            </a:pPr>
            <a:r>
              <a:rPr lang="en-US" sz="4800"/>
              <a:t>SPREADING ON SOCIAL MEDIA:</a:t>
            </a:r>
          </a:p>
        </p:txBody>
      </p:sp>
      <p:sp>
        <p:nvSpPr>
          <p:cNvPr id="206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7BAE44"/>
          </a:solidFill>
          <a:ln w="38100" cap="rnd">
            <a:solidFill>
              <a:srgbClr val="7BAE4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ED7B91-BF58-4ACD-A6FF-B67BF73C805D}"/>
              </a:ext>
            </a:extLst>
          </p:cNvPr>
          <p:cNvSpPr>
            <a:spLocks noGrp="1"/>
          </p:cNvSpPr>
          <p:nvPr>
            <p:ph idx="1"/>
          </p:nvPr>
        </p:nvSpPr>
        <p:spPr>
          <a:xfrm>
            <a:off x="6739128" y="2664886"/>
            <a:ext cx="4818888" cy="3550789"/>
          </a:xfrm>
        </p:spPr>
        <p:txBody>
          <a:bodyPr anchor="t">
            <a:normAutofit/>
          </a:bodyPr>
          <a:lstStyle/>
          <a:p>
            <a:pPr rtl="0">
              <a:spcBef>
                <a:spcPts val="0"/>
              </a:spcBef>
              <a:spcAft>
                <a:spcPts val="1200"/>
              </a:spcAft>
            </a:pPr>
            <a:r>
              <a:rPr lang="en-US" sz="3200" b="0" i="0" u="none" strike="noStrike" dirty="0">
                <a:effectLst/>
              </a:rPr>
              <a:t>Thread glyphs to consolidate key Information and three thread timeline Visualizations to uncover temporal</a:t>
            </a:r>
            <a:r>
              <a:rPr lang="en-US" sz="3200" dirty="0"/>
              <a:t> </a:t>
            </a:r>
            <a:r>
              <a:rPr lang="en-US" sz="3200" b="0" i="0" u="none" strike="noStrike" dirty="0">
                <a:effectLst/>
              </a:rPr>
              <a:t>Patterns with different perspectives.</a:t>
            </a:r>
            <a:endParaRPr lang="en-US" sz="3200" b="0" dirty="0">
              <a:effectLst/>
            </a:endParaRPr>
          </a:p>
          <a:p>
            <a:pPr marL="0" indent="0">
              <a:buNone/>
            </a:pPr>
            <a:br>
              <a:rPr lang="en-US" sz="2600" dirty="0"/>
            </a:br>
            <a:endParaRPr lang="en-US" sz="2600" dirty="0"/>
          </a:p>
        </p:txBody>
      </p:sp>
      <mc:AlternateContent xmlns:mc="http://schemas.openxmlformats.org/markup-compatibility/2006" xmlns:p14="http://schemas.microsoft.com/office/powerpoint/2010/main">
        <mc:Choice Requires="p14">
          <p:contentPart p14:bwMode="auto" r:id="rId2">
            <p14:nvContentPartPr>
              <p14:cNvPr id="2066" name="Ink 206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066" name="Ink 206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2050" name="Picture 2">
            <a:extLst>
              <a:ext uri="{FF2B5EF4-FFF2-40B4-BE49-F238E27FC236}">
                <a16:creationId xmlns:a16="http://schemas.microsoft.com/office/drawing/2014/main" id="{7600AD6A-3E66-4143-BFBC-50F65D433F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780" r="15746" b="1"/>
          <a:stretch/>
        </p:blipFill>
        <p:spPr bwMode="auto">
          <a:xfrm>
            <a:off x="630936" y="707753"/>
            <a:ext cx="5458968" cy="544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94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C54B211C-C0F6-4AE8-8121-30879CBB4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09072-F281-49C8-B127-DF349B625383}"/>
              </a:ext>
            </a:extLst>
          </p:cNvPr>
          <p:cNvSpPr>
            <a:spLocks noGrp="1"/>
          </p:cNvSpPr>
          <p:nvPr>
            <p:ph type="title"/>
          </p:nvPr>
        </p:nvSpPr>
        <p:spPr>
          <a:xfrm>
            <a:off x="630936" y="4566390"/>
            <a:ext cx="3419856" cy="1601481"/>
          </a:xfrm>
        </p:spPr>
        <p:txBody>
          <a:bodyPr anchor="ctr">
            <a:normAutofit/>
          </a:bodyPr>
          <a:lstStyle/>
          <a:p>
            <a:r>
              <a:rPr lang="en-US" sz="4800" dirty="0"/>
              <a:t>Thread Timelines</a:t>
            </a:r>
          </a:p>
        </p:txBody>
      </p:sp>
      <p:sp>
        <p:nvSpPr>
          <p:cNvPr id="3" name="Content Placeholder 2">
            <a:extLst>
              <a:ext uri="{FF2B5EF4-FFF2-40B4-BE49-F238E27FC236}">
                <a16:creationId xmlns:a16="http://schemas.microsoft.com/office/drawing/2014/main" id="{C524A370-5C43-4794-961A-A6FBD4EF2F3C}"/>
              </a:ext>
            </a:extLst>
          </p:cNvPr>
          <p:cNvSpPr>
            <a:spLocks noGrp="1"/>
          </p:cNvSpPr>
          <p:nvPr>
            <p:ph idx="1"/>
          </p:nvPr>
        </p:nvSpPr>
        <p:spPr>
          <a:xfrm>
            <a:off x="4654294" y="4566389"/>
            <a:ext cx="6894577" cy="2163184"/>
          </a:xfrm>
        </p:spPr>
        <p:txBody>
          <a:bodyPr anchor="ctr">
            <a:noAutofit/>
          </a:bodyPr>
          <a:lstStyle/>
          <a:p>
            <a:pPr rtl="0">
              <a:lnSpc>
                <a:spcPct val="100000"/>
              </a:lnSpc>
              <a:spcBef>
                <a:spcPts val="0"/>
              </a:spcBef>
              <a:spcAft>
                <a:spcPts val="1200"/>
              </a:spcAft>
            </a:pPr>
            <a:r>
              <a:rPr lang="en-US" sz="2400" b="0" i="0" u="none" strike="noStrike" dirty="0">
                <a:effectLst/>
              </a:rPr>
              <a:t>b = Volume chart - shows temporal user trends such as: male, female, </a:t>
            </a:r>
            <a:r>
              <a:rPr lang="en-US" sz="2400" b="0" i="0" u="none" strike="noStrike" dirty="0" err="1">
                <a:effectLst/>
              </a:rPr>
              <a:t>etc</a:t>
            </a:r>
            <a:endParaRPr lang="en-US" sz="2400" b="0" dirty="0">
              <a:effectLst/>
            </a:endParaRPr>
          </a:p>
          <a:p>
            <a:pPr rtl="0">
              <a:lnSpc>
                <a:spcPct val="100000"/>
              </a:lnSpc>
              <a:spcBef>
                <a:spcPts val="0"/>
              </a:spcBef>
              <a:spcAft>
                <a:spcPts val="1200"/>
              </a:spcAft>
            </a:pPr>
            <a:r>
              <a:rPr lang="en-US" sz="2400" b="0" i="0" u="none" strike="noStrike" dirty="0">
                <a:effectLst/>
              </a:rPr>
              <a:t>c = Linear circle view - illustrates timestamp of each retweet event, each user a small circle</a:t>
            </a:r>
            <a:endParaRPr lang="en-US" sz="2400" b="0" dirty="0">
              <a:effectLst/>
            </a:endParaRPr>
          </a:p>
          <a:p>
            <a:pPr rtl="0">
              <a:lnSpc>
                <a:spcPct val="100000"/>
              </a:lnSpc>
              <a:spcBef>
                <a:spcPts val="0"/>
              </a:spcBef>
              <a:spcAft>
                <a:spcPts val="1200"/>
              </a:spcAft>
            </a:pPr>
            <a:r>
              <a:rPr lang="en-US" sz="2400" b="0" i="0" u="none" strike="noStrike" dirty="0">
                <a:effectLst/>
              </a:rPr>
              <a:t>d = Volume circle view - important thread participants displayed </a:t>
            </a:r>
            <a:br>
              <a:rPr lang="en-US" sz="2400" dirty="0"/>
            </a:br>
            <a:endParaRPr lang="en-US" sz="2400" dirty="0"/>
          </a:p>
        </p:txBody>
      </p:sp>
      <mc:AlternateContent xmlns:mc="http://schemas.openxmlformats.org/markup-compatibility/2006" xmlns:p14="http://schemas.microsoft.com/office/powerpoint/2010/main">
        <mc:Choice Requires="p14">
          <p:contentPart p14:bwMode="auto" r:id="rId2">
            <p14:nvContentPartPr>
              <p14:cNvPr id="3083" name="Ink 308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3083" name="Ink 308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pic>
        <p:nvPicPr>
          <p:cNvPr id="3076" name="Picture 4">
            <a:extLst>
              <a:ext uri="{FF2B5EF4-FFF2-40B4-BE49-F238E27FC236}">
                <a16:creationId xmlns:a16="http://schemas.microsoft.com/office/drawing/2014/main" id="{B95D9A05-FAC9-4DF6-BA22-1E47E20C006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5979" y="630936"/>
            <a:ext cx="10707849" cy="3667437"/>
          </a:xfrm>
          <a:prstGeom prst="rect">
            <a:avLst/>
          </a:prstGeom>
          <a:noFill/>
          <a:extLst>
            <a:ext uri="{909E8E84-426E-40DD-AFC4-6F175D3DCCD1}">
              <a14:hiddenFill xmlns:a14="http://schemas.microsoft.com/office/drawing/2010/main">
                <a:solidFill>
                  <a:srgbClr val="FFFFFF"/>
                </a:solidFill>
              </a14:hiddenFill>
            </a:ext>
          </a:extLst>
        </p:spPr>
      </p:pic>
      <p:sp>
        <p:nvSpPr>
          <p:cNvPr id="309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7BAE44"/>
          </a:solidFill>
          <a:ln w="34925">
            <a:solidFill>
              <a:srgbClr val="7BAE4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549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3" name="Rectangle 414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89EE8-6D0B-4BC5-A2C5-BDA4F9A37883}"/>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a:t>Social Media Visual Analytics:</a:t>
            </a:r>
          </a:p>
        </p:txBody>
      </p:sp>
      <p:sp>
        <p:nvSpPr>
          <p:cNvPr id="414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7BAE44"/>
          </a:solidFill>
          <a:ln w="38100" cap="rnd">
            <a:solidFill>
              <a:srgbClr val="7BAE4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942993-0ACB-4A38-8D50-565E861660DA}"/>
              </a:ext>
            </a:extLst>
          </p:cNvPr>
          <p:cNvSpPr>
            <a:spLocks noGrp="1"/>
          </p:cNvSpPr>
          <p:nvPr>
            <p:ph idx="1"/>
          </p:nvPr>
        </p:nvSpPr>
        <p:spPr>
          <a:xfrm>
            <a:off x="630936" y="2660904"/>
            <a:ext cx="5564020" cy="3653382"/>
          </a:xfrm>
        </p:spPr>
        <p:txBody>
          <a:bodyPr anchor="t">
            <a:normAutofit/>
          </a:bodyPr>
          <a:lstStyle/>
          <a:p>
            <a:pPr rtl="0">
              <a:lnSpc>
                <a:spcPct val="100000"/>
              </a:lnSpc>
              <a:spcBef>
                <a:spcPts val="0"/>
              </a:spcBef>
              <a:spcAft>
                <a:spcPts val="1200"/>
              </a:spcAft>
            </a:pPr>
            <a:r>
              <a:rPr lang="en-US" b="0" i="0" u="none" strike="noStrike" dirty="0">
                <a:effectLst/>
              </a:rPr>
              <a:t>With the development of social media (such as Twitter, Flickr, Foursquare, </a:t>
            </a:r>
            <a:r>
              <a:rPr lang="en-US" b="0" i="0" u="none" strike="noStrike" dirty="0" err="1">
                <a:effectLst/>
              </a:rPr>
              <a:t>Sina</a:t>
            </a:r>
            <a:r>
              <a:rPr lang="en-US" b="0" i="0" u="none" strike="noStrike" dirty="0">
                <a:effectLst/>
              </a:rPr>
              <a:t> Weibo, etc.), a large number of people are now using them and the</a:t>
            </a:r>
            <a:r>
              <a:rPr lang="en-US" dirty="0"/>
              <a:t> </a:t>
            </a:r>
            <a:r>
              <a:rPr lang="en-US" b="0" i="0" u="none" strike="noStrike" dirty="0">
                <a:effectLst/>
              </a:rPr>
              <a:t>information provides meaningful information and reflects human social behavior.</a:t>
            </a:r>
            <a:endParaRPr lang="en-US" b="0" dirty="0">
              <a:effectLst/>
            </a:endParaRPr>
          </a:p>
          <a:p>
            <a:pPr marL="0" indent="0">
              <a:lnSpc>
                <a:spcPct val="100000"/>
              </a:lnSpc>
              <a:buNone/>
            </a:pPr>
            <a:br>
              <a:rPr lang="en-US" dirty="0"/>
            </a:br>
            <a:endParaRPr lang="en-US" dirty="0"/>
          </a:p>
        </p:txBody>
      </p:sp>
      <mc:AlternateContent xmlns:mc="http://schemas.openxmlformats.org/markup-compatibility/2006" xmlns:p14="http://schemas.microsoft.com/office/powerpoint/2010/main">
        <mc:Choice Requires="p14">
          <p:contentPart p14:bwMode="auto" r:id="rId2">
            <p14:nvContentPartPr>
              <p14:cNvPr id="4147" name="Ink 414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147" name="Ink 414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098" name="Picture 2">
            <a:extLst>
              <a:ext uri="{FF2B5EF4-FFF2-40B4-BE49-F238E27FC236}">
                <a16:creationId xmlns:a16="http://schemas.microsoft.com/office/drawing/2014/main" id="{812C0E3F-B276-4E08-AA79-30C865E2A5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5678"/>
          <a:stretch/>
        </p:blipFill>
        <p:spPr bwMode="auto">
          <a:xfrm>
            <a:off x="6362185" y="176821"/>
            <a:ext cx="4939388" cy="642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0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6E93-8853-43DB-A8F5-7670A3BD8AE6}"/>
              </a:ext>
            </a:extLst>
          </p:cNvPr>
          <p:cNvSpPr>
            <a:spLocks noGrp="1"/>
          </p:cNvSpPr>
          <p:nvPr>
            <p:ph type="title"/>
          </p:nvPr>
        </p:nvSpPr>
        <p:spPr/>
        <p:txBody>
          <a:bodyPr/>
          <a:lstStyle/>
          <a:p>
            <a:r>
              <a:rPr lang="en-US"/>
              <a:t>Task Summary</a:t>
            </a:r>
            <a:endParaRPr lang="en-US" dirty="0"/>
          </a:p>
        </p:txBody>
      </p:sp>
      <p:graphicFrame>
        <p:nvGraphicFramePr>
          <p:cNvPr id="13" name="Content Placeholder 2">
            <a:extLst>
              <a:ext uri="{FF2B5EF4-FFF2-40B4-BE49-F238E27FC236}">
                <a16:creationId xmlns:a16="http://schemas.microsoft.com/office/drawing/2014/main" id="{99B10F12-0EC5-E2F5-1CB9-10E420F15A9B}"/>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26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AF5A-6056-4C00-8E24-21A118C69918}"/>
              </a:ext>
            </a:extLst>
          </p:cNvPr>
          <p:cNvSpPr>
            <a:spLocks noGrp="1"/>
          </p:cNvSpPr>
          <p:nvPr>
            <p:ph type="title"/>
          </p:nvPr>
        </p:nvSpPr>
        <p:spPr/>
        <p:txBody>
          <a:bodyPr/>
          <a:lstStyle/>
          <a:p>
            <a:r>
              <a:rPr lang="en-US" dirty="0"/>
              <a:t>Why Flux flow</a:t>
            </a:r>
          </a:p>
        </p:txBody>
      </p:sp>
      <p:sp>
        <p:nvSpPr>
          <p:cNvPr id="3" name="Content Placeholder 2">
            <a:extLst>
              <a:ext uri="{FF2B5EF4-FFF2-40B4-BE49-F238E27FC236}">
                <a16:creationId xmlns:a16="http://schemas.microsoft.com/office/drawing/2014/main" id="{FB63A870-2753-4F49-8CEA-EFE38819217D}"/>
              </a:ext>
            </a:extLst>
          </p:cNvPr>
          <p:cNvSpPr>
            <a:spLocks noGrp="1"/>
          </p:cNvSpPr>
          <p:nvPr>
            <p:ph idx="1"/>
          </p:nvPr>
        </p:nvSpPr>
        <p:spPr/>
        <p:txBody>
          <a:bodyPr/>
          <a:lstStyle/>
          <a:p>
            <a:r>
              <a:rPr lang="en-US" dirty="0"/>
              <a:t>Generally, we will use certain algorithms to detect the anomalies, we can easily raise a question that based on what criteria the algorithm is identifying the anomalies and how the detected anomalies are different from others.</a:t>
            </a:r>
          </a:p>
          <a:p>
            <a:r>
              <a:rPr lang="en-US" dirty="0"/>
              <a:t>In order to face the above challenges, we will be using the flux flow to detect anomalies on social media. Flux flow is combination of Machine Learning algorithms/methods to detect the anomalies.</a:t>
            </a:r>
          </a:p>
          <a:p>
            <a:r>
              <a:rPr lang="en-US" dirty="0"/>
              <a:t>We will give the social media data as input to the FLUX FLOW and it will process the information and will provide output anomalies like outliers, redundant data and noisy data.</a:t>
            </a:r>
          </a:p>
        </p:txBody>
      </p:sp>
    </p:spTree>
    <p:extLst>
      <p:ext uri="{BB962C8B-B14F-4D97-AF65-F5344CB8AC3E}">
        <p14:creationId xmlns:p14="http://schemas.microsoft.com/office/powerpoint/2010/main" val="328214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E4AD-7199-4AD3-8736-5544BE68D921}"/>
              </a:ext>
            </a:extLst>
          </p:cNvPr>
          <p:cNvSpPr>
            <a:spLocks noGrp="1"/>
          </p:cNvSpPr>
          <p:nvPr>
            <p:ph type="title"/>
          </p:nvPr>
        </p:nvSpPr>
        <p:spPr/>
        <p:txBody>
          <a:bodyPr/>
          <a:lstStyle/>
          <a:p>
            <a:r>
              <a:rPr lang="en-US"/>
              <a:t>Visualization techniques summary</a:t>
            </a:r>
            <a:endParaRPr lang="en-US" dirty="0"/>
          </a:p>
        </p:txBody>
      </p:sp>
      <p:graphicFrame>
        <p:nvGraphicFramePr>
          <p:cNvPr id="7" name="Content Placeholder 2">
            <a:extLst>
              <a:ext uri="{FF2B5EF4-FFF2-40B4-BE49-F238E27FC236}">
                <a16:creationId xmlns:a16="http://schemas.microsoft.com/office/drawing/2014/main" id="{37FA09ED-25C8-3A62-A105-A6FA74DCE410}"/>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2146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7BAE44"/>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EB13056-0C0B-41C6-9735-5213238E39DA}"/>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Evaluation</a:t>
            </a:r>
          </a:p>
        </p:txBody>
      </p:sp>
      <p:sp>
        <p:nvSpPr>
          <p:cNvPr id="13" name="Content Placeholder 2">
            <a:extLst>
              <a:ext uri="{FF2B5EF4-FFF2-40B4-BE49-F238E27FC236}">
                <a16:creationId xmlns:a16="http://schemas.microsoft.com/office/drawing/2014/main" id="{D43684B5-C2EB-4BBA-8E42-56B6465EEE8A}"/>
              </a:ext>
            </a:extLst>
          </p:cNvPr>
          <p:cNvSpPr>
            <a:spLocks noGrp="1"/>
          </p:cNvSpPr>
          <p:nvPr>
            <p:ph idx="1"/>
          </p:nvPr>
        </p:nvSpPr>
        <p:spPr>
          <a:xfrm>
            <a:off x="838200" y="2586789"/>
            <a:ext cx="10515600" cy="3590174"/>
          </a:xfrm>
        </p:spPr>
        <p:txBody>
          <a:bodyPr>
            <a:normAutofit/>
          </a:bodyPr>
          <a:lstStyle/>
          <a:p>
            <a:pPr rtl="0" fontAlgn="base">
              <a:spcBef>
                <a:spcPts val="1200"/>
              </a:spcBef>
              <a:spcAft>
                <a:spcPts val="0"/>
              </a:spcAft>
              <a:buFont typeface="Arial" panose="020B0604020202020204" pitchFamily="34" charset="0"/>
              <a:buChar char="•"/>
            </a:pPr>
            <a:r>
              <a:rPr lang="en-US" b="0" i="0" u="none" strike="noStrike" dirty="0">
                <a:effectLst/>
              </a:rPr>
              <a:t>Datasets: two 10% Twitter feed datasets collected during two significant events:</a:t>
            </a:r>
            <a:br>
              <a:rPr lang="en-US" b="0" i="0" u="none" strike="noStrike" dirty="0">
                <a:effectLst/>
              </a:rPr>
            </a:br>
            <a:r>
              <a:rPr lang="en-US" b="0" i="0" u="none" strike="noStrike" dirty="0">
                <a:effectLst/>
              </a:rPr>
              <a:t>– 2012 Hurricane Sandy(52 million tweets)</a:t>
            </a:r>
            <a:br>
              <a:rPr lang="en-US" b="0" i="0" u="none" strike="noStrike" dirty="0">
                <a:effectLst/>
              </a:rPr>
            </a:br>
            <a:r>
              <a:rPr lang="en-US" b="0" i="0" u="none" strike="noStrike" dirty="0">
                <a:effectLst/>
              </a:rPr>
              <a:t>– 2013 Boston Marathon Bombing(242 million tweets)</a:t>
            </a:r>
          </a:p>
          <a:p>
            <a:pPr rtl="0" fontAlgn="base">
              <a:spcBef>
                <a:spcPts val="0"/>
              </a:spcBef>
              <a:spcAft>
                <a:spcPts val="1200"/>
              </a:spcAft>
              <a:buFont typeface="Arial" panose="020B0604020202020204" pitchFamily="34" charset="0"/>
              <a:buChar char="•"/>
            </a:pPr>
            <a:r>
              <a:rPr lang="en-US" b="0" i="0" u="none" strike="noStrike" dirty="0">
                <a:effectLst/>
              </a:rPr>
              <a:t>Baseline: One-Class SVM (OCSVM) [</a:t>
            </a:r>
            <a:r>
              <a:rPr lang="en-US" b="0" i="0" u="none" strike="noStrike" dirty="0" err="1">
                <a:effectLst/>
              </a:rPr>
              <a:t>Scholkopf</a:t>
            </a:r>
            <a:r>
              <a:rPr lang="en-US" b="0" i="0" u="none" strike="noStrike" dirty="0">
                <a:effectLst/>
              </a:rPr>
              <a:t> et al., 2001]</a:t>
            </a:r>
          </a:p>
          <a:p>
            <a:pPr rtl="0" fontAlgn="base">
              <a:spcBef>
                <a:spcPts val="1200"/>
              </a:spcBef>
              <a:spcAft>
                <a:spcPts val="0"/>
              </a:spcAft>
              <a:buFont typeface="Arial" panose="020B0604020202020204" pitchFamily="34" charset="0"/>
              <a:buChar char="•"/>
            </a:pPr>
            <a:r>
              <a:rPr lang="en-US" b="0" i="0" u="none" strike="noStrike" dirty="0">
                <a:effectLst/>
              </a:rPr>
              <a:t>Ground truth: manually labeled by three annotators to based on reports after the events</a:t>
            </a:r>
          </a:p>
          <a:p>
            <a:endParaRPr lang="en-US" dirty="0"/>
          </a:p>
        </p:txBody>
      </p:sp>
    </p:spTree>
    <p:extLst>
      <p:ext uri="{BB962C8B-B14F-4D97-AF65-F5344CB8AC3E}">
        <p14:creationId xmlns:p14="http://schemas.microsoft.com/office/powerpoint/2010/main" val="1067303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7BAE44"/>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28380F1-9456-4BC7-8F7E-631534859D3C}"/>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DISCUSSION</a:t>
            </a:r>
          </a:p>
        </p:txBody>
      </p:sp>
      <p:sp>
        <p:nvSpPr>
          <p:cNvPr id="3" name="Content Placeholder 2">
            <a:extLst>
              <a:ext uri="{FF2B5EF4-FFF2-40B4-BE49-F238E27FC236}">
                <a16:creationId xmlns:a16="http://schemas.microsoft.com/office/drawing/2014/main" id="{F6B4FAB0-2733-4483-8805-10354E7909AE}"/>
              </a:ext>
            </a:extLst>
          </p:cNvPr>
          <p:cNvSpPr>
            <a:spLocks noGrp="1"/>
          </p:cNvSpPr>
          <p:nvPr>
            <p:ph idx="1"/>
          </p:nvPr>
        </p:nvSpPr>
        <p:spPr>
          <a:xfrm>
            <a:off x="838200" y="2586789"/>
            <a:ext cx="10515600" cy="3590174"/>
          </a:xfrm>
        </p:spPr>
        <p:txBody>
          <a:bodyPr>
            <a:normAutofit/>
          </a:bodyPr>
          <a:lstStyle/>
          <a:p>
            <a:pPr rtl="0" fontAlgn="base">
              <a:spcBef>
                <a:spcPts val="0"/>
              </a:spcBef>
              <a:spcAft>
                <a:spcPts val="0"/>
              </a:spcAft>
              <a:buFont typeface="Arial" panose="020B0604020202020204" pitchFamily="34" charset="0"/>
              <a:buChar char="•"/>
            </a:pPr>
            <a:r>
              <a:rPr lang="en-US" b="0" i="0" u="none" strike="noStrike">
                <a:effectLst/>
              </a:rPr>
              <a:t>There exist some limitations of the current prototype that we would like to address.</a:t>
            </a:r>
          </a:p>
          <a:p>
            <a:pPr rtl="0" fontAlgn="base">
              <a:spcBef>
                <a:spcPts val="0"/>
              </a:spcBef>
              <a:spcAft>
                <a:spcPts val="0"/>
              </a:spcAft>
              <a:buFont typeface="Arial" panose="020B0604020202020204" pitchFamily="34" charset="0"/>
              <a:buChar char="•"/>
            </a:pPr>
            <a:r>
              <a:rPr lang="en-US" b="0" i="0" u="none" strike="noStrike">
                <a:effectLst/>
              </a:rPr>
              <a:t> First, the anomaly detection process of OCCRF could be long and tedious, due to large data scales.</a:t>
            </a:r>
          </a:p>
          <a:p>
            <a:pPr rtl="0" fontAlgn="base">
              <a:spcBef>
                <a:spcPts val="0"/>
              </a:spcBef>
              <a:spcAft>
                <a:spcPts val="1200"/>
              </a:spcAft>
              <a:buFont typeface="Arial" panose="020B0604020202020204" pitchFamily="34" charset="0"/>
              <a:buChar char="•"/>
            </a:pPr>
            <a:r>
              <a:rPr lang="en-US" b="0" i="0" u="none" strike="noStrike">
                <a:effectLst/>
              </a:rPr>
              <a:t> Second, since user interaction data is only partially available in Twitter, we estimated the social connection graph based on users’ mentioning and retweeting behaviors from historical datasets, which assumes that the graph structure did not change.</a:t>
            </a:r>
          </a:p>
          <a:p>
            <a:pPr rtl="0" fontAlgn="base">
              <a:spcBef>
                <a:spcPts val="0"/>
              </a:spcBef>
              <a:spcAft>
                <a:spcPts val="0"/>
              </a:spcAft>
              <a:buFont typeface="Arial" panose="020B0604020202020204" pitchFamily="34" charset="0"/>
              <a:buChar char="•"/>
            </a:pPr>
            <a:r>
              <a:rPr lang="en-US" b="0" i="0" u="none" strike="noStrike">
                <a:effectLst/>
              </a:rPr>
              <a:t> Third, despite that </a:t>
            </a:r>
            <a:r>
              <a:rPr lang="en-US" b="0" i="0" u="none" strike="noStrike" err="1">
                <a:effectLst/>
              </a:rPr>
              <a:t>FluxFlow</a:t>
            </a:r>
            <a:r>
              <a:rPr lang="en-US" b="0" i="0" u="none" strike="noStrike">
                <a:effectLst/>
              </a:rPr>
              <a:t> incorporates a number of visualizations to allow an in-depth comprehension of the anomaly detection model.</a:t>
            </a:r>
          </a:p>
          <a:p>
            <a:endParaRPr lang="en-US"/>
          </a:p>
        </p:txBody>
      </p:sp>
    </p:spTree>
    <p:extLst>
      <p:ext uri="{BB962C8B-B14F-4D97-AF65-F5344CB8AC3E}">
        <p14:creationId xmlns:p14="http://schemas.microsoft.com/office/powerpoint/2010/main" val="229867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7BAE44"/>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57928C7-D01B-44FC-B839-FB3EB9994BED}"/>
              </a:ext>
            </a:extLst>
          </p:cNvPr>
          <p:cNvSpPr>
            <a:spLocks noGrp="1"/>
          </p:cNvSpPr>
          <p:nvPr>
            <p:ph type="title"/>
          </p:nvPr>
        </p:nvSpPr>
        <p:spPr>
          <a:xfrm>
            <a:off x="838200" y="401221"/>
            <a:ext cx="10515600" cy="1348065"/>
          </a:xfrm>
        </p:spPr>
        <p:txBody>
          <a:bodyPr>
            <a:normAutofit/>
          </a:bodyPr>
          <a:lstStyle/>
          <a:p>
            <a:pPr>
              <a:lnSpc>
                <a:spcPct val="90000"/>
              </a:lnSpc>
            </a:pPr>
            <a:r>
              <a:rPr lang="en-US" sz="4300">
                <a:solidFill>
                  <a:schemeClr val="bg1"/>
                </a:solidFill>
              </a:rPr>
              <a:t>Directions for generalizing and extending our current system</a:t>
            </a:r>
          </a:p>
        </p:txBody>
      </p:sp>
      <p:sp>
        <p:nvSpPr>
          <p:cNvPr id="3" name="Content Placeholder 2">
            <a:extLst>
              <a:ext uri="{FF2B5EF4-FFF2-40B4-BE49-F238E27FC236}">
                <a16:creationId xmlns:a16="http://schemas.microsoft.com/office/drawing/2014/main" id="{18BA077C-19DC-4E8E-9E1E-8EB09A43E679}"/>
              </a:ext>
            </a:extLst>
          </p:cNvPr>
          <p:cNvSpPr>
            <a:spLocks noGrp="1"/>
          </p:cNvSpPr>
          <p:nvPr>
            <p:ph idx="1"/>
          </p:nvPr>
        </p:nvSpPr>
        <p:spPr>
          <a:xfrm>
            <a:off x="838200" y="2586789"/>
            <a:ext cx="10515600" cy="3590174"/>
          </a:xfrm>
        </p:spPr>
        <p:txBody>
          <a:bodyPr>
            <a:normAutofit/>
          </a:bodyPr>
          <a:lstStyle/>
          <a:p>
            <a:pPr rtl="0" fontAlgn="base">
              <a:lnSpc>
                <a:spcPct val="100000"/>
              </a:lnSpc>
              <a:spcBef>
                <a:spcPts val="0"/>
              </a:spcBef>
              <a:spcAft>
                <a:spcPts val="0"/>
              </a:spcAft>
              <a:buFont typeface="Arial" panose="020B0604020202020204" pitchFamily="34" charset="0"/>
              <a:buChar char="•"/>
            </a:pPr>
            <a:r>
              <a:rPr lang="en-US" sz="2600" b="0" i="0" u="none" strike="noStrike">
                <a:effectLst/>
              </a:rPr>
              <a:t>First, while </a:t>
            </a:r>
            <a:r>
              <a:rPr lang="en-US" sz="2600" b="0" i="0" u="none" strike="noStrike" err="1">
                <a:effectLst/>
              </a:rPr>
              <a:t>FluxFlow</a:t>
            </a:r>
            <a:r>
              <a:rPr lang="en-US" sz="2600" b="0" i="0" u="none" strike="noStrike">
                <a:effectLst/>
              </a:rPr>
              <a:t> is built with OCCRF, its visualization component can stand alone to serve a more general tool for visual exploration of information propagation on social media.</a:t>
            </a:r>
          </a:p>
          <a:p>
            <a:pPr rtl="0" fontAlgn="base">
              <a:lnSpc>
                <a:spcPct val="100000"/>
              </a:lnSpc>
              <a:spcBef>
                <a:spcPts val="0"/>
              </a:spcBef>
              <a:spcAft>
                <a:spcPts val="0"/>
              </a:spcAft>
              <a:buFont typeface="Arial" panose="020B0604020202020204" pitchFamily="34" charset="0"/>
              <a:buChar char="•"/>
            </a:pPr>
            <a:r>
              <a:rPr lang="en-US" sz="2600" b="0" i="0" u="none" strike="noStrike">
                <a:effectLst/>
              </a:rPr>
              <a:t>The multi-scale representation and interaction in the cluster view is flexible enough to be applied in navigating any hierarchical data.</a:t>
            </a:r>
          </a:p>
          <a:p>
            <a:pPr rtl="0" fontAlgn="base">
              <a:lnSpc>
                <a:spcPct val="100000"/>
              </a:lnSpc>
              <a:spcBef>
                <a:spcPts val="0"/>
              </a:spcBef>
              <a:spcAft>
                <a:spcPts val="1200"/>
              </a:spcAft>
              <a:buFont typeface="Arial" panose="020B0604020202020204" pitchFamily="34" charset="0"/>
              <a:buChar char="•"/>
            </a:pPr>
            <a:r>
              <a:rPr lang="en-US" sz="2600" b="0" i="0" u="none" strike="noStrike">
                <a:effectLst/>
              </a:rPr>
              <a:t>If the analytics computation can be improved for real-time processing, the thread timeline views can be extended to represent dynamic retweeting data.</a:t>
            </a:r>
          </a:p>
          <a:p>
            <a:pPr rtl="0" fontAlgn="base">
              <a:lnSpc>
                <a:spcPct val="100000"/>
              </a:lnSpc>
              <a:spcBef>
                <a:spcPts val="0"/>
              </a:spcBef>
              <a:spcAft>
                <a:spcPts val="0"/>
              </a:spcAft>
              <a:buFont typeface="Arial" panose="020B0604020202020204" pitchFamily="34" charset="0"/>
              <a:buChar char="•"/>
            </a:pPr>
            <a:r>
              <a:rPr lang="en-US" sz="2600" b="0" i="0" u="none" strike="noStrike">
                <a:effectLst/>
              </a:rPr>
              <a:t> Lastly, to further facilitate the exploration of retweeting threads, we can easily incorporate </a:t>
            </a:r>
            <a:r>
              <a:rPr lang="en-US" sz="2600" b="0" i="0" u="none" strike="noStrike" err="1">
                <a:effectLst/>
              </a:rPr>
              <a:t>FluxFlow</a:t>
            </a:r>
            <a:r>
              <a:rPr lang="en-US" sz="2600" b="0" i="0" u="none" strike="noStrike">
                <a:effectLst/>
              </a:rPr>
              <a:t> with interactive filtering techniques</a:t>
            </a:r>
          </a:p>
          <a:p>
            <a:pPr>
              <a:lnSpc>
                <a:spcPct val="100000"/>
              </a:lnSpc>
            </a:pPr>
            <a:endParaRPr lang="en-US" sz="2600"/>
          </a:p>
        </p:txBody>
      </p:sp>
    </p:spTree>
    <p:extLst>
      <p:ext uri="{BB962C8B-B14F-4D97-AF65-F5344CB8AC3E}">
        <p14:creationId xmlns:p14="http://schemas.microsoft.com/office/powerpoint/2010/main" val="4110706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773B2-3EF0-4DA5-9183-7EA46D84F2AA}"/>
              </a:ext>
            </a:extLst>
          </p:cNvPr>
          <p:cNvSpPr>
            <a:spLocks noGrp="1"/>
          </p:cNvSpPr>
          <p:nvPr>
            <p:ph type="title"/>
          </p:nvPr>
        </p:nvSpPr>
        <p:spPr>
          <a:xfrm>
            <a:off x="635000" y="640823"/>
            <a:ext cx="3418659" cy="5583148"/>
          </a:xfrm>
        </p:spPr>
        <p:txBody>
          <a:bodyPr anchor="ctr">
            <a:normAutofit/>
          </a:bodyPr>
          <a:lstStyle/>
          <a:p>
            <a:r>
              <a:rPr lang="en-US" sz="6000"/>
              <a:t>CONCLUSION</a:t>
            </a:r>
          </a:p>
        </p:txBody>
      </p:sp>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7BAE44"/>
          </a:solidFill>
          <a:ln w="34925">
            <a:solidFill>
              <a:srgbClr val="7BAE4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6C9FC40D-3A50-0972-80E8-76FBF3022662}"/>
              </a:ext>
            </a:extLst>
          </p:cNvPr>
          <p:cNvGraphicFramePr>
            <a:graphicFrameLocks noGrp="1"/>
          </p:cNvGraphicFramePr>
          <p:nvPr>
            <p:ph idx="1"/>
            <p:extLst>
              <p:ext uri="{D42A27DB-BD31-4B8C-83A1-F6EECF244321}">
                <p14:modId xmlns:p14="http://schemas.microsoft.com/office/powerpoint/2010/main" val="48659652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38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21A0-5365-425A-9034-8F20416E8113}"/>
              </a:ext>
            </a:extLst>
          </p:cNvPr>
          <p:cNvSpPr>
            <a:spLocks noGrp="1"/>
          </p:cNvSpPr>
          <p:nvPr>
            <p:ph type="title"/>
          </p:nvPr>
        </p:nvSpPr>
        <p:spPr/>
        <p:txBody>
          <a:bodyPr/>
          <a:lstStyle/>
          <a:p>
            <a:r>
              <a:rPr lang="en-US" dirty="0"/>
              <a:t>About Flux flow</a:t>
            </a:r>
          </a:p>
        </p:txBody>
      </p:sp>
      <p:sp>
        <p:nvSpPr>
          <p:cNvPr id="3" name="Content Placeholder 2">
            <a:extLst>
              <a:ext uri="{FF2B5EF4-FFF2-40B4-BE49-F238E27FC236}">
                <a16:creationId xmlns:a16="http://schemas.microsoft.com/office/drawing/2014/main" id="{38E5B549-2EEC-4CE1-A1AD-11AC785B019F}"/>
              </a:ext>
            </a:extLst>
          </p:cNvPr>
          <p:cNvSpPr>
            <a:spLocks noGrp="1"/>
          </p:cNvSpPr>
          <p:nvPr>
            <p:ph idx="1"/>
          </p:nvPr>
        </p:nvSpPr>
        <p:spPr/>
        <p:txBody>
          <a:bodyPr/>
          <a:lstStyle/>
          <a:p>
            <a:pPr>
              <a:buFont typeface="Wingdings" panose="05000000000000000000" pitchFamily="2" charset="2"/>
              <a:buChar char="§"/>
            </a:pPr>
            <a:r>
              <a:rPr lang="en-US" dirty="0"/>
              <a:t>It is an interactive visual analysis tool like Tableau for analyzing anomalous information on social media.</a:t>
            </a:r>
          </a:p>
          <a:p>
            <a:pPr>
              <a:buFont typeface="Wingdings" panose="05000000000000000000" pitchFamily="2" charset="2"/>
              <a:buChar char="§"/>
            </a:pPr>
            <a:r>
              <a:rPr lang="en-US" dirty="0"/>
              <a:t>It contains several machine learning algorithms to analyze the anomalous information and to present it in visual format.</a:t>
            </a:r>
          </a:p>
          <a:p>
            <a:pPr>
              <a:buFont typeface="Wingdings" panose="05000000000000000000" pitchFamily="2" charset="2"/>
              <a:buChar char="§"/>
            </a:pPr>
            <a:r>
              <a:rPr lang="en-US" dirty="0"/>
              <a:t>It will provide quality/understandable visualizations of the anomalous data which is found the ML algorithms. We can use those visualizations for further analysis/research studies.</a:t>
            </a:r>
          </a:p>
          <a:p>
            <a:pPr>
              <a:buFont typeface="Wingdings" panose="05000000000000000000" pitchFamily="2" charset="2"/>
              <a:buChar char="§"/>
            </a:pPr>
            <a:r>
              <a:rPr lang="en-US" dirty="0"/>
              <a:t>Anomalous information can be considered as the noisy data or redundant values; Simply, The events which are impossible to occur for example, Sky is falling on the ground, these kind of anomalous information can be considered as rumors and wrong information. The flux flow is used to detect these kind of anomalies in the social media.</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71053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7BAE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95A7BE6B-442B-4F3F-9DFA-4B2A08313A84}"/>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What are anomalies </a:t>
            </a:r>
          </a:p>
        </p:txBody>
      </p:sp>
      <p:graphicFrame>
        <p:nvGraphicFramePr>
          <p:cNvPr id="19" name="Content Placeholder 2">
            <a:extLst>
              <a:ext uri="{FF2B5EF4-FFF2-40B4-BE49-F238E27FC236}">
                <a16:creationId xmlns:a16="http://schemas.microsoft.com/office/drawing/2014/main" id="{6E5B5558-4618-4403-5472-7FAF646EE233}"/>
              </a:ext>
            </a:extLst>
          </p:cNvPr>
          <p:cNvGraphicFramePr>
            <a:graphicFrameLocks noGrp="1"/>
          </p:cNvGraphicFramePr>
          <p:nvPr>
            <p:ph idx="1"/>
            <p:extLst>
              <p:ext uri="{D42A27DB-BD31-4B8C-83A1-F6EECF244321}">
                <p14:modId xmlns:p14="http://schemas.microsoft.com/office/powerpoint/2010/main" val="118665243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554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833C-F654-4328-9222-0FA6D377AFF4}"/>
              </a:ext>
            </a:extLst>
          </p:cNvPr>
          <p:cNvSpPr>
            <a:spLocks noGrp="1"/>
          </p:cNvSpPr>
          <p:nvPr>
            <p:ph type="title"/>
          </p:nvPr>
        </p:nvSpPr>
        <p:spPr/>
        <p:txBody>
          <a:bodyPr/>
          <a:lstStyle/>
          <a:p>
            <a:r>
              <a:rPr lang="en-US" dirty="0"/>
              <a:t>Working model of Flux Flow</a:t>
            </a:r>
          </a:p>
        </p:txBody>
      </p:sp>
      <p:pic>
        <p:nvPicPr>
          <p:cNvPr id="5" name="Content Placeholder 4" descr="Diagram&#10;&#10;Description automatically generated">
            <a:extLst>
              <a:ext uri="{FF2B5EF4-FFF2-40B4-BE49-F238E27FC236}">
                <a16:creationId xmlns:a16="http://schemas.microsoft.com/office/drawing/2014/main" id="{76AD027B-C924-4957-8982-E4CE41ECC5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721" y="1849348"/>
            <a:ext cx="9483048" cy="4726113"/>
          </a:xfrm>
        </p:spPr>
      </p:pic>
    </p:spTree>
    <p:extLst>
      <p:ext uri="{BB962C8B-B14F-4D97-AF65-F5344CB8AC3E}">
        <p14:creationId xmlns:p14="http://schemas.microsoft.com/office/powerpoint/2010/main" val="225846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6D184-78D7-4542-BD63-4E3054D34357}"/>
              </a:ext>
            </a:extLst>
          </p:cNvPr>
          <p:cNvSpPr>
            <a:spLocks noGrp="1"/>
          </p:cNvSpPr>
          <p:nvPr>
            <p:ph type="title"/>
          </p:nvPr>
        </p:nvSpPr>
        <p:spPr>
          <a:xfrm>
            <a:off x="5297762" y="329184"/>
            <a:ext cx="6251110" cy="1783080"/>
          </a:xfrm>
        </p:spPr>
        <p:txBody>
          <a:bodyPr anchor="b">
            <a:normAutofit/>
          </a:bodyPr>
          <a:lstStyle/>
          <a:p>
            <a:r>
              <a:rPr lang="en-US" sz="7200"/>
              <a:t>Model infrastructure </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7BAE44"/>
          </a:solidFill>
          <a:ln w="38100" cap="rnd">
            <a:solidFill>
              <a:srgbClr val="7BAE4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40D358-CB2C-45D4-8AEF-2D83A9063654}"/>
              </a:ext>
            </a:extLst>
          </p:cNvPr>
          <p:cNvSpPr>
            <a:spLocks noGrp="1"/>
          </p:cNvSpPr>
          <p:nvPr>
            <p:ph idx="1"/>
          </p:nvPr>
        </p:nvSpPr>
        <p:spPr>
          <a:xfrm>
            <a:off x="5297762" y="2706624"/>
            <a:ext cx="6251110" cy="3483864"/>
          </a:xfrm>
        </p:spPr>
        <p:txBody>
          <a:bodyPr>
            <a:normAutofit/>
          </a:bodyPr>
          <a:lstStyle/>
          <a:p>
            <a:r>
              <a:rPr lang="en-US" dirty="0"/>
              <a:t>The flux flow is divided into two sub-models.</a:t>
            </a:r>
          </a:p>
          <a:p>
            <a:r>
              <a:rPr lang="en-US" dirty="0"/>
              <a:t>They are front-end and back-end models, The front-end model is used for generating interacting visualizations which are useful for the analysts to find insights in the data and understand the underlying analytical methodology. Unusual retweeting threads/anomalies can be found using the back-end model.</a:t>
            </a:r>
          </a:p>
          <a:p>
            <a:endParaRPr lang="en-US" dirty="0"/>
          </a:p>
          <a:p>
            <a:endParaRPr lang="en-US" dirty="0"/>
          </a:p>
          <a:p>
            <a:endParaRPr lang="en-US" dirty="0"/>
          </a:p>
        </p:txBody>
      </p:sp>
      <p:pic>
        <p:nvPicPr>
          <p:cNvPr id="15" name="Picture 4" descr="Pins pinned on a white surface and connecting a black thread">
            <a:extLst>
              <a:ext uri="{FF2B5EF4-FFF2-40B4-BE49-F238E27FC236}">
                <a16:creationId xmlns:a16="http://schemas.microsoft.com/office/drawing/2014/main" id="{FB832CC7-58A2-B6B2-4947-F73E7F2EFAC5}"/>
              </a:ext>
            </a:extLst>
          </p:cNvPr>
          <p:cNvPicPr>
            <a:picLocks noChangeAspect="1"/>
          </p:cNvPicPr>
          <p:nvPr/>
        </p:nvPicPr>
        <p:blipFill rotWithShape="1">
          <a:blip r:embed="rId2"/>
          <a:srcRect l="12376" r="4229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15641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7BAE44"/>
          </a:solidFill>
          <a:ln w="38100" cap="rnd">
            <a:solidFill>
              <a:srgbClr val="7BAE4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00E87-8617-42B8-A2B6-6AF9496B1072}"/>
              </a:ext>
            </a:extLst>
          </p:cNvPr>
          <p:cNvSpPr>
            <a:spLocks noGrp="1"/>
          </p:cNvSpPr>
          <p:nvPr>
            <p:ph type="title"/>
          </p:nvPr>
        </p:nvSpPr>
        <p:spPr>
          <a:xfrm>
            <a:off x="838200" y="365125"/>
            <a:ext cx="10515600" cy="1325563"/>
          </a:xfrm>
        </p:spPr>
        <p:txBody>
          <a:bodyPr>
            <a:normAutofit/>
          </a:bodyPr>
          <a:lstStyle/>
          <a:p>
            <a:r>
              <a:rPr lang="en-US" sz="6600"/>
              <a:t>Working of Ml models</a:t>
            </a:r>
          </a:p>
        </p:txBody>
      </p:sp>
      <p:sp>
        <p:nvSpPr>
          <p:cNvPr id="3" name="Content Placeholder 2">
            <a:extLst>
              <a:ext uri="{FF2B5EF4-FFF2-40B4-BE49-F238E27FC236}">
                <a16:creationId xmlns:a16="http://schemas.microsoft.com/office/drawing/2014/main" id="{399F6102-A1F4-4040-8C3A-3D9391B9EDAF}"/>
              </a:ext>
            </a:extLst>
          </p:cNvPr>
          <p:cNvSpPr>
            <a:spLocks noGrp="1"/>
          </p:cNvSpPr>
          <p:nvPr>
            <p:ph idx="1"/>
          </p:nvPr>
        </p:nvSpPr>
        <p:spPr>
          <a:xfrm>
            <a:off x="838200" y="1929384"/>
            <a:ext cx="10515600" cy="4251960"/>
          </a:xfrm>
        </p:spPr>
        <p:txBody>
          <a:bodyPr>
            <a:normAutofit/>
          </a:bodyPr>
          <a:lstStyle/>
          <a:p>
            <a:pPr>
              <a:lnSpc>
                <a:spcPct val="100000"/>
              </a:lnSpc>
            </a:pPr>
            <a:r>
              <a:rPr lang="en-US" sz="2600" dirty="0"/>
              <a:t>Analytic models such as OCCRF and Latent Dirichlet Allocation are generally used ML models</a:t>
            </a:r>
          </a:p>
          <a:p>
            <a:pPr>
              <a:lnSpc>
                <a:spcPct val="100000"/>
              </a:lnSpc>
            </a:pPr>
            <a:r>
              <a:rPr lang="en-US" sz="2600" dirty="0"/>
              <a:t>To find unusual dialogue threads on Twitter, we use the one-class conditional random fields (OCCRF) model. We employ OCCRF because the data is "one-class" in nature, that is, there is limited understanding of actual anomalies, and there are significant time-dependent patterns (the user retweeting behaviors).</a:t>
            </a:r>
          </a:p>
          <a:p>
            <a:pPr>
              <a:lnSpc>
                <a:spcPct val="100000"/>
              </a:lnSpc>
            </a:pPr>
            <a:r>
              <a:rPr lang="en-US" sz="2600" dirty="0"/>
              <a:t>The easy techniques to anomaly identification is to identify outlier peaks or other anomalous spots in timeseries of subjects or occurrences or other sequences. The abnormal sequences (retweeting threads) in the mass information propagation on social media are identified.</a:t>
            </a:r>
          </a:p>
          <a:p>
            <a:pPr>
              <a:lnSpc>
                <a:spcPct val="100000"/>
              </a:lnSpc>
            </a:pPr>
            <a:r>
              <a:rPr lang="en-US" sz="2600" dirty="0"/>
              <a:t>The anomalies are not easy to represent visually, We apply well-known visual analytics methods to streaming text data, with a particular focus on social media, in three domains: events, themes, and information dissemination.</a:t>
            </a:r>
          </a:p>
          <a:p>
            <a:pPr>
              <a:lnSpc>
                <a:spcPct val="100000"/>
              </a:lnSpc>
            </a:pPr>
            <a:endParaRPr lang="en-US" sz="2600" dirty="0"/>
          </a:p>
          <a:p>
            <a:pPr>
              <a:lnSpc>
                <a:spcPct val="100000"/>
              </a:lnSpc>
            </a:pPr>
            <a:endParaRPr lang="en-US" sz="2600" dirty="0"/>
          </a:p>
        </p:txBody>
      </p:sp>
    </p:spTree>
    <p:extLst>
      <p:ext uri="{BB962C8B-B14F-4D97-AF65-F5344CB8AC3E}">
        <p14:creationId xmlns:p14="http://schemas.microsoft.com/office/powerpoint/2010/main" val="75072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94BF9-11F7-4FBA-B978-D8DEFFA5F9C7}"/>
              </a:ext>
            </a:extLst>
          </p:cNvPr>
          <p:cNvSpPr>
            <a:spLocks noGrp="1"/>
          </p:cNvSpPr>
          <p:nvPr>
            <p:ph type="title"/>
          </p:nvPr>
        </p:nvSpPr>
        <p:spPr>
          <a:xfrm>
            <a:off x="635000" y="640823"/>
            <a:ext cx="3418659" cy="5583148"/>
          </a:xfrm>
        </p:spPr>
        <p:txBody>
          <a:bodyPr anchor="ctr">
            <a:normAutofit/>
          </a:bodyPr>
          <a:lstStyle/>
          <a:p>
            <a:r>
              <a:rPr lang="en-US" sz="6000"/>
              <a:t>Detail Explanation of flux flow</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7BAE44"/>
          </a:solidFill>
          <a:ln w="34925">
            <a:solidFill>
              <a:srgbClr val="7BAE4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8165087-635B-55E0-52AA-6ECABD99C89B}"/>
              </a:ext>
            </a:extLst>
          </p:cNvPr>
          <p:cNvGraphicFramePr>
            <a:graphicFrameLocks noGrp="1"/>
          </p:cNvGraphicFramePr>
          <p:nvPr>
            <p:ph idx="1"/>
            <p:extLst>
              <p:ext uri="{D42A27DB-BD31-4B8C-83A1-F6EECF244321}">
                <p14:modId xmlns:p14="http://schemas.microsoft.com/office/powerpoint/2010/main" val="74157091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16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7BAE44"/>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4391529F-9ABF-431F-AA96-48D4A23B8C7B}"/>
              </a:ext>
            </a:extLst>
          </p:cNvPr>
          <p:cNvSpPr>
            <a:spLocks noGrp="1"/>
          </p:cNvSpPr>
          <p:nvPr>
            <p:ph idx="1"/>
          </p:nvPr>
        </p:nvSpPr>
        <p:spPr>
          <a:xfrm>
            <a:off x="5494350" y="644652"/>
            <a:ext cx="5856401" cy="5568696"/>
          </a:xfrm>
        </p:spPr>
        <p:txBody>
          <a:bodyPr anchor="ctr">
            <a:normAutofit/>
          </a:bodyPr>
          <a:lstStyle/>
          <a:p>
            <a:r>
              <a:rPr lang="en-US" dirty="0" err="1"/>
              <a:t>FluxFlow</a:t>
            </a:r>
            <a:r>
              <a:rPr lang="en-US" dirty="0"/>
              <a:t> calculates an anomaly score for each retweeting thread and ranks them in a non-increasing manner in the analysis module. To better comprehend the anomaly</a:t>
            </a:r>
          </a:p>
          <a:p>
            <a:r>
              <a:rPr lang="en-US" dirty="0"/>
              <a:t>Based on a number of algorithms, including multidimensional scaling (MDS) and hierarchical topic clustering, we computed contextual information to show: </a:t>
            </a:r>
          </a:p>
          <a:p>
            <a:r>
              <a:rPr lang="en-US" dirty="0"/>
              <a:t>1) how threads are distributed in the anomaly feature space.</a:t>
            </a:r>
          </a:p>
          <a:p>
            <a:r>
              <a:rPr lang="en-US" dirty="0"/>
              <a:t>2) how messages under similar topics spread in different ways. </a:t>
            </a:r>
          </a:p>
          <a:p>
            <a:r>
              <a:rPr lang="en-US" dirty="0"/>
              <a:t>3) how Twitter users in these threads interact with one another.</a:t>
            </a:r>
          </a:p>
        </p:txBody>
      </p:sp>
    </p:spTree>
    <p:extLst>
      <p:ext uri="{BB962C8B-B14F-4D97-AF65-F5344CB8AC3E}">
        <p14:creationId xmlns:p14="http://schemas.microsoft.com/office/powerpoint/2010/main" val="358258419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30321C"/>
      </a:dk2>
      <a:lt2>
        <a:srgbClr val="F2F0F3"/>
      </a:lt2>
      <a:accent1>
        <a:srgbClr val="7BAE44"/>
      </a:accent1>
      <a:accent2>
        <a:srgbClr val="A0A737"/>
      </a:accent2>
      <a:accent3>
        <a:srgbClr val="C39A4D"/>
      </a:accent3>
      <a:accent4>
        <a:srgbClr val="B1573B"/>
      </a:accent4>
      <a:accent5>
        <a:srgbClr val="C34D62"/>
      </a:accent5>
      <a:accent6>
        <a:srgbClr val="B13B82"/>
      </a:accent6>
      <a:hlink>
        <a:srgbClr val="C65557"/>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4323</TotalTime>
  <Words>1747</Words>
  <Application>Microsoft Macintosh PowerPoint</Application>
  <PresentationFormat>Widescreen</PresentationFormat>
  <Paragraphs>128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The Hand Bold</vt:lpstr>
      <vt:lpstr>The Serif Hand Black</vt:lpstr>
      <vt:lpstr>Wingdings</vt:lpstr>
      <vt:lpstr>SketchyVTI</vt:lpstr>
      <vt:lpstr>Flux flow</vt:lpstr>
      <vt:lpstr>Why Flux flow</vt:lpstr>
      <vt:lpstr>About Flux flow</vt:lpstr>
      <vt:lpstr>What are anomalies </vt:lpstr>
      <vt:lpstr>Working model of Flux Flow</vt:lpstr>
      <vt:lpstr>Model infrastructure </vt:lpstr>
      <vt:lpstr>Working of Ml models</vt:lpstr>
      <vt:lpstr>Detail Explanation of flux flow</vt:lpstr>
      <vt:lpstr>PowerPoint Presentation</vt:lpstr>
      <vt:lpstr>Detecting and interpreting anomalous retweeting threads</vt:lpstr>
      <vt:lpstr>Interaction Graph Features</vt:lpstr>
      <vt:lpstr>Extracted Features Summary</vt:lpstr>
      <vt:lpstr>Interpreting anomalies in context</vt:lpstr>
      <vt:lpstr>The 5 visualizations</vt:lpstr>
      <vt:lpstr>Design guidelines for developing visual analytics systems for information spreading</vt:lpstr>
      <vt:lpstr>SPREADING ON SOCIAL MEDIA:</vt:lpstr>
      <vt:lpstr>Thread Timelines</vt:lpstr>
      <vt:lpstr>Social Media Visual Analytics:</vt:lpstr>
      <vt:lpstr>Task Summary</vt:lpstr>
      <vt:lpstr>Visualization techniques summary</vt:lpstr>
      <vt:lpstr>Evaluation</vt:lpstr>
      <vt:lpstr>DISCUSSION</vt:lpstr>
      <vt:lpstr>Directions for generalizing and extending our current system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Flux flow</dc:title>
  <dc:creator>yeshwanth buggaveeti</dc:creator>
  <cp:lastModifiedBy>Mahbub, Sadia</cp:lastModifiedBy>
  <cp:revision>16</cp:revision>
  <dcterms:created xsi:type="dcterms:W3CDTF">2022-08-05T23:44:28Z</dcterms:created>
  <dcterms:modified xsi:type="dcterms:W3CDTF">2022-08-10T21:17:33Z</dcterms:modified>
</cp:coreProperties>
</file>