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1"/>
    <p:restoredTop sz="94601"/>
  </p:normalViewPr>
  <p:slideViewPr>
    <p:cSldViewPr snapToGrid="0">
      <p:cViewPr>
        <p:scale>
          <a:sx n="70" d="100"/>
          <a:sy n="70" d="100"/>
        </p:scale>
        <p:origin x="90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35E98-E7F4-2B4F-8323-E58710D0AB4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B94F91F-4B2F-144C-B3CA-BC0C60F38D3D}">
      <dgm:prSet/>
      <dgm:spPr/>
      <dgm:t>
        <a:bodyPr/>
        <a:lstStyle/>
        <a:p>
          <a:r>
            <a:rPr lang="en-GB" b="0" i="0" dirty="0">
              <a:highlight>
                <a:srgbClr val="FFFF00"/>
              </a:highlight>
            </a:rPr>
            <a:t>Logistic Regression Classifier with the default </a:t>
          </a:r>
          <a:r>
            <a:rPr lang="en-GB" b="0" i="0" dirty="0" err="1">
              <a:highlight>
                <a:srgbClr val="FFFF00"/>
              </a:highlight>
            </a:rPr>
            <a:t>lbfgs</a:t>
          </a:r>
          <a:r>
            <a:rPr lang="en-GB" b="0" i="0" dirty="0">
              <a:highlight>
                <a:srgbClr val="FFFF00"/>
              </a:highlight>
            </a:rPr>
            <a:t> solver</a:t>
          </a:r>
          <a:endParaRPr lang="en-GB" dirty="0">
            <a:highlight>
              <a:srgbClr val="FFFF00"/>
            </a:highlight>
          </a:endParaRPr>
        </a:p>
      </dgm:t>
    </dgm:pt>
    <dgm:pt modelId="{1C867AA0-EBBD-454C-91D8-779480517FDD}" type="parTrans" cxnId="{3FC775ED-7CFD-4D4E-8418-998700A710DF}">
      <dgm:prSet/>
      <dgm:spPr/>
      <dgm:t>
        <a:bodyPr/>
        <a:lstStyle/>
        <a:p>
          <a:endParaRPr lang="en-GB"/>
        </a:p>
      </dgm:t>
    </dgm:pt>
    <dgm:pt modelId="{D0C12493-90B6-7D47-B8BE-C286A453523C}" type="sibTrans" cxnId="{3FC775ED-7CFD-4D4E-8418-998700A710DF}">
      <dgm:prSet/>
      <dgm:spPr/>
      <dgm:t>
        <a:bodyPr/>
        <a:lstStyle/>
        <a:p>
          <a:endParaRPr lang="en-GB"/>
        </a:p>
      </dgm:t>
    </dgm:pt>
    <dgm:pt modelId="{C29AF812-4120-6745-9ABF-52446B43C17D}">
      <dgm:prSet/>
      <dgm:spPr/>
      <dgm:t>
        <a:bodyPr/>
        <a:lstStyle/>
        <a:p>
          <a:r>
            <a:rPr lang="en-GB" b="0" i="0" dirty="0">
              <a:highlight>
                <a:srgbClr val="FFFF00"/>
              </a:highlight>
            </a:rPr>
            <a:t>Logistic Regression Classifier with the </a:t>
          </a:r>
          <a:r>
            <a:rPr lang="en-GB" b="0" i="0" dirty="0" err="1">
              <a:highlight>
                <a:srgbClr val="FFFF00"/>
              </a:highlight>
            </a:rPr>
            <a:t>liblinear</a:t>
          </a:r>
          <a:r>
            <a:rPr lang="en-GB" b="0" i="0" dirty="0">
              <a:highlight>
                <a:srgbClr val="FFFF00"/>
              </a:highlight>
            </a:rPr>
            <a:t> solver</a:t>
          </a:r>
          <a:endParaRPr lang="en-GB" dirty="0">
            <a:highlight>
              <a:srgbClr val="FFFF00"/>
            </a:highlight>
          </a:endParaRPr>
        </a:p>
      </dgm:t>
    </dgm:pt>
    <dgm:pt modelId="{E7B2E244-8A67-AB41-B516-E6E286820C16}" type="parTrans" cxnId="{0101117B-8B94-2E42-830C-630A550F0622}">
      <dgm:prSet/>
      <dgm:spPr/>
      <dgm:t>
        <a:bodyPr/>
        <a:lstStyle/>
        <a:p>
          <a:endParaRPr lang="en-GB"/>
        </a:p>
      </dgm:t>
    </dgm:pt>
    <dgm:pt modelId="{35C7C65A-D044-224A-9416-02A7E331BF31}" type="sibTrans" cxnId="{0101117B-8B94-2E42-830C-630A550F0622}">
      <dgm:prSet/>
      <dgm:spPr/>
      <dgm:t>
        <a:bodyPr/>
        <a:lstStyle/>
        <a:p>
          <a:endParaRPr lang="en-GB"/>
        </a:p>
      </dgm:t>
    </dgm:pt>
    <dgm:pt modelId="{7F72F391-75EA-5343-B5F9-4EE80D6FDCB5}">
      <dgm:prSet/>
      <dgm:spPr/>
      <dgm:t>
        <a:bodyPr/>
        <a:lstStyle/>
        <a:p>
          <a:r>
            <a:rPr lang="en-GB" b="0" i="0" dirty="0">
              <a:highlight>
                <a:srgbClr val="FFFF00"/>
              </a:highlight>
            </a:rPr>
            <a:t>Logistic Regression Classifier with the default </a:t>
          </a:r>
          <a:r>
            <a:rPr lang="en-GB" b="0" i="0" dirty="0" err="1">
              <a:highlight>
                <a:srgbClr val="FFFF00"/>
              </a:highlight>
            </a:rPr>
            <a:t>lbfgs</a:t>
          </a:r>
          <a:r>
            <a:rPr lang="en-GB" b="0" i="0" dirty="0">
              <a:highlight>
                <a:srgbClr val="FFFF00"/>
              </a:highlight>
            </a:rPr>
            <a:t> solver and integrated </a:t>
          </a:r>
          <a:r>
            <a:rPr lang="en-GB" b="0" i="0" dirty="0" err="1">
              <a:highlight>
                <a:srgbClr val="FFFF00"/>
              </a:highlight>
            </a:rPr>
            <a:t>RandomOverSampler</a:t>
          </a:r>
          <a:endParaRPr lang="en-GB" dirty="0">
            <a:highlight>
              <a:srgbClr val="FFFF00"/>
            </a:highlight>
          </a:endParaRPr>
        </a:p>
      </dgm:t>
    </dgm:pt>
    <dgm:pt modelId="{9078DDD1-6109-B94B-92CE-6EEDBA1D2926}" type="parTrans" cxnId="{363DDD41-BB0B-6248-8392-691CC95CA91C}">
      <dgm:prSet/>
      <dgm:spPr/>
      <dgm:t>
        <a:bodyPr/>
        <a:lstStyle/>
        <a:p>
          <a:endParaRPr lang="en-GB"/>
        </a:p>
      </dgm:t>
    </dgm:pt>
    <dgm:pt modelId="{72AFF827-A4AD-3A4B-8D75-31F66039C24C}" type="sibTrans" cxnId="{363DDD41-BB0B-6248-8392-691CC95CA91C}">
      <dgm:prSet/>
      <dgm:spPr/>
      <dgm:t>
        <a:bodyPr/>
        <a:lstStyle/>
        <a:p>
          <a:endParaRPr lang="en-GB"/>
        </a:p>
      </dgm:t>
    </dgm:pt>
    <dgm:pt modelId="{BB883E3C-053B-DF45-9869-753E13444E62}">
      <dgm:prSet/>
      <dgm:spPr/>
      <dgm:t>
        <a:bodyPr/>
        <a:lstStyle/>
        <a:p>
          <a:r>
            <a:rPr lang="en-GB" b="0" i="0" dirty="0">
              <a:highlight>
                <a:srgbClr val="FFFF00"/>
              </a:highlight>
            </a:rPr>
            <a:t>Random Forest Classifier</a:t>
          </a:r>
          <a:endParaRPr lang="en-GB" dirty="0">
            <a:highlight>
              <a:srgbClr val="FFFF00"/>
            </a:highlight>
          </a:endParaRPr>
        </a:p>
      </dgm:t>
    </dgm:pt>
    <dgm:pt modelId="{27F52092-C863-604F-B912-4A619CFACB9D}" type="parTrans" cxnId="{41326D70-949A-7A4C-9690-92DB3EE98BE4}">
      <dgm:prSet/>
      <dgm:spPr/>
      <dgm:t>
        <a:bodyPr/>
        <a:lstStyle/>
        <a:p>
          <a:endParaRPr lang="en-GB"/>
        </a:p>
      </dgm:t>
    </dgm:pt>
    <dgm:pt modelId="{5F1B1A84-5B7A-3D47-9778-950CBA75687A}" type="sibTrans" cxnId="{41326D70-949A-7A4C-9690-92DB3EE98BE4}">
      <dgm:prSet/>
      <dgm:spPr/>
      <dgm:t>
        <a:bodyPr/>
        <a:lstStyle/>
        <a:p>
          <a:endParaRPr lang="en-GB"/>
        </a:p>
      </dgm:t>
    </dgm:pt>
    <dgm:pt modelId="{67B145B3-A5F2-F143-AAA0-088F49BD6DC9}">
      <dgm:prSet/>
      <dgm:spPr/>
      <dgm:t>
        <a:bodyPr/>
        <a:lstStyle/>
        <a:p>
          <a:r>
            <a:rPr lang="en-GB" b="0" i="0" dirty="0">
              <a:highlight>
                <a:srgbClr val="FFFF00"/>
              </a:highlight>
            </a:rPr>
            <a:t>Support Vector Classifier</a:t>
          </a:r>
          <a:endParaRPr lang="en-GB" dirty="0">
            <a:highlight>
              <a:srgbClr val="FFFF00"/>
            </a:highlight>
          </a:endParaRPr>
        </a:p>
      </dgm:t>
    </dgm:pt>
    <dgm:pt modelId="{FDC8BC77-8ED7-8A47-8AFE-5AF716B12354}" type="parTrans" cxnId="{4AA5F4D6-5B92-FD45-B6A5-F2B684F0013D}">
      <dgm:prSet/>
      <dgm:spPr/>
      <dgm:t>
        <a:bodyPr/>
        <a:lstStyle/>
        <a:p>
          <a:endParaRPr lang="en-GB"/>
        </a:p>
      </dgm:t>
    </dgm:pt>
    <dgm:pt modelId="{D3BD269B-0A33-F24B-85F3-C53B6DED3053}" type="sibTrans" cxnId="{4AA5F4D6-5B92-FD45-B6A5-F2B684F0013D}">
      <dgm:prSet/>
      <dgm:spPr/>
      <dgm:t>
        <a:bodyPr/>
        <a:lstStyle/>
        <a:p>
          <a:endParaRPr lang="en-GB"/>
        </a:p>
      </dgm:t>
    </dgm:pt>
    <dgm:pt modelId="{5B20F479-DF71-BF43-84D0-7D0C9F3BFFA2}" type="pres">
      <dgm:prSet presAssocID="{28635E98-E7F4-2B4F-8323-E58710D0AB40}" presName="compositeShape" presStyleCnt="0">
        <dgm:presLayoutVars>
          <dgm:chMax val="7"/>
          <dgm:dir/>
          <dgm:resizeHandles val="exact"/>
        </dgm:presLayoutVars>
      </dgm:prSet>
      <dgm:spPr/>
    </dgm:pt>
    <dgm:pt modelId="{6E65AD6D-2FA3-6641-ABA4-9C75783E1E26}" type="pres">
      <dgm:prSet presAssocID="{AB94F91F-4B2F-144C-B3CA-BC0C60F38D3D}" presName="circ1" presStyleLbl="vennNode1" presStyleIdx="0" presStyleCnt="5"/>
      <dgm:spPr>
        <a:solidFill>
          <a:srgbClr val="FF0000">
            <a:alpha val="50000"/>
          </a:srgbClr>
        </a:solidFill>
      </dgm:spPr>
    </dgm:pt>
    <dgm:pt modelId="{D8BE46FD-9EEB-F04F-9BC6-C0DFFE65AC91}" type="pres">
      <dgm:prSet presAssocID="{AB94F91F-4B2F-144C-B3CA-BC0C60F38D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58CE26-DE12-B946-B63B-7C406810A17C}" type="pres">
      <dgm:prSet presAssocID="{C29AF812-4120-6745-9ABF-52446B43C17D}" presName="circ2" presStyleLbl="vennNode1" presStyleIdx="1" presStyleCnt="5"/>
      <dgm:spPr>
        <a:solidFill>
          <a:srgbClr val="FF0000">
            <a:alpha val="50000"/>
          </a:srgbClr>
        </a:solidFill>
      </dgm:spPr>
    </dgm:pt>
    <dgm:pt modelId="{CDBA800C-EC16-244C-B336-A24A0CB81D16}" type="pres">
      <dgm:prSet presAssocID="{C29AF812-4120-6745-9ABF-52446B43C1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2C053-334F-8D4E-B47E-801A70AFF23E}" type="pres">
      <dgm:prSet presAssocID="{7F72F391-75EA-5343-B5F9-4EE80D6FDCB5}" presName="circ3" presStyleLbl="vennNode1" presStyleIdx="2" presStyleCnt="5"/>
      <dgm:spPr>
        <a:solidFill>
          <a:srgbClr val="FF0000">
            <a:alpha val="50000"/>
          </a:srgbClr>
        </a:solidFill>
      </dgm:spPr>
    </dgm:pt>
    <dgm:pt modelId="{EDDFF914-3827-3F44-9AB3-68D3840DB28F}" type="pres">
      <dgm:prSet presAssocID="{7F72F391-75EA-5343-B5F9-4EE80D6FDCB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B1E7E6-D6DD-E34F-B459-4D8C992F1A7A}" type="pres">
      <dgm:prSet presAssocID="{BB883E3C-053B-DF45-9869-753E13444E62}" presName="circ4" presStyleLbl="vennNode1" presStyleIdx="3" presStyleCnt="5"/>
      <dgm:spPr>
        <a:solidFill>
          <a:srgbClr val="FF0000">
            <a:alpha val="50000"/>
          </a:srgbClr>
        </a:solidFill>
      </dgm:spPr>
    </dgm:pt>
    <dgm:pt modelId="{852809FF-3FE7-7540-BE2C-DAF088D397CD}" type="pres">
      <dgm:prSet presAssocID="{BB883E3C-053B-DF45-9869-753E13444E6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7AB80F-2B5A-2B40-979D-1040FFDFBD9B}" type="pres">
      <dgm:prSet presAssocID="{67B145B3-A5F2-F143-AAA0-088F49BD6DC9}" presName="circ5" presStyleLbl="vennNode1" presStyleIdx="4" presStyleCnt="5"/>
      <dgm:spPr>
        <a:solidFill>
          <a:srgbClr val="FF0000">
            <a:alpha val="50000"/>
          </a:srgbClr>
        </a:solidFill>
      </dgm:spPr>
    </dgm:pt>
    <dgm:pt modelId="{53F2D669-4F4C-A848-AECC-A85D6801B413}" type="pres">
      <dgm:prSet presAssocID="{67B145B3-A5F2-F143-AAA0-088F49BD6DC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49BB00-5E41-2046-B79C-F0A1BEB98142}" type="presOf" srcId="{67B145B3-A5F2-F143-AAA0-088F49BD6DC9}" destId="{53F2D669-4F4C-A848-AECC-A85D6801B413}" srcOrd="0" destOrd="0" presId="urn:microsoft.com/office/officeart/2005/8/layout/venn1"/>
    <dgm:cxn modelId="{8EE1670C-6396-634F-B886-FF2E4C8A845C}" type="presOf" srcId="{7F72F391-75EA-5343-B5F9-4EE80D6FDCB5}" destId="{EDDFF914-3827-3F44-9AB3-68D3840DB28F}" srcOrd="0" destOrd="0" presId="urn:microsoft.com/office/officeart/2005/8/layout/venn1"/>
    <dgm:cxn modelId="{08E1B616-D5A6-1744-BC0A-0D9994FD21E0}" type="presOf" srcId="{28635E98-E7F4-2B4F-8323-E58710D0AB40}" destId="{5B20F479-DF71-BF43-84D0-7D0C9F3BFFA2}" srcOrd="0" destOrd="0" presId="urn:microsoft.com/office/officeart/2005/8/layout/venn1"/>
    <dgm:cxn modelId="{363DDD41-BB0B-6248-8392-691CC95CA91C}" srcId="{28635E98-E7F4-2B4F-8323-E58710D0AB40}" destId="{7F72F391-75EA-5343-B5F9-4EE80D6FDCB5}" srcOrd="2" destOrd="0" parTransId="{9078DDD1-6109-B94B-92CE-6EEDBA1D2926}" sibTransId="{72AFF827-A4AD-3A4B-8D75-31F66039C24C}"/>
    <dgm:cxn modelId="{C4101E58-6ABB-5749-8CAD-B45DA8E628B1}" type="presOf" srcId="{C29AF812-4120-6745-9ABF-52446B43C17D}" destId="{CDBA800C-EC16-244C-B336-A24A0CB81D16}" srcOrd="0" destOrd="0" presId="urn:microsoft.com/office/officeart/2005/8/layout/venn1"/>
    <dgm:cxn modelId="{41326D70-949A-7A4C-9690-92DB3EE98BE4}" srcId="{28635E98-E7F4-2B4F-8323-E58710D0AB40}" destId="{BB883E3C-053B-DF45-9869-753E13444E62}" srcOrd="3" destOrd="0" parTransId="{27F52092-C863-604F-B912-4A619CFACB9D}" sibTransId="{5F1B1A84-5B7A-3D47-9778-950CBA75687A}"/>
    <dgm:cxn modelId="{0101117B-8B94-2E42-830C-630A550F0622}" srcId="{28635E98-E7F4-2B4F-8323-E58710D0AB40}" destId="{C29AF812-4120-6745-9ABF-52446B43C17D}" srcOrd="1" destOrd="0" parTransId="{E7B2E244-8A67-AB41-B516-E6E286820C16}" sibTransId="{35C7C65A-D044-224A-9416-02A7E331BF31}"/>
    <dgm:cxn modelId="{CC0898AD-EBD7-9346-A9A2-68B7DAB030DA}" type="presOf" srcId="{AB94F91F-4B2F-144C-B3CA-BC0C60F38D3D}" destId="{D8BE46FD-9EEB-F04F-9BC6-C0DFFE65AC91}" srcOrd="0" destOrd="0" presId="urn:microsoft.com/office/officeart/2005/8/layout/venn1"/>
    <dgm:cxn modelId="{8098D0D1-C12D-E84F-ABA5-2069ABB4C37B}" type="presOf" srcId="{BB883E3C-053B-DF45-9869-753E13444E62}" destId="{852809FF-3FE7-7540-BE2C-DAF088D397CD}" srcOrd="0" destOrd="0" presId="urn:microsoft.com/office/officeart/2005/8/layout/venn1"/>
    <dgm:cxn modelId="{4AA5F4D6-5B92-FD45-B6A5-F2B684F0013D}" srcId="{28635E98-E7F4-2B4F-8323-E58710D0AB40}" destId="{67B145B3-A5F2-F143-AAA0-088F49BD6DC9}" srcOrd="4" destOrd="0" parTransId="{FDC8BC77-8ED7-8A47-8AFE-5AF716B12354}" sibTransId="{D3BD269B-0A33-F24B-85F3-C53B6DED3053}"/>
    <dgm:cxn modelId="{3FC775ED-7CFD-4D4E-8418-998700A710DF}" srcId="{28635E98-E7F4-2B4F-8323-E58710D0AB40}" destId="{AB94F91F-4B2F-144C-B3CA-BC0C60F38D3D}" srcOrd="0" destOrd="0" parTransId="{1C867AA0-EBBD-454C-91D8-779480517FDD}" sibTransId="{D0C12493-90B6-7D47-B8BE-C286A453523C}"/>
    <dgm:cxn modelId="{A610CACE-0E3C-154B-8D91-BF037CA92F23}" type="presParOf" srcId="{5B20F479-DF71-BF43-84D0-7D0C9F3BFFA2}" destId="{6E65AD6D-2FA3-6641-ABA4-9C75783E1E26}" srcOrd="0" destOrd="0" presId="urn:microsoft.com/office/officeart/2005/8/layout/venn1"/>
    <dgm:cxn modelId="{EC645F87-6931-3F4D-8273-D382D57A3C6D}" type="presParOf" srcId="{5B20F479-DF71-BF43-84D0-7D0C9F3BFFA2}" destId="{D8BE46FD-9EEB-F04F-9BC6-C0DFFE65AC91}" srcOrd="1" destOrd="0" presId="urn:microsoft.com/office/officeart/2005/8/layout/venn1"/>
    <dgm:cxn modelId="{B19351E2-FF9E-2543-B702-AFB2633737BA}" type="presParOf" srcId="{5B20F479-DF71-BF43-84D0-7D0C9F3BFFA2}" destId="{BA58CE26-DE12-B946-B63B-7C406810A17C}" srcOrd="2" destOrd="0" presId="urn:microsoft.com/office/officeart/2005/8/layout/venn1"/>
    <dgm:cxn modelId="{4268D66F-B1FD-594C-A48C-04113332E05A}" type="presParOf" srcId="{5B20F479-DF71-BF43-84D0-7D0C9F3BFFA2}" destId="{CDBA800C-EC16-244C-B336-A24A0CB81D16}" srcOrd="3" destOrd="0" presId="urn:microsoft.com/office/officeart/2005/8/layout/venn1"/>
    <dgm:cxn modelId="{753A559D-A9C4-D34B-8C00-9DDEF3BA306F}" type="presParOf" srcId="{5B20F479-DF71-BF43-84D0-7D0C9F3BFFA2}" destId="{4382C053-334F-8D4E-B47E-801A70AFF23E}" srcOrd="4" destOrd="0" presId="urn:microsoft.com/office/officeart/2005/8/layout/venn1"/>
    <dgm:cxn modelId="{07F918F0-FF8F-F447-88FD-25B39488B968}" type="presParOf" srcId="{5B20F479-DF71-BF43-84D0-7D0C9F3BFFA2}" destId="{EDDFF914-3827-3F44-9AB3-68D3840DB28F}" srcOrd="5" destOrd="0" presId="urn:microsoft.com/office/officeart/2005/8/layout/venn1"/>
    <dgm:cxn modelId="{D66AD7B4-9943-CE46-AE91-9E377FE8C9C4}" type="presParOf" srcId="{5B20F479-DF71-BF43-84D0-7D0C9F3BFFA2}" destId="{DAB1E7E6-D6DD-E34F-B459-4D8C992F1A7A}" srcOrd="6" destOrd="0" presId="urn:microsoft.com/office/officeart/2005/8/layout/venn1"/>
    <dgm:cxn modelId="{80F04F6C-EB9C-2C4E-98F5-31F0A61ACA4B}" type="presParOf" srcId="{5B20F479-DF71-BF43-84D0-7D0C9F3BFFA2}" destId="{852809FF-3FE7-7540-BE2C-DAF088D397CD}" srcOrd="7" destOrd="0" presId="urn:microsoft.com/office/officeart/2005/8/layout/venn1"/>
    <dgm:cxn modelId="{C9863017-9AF2-8C4D-9473-BB32B8C297AC}" type="presParOf" srcId="{5B20F479-DF71-BF43-84D0-7D0C9F3BFFA2}" destId="{987AB80F-2B5A-2B40-979D-1040FFDFBD9B}" srcOrd="8" destOrd="0" presId="urn:microsoft.com/office/officeart/2005/8/layout/venn1"/>
    <dgm:cxn modelId="{CD82BD52-6EE5-8044-BB51-83499FCE73E7}" type="presParOf" srcId="{5B20F479-DF71-BF43-84D0-7D0C9F3BFFA2}" destId="{53F2D669-4F4C-A848-AECC-A85D6801B413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5AD6D-2FA3-6641-ABA4-9C75783E1E26}">
      <dsp:nvSpPr>
        <dsp:cNvPr id="0" name=""/>
        <dsp:cNvSpPr/>
      </dsp:nvSpPr>
      <dsp:spPr>
        <a:xfrm>
          <a:off x="4698565" y="1588496"/>
          <a:ext cx="1950784" cy="195078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BE46FD-9EEB-F04F-9BC6-C0DFFE65AC91}">
      <dsp:nvSpPr>
        <dsp:cNvPr id="0" name=""/>
        <dsp:cNvSpPr/>
      </dsp:nvSpPr>
      <dsp:spPr>
        <a:xfrm>
          <a:off x="4542502" y="0"/>
          <a:ext cx="2262910" cy="1309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highlight>
                <a:srgbClr val="FFFF00"/>
              </a:highlight>
            </a:rPr>
            <a:t>Logistic Regression Classifier with the default </a:t>
          </a:r>
          <a:r>
            <a:rPr lang="en-GB" sz="1800" b="0" i="0" kern="1200" dirty="0" err="1">
              <a:highlight>
                <a:srgbClr val="FFFF00"/>
              </a:highlight>
            </a:rPr>
            <a:t>lbfgs</a:t>
          </a:r>
          <a:r>
            <a:rPr lang="en-GB" sz="1800" b="0" i="0" kern="1200" dirty="0">
              <a:highlight>
                <a:srgbClr val="FFFF00"/>
              </a:highlight>
            </a:rPr>
            <a:t> solver</a:t>
          </a:r>
          <a:endParaRPr lang="en-GB" sz="1800" kern="1200" dirty="0">
            <a:highlight>
              <a:srgbClr val="FFFF00"/>
            </a:highlight>
          </a:endParaRPr>
        </a:p>
      </dsp:txBody>
      <dsp:txXfrm>
        <a:off x="4542502" y="0"/>
        <a:ext cx="2262910" cy="1309812"/>
      </dsp:txXfrm>
    </dsp:sp>
    <dsp:sp modelId="{BA58CE26-DE12-B946-B63B-7C406810A17C}">
      <dsp:nvSpPr>
        <dsp:cNvPr id="0" name=""/>
        <dsp:cNvSpPr/>
      </dsp:nvSpPr>
      <dsp:spPr>
        <a:xfrm>
          <a:off x="5440643" y="2127470"/>
          <a:ext cx="1950784" cy="195078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BA800C-EC16-244C-B336-A24A0CB81D16}">
      <dsp:nvSpPr>
        <dsp:cNvPr id="0" name=""/>
        <dsp:cNvSpPr/>
      </dsp:nvSpPr>
      <dsp:spPr>
        <a:xfrm>
          <a:off x="7546710" y="1727838"/>
          <a:ext cx="2028816" cy="14212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highlight>
                <a:srgbClr val="FFFF00"/>
              </a:highlight>
            </a:rPr>
            <a:t>Logistic Regression Classifier with the </a:t>
          </a:r>
          <a:r>
            <a:rPr lang="en-GB" sz="1800" b="0" i="0" kern="1200" dirty="0" err="1">
              <a:highlight>
                <a:srgbClr val="FFFF00"/>
              </a:highlight>
            </a:rPr>
            <a:t>liblinear</a:t>
          </a:r>
          <a:r>
            <a:rPr lang="en-GB" sz="1800" b="0" i="0" kern="1200" dirty="0">
              <a:highlight>
                <a:srgbClr val="FFFF00"/>
              </a:highlight>
            </a:rPr>
            <a:t> solver</a:t>
          </a:r>
          <a:endParaRPr lang="en-GB" sz="1800" kern="1200" dirty="0">
            <a:highlight>
              <a:srgbClr val="FFFF00"/>
            </a:highlight>
          </a:endParaRPr>
        </a:p>
      </dsp:txBody>
      <dsp:txXfrm>
        <a:off x="7546710" y="1727838"/>
        <a:ext cx="2028816" cy="1421286"/>
      </dsp:txXfrm>
    </dsp:sp>
    <dsp:sp modelId="{4382C053-334F-8D4E-B47E-801A70AFF23E}">
      <dsp:nvSpPr>
        <dsp:cNvPr id="0" name=""/>
        <dsp:cNvSpPr/>
      </dsp:nvSpPr>
      <dsp:spPr>
        <a:xfrm>
          <a:off x="5157389" y="3000307"/>
          <a:ext cx="1950784" cy="195078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DFF914-3827-3F44-9AB3-68D3840DB28F}">
      <dsp:nvSpPr>
        <dsp:cNvPr id="0" name=""/>
        <dsp:cNvSpPr/>
      </dsp:nvSpPr>
      <dsp:spPr>
        <a:xfrm>
          <a:off x="7234585" y="4152384"/>
          <a:ext cx="2028816" cy="14212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highlight>
                <a:srgbClr val="FFFF00"/>
              </a:highlight>
            </a:rPr>
            <a:t>Logistic Regression Classifier with the default </a:t>
          </a:r>
          <a:r>
            <a:rPr lang="en-GB" sz="1800" b="0" i="0" kern="1200" dirty="0" err="1">
              <a:highlight>
                <a:srgbClr val="FFFF00"/>
              </a:highlight>
            </a:rPr>
            <a:t>lbfgs</a:t>
          </a:r>
          <a:r>
            <a:rPr lang="en-GB" sz="1800" b="0" i="0" kern="1200" dirty="0">
              <a:highlight>
                <a:srgbClr val="FFFF00"/>
              </a:highlight>
            </a:rPr>
            <a:t> solver and integrated </a:t>
          </a:r>
          <a:r>
            <a:rPr lang="en-GB" sz="1800" b="0" i="0" kern="1200" dirty="0" err="1">
              <a:highlight>
                <a:srgbClr val="FFFF00"/>
              </a:highlight>
            </a:rPr>
            <a:t>RandomOverSampler</a:t>
          </a:r>
          <a:endParaRPr lang="en-GB" sz="1800" kern="1200" dirty="0">
            <a:highlight>
              <a:srgbClr val="FFFF00"/>
            </a:highlight>
          </a:endParaRPr>
        </a:p>
      </dsp:txBody>
      <dsp:txXfrm>
        <a:off x="7234585" y="4152384"/>
        <a:ext cx="2028816" cy="1421286"/>
      </dsp:txXfrm>
    </dsp:sp>
    <dsp:sp modelId="{DAB1E7E6-D6DD-E34F-B459-4D8C992F1A7A}">
      <dsp:nvSpPr>
        <dsp:cNvPr id="0" name=""/>
        <dsp:cNvSpPr/>
      </dsp:nvSpPr>
      <dsp:spPr>
        <a:xfrm>
          <a:off x="4239740" y="3000307"/>
          <a:ext cx="1950784" cy="195078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52809FF-3FE7-7540-BE2C-DAF088D397CD}">
      <dsp:nvSpPr>
        <dsp:cNvPr id="0" name=""/>
        <dsp:cNvSpPr/>
      </dsp:nvSpPr>
      <dsp:spPr>
        <a:xfrm>
          <a:off x="2084513" y="4152384"/>
          <a:ext cx="2028816" cy="14212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highlight>
                <a:srgbClr val="FFFF00"/>
              </a:highlight>
            </a:rPr>
            <a:t>Random Forest Classifier</a:t>
          </a:r>
          <a:endParaRPr lang="en-GB" sz="1800" kern="1200" dirty="0">
            <a:highlight>
              <a:srgbClr val="FFFF00"/>
            </a:highlight>
          </a:endParaRPr>
        </a:p>
      </dsp:txBody>
      <dsp:txXfrm>
        <a:off x="2084513" y="4152384"/>
        <a:ext cx="2028816" cy="1421286"/>
      </dsp:txXfrm>
    </dsp:sp>
    <dsp:sp modelId="{987AB80F-2B5A-2B40-979D-1040FFDFBD9B}">
      <dsp:nvSpPr>
        <dsp:cNvPr id="0" name=""/>
        <dsp:cNvSpPr/>
      </dsp:nvSpPr>
      <dsp:spPr>
        <a:xfrm>
          <a:off x="3956486" y="2127470"/>
          <a:ext cx="1950784" cy="195078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3F2D669-4F4C-A848-AECC-A85D6801B413}">
      <dsp:nvSpPr>
        <dsp:cNvPr id="0" name=""/>
        <dsp:cNvSpPr/>
      </dsp:nvSpPr>
      <dsp:spPr>
        <a:xfrm>
          <a:off x="1772387" y="1727838"/>
          <a:ext cx="2028816" cy="14212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highlight>
                <a:srgbClr val="FFFF00"/>
              </a:highlight>
            </a:rPr>
            <a:t>Support Vector Classifier</a:t>
          </a:r>
          <a:endParaRPr lang="en-GB" sz="1800" kern="1200" dirty="0">
            <a:highlight>
              <a:srgbClr val="FFFF00"/>
            </a:highlight>
          </a:endParaRPr>
        </a:p>
      </dsp:txBody>
      <dsp:txXfrm>
        <a:off x="1772387" y="1727838"/>
        <a:ext cx="2028816" cy="142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0E96-5FA9-8443-BF11-B7585913655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5B42-9C4D-D643-B94B-57553A79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datasets/uciml/red-wine-quality-cortez-et-al-2009/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93A1-4FFF-E86D-4312-6ED54DF86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21668"/>
            <a:ext cx="3683726" cy="2387600"/>
          </a:xfrm>
        </p:spPr>
        <p:txBody>
          <a:bodyPr/>
          <a:lstStyle/>
          <a:p>
            <a:r>
              <a:rPr lang="en-US" b="1" dirty="0"/>
              <a:t>Project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EFBFE-2036-6DE0-03E3-0DC56EDE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" y="4633615"/>
            <a:ext cx="2169853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Nieveathan, Mushfiq Rehman, Zayan Mohammed ,Habib Rehman</a:t>
            </a:r>
          </a:p>
          <a:p>
            <a:endParaRPr lang="en-US" dirty="0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BBA7A758-384C-4018-27A1-03CDAC24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605"/>
            <a:ext cx="12192000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Spark :: The Examples Book">
            <a:extLst>
              <a:ext uri="{FF2B5EF4-FFF2-40B4-BE49-F238E27FC236}">
                <a16:creationId xmlns:a16="http://schemas.microsoft.com/office/drawing/2014/main" id="{4A88B79F-FFCF-FEDB-8DB7-646D8B60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30" y="3602785"/>
            <a:ext cx="2511939" cy="14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on Ray - A Library to Make Pandas Faster with Just One Line of Code">
            <a:extLst>
              <a:ext uri="{FF2B5EF4-FFF2-40B4-BE49-F238E27FC236}">
                <a16:creationId xmlns:a16="http://schemas.microsoft.com/office/drawing/2014/main" id="{A5A4C1DA-478B-3711-C349-20E71902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00" y="3429000"/>
            <a:ext cx="1854999" cy="115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1164575-ED16-4E88-C541-EACCA2C8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00" y="5148668"/>
            <a:ext cx="1765575" cy="9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4" descr="Machine Learning thin line icon. Creative simple design from artificial intelligence  icons collection. Outline machine learning icon for web design Stock Photo  - Alamy">
            <a:extLst>
              <a:ext uri="{FF2B5EF4-FFF2-40B4-BE49-F238E27FC236}">
                <a16:creationId xmlns:a16="http://schemas.microsoft.com/office/drawing/2014/main" id="{989B4B4C-FBD5-70C1-B564-CBE77CD7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0" name="Picture 26" descr="Machine Learning Monochrome Simple Artificial Intelligence, 45% OFF">
            <a:extLst>
              <a:ext uri="{FF2B5EF4-FFF2-40B4-BE49-F238E27FC236}">
                <a16:creationId xmlns:a16="http://schemas.microsoft.com/office/drawing/2014/main" id="{5841D5C5-F220-9F96-6572-9E0F7302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74" y="3468854"/>
            <a:ext cx="2154968" cy="14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andfetch | Matplotlib Logos &amp; Brand Assets">
            <a:extLst>
              <a:ext uri="{FF2B5EF4-FFF2-40B4-BE49-F238E27FC236}">
                <a16:creationId xmlns:a16="http://schemas.microsoft.com/office/drawing/2014/main" id="{836B4AF8-B23B-7EF7-521F-A271F430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74" y="5148668"/>
            <a:ext cx="2154968" cy="12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93A43D3D-3FAF-24E9-B70B-3ED54B1C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5147804"/>
            <a:ext cx="2729902" cy="11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9B6FFD-3F17-270E-9A92-209A6513AEDE}"/>
              </a:ext>
            </a:extLst>
          </p:cNvPr>
          <p:cNvSpPr txBox="1"/>
          <p:nvPr/>
        </p:nvSpPr>
        <p:spPr>
          <a:xfrm>
            <a:off x="-99414" y="577972"/>
            <a:ext cx="12291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Conclusion  </a:t>
            </a:r>
          </a:p>
        </p:txBody>
      </p:sp>
      <p:pic>
        <p:nvPicPr>
          <p:cNvPr id="15372" name="Picture 12" descr="Man Thinking icon">
            <a:extLst>
              <a:ext uri="{FF2B5EF4-FFF2-40B4-BE49-F238E27FC236}">
                <a16:creationId xmlns:a16="http://schemas.microsoft.com/office/drawing/2014/main" id="{9E8F8530-D7BA-07AA-0322-687E923F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6" y="4133088"/>
            <a:ext cx="2467630" cy="27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What is red wine – Is it good or bad? | Vinoteka">
            <a:extLst>
              <a:ext uri="{FF2B5EF4-FFF2-40B4-BE49-F238E27FC236}">
                <a16:creationId xmlns:a16="http://schemas.microsoft.com/office/drawing/2014/main" id="{A355965A-E824-B70D-6C51-CC4E0F54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03" y="2620706"/>
            <a:ext cx="5467994" cy="32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8" name="Picture 18" descr="Icon of man think thinking Royalty Free Vector Image">
            <a:extLst>
              <a:ext uri="{FF2B5EF4-FFF2-40B4-BE49-F238E27FC236}">
                <a16:creationId xmlns:a16="http://schemas.microsoft.com/office/drawing/2014/main" id="{D0814FEF-3DE2-D1D8-9FF2-438B561D2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00"/>
          <a:stretch/>
        </p:blipFill>
        <p:spPr bwMode="auto">
          <a:xfrm>
            <a:off x="9479392" y="4425696"/>
            <a:ext cx="1728611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1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ank you for listening' card by LyraEri on DeviantArt | Thank you for  listening, Thank you for listening powerpoint cute, Background for  powerpoint presentation">
            <a:extLst>
              <a:ext uri="{FF2B5EF4-FFF2-40B4-BE49-F238E27FC236}">
                <a16:creationId xmlns:a16="http://schemas.microsoft.com/office/drawing/2014/main" id="{7B73BEC5-0EDF-0C1E-0022-6D870323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32" y="249174"/>
            <a:ext cx="8479536" cy="63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6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BC2-AB5C-7647-5430-48BAA6DC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762E3-9058-7A98-704D-952241ED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Classifying Red Wine into distinct categories of quality, based on a combination of physiochemical inputs and sensory output variables, leveraging machine learning and other technologies. </a:t>
            </a:r>
          </a:p>
          <a:p>
            <a:endParaRPr lang="en-US" dirty="0"/>
          </a:p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https://www.kaggle.com/datasets/uciml/red-wine-quality-cortez-et-al-2009/code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Wine Quality Dataset Modelling - Machine Learning HD">
            <a:extLst>
              <a:ext uri="{FF2B5EF4-FFF2-40B4-BE49-F238E27FC236}">
                <a16:creationId xmlns:a16="http://schemas.microsoft.com/office/drawing/2014/main" id="{A7A45C5C-D580-F9C0-DFD7-04E94D459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9217405" y="4262664"/>
            <a:ext cx="2963709" cy="25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ggle - Wikipedia">
            <a:extLst>
              <a:ext uri="{FF2B5EF4-FFF2-40B4-BE49-F238E27FC236}">
                <a16:creationId xmlns:a16="http://schemas.microsoft.com/office/drawing/2014/main" id="{D05A9916-30C1-C17D-1034-FEFF18B1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37" y="4923714"/>
            <a:ext cx="3244846" cy="12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4 ways to differentiate a good source from a bad source">
            <a:extLst>
              <a:ext uri="{FF2B5EF4-FFF2-40B4-BE49-F238E27FC236}">
                <a16:creationId xmlns:a16="http://schemas.microsoft.com/office/drawing/2014/main" id="{76434012-5FC3-6575-EF3C-676BDED9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71" y="4669607"/>
            <a:ext cx="3266557" cy="139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44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BC2-AB5C-7647-5430-48BAA6DC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Importing / Cleaning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99C8-4B51-C1CB-698C-99AE8749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0501" cy="4351338"/>
          </a:xfrm>
        </p:spPr>
        <p:txBody>
          <a:bodyPr/>
          <a:lstStyle/>
          <a:p>
            <a:r>
              <a:rPr lang="en-US" dirty="0"/>
              <a:t>Imported the Data set into google </a:t>
            </a:r>
            <a:r>
              <a:rPr lang="en-US" dirty="0" err="1"/>
              <a:t>colab</a:t>
            </a:r>
            <a:r>
              <a:rPr lang="en-US" dirty="0"/>
              <a:t> using </a:t>
            </a:r>
            <a:r>
              <a:rPr lang="en-US" dirty="0" err="1"/>
              <a:t>PySpark</a:t>
            </a:r>
            <a:r>
              <a:rPr lang="en-US" dirty="0"/>
              <a:t> and utilized the flexibility of Pandas to execute SQL queries on the Data set. </a:t>
            </a:r>
          </a:p>
          <a:p>
            <a:endParaRPr lang="en-US" dirty="0"/>
          </a:p>
          <a:p>
            <a:r>
              <a:rPr lang="en-US" dirty="0"/>
              <a:t>We standardized the dataset, ensuring consistency and accuracy in our subsequent steps. </a:t>
            </a:r>
          </a:p>
        </p:txBody>
      </p:sp>
      <p:pic>
        <p:nvPicPr>
          <p:cNvPr id="2050" name="Picture 2" descr="Wine Quality Dataset Modelling - Machine Learning HD">
            <a:extLst>
              <a:ext uri="{FF2B5EF4-FFF2-40B4-BE49-F238E27FC236}">
                <a16:creationId xmlns:a16="http://schemas.microsoft.com/office/drawing/2014/main" id="{A7A45C5C-D580-F9C0-DFD7-04E94D459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9845749" y="4812908"/>
            <a:ext cx="2335365" cy="20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C56E7-D41B-4452-539F-BAB3CE7A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02" y="1690688"/>
            <a:ext cx="5270500" cy="2933700"/>
          </a:xfrm>
          <a:prstGeom prst="rect">
            <a:avLst/>
          </a:prstGeom>
        </p:spPr>
      </p:pic>
      <p:pic>
        <p:nvPicPr>
          <p:cNvPr id="6148" name="Picture 4" descr="Pandas vs PySpark..!. Key differences, when to use either… | by Ahmed Uz  Zaman | Geek Culture | Medium">
            <a:extLst>
              <a:ext uri="{FF2B5EF4-FFF2-40B4-BE49-F238E27FC236}">
                <a16:creationId xmlns:a16="http://schemas.microsoft.com/office/drawing/2014/main" id="{DD3D9E9E-138F-87A4-5213-3DAE6A08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32" y="5070291"/>
            <a:ext cx="3269985" cy="8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BC2-AB5C-7647-5430-48BAA6DC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227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Machine Learning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3EC2EF-6886-5062-8AAD-7B0F0FFEA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62496"/>
              </p:ext>
            </p:extLst>
          </p:nvPr>
        </p:nvGraphicFramePr>
        <p:xfrm>
          <a:off x="422041" y="630787"/>
          <a:ext cx="11347915" cy="557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Wine Quality Dataset Modelling - Machine Learning HD">
            <a:extLst>
              <a:ext uri="{FF2B5EF4-FFF2-40B4-BE49-F238E27FC236}">
                <a16:creationId xmlns:a16="http://schemas.microsoft.com/office/drawing/2014/main" id="{A7A45C5C-D580-F9C0-DFD7-04E94D459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9971323" y="4922874"/>
            <a:ext cx="2209791" cy="19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chine Learning - Free education icons">
            <a:extLst>
              <a:ext uri="{FF2B5EF4-FFF2-40B4-BE49-F238E27FC236}">
                <a16:creationId xmlns:a16="http://schemas.microsoft.com/office/drawing/2014/main" id="{B6EE4F61-3898-3CB9-18C3-ACF749BF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18492"/>
            <a:ext cx="958110" cy="95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nowledge - Free education icons">
            <a:extLst>
              <a:ext uri="{FF2B5EF4-FFF2-40B4-BE49-F238E27FC236}">
                <a16:creationId xmlns:a16="http://schemas.microsoft.com/office/drawing/2014/main" id="{55032517-C608-DF41-627D-B45279E7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92" y="1338155"/>
            <a:ext cx="1038447" cy="10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Experience - Free miscellaneous icons">
            <a:extLst>
              <a:ext uri="{FF2B5EF4-FFF2-40B4-BE49-F238E27FC236}">
                <a16:creationId xmlns:a16="http://schemas.microsoft.com/office/drawing/2014/main" id="{CD34D26D-6E0E-A08B-20B2-C98FCFC9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1" y="5772982"/>
            <a:ext cx="1027245" cy="102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2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6C939-BD08-892B-49E4-2278ACDED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629" y="903767"/>
            <a:ext cx="6719797" cy="4826021"/>
          </a:xfrm>
        </p:spPr>
      </p:pic>
      <p:pic>
        <p:nvPicPr>
          <p:cNvPr id="4098" name="Picture 2" descr="How to Tell if Wine Has Gone Bad | Wine Folly">
            <a:extLst>
              <a:ext uri="{FF2B5EF4-FFF2-40B4-BE49-F238E27FC236}">
                <a16:creationId xmlns:a16="http://schemas.microsoft.com/office/drawing/2014/main" id="{2D6023F4-533F-0A85-38E3-E815C29CB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1"/>
          <a:stretch/>
        </p:blipFill>
        <p:spPr bwMode="auto">
          <a:xfrm>
            <a:off x="265954" y="1772798"/>
            <a:ext cx="4547049" cy="308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25354-774B-234B-464F-D5C2B3A5916D}"/>
              </a:ext>
            </a:extLst>
          </p:cNvPr>
          <p:cNvSpPr txBox="1"/>
          <p:nvPr/>
        </p:nvSpPr>
        <p:spPr>
          <a:xfrm>
            <a:off x="551190" y="368227"/>
            <a:ext cx="397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Good or Bad ?  </a:t>
            </a:r>
          </a:p>
        </p:txBody>
      </p:sp>
    </p:spTree>
    <p:extLst>
      <p:ext uri="{BB962C8B-B14F-4D97-AF65-F5344CB8AC3E}">
        <p14:creationId xmlns:p14="http://schemas.microsoft.com/office/powerpoint/2010/main" val="8501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6CD56-C5A6-7C39-C082-EC161A1C0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41" y="1419913"/>
            <a:ext cx="7329229" cy="4777919"/>
          </a:xfrm>
        </p:spPr>
      </p:pic>
      <p:pic>
        <p:nvPicPr>
          <p:cNvPr id="2050" name="Picture 2" descr="Wine Quality Dataset Modelling - Machine Learning HD">
            <a:extLst>
              <a:ext uri="{FF2B5EF4-FFF2-40B4-BE49-F238E27FC236}">
                <a16:creationId xmlns:a16="http://schemas.microsoft.com/office/drawing/2014/main" id="{A7A45C5C-D580-F9C0-DFD7-04E94D459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9771321" y="4747730"/>
            <a:ext cx="2409793" cy="21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olars vs Pandas — 4 key concept differences | Python in Plain English">
            <a:extLst>
              <a:ext uri="{FF2B5EF4-FFF2-40B4-BE49-F238E27FC236}">
                <a16:creationId xmlns:a16="http://schemas.microsoft.com/office/drawing/2014/main" id="{30D41FE7-12B9-017B-21C5-625F13D2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79" y="1919971"/>
            <a:ext cx="2916780" cy="28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6C174-25AE-4AB6-9288-8286FDC7FD5A}"/>
              </a:ext>
            </a:extLst>
          </p:cNvPr>
          <p:cNvSpPr txBox="1"/>
          <p:nvPr/>
        </p:nvSpPr>
        <p:spPr>
          <a:xfrm>
            <a:off x="400641" y="321585"/>
            <a:ext cx="6145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Pandas Data Frame </a:t>
            </a:r>
          </a:p>
        </p:txBody>
      </p:sp>
    </p:spTree>
    <p:extLst>
      <p:ext uri="{BB962C8B-B14F-4D97-AF65-F5344CB8AC3E}">
        <p14:creationId xmlns:p14="http://schemas.microsoft.com/office/powerpoint/2010/main" val="19221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6C14C-F83C-21D2-F165-6C426563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11" y="465710"/>
            <a:ext cx="6508919" cy="5926579"/>
          </a:xfrm>
        </p:spPr>
      </p:pic>
      <p:pic>
        <p:nvPicPr>
          <p:cNvPr id="2050" name="Picture 2" descr="Wine Quality Dataset Modelling - Machine Learning HD">
            <a:extLst>
              <a:ext uri="{FF2B5EF4-FFF2-40B4-BE49-F238E27FC236}">
                <a16:creationId xmlns:a16="http://schemas.microsoft.com/office/drawing/2014/main" id="{A7A45C5C-D580-F9C0-DFD7-04E94D459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9686260" y="4673242"/>
            <a:ext cx="2494854" cy="21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ow the train and test samples are split? | by Rathinavel M.S | Medium">
            <a:extLst>
              <a:ext uri="{FF2B5EF4-FFF2-40B4-BE49-F238E27FC236}">
                <a16:creationId xmlns:a16="http://schemas.microsoft.com/office/drawing/2014/main" id="{72B13EFB-EED0-00E0-F005-A6D79CBC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60" y="1521496"/>
            <a:ext cx="49276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5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e Quality Dataset Modelling - Machine Learning HD">
            <a:extLst>
              <a:ext uri="{FF2B5EF4-FFF2-40B4-BE49-F238E27FC236}">
                <a16:creationId xmlns:a16="http://schemas.microsoft.com/office/drawing/2014/main" id="{A7A45C5C-D580-F9C0-DFD7-04E94D459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10334847" y="5231680"/>
            <a:ext cx="1857153" cy="16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5AE64-2363-45CF-988C-A5C19887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5" y="1121655"/>
            <a:ext cx="3621537" cy="1507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D3A61-02ED-F3F7-5D07-FC8AD54B02F3}"/>
              </a:ext>
            </a:extLst>
          </p:cNvPr>
          <p:cNvSpPr txBox="1"/>
          <p:nvPr/>
        </p:nvSpPr>
        <p:spPr>
          <a:xfrm>
            <a:off x="1082497" y="600806"/>
            <a:ext cx="336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Logistic Regression </a:t>
            </a:r>
            <a:r>
              <a:rPr lang="en-GB" sz="1400" b="1" dirty="0">
                <a:solidFill>
                  <a:srgbClr val="CE9178"/>
                </a:solidFill>
                <a:effectLst/>
                <a:latin typeface="+mj-lt"/>
              </a:rPr>
              <a:t>`solver='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+mj-lt"/>
              </a:rPr>
              <a:t>lbfgs</a:t>
            </a:r>
            <a:r>
              <a:rPr lang="en-GB" sz="1400" b="1" dirty="0">
                <a:solidFill>
                  <a:srgbClr val="CE9178"/>
                </a:solidFill>
                <a:effectLst/>
                <a:latin typeface="+mj-lt"/>
              </a:rPr>
              <a:t>'`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9B3AA5-1D89-CFBE-025F-FBEC3CF62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92" y="1121655"/>
            <a:ext cx="3323746" cy="1507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06FF9A-B2A7-1E2A-6681-BB267DCF8654}"/>
              </a:ext>
            </a:extLst>
          </p:cNvPr>
          <p:cNvSpPr txBox="1"/>
          <p:nvPr/>
        </p:nvSpPr>
        <p:spPr>
          <a:xfrm>
            <a:off x="4644516" y="600806"/>
            <a:ext cx="382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Logistic Regression </a:t>
            </a:r>
            <a:r>
              <a:rPr lang="en-GB" sz="1400" b="1" dirty="0">
                <a:solidFill>
                  <a:srgbClr val="CE9178"/>
                </a:solidFill>
                <a:effectLst/>
                <a:latin typeface="+mj-lt"/>
              </a:rPr>
              <a:t>`solver='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+mj-lt"/>
              </a:rPr>
              <a:t>liblinear</a:t>
            </a:r>
            <a:r>
              <a:rPr lang="en-GB" sz="1400" b="1" dirty="0">
                <a:solidFill>
                  <a:srgbClr val="CE9178"/>
                </a:solidFill>
                <a:effectLst/>
                <a:latin typeface="+mj-lt"/>
              </a:rPr>
              <a:t>'`</a:t>
            </a:r>
            <a:endParaRPr lang="en-GB" sz="1400" b="0" dirty="0">
              <a:solidFill>
                <a:srgbClr val="CCCCCC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2C07C-60A8-3A5E-62F2-FFF2776F0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89" y="1134257"/>
            <a:ext cx="3566687" cy="1494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EE8310-F5B0-7700-3504-DDEDD4CC8041}"/>
              </a:ext>
            </a:extLst>
          </p:cNvPr>
          <p:cNvSpPr txBox="1"/>
          <p:nvPr/>
        </p:nvSpPr>
        <p:spPr>
          <a:xfrm>
            <a:off x="8283131" y="587482"/>
            <a:ext cx="356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Logistic Regression </a:t>
            </a:r>
            <a:r>
              <a:rPr lang="en-GB" sz="1400" b="1" dirty="0">
                <a:solidFill>
                  <a:srgbClr val="CE9178"/>
                </a:solidFill>
                <a:effectLst/>
                <a:latin typeface="+mj-lt"/>
              </a:rPr>
              <a:t>`</a:t>
            </a:r>
            <a:r>
              <a:rPr lang="en-GB" sz="1400" b="1" dirty="0" err="1">
                <a:solidFill>
                  <a:srgbClr val="CE9178"/>
                </a:solidFill>
                <a:effectLst/>
                <a:latin typeface="+mj-lt"/>
              </a:rPr>
              <a:t>RandomOverSampler</a:t>
            </a:r>
            <a:r>
              <a:rPr lang="en-GB" sz="1400" b="1" dirty="0">
                <a:solidFill>
                  <a:srgbClr val="CE9178"/>
                </a:solidFill>
                <a:effectLst/>
                <a:latin typeface="+mj-lt"/>
              </a:rPr>
              <a:t>`</a:t>
            </a:r>
            <a:endParaRPr lang="en-GB" sz="1400" b="0" dirty="0">
              <a:solidFill>
                <a:srgbClr val="CCCCCC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58F3DF-0789-6F13-89D2-BBA6C4BD0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04" y="3078942"/>
            <a:ext cx="3621536" cy="15072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11B901-EA73-DE6D-22F6-85520E73EF42}"/>
              </a:ext>
            </a:extLst>
          </p:cNvPr>
          <p:cNvSpPr txBox="1"/>
          <p:nvPr/>
        </p:nvSpPr>
        <p:spPr>
          <a:xfrm>
            <a:off x="1745510" y="2771165"/>
            <a:ext cx="161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Random forest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A9430-3E57-DEF8-9765-5F5C85A80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792" y="3078942"/>
            <a:ext cx="3323746" cy="15072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49C64D-18AE-043B-383C-4D8198A5E509}"/>
              </a:ext>
            </a:extLst>
          </p:cNvPr>
          <p:cNvSpPr txBox="1"/>
          <p:nvPr/>
        </p:nvSpPr>
        <p:spPr>
          <a:xfrm>
            <a:off x="5944218" y="2771165"/>
            <a:ext cx="55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90841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ABE8-E3F2-6443-AE91-2096366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8" y="30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Visualizations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C2698-C25B-7B6E-F660-164AE094E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5" t="2862" r="2942" b="5177"/>
          <a:stretch/>
        </p:blipFill>
        <p:spPr>
          <a:xfrm>
            <a:off x="212650" y="1356313"/>
            <a:ext cx="3455583" cy="2925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DEA94-0CDF-FABE-DD70-DFB9530B7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" t="3018" r="2724" b="2794"/>
          <a:stretch/>
        </p:blipFill>
        <p:spPr>
          <a:xfrm>
            <a:off x="4213593" y="3876959"/>
            <a:ext cx="3764813" cy="284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11BEF8-2E36-2752-2087-8D1FFA480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9" t="2861" r="3469" b="2063"/>
          <a:stretch/>
        </p:blipFill>
        <p:spPr>
          <a:xfrm>
            <a:off x="8229339" y="1356313"/>
            <a:ext cx="3764813" cy="3024301"/>
          </a:xfrm>
          <a:prstGeom prst="rect">
            <a:avLst/>
          </a:prstGeom>
        </p:spPr>
      </p:pic>
      <p:pic>
        <p:nvPicPr>
          <p:cNvPr id="16388" name="Picture 4" descr="Data science - Free computer icons">
            <a:extLst>
              <a:ext uri="{FF2B5EF4-FFF2-40B4-BE49-F238E27FC236}">
                <a16:creationId xmlns:a16="http://schemas.microsoft.com/office/drawing/2014/main" id="{CAA38ABB-1837-2DEF-B590-EBAF98CA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72" y="1695432"/>
            <a:ext cx="1733568" cy="17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ine Quality Dataset Modelling - Machine Learning HD">
            <a:extLst>
              <a:ext uri="{FF2B5EF4-FFF2-40B4-BE49-F238E27FC236}">
                <a16:creationId xmlns:a16="http://schemas.microsoft.com/office/drawing/2014/main" id="{BD57B68D-4AF3-1068-2402-3330DCC3A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 bwMode="auto">
          <a:xfrm>
            <a:off x="10047767" y="4980282"/>
            <a:ext cx="2144233" cy="18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4081</TotalTime>
  <Words>169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4 </vt:lpstr>
      <vt:lpstr>Introduction </vt:lpstr>
      <vt:lpstr>Importing / Cleaning the data </vt:lpstr>
      <vt:lpstr>Machine Learning </vt:lpstr>
      <vt:lpstr>PowerPoint Presentation</vt:lpstr>
      <vt:lpstr>PowerPoint Presentation</vt:lpstr>
      <vt:lpstr>PowerPoint Presentation</vt:lpstr>
      <vt:lpstr>PowerPoint Presentation</vt:lpstr>
      <vt:lpstr>Visualizations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</dc:title>
  <dc:creator>Nieveathan Shan</dc:creator>
  <cp:lastModifiedBy>Nieveathan Shan</cp:lastModifiedBy>
  <cp:revision>10</cp:revision>
  <dcterms:created xsi:type="dcterms:W3CDTF">2024-01-21T19:39:41Z</dcterms:created>
  <dcterms:modified xsi:type="dcterms:W3CDTF">2024-01-24T15:41:31Z</dcterms:modified>
</cp:coreProperties>
</file>