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83" r:id="rId6"/>
    <p:sldId id="284" r:id="rId7"/>
    <p:sldId id="285" r:id="rId8"/>
    <p:sldId id="264" r:id="rId9"/>
    <p:sldId id="265" r:id="rId10"/>
    <p:sldId id="266" r:id="rId11"/>
    <p:sldId id="267" r:id="rId12"/>
    <p:sldId id="268" r:id="rId13"/>
    <p:sldId id="273" r:id="rId14"/>
    <p:sldId id="274" r:id="rId15"/>
    <p:sldId id="286" r:id="rId16"/>
    <p:sldId id="287" r:id="rId17"/>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200" b="1" i="0">
                <a:solidFill>
                  <a:schemeClr val="bg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400" b="1" i="0">
                <a:solidFill>
                  <a:schemeClr val="bg1"/>
                </a:solidFill>
                <a:latin typeface="Calibri"/>
                <a:cs typeface="Calibri"/>
              </a:defRPr>
            </a:lvl1pPr>
          </a:lstStyle>
          <a:p>
            <a:pPr marL="12700">
              <a:lnSpc>
                <a:spcPts val="1425"/>
              </a:lnSpc>
            </a:pPr>
            <a:r>
              <a:rPr dirty="0"/>
              <a:t>PEA </a:t>
            </a:r>
            <a:r>
              <a:rPr spc="-10" dirty="0"/>
              <a:t>Project</a:t>
            </a:r>
            <a:r>
              <a:rPr spc="-20" dirty="0"/>
              <a:t> </a:t>
            </a:r>
            <a:r>
              <a:rPr dirty="0"/>
              <a:t>C</a:t>
            </a:r>
            <a:r>
              <a:rPr spc="-30" dirty="0"/>
              <a:t> </a:t>
            </a:r>
            <a:r>
              <a:rPr dirty="0"/>
              <a:t>2022</a:t>
            </a:r>
            <a:r>
              <a:rPr spc="30" dirty="0"/>
              <a:t> </a:t>
            </a:r>
            <a:r>
              <a:rPr dirty="0"/>
              <a:t>-</a:t>
            </a:r>
            <a:r>
              <a:rPr spc="-30" dirty="0"/>
              <a:t> </a:t>
            </a:r>
            <a:r>
              <a:rPr spc="-10" dirty="0"/>
              <a:t>10926985</a:t>
            </a:r>
          </a:p>
        </p:txBody>
      </p:sp>
      <p:sp>
        <p:nvSpPr>
          <p:cNvPr id="5" name="Holder 5"/>
          <p:cNvSpPr>
            <a:spLocks noGrp="1"/>
          </p:cNvSpPr>
          <p:nvPr>
            <p:ph type="dt" sz="half" idx="6"/>
          </p:nvPr>
        </p:nvSpPr>
        <p:spPr/>
        <p:txBody>
          <a:bodyPr lIns="0" tIns="0" rIns="0" bIns="0"/>
          <a:lstStyle>
            <a:lvl1pPr>
              <a:defRPr sz="1200" b="1" i="0">
                <a:solidFill>
                  <a:schemeClr val="bg1"/>
                </a:solidFill>
                <a:latin typeface="Arial"/>
                <a:cs typeface="Arial"/>
              </a:defRPr>
            </a:lvl1pPr>
          </a:lstStyle>
          <a:p>
            <a:pPr>
              <a:lnSpc>
                <a:spcPts val="1325"/>
              </a:lnSpc>
            </a:pPr>
            <a:r>
              <a:rPr dirty="0"/>
              <a:t>SMBUD</a:t>
            </a:r>
            <a:r>
              <a:rPr spc="5" dirty="0"/>
              <a:t> </a:t>
            </a:r>
            <a:r>
              <a:rPr dirty="0"/>
              <a:t>Project</a:t>
            </a:r>
            <a:r>
              <a:rPr spc="-30" dirty="0"/>
              <a:t> </a:t>
            </a:r>
            <a:r>
              <a:rPr dirty="0"/>
              <a:t>2022</a:t>
            </a:r>
            <a:r>
              <a:rPr spc="-60" dirty="0"/>
              <a:t> </a:t>
            </a:r>
            <a:r>
              <a:rPr dirty="0"/>
              <a:t>–</a:t>
            </a:r>
            <a:r>
              <a:rPr spc="-35" dirty="0"/>
              <a:t> </a:t>
            </a:r>
            <a:r>
              <a:rPr dirty="0"/>
              <a:t>Group</a:t>
            </a:r>
            <a:r>
              <a:rPr spc="15" dirty="0"/>
              <a:t> </a:t>
            </a:r>
            <a:r>
              <a:rPr spc="-25" dirty="0"/>
              <a:t>38</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400" b="1" i="0">
                <a:solidFill>
                  <a:schemeClr val="bg1"/>
                </a:solidFill>
                <a:latin typeface="Calibri"/>
                <a:cs typeface="Calibri"/>
              </a:defRPr>
            </a:lvl1pPr>
          </a:lstStyle>
          <a:p>
            <a:pPr marL="12700">
              <a:lnSpc>
                <a:spcPts val="1425"/>
              </a:lnSpc>
            </a:pPr>
            <a:r>
              <a:rPr dirty="0"/>
              <a:t>PEA </a:t>
            </a:r>
            <a:r>
              <a:rPr spc="-10" dirty="0"/>
              <a:t>Project</a:t>
            </a:r>
            <a:r>
              <a:rPr spc="-20" dirty="0"/>
              <a:t> </a:t>
            </a:r>
            <a:r>
              <a:rPr dirty="0"/>
              <a:t>C</a:t>
            </a:r>
            <a:r>
              <a:rPr spc="-30" dirty="0"/>
              <a:t> </a:t>
            </a:r>
            <a:r>
              <a:rPr dirty="0"/>
              <a:t>2022</a:t>
            </a:r>
            <a:r>
              <a:rPr spc="30" dirty="0"/>
              <a:t> </a:t>
            </a:r>
            <a:r>
              <a:rPr dirty="0"/>
              <a:t>-</a:t>
            </a:r>
            <a:r>
              <a:rPr spc="-30" dirty="0"/>
              <a:t> </a:t>
            </a:r>
            <a:r>
              <a:rPr spc="-10" dirty="0"/>
              <a:t>10926985</a:t>
            </a:r>
          </a:p>
        </p:txBody>
      </p:sp>
      <p:sp>
        <p:nvSpPr>
          <p:cNvPr id="5" name="Holder 5"/>
          <p:cNvSpPr>
            <a:spLocks noGrp="1"/>
          </p:cNvSpPr>
          <p:nvPr>
            <p:ph type="dt" sz="half" idx="6"/>
          </p:nvPr>
        </p:nvSpPr>
        <p:spPr/>
        <p:txBody>
          <a:bodyPr lIns="0" tIns="0" rIns="0" bIns="0"/>
          <a:lstStyle>
            <a:lvl1pPr>
              <a:defRPr sz="1200" b="1" i="0">
                <a:solidFill>
                  <a:schemeClr val="bg1"/>
                </a:solidFill>
                <a:latin typeface="Arial"/>
                <a:cs typeface="Arial"/>
              </a:defRPr>
            </a:lvl1pPr>
          </a:lstStyle>
          <a:p>
            <a:pPr>
              <a:lnSpc>
                <a:spcPts val="1325"/>
              </a:lnSpc>
            </a:pPr>
            <a:r>
              <a:rPr dirty="0"/>
              <a:t>SMBUD</a:t>
            </a:r>
            <a:r>
              <a:rPr spc="5" dirty="0"/>
              <a:t> </a:t>
            </a:r>
            <a:r>
              <a:rPr dirty="0"/>
              <a:t>Project</a:t>
            </a:r>
            <a:r>
              <a:rPr spc="-30" dirty="0"/>
              <a:t> </a:t>
            </a:r>
            <a:r>
              <a:rPr dirty="0"/>
              <a:t>2022</a:t>
            </a:r>
            <a:r>
              <a:rPr spc="-60" dirty="0"/>
              <a:t> </a:t>
            </a:r>
            <a:r>
              <a:rPr dirty="0"/>
              <a:t>–</a:t>
            </a:r>
            <a:r>
              <a:rPr spc="-35" dirty="0"/>
              <a:t> </a:t>
            </a:r>
            <a:r>
              <a:rPr dirty="0"/>
              <a:t>Group</a:t>
            </a:r>
            <a:r>
              <a:rPr spc="15" dirty="0"/>
              <a:t> </a:t>
            </a:r>
            <a:r>
              <a:rPr spc="-25" dirty="0"/>
              <a:t>38</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1" i="0">
                <a:solidFill>
                  <a:schemeClr val="bg1"/>
                </a:solidFill>
                <a:latin typeface="Calibri"/>
                <a:cs typeface="Calibri"/>
              </a:defRPr>
            </a:lvl1pPr>
          </a:lstStyle>
          <a:p>
            <a:pPr marL="12700">
              <a:lnSpc>
                <a:spcPts val="1425"/>
              </a:lnSpc>
            </a:pPr>
            <a:r>
              <a:rPr dirty="0"/>
              <a:t>PEA </a:t>
            </a:r>
            <a:r>
              <a:rPr spc="-10" dirty="0"/>
              <a:t>Project</a:t>
            </a:r>
            <a:r>
              <a:rPr spc="-20" dirty="0"/>
              <a:t> </a:t>
            </a:r>
            <a:r>
              <a:rPr dirty="0"/>
              <a:t>C</a:t>
            </a:r>
            <a:r>
              <a:rPr spc="-30" dirty="0"/>
              <a:t> </a:t>
            </a:r>
            <a:r>
              <a:rPr dirty="0"/>
              <a:t>2022</a:t>
            </a:r>
            <a:r>
              <a:rPr spc="30" dirty="0"/>
              <a:t> </a:t>
            </a:r>
            <a:r>
              <a:rPr dirty="0"/>
              <a:t>-</a:t>
            </a:r>
            <a:r>
              <a:rPr spc="-30" dirty="0"/>
              <a:t> </a:t>
            </a:r>
            <a:r>
              <a:rPr spc="-10" dirty="0"/>
              <a:t>10926985</a:t>
            </a:r>
          </a:p>
        </p:txBody>
      </p:sp>
      <p:sp>
        <p:nvSpPr>
          <p:cNvPr id="6" name="Holder 6"/>
          <p:cNvSpPr>
            <a:spLocks noGrp="1"/>
          </p:cNvSpPr>
          <p:nvPr>
            <p:ph type="dt" sz="half" idx="6"/>
          </p:nvPr>
        </p:nvSpPr>
        <p:spPr/>
        <p:txBody>
          <a:bodyPr lIns="0" tIns="0" rIns="0" bIns="0"/>
          <a:lstStyle>
            <a:lvl1pPr>
              <a:defRPr sz="1200" b="1" i="0">
                <a:solidFill>
                  <a:schemeClr val="bg1"/>
                </a:solidFill>
                <a:latin typeface="Arial"/>
                <a:cs typeface="Arial"/>
              </a:defRPr>
            </a:lvl1pPr>
          </a:lstStyle>
          <a:p>
            <a:pPr>
              <a:lnSpc>
                <a:spcPts val="1325"/>
              </a:lnSpc>
            </a:pPr>
            <a:r>
              <a:rPr dirty="0"/>
              <a:t>SMBUD</a:t>
            </a:r>
            <a:r>
              <a:rPr spc="5" dirty="0"/>
              <a:t> </a:t>
            </a:r>
            <a:r>
              <a:rPr dirty="0"/>
              <a:t>Project</a:t>
            </a:r>
            <a:r>
              <a:rPr spc="-30" dirty="0"/>
              <a:t> </a:t>
            </a:r>
            <a:r>
              <a:rPr dirty="0"/>
              <a:t>2022</a:t>
            </a:r>
            <a:r>
              <a:rPr spc="-60" dirty="0"/>
              <a:t> </a:t>
            </a:r>
            <a:r>
              <a:rPr dirty="0"/>
              <a:t>–</a:t>
            </a:r>
            <a:r>
              <a:rPr spc="-35" dirty="0"/>
              <a:t> </a:t>
            </a:r>
            <a:r>
              <a:rPr dirty="0"/>
              <a:t>Group</a:t>
            </a:r>
            <a:r>
              <a:rPr spc="15" dirty="0"/>
              <a:t> </a:t>
            </a:r>
            <a:r>
              <a:rPr spc="-25" dirty="0"/>
              <a:t>38</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1" i="0">
                <a:solidFill>
                  <a:schemeClr val="bg1"/>
                </a:solidFill>
                <a:latin typeface="Calibri"/>
                <a:cs typeface="Calibri"/>
              </a:defRPr>
            </a:lvl1pPr>
          </a:lstStyle>
          <a:p>
            <a:pPr marL="12700">
              <a:lnSpc>
                <a:spcPts val="1425"/>
              </a:lnSpc>
            </a:pPr>
            <a:r>
              <a:rPr dirty="0"/>
              <a:t>PEA </a:t>
            </a:r>
            <a:r>
              <a:rPr spc="-10" dirty="0"/>
              <a:t>Project</a:t>
            </a:r>
            <a:r>
              <a:rPr spc="-20" dirty="0"/>
              <a:t> </a:t>
            </a:r>
            <a:r>
              <a:rPr dirty="0"/>
              <a:t>C</a:t>
            </a:r>
            <a:r>
              <a:rPr spc="-30" dirty="0"/>
              <a:t> </a:t>
            </a:r>
            <a:r>
              <a:rPr dirty="0"/>
              <a:t>2022</a:t>
            </a:r>
            <a:r>
              <a:rPr spc="30" dirty="0"/>
              <a:t> </a:t>
            </a:r>
            <a:r>
              <a:rPr dirty="0"/>
              <a:t>-</a:t>
            </a:r>
            <a:r>
              <a:rPr spc="-30" dirty="0"/>
              <a:t> </a:t>
            </a:r>
            <a:r>
              <a:rPr spc="-10" dirty="0"/>
              <a:t>10926985</a:t>
            </a:r>
          </a:p>
        </p:txBody>
      </p:sp>
      <p:sp>
        <p:nvSpPr>
          <p:cNvPr id="4" name="Holder 4"/>
          <p:cNvSpPr>
            <a:spLocks noGrp="1"/>
          </p:cNvSpPr>
          <p:nvPr>
            <p:ph type="dt" sz="half" idx="6"/>
          </p:nvPr>
        </p:nvSpPr>
        <p:spPr/>
        <p:txBody>
          <a:bodyPr lIns="0" tIns="0" rIns="0" bIns="0"/>
          <a:lstStyle>
            <a:lvl1pPr>
              <a:defRPr sz="1200" b="1" i="0">
                <a:solidFill>
                  <a:schemeClr val="bg1"/>
                </a:solidFill>
                <a:latin typeface="Arial"/>
                <a:cs typeface="Arial"/>
              </a:defRPr>
            </a:lvl1pPr>
          </a:lstStyle>
          <a:p>
            <a:pPr>
              <a:lnSpc>
                <a:spcPts val="1325"/>
              </a:lnSpc>
            </a:pPr>
            <a:r>
              <a:rPr dirty="0"/>
              <a:t>SMBUD</a:t>
            </a:r>
            <a:r>
              <a:rPr spc="5" dirty="0"/>
              <a:t> </a:t>
            </a:r>
            <a:r>
              <a:rPr dirty="0"/>
              <a:t>Project</a:t>
            </a:r>
            <a:r>
              <a:rPr spc="-30" dirty="0"/>
              <a:t> </a:t>
            </a:r>
            <a:r>
              <a:rPr dirty="0"/>
              <a:t>2022</a:t>
            </a:r>
            <a:r>
              <a:rPr spc="-60" dirty="0"/>
              <a:t> </a:t>
            </a:r>
            <a:r>
              <a:rPr dirty="0"/>
              <a:t>–</a:t>
            </a:r>
            <a:r>
              <a:rPr spc="-35" dirty="0"/>
              <a:t> </a:t>
            </a:r>
            <a:r>
              <a:rPr dirty="0"/>
              <a:t>Group</a:t>
            </a:r>
            <a:r>
              <a:rPr spc="15" dirty="0"/>
              <a:t> </a:t>
            </a:r>
            <a:r>
              <a:rPr spc="-25" dirty="0"/>
              <a:t>38</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831336"/>
            <a:ext cx="9144000" cy="3027045"/>
          </a:xfrm>
          <a:custGeom>
            <a:avLst/>
            <a:gdLst/>
            <a:ahLst/>
            <a:cxnLst/>
            <a:rect l="l" t="t" r="r" b="b"/>
            <a:pathLst>
              <a:path w="9144000" h="3027045">
                <a:moveTo>
                  <a:pt x="9144000" y="0"/>
                </a:moveTo>
                <a:lnTo>
                  <a:pt x="0" y="0"/>
                </a:lnTo>
                <a:lnTo>
                  <a:pt x="0" y="3026664"/>
                </a:lnTo>
                <a:lnTo>
                  <a:pt x="9144000" y="3026664"/>
                </a:lnTo>
                <a:lnTo>
                  <a:pt x="9144000" y="0"/>
                </a:lnTo>
                <a:close/>
              </a:path>
            </a:pathLst>
          </a:custGeom>
          <a:solidFill>
            <a:srgbClr val="718FA4"/>
          </a:solidFill>
        </p:spPr>
        <p:txBody>
          <a:bodyPr wrap="square" lIns="0" tIns="0" rIns="0" bIns="0" rtlCol="0"/>
          <a:lstStyle/>
          <a:p>
            <a:endParaRPr/>
          </a:p>
        </p:txBody>
      </p:sp>
      <p:sp>
        <p:nvSpPr>
          <p:cNvPr id="17" name="bg object 17"/>
          <p:cNvSpPr/>
          <p:nvPr/>
        </p:nvSpPr>
        <p:spPr>
          <a:xfrm>
            <a:off x="48767" y="3816096"/>
            <a:ext cx="9037320" cy="180340"/>
          </a:xfrm>
          <a:custGeom>
            <a:avLst/>
            <a:gdLst/>
            <a:ahLst/>
            <a:cxnLst/>
            <a:rect l="l" t="t" r="r" b="b"/>
            <a:pathLst>
              <a:path w="9037320" h="180339">
                <a:moveTo>
                  <a:pt x="0" y="0"/>
                </a:moveTo>
                <a:lnTo>
                  <a:pt x="1" y="179958"/>
                </a:lnTo>
              </a:path>
              <a:path w="9037320" h="180339">
                <a:moveTo>
                  <a:pt x="76200" y="0"/>
                </a:moveTo>
                <a:lnTo>
                  <a:pt x="76201" y="179958"/>
                </a:lnTo>
              </a:path>
              <a:path w="9037320" h="180339">
                <a:moveTo>
                  <a:pt x="152400" y="0"/>
                </a:moveTo>
                <a:lnTo>
                  <a:pt x="152400" y="179958"/>
                </a:lnTo>
              </a:path>
              <a:path w="9037320" h="180339">
                <a:moveTo>
                  <a:pt x="225552" y="0"/>
                </a:moveTo>
                <a:lnTo>
                  <a:pt x="225552" y="179958"/>
                </a:lnTo>
              </a:path>
              <a:path w="9037320" h="180339">
                <a:moveTo>
                  <a:pt x="301752" y="0"/>
                </a:moveTo>
                <a:lnTo>
                  <a:pt x="301752" y="179958"/>
                </a:lnTo>
              </a:path>
              <a:path w="9037320" h="180339">
                <a:moveTo>
                  <a:pt x="377952" y="0"/>
                </a:moveTo>
                <a:lnTo>
                  <a:pt x="377952" y="179958"/>
                </a:lnTo>
              </a:path>
              <a:path w="9037320" h="180339">
                <a:moveTo>
                  <a:pt x="454152" y="0"/>
                </a:moveTo>
                <a:lnTo>
                  <a:pt x="454152" y="179958"/>
                </a:lnTo>
              </a:path>
              <a:path w="9037320" h="180339">
                <a:moveTo>
                  <a:pt x="530352" y="0"/>
                </a:moveTo>
                <a:lnTo>
                  <a:pt x="530352" y="179958"/>
                </a:lnTo>
              </a:path>
              <a:path w="9037320" h="180339">
                <a:moveTo>
                  <a:pt x="606552" y="0"/>
                </a:moveTo>
                <a:lnTo>
                  <a:pt x="606552" y="179958"/>
                </a:lnTo>
              </a:path>
              <a:path w="9037320" h="180339">
                <a:moveTo>
                  <a:pt x="682752" y="0"/>
                </a:moveTo>
                <a:lnTo>
                  <a:pt x="682752" y="179958"/>
                </a:lnTo>
              </a:path>
              <a:path w="9037320" h="180339">
                <a:moveTo>
                  <a:pt x="758952" y="0"/>
                </a:moveTo>
                <a:lnTo>
                  <a:pt x="758952" y="179958"/>
                </a:lnTo>
              </a:path>
              <a:path w="9037320" h="180339">
                <a:moveTo>
                  <a:pt x="835151" y="0"/>
                </a:moveTo>
                <a:lnTo>
                  <a:pt x="835151" y="179958"/>
                </a:lnTo>
              </a:path>
              <a:path w="9037320" h="180339">
                <a:moveTo>
                  <a:pt x="911351" y="0"/>
                </a:moveTo>
                <a:lnTo>
                  <a:pt x="911351" y="179958"/>
                </a:lnTo>
              </a:path>
              <a:path w="9037320" h="180339">
                <a:moveTo>
                  <a:pt x="987551" y="0"/>
                </a:moveTo>
                <a:lnTo>
                  <a:pt x="987551" y="179958"/>
                </a:lnTo>
              </a:path>
              <a:path w="9037320" h="180339">
                <a:moveTo>
                  <a:pt x="1063752" y="0"/>
                </a:moveTo>
                <a:lnTo>
                  <a:pt x="1063752" y="179958"/>
                </a:lnTo>
              </a:path>
              <a:path w="9037320" h="180339">
                <a:moveTo>
                  <a:pt x="1136904" y="0"/>
                </a:moveTo>
                <a:lnTo>
                  <a:pt x="1136904" y="179958"/>
                </a:lnTo>
              </a:path>
              <a:path w="9037320" h="180339">
                <a:moveTo>
                  <a:pt x="1213104" y="0"/>
                </a:moveTo>
                <a:lnTo>
                  <a:pt x="1213104" y="179958"/>
                </a:lnTo>
              </a:path>
              <a:path w="9037320" h="180339">
                <a:moveTo>
                  <a:pt x="1289304" y="0"/>
                </a:moveTo>
                <a:lnTo>
                  <a:pt x="1289304" y="179958"/>
                </a:lnTo>
              </a:path>
              <a:path w="9037320" h="180339">
                <a:moveTo>
                  <a:pt x="1365504" y="0"/>
                </a:moveTo>
                <a:lnTo>
                  <a:pt x="1365504" y="179958"/>
                </a:lnTo>
              </a:path>
              <a:path w="9037320" h="180339">
                <a:moveTo>
                  <a:pt x="1441704" y="0"/>
                </a:moveTo>
                <a:lnTo>
                  <a:pt x="1441704" y="179958"/>
                </a:lnTo>
              </a:path>
              <a:path w="9037320" h="180339">
                <a:moveTo>
                  <a:pt x="1517904" y="0"/>
                </a:moveTo>
                <a:lnTo>
                  <a:pt x="1517904" y="179958"/>
                </a:lnTo>
              </a:path>
              <a:path w="9037320" h="180339">
                <a:moveTo>
                  <a:pt x="1594104" y="0"/>
                </a:moveTo>
                <a:lnTo>
                  <a:pt x="1594104" y="179958"/>
                </a:lnTo>
              </a:path>
              <a:path w="9037320" h="180339">
                <a:moveTo>
                  <a:pt x="1670304" y="0"/>
                </a:moveTo>
                <a:lnTo>
                  <a:pt x="1670304" y="179958"/>
                </a:lnTo>
              </a:path>
              <a:path w="9037320" h="180339">
                <a:moveTo>
                  <a:pt x="1746504" y="0"/>
                </a:moveTo>
                <a:lnTo>
                  <a:pt x="1746504" y="179958"/>
                </a:lnTo>
              </a:path>
              <a:path w="9037320" h="180339">
                <a:moveTo>
                  <a:pt x="1822704" y="0"/>
                </a:moveTo>
                <a:lnTo>
                  <a:pt x="1822704" y="179958"/>
                </a:lnTo>
              </a:path>
              <a:path w="9037320" h="180339">
                <a:moveTo>
                  <a:pt x="1898904" y="0"/>
                </a:moveTo>
                <a:lnTo>
                  <a:pt x="1898904" y="179958"/>
                </a:lnTo>
              </a:path>
              <a:path w="9037320" h="180339">
                <a:moveTo>
                  <a:pt x="1975104" y="0"/>
                </a:moveTo>
                <a:lnTo>
                  <a:pt x="1975104" y="179958"/>
                </a:lnTo>
              </a:path>
              <a:path w="9037320" h="180339">
                <a:moveTo>
                  <a:pt x="2048256" y="0"/>
                </a:moveTo>
                <a:lnTo>
                  <a:pt x="2048256" y="179958"/>
                </a:lnTo>
              </a:path>
              <a:path w="9037320" h="180339">
                <a:moveTo>
                  <a:pt x="2124456" y="0"/>
                </a:moveTo>
                <a:lnTo>
                  <a:pt x="2124456" y="179958"/>
                </a:lnTo>
              </a:path>
              <a:path w="9037320" h="180339">
                <a:moveTo>
                  <a:pt x="2200656" y="0"/>
                </a:moveTo>
                <a:lnTo>
                  <a:pt x="2200656" y="179958"/>
                </a:lnTo>
              </a:path>
              <a:path w="9037320" h="180339">
                <a:moveTo>
                  <a:pt x="2276856" y="0"/>
                </a:moveTo>
                <a:lnTo>
                  <a:pt x="2276856" y="179958"/>
                </a:lnTo>
              </a:path>
              <a:path w="9037320" h="180339">
                <a:moveTo>
                  <a:pt x="2353056" y="0"/>
                </a:moveTo>
                <a:lnTo>
                  <a:pt x="2353056" y="179958"/>
                </a:lnTo>
              </a:path>
              <a:path w="9037320" h="180339">
                <a:moveTo>
                  <a:pt x="2429256" y="0"/>
                </a:moveTo>
                <a:lnTo>
                  <a:pt x="2429256" y="179958"/>
                </a:lnTo>
              </a:path>
              <a:path w="9037320" h="180339">
                <a:moveTo>
                  <a:pt x="2505456" y="0"/>
                </a:moveTo>
                <a:lnTo>
                  <a:pt x="2505456" y="179958"/>
                </a:lnTo>
              </a:path>
              <a:path w="9037320" h="180339">
                <a:moveTo>
                  <a:pt x="2581656" y="0"/>
                </a:moveTo>
                <a:lnTo>
                  <a:pt x="2581656" y="179958"/>
                </a:lnTo>
              </a:path>
              <a:path w="9037320" h="180339">
                <a:moveTo>
                  <a:pt x="2657856" y="0"/>
                </a:moveTo>
                <a:lnTo>
                  <a:pt x="2657856" y="179958"/>
                </a:lnTo>
              </a:path>
              <a:path w="9037320" h="180339">
                <a:moveTo>
                  <a:pt x="2734056" y="0"/>
                </a:moveTo>
                <a:lnTo>
                  <a:pt x="2734056" y="179958"/>
                </a:lnTo>
              </a:path>
              <a:path w="9037320" h="180339">
                <a:moveTo>
                  <a:pt x="2810256" y="0"/>
                </a:moveTo>
                <a:lnTo>
                  <a:pt x="2810256" y="179958"/>
                </a:lnTo>
              </a:path>
              <a:path w="9037320" h="180339">
                <a:moveTo>
                  <a:pt x="2883408" y="0"/>
                </a:moveTo>
                <a:lnTo>
                  <a:pt x="2883408" y="179958"/>
                </a:lnTo>
              </a:path>
              <a:path w="9037320" h="180339">
                <a:moveTo>
                  <a:pt x="2959608" y="0"/>
                </a:moveTo>
                <a:lnTo>
                  <a:pt x="2959608" y="179958"/>
                </a:lnTo>
              </a:path>
              <a:path w="9037320" h="180339">
                <a:moveTo>
                  <a:pt x="3035808" y="0"/>
                </a:moveTo>
                <a:lnTo>
                  <a:pt x="3035808" y="179958"/>
                </a:lnTo>
              </a:path>
              <a:path w="9037320" h="180339">
                <a:moveTo>
                  <a:pt x="3112008" y="0"/>
                </a:moveTo>
                <a:lnTo>
                  <a:pt x="3112008" y="179958"/>
                </a:lnTo>
              </a:path>
              <a:path w="9037320" h="180339">
                <a:moveTo>
                  <a:pt x="3188208" y="0"/>
                </a:moveTo>
                <a:lnTo>
                  <a:pt x="3188208" y="179958"/>
                </a:lnTo>
              </a:path>
              <a:path w="9037320" h="180339">
                <a:moveTo>
                  <a:pt x="3264408" y="0"/>
                </a:moveTo>
                <a:lnTo>
                  <a:pt x="3264408" y="179958"/>
                </a:lnTo>
              </a:path>
              <a:path w="9037320" h="180339">
                <a:moveTo>
                  <a:pt x="3340608" y="0"/>
                </a:moveTo>
                <a:lnTo>
                  <a:pt x="3340608" y="179958"/>
                </a:lnTo>
              </a:path>
              <a:path w="9037320" h="180339">
                <a:moveTo>
                  <a:pt x="3416808" y="0"/>
                </a:moveTo>
                <a:lnTo>
                  <a:pt x="3416808" y="179958"/>
                </a:lnTo>
              </a:path>
              <a:path w="9037320" h="180339">
                <a:moveTo>
                  <a:pt x="3493008" y="0"/>
                </a:moveTo>
                <a:lnTo>
                  <a:pt x="3493008" y="179958"/>
                </a:lnTo>
              </a:path>
              <a:path w="9037320" h="180339">
                <a:moveTo>
                  <a:pt x="3569208" y="0"/>
                </a:moveTo>
                <a:lnTo>
                  <a:pt x="3569208" y="179958"/>
                </a:lnTo>
              </a:path>
              <a:path w="9037320" h="180339">
                <a:moveTo>
                  <a:pt x="3645408" y="0"/>
                </a:moveTo>
                <a:lnTo>
                  <a:pt x="3645408" y="179958"/>
                </a:lnTo>
              </a:path>
              <a:path w="9037320" h="180339">
                <a:moveTo>
                  <a:pt x="3721608" y="0"/>
                </a:moveTo>
                <a:lnTo>
                  <a:pt x="3721608" y="179958"/>
                </a:lnTo>
              </a:path>
              <a:path w="9037320" h="180339">
                <a:moveTo>
                  <a:pt x="3794760" y="0"/>
                </a:moveTo>
                <a:lnTo>
                  <a:pt x="3794760" y="179958"/>
                </a:lnTo>
              </a:path>
              <a:path w="9037320" h="180339">
                <a:moveTo>
                  <a:pt x="3870960" y="0"/>
                </a:moveTo>
                <a:lnTo>
                  <a:pt x="3870960" y="179958"/>
                </a:lnTo>
              </a:path>
              <a:path w="9037320" h="180339">
                <a:moveTo>
                  <a:pt x="3947160" y="0"/>
                </a:moveTo>
                <a:lnTo>
                  <a:pt x="3947160" y="179958"/>
                </a:lnTo>
              </a:path>
              <a:path w="9037320" h="180339">
                <a:moveTo>
                  <a:pt x="4023360" y="0"/>
                </a:moveTo>
                <a:lnTo>
                  <a:pt x="4023360" y="179958"/>
                </a:lnTo>
              </a:path>
              <a:path w="9037320" h="180339">
                <a:moveTo>
                  <a:pt x="4099560" y="0"/>
                </a:moveTo>
                <a:lnTo>
                  <a:pt x="4099560" y="179958"/>
                </a:lnTo>
              </a:path>
              <a:path w="9037320" h="180339">
                <a:moveTo>
                  <a:pt x="4175760" y="0"/>
                </a:moveTo>
                <a:lnTo>
                  <a:pt x="4175760" y="179958"/>
                </a:lnTo>
              </a:path>
              <a:path w="9037320" h="180339">
                <a:moveTo>
                  <a:pt x="4251960" y="0"/>
                </a:moveTo>
                <a:lnTo>
                  <a:pt x="4251960" y="179958"/>
                </a:lnTo>
              </a:path>
              <a:path w="9037320" h="180339">
                <a:moveTo>
                  <a:pt x="4328160" y="0"/>
                </a:moveTo>
                <a:lnTo>
                  <a:pt x="4328160" y="179958"/>
                </a:lnTo>
              </a:path>
              <a:path w="9037320" h="180339">
                <a:moveTo>
                  <a:pt x="4404360" y="0"/>
                </a:moveTo>
                <a:lnTo>
                  <a:pt x="4404360" y="179958"/>
                </a:lnTo>
              </a:path>
              <a:path w="9037320" h="180339">
                <a:moveTo>
                  <a:pt x="4480560" y="0"/>
                </a:moveTo>
                <a:lnTo>
                  <a:pt x="4480560" y="179958"/>
                </a:lnTo>
              </a:path>
              <a:path w="9037320" h="180339">
                <a:moveTo>
                  <a:pt x="4556760" y="0"/>
                </a:moveTo>
                <a:lnTo>
                  <a:pt x="4556760" y="179958"/>
                </a:lnTo>
              </a:path>
              <a:path w="9037320" h="180339">
                <a:moveTo>
                  <a:pt x="4632960" y="0"/>
                </a:moveTo>
                <a:lnTo>
                  <a:pt x="4632960" y="179958"/>
                </a:lnTo>
              </a:path>
              <a:path w="9037320" h="180339">
                <a:moveTo>
                  <a:pt x="4706112" y="0"/>
                </a:moveTo>
                <a:lnTo>
                  <a:pt x="4706112" y="179958"/>
                </a:lnTo>
              </a:path>
              <a:path w="9037320" h="180339">
                <a:moveTo>
                  <a:pt x="4782312" y="0"/>
                </a:moveTo>
                <a:lnTo>
                  <a:pt x="4782312" y="179958"/>
                </a:lnTo>
              </a:path>
              <a:path w="9037320" h="180339">
                <a:moveTo>
                  <a:pt x="4858512" y="0"/>
                </a:moveTo>
                <a:lnTo>
                  <a:pt x="4858512" y="179958"/>
                </a:lnTo>
              </a:path>
              <a:path w="9037320" h="180339">
                <a:moveTo>
                  <a:pt x="4934712" y="0"/>
                </a:moveTo>
                <a:lnTo>
                  <a:pt x="4934712" y="179958"/>
                </a:lnTo>
              </a:path>
              <a:path w="9037320" h="180339">
                <a:moveTo>
                  <a:pt x="5010912" y="0"/>
                </a:moveTo>
                <a:lnTo>
                  <a:pt x="5010912" y="179958"/>
                </a:lnTo>
              </a:path>
              <a:path w="9037320" h="180339">
                <a:moveTo>
                  <a:pt x="5087112" y="0"/>
                </a:moveTo>
                <a:lnTo>
                  <a:pt x="5087112" y="179958"/>
                </a:lnTo>
              </a:path>
              <a:path w="9037320" h="180339">
                <a:moveTo>
                  <a:pt x="5163312" y="0"/>
                </a:moveTo>
                <a:lnTo>
                  <a:pt x="5163312" y="179958"/>
                </a:lnTo>
              </a:path>
              <a:path w="9037320" h="180339">
                <a:moveTo>
                  <a:pt x="5239512" y="0"/>
                </a:moveTo>
                <a:lnTo>
                  <a:pt x="5239512" y="179958"/>
                </a:lnTo>
              </a:path>
              <a:path w="9037320" h="180339">
                <a:moveTo>
                  <a:pt x="5315712" y="0"/>
                </a:moveTo>
                <a:lnTo>
                  <a:pt x="5315712" y="179958"/>
                </a:lnTo>
              </a:path>
              <a:path w="9037320" h="180339">
                <a:moveTo>
                  <a:pt x="5391912" y="0"/>
                </a:moveTo>
                <a:lnTo>
                  <a:pt x="5391912" y="179958"/>
                </a:lnTo>
              </a:path>
              <a:path w="9037320" h="180339">
                <a:moveTo>
                  <a:pt x="5468112" y="0"/>
                </a:moveTo>
                <a:lnTo>
                  <a:pt x="5468112" y="179958"/>
                </a:lnTo>
              </a:path>
              <a:path w="9037320" h="180339">
                <a:moveTo>
                  <a:pt x="5541264" y="0"/>
                </a:moveTo>
                <a:lnTo>
                  <a:pt x="5541264" y="179958"/>
                </a:lnTo>
              </a:path>
              <a:path w="9037320" h="180339">
                <a:moveTo>
                  <a:pt x="5617464" y="0"/>
                </a:moveTo>
                <a:lnTo>
                  <a:pt x="5617464" y="179958"/>
                </a:lnTo>
              </a:path>
              <a:path w="9037320" h="180339">
                <a:moveTo>
                  <a:pt x="5693664" y="0"/>
                </a:moveTo>
                <a:lnTo>
                  <a:pt x="5693664" y="179958"/>
                </a:lnTo>
              </a:path>
              <a:path w="9037320" h="180339">
                <a:moveTo>
                  <a:pt x="5769864" y="0"/>
                </a:moveTo>
                <a:lnTo>
                  <a:pt x="5769864" y="179958"/>
                </a:lnTo>
              </a:path>
              <a:path w="9037320" h="180339">
                <a:moveTo>
                  <a:pt x="5846064" y="0"/>
                </a:moveTo>
                <a:lnTo>
                  <a:pt x="5846064" y="179958"/>
                </a:lnTo>
              </a:path>
              <a:path w="9037320" h="180339">
                <a:moveTo>
                  <a:pt x="5922264" y="0"/>
                </a:moveTo>
                <a:lnTo>
                  <a:pt x="5922264" y="179958"/>
                </a:lnTo>
              </a:path>
              <a:path w="9037320" h="180339">
                <a:moveTo>
                  <a:pt x="5998464" y="0"/>
                </a:moveTo>
                <a:lnTo>
                  <a:pt x="5998464" y="179958"/>
                </a:lnTo>
              </a:path>
              <a:path w="9037320" h="180339">
                <a:moveTo>
                  <a:pt x="6074664" y="0"/>
                </a:moveTo>
                <a:lnTo>
                  <a:pt x="6074664" y="179958"/>
                </a:lnTo>
              </a:path>
              <a:path w="9037320" h="180339">
                <a:moveTo>
                  <a:pt x="6150864" y="0"/>
                </a:moveTo>
                <a:lnTo>
                  <a:pt x="6150864" y="179958"/>
                </a:lnTo>
              </a:path>
              <a:path w="9037320" h="180339">
                <a:moveTo>
                  <a:pt x="6227064" y="0"/>
                </a:moveTo>
                <a:lnTo>
                  <a:pt x="6227064" y="179958"/>
                </a:lnTo>
              </a:path>
              <a:path w="9037320" h="180339">
                <a:moveTo>
                  <a:pt x="6303264" y="0"/>
                </a:moveTo>
                <a:lnTo>
                  <a:pt x="6303264" y="179958"/>
                </a:lnTo>
              </a:path>
              <a:path w="9037320" h="180339">
                <a:moveTo>
                  <a:pt x="6379464" y="0"/>
                </a:moveTo>
                <a:lnTo>
                  <a:pt x="6379464" y="179958"/>
                </a:lnTo>
              </a:path>
              <a:path w="9037320" h="180339">
                <a:moveTo>
                  <a:pt x="6452616" y="0"/>
                </a:moveTo>
                <a:lnTo>
                  <a:pt x="6452616" y="179958"/>
                </a:lnTo>
              </a:path>
              <a:path w="9037320" h="180339">
                <a:moveTo>
                  <a:pt x="6528815" y="0"/>
                </a:moveTo>
                <a:lnTo>
                  <a:pt x="6528815" y="179958"/>
                </a:lnTo>
              </a:path>
              <a:path w="9037320" h="180339">
                <a:moveTo>
                  <a:pt x="6605015" y="0"/>
                </a:moveTo>
                <a:lnTo>
                  <a:pt x="6605015" y="179958"/>
                </a:lnTo>
              </a:path>
              <a:path w="9037320" h="180339">
                <a:moveTo>
                  <a:pt x="6681215" y="0"/>
                </a:moveTo>
                <a:lnTo>
                  <a:pt x="6681215" y="179958"/>
                </a:lnTo>
              </a:path>
              <a:path w="9037320" h="180339">
                <a:moveTo>
                  <a:pt x="6757415" y="0"/>
                </a:moveTo>
                <a:lnTo>
                  <a:pt x="6757415" y="179958"/>
                </a:lnTo>
              </a:path>
              <a:path w="9037320" h="180339">
                <a:moveTo>
                  <a:pt x="6833615" y="0"/>
                </a:moveTo>
                <a:lnTo>
                  <a:pt x="6833615" y="179958"/>
                </a:lnTo>
              </a:path>
              <a:path w="9037320" h="180339">
                <a:moveTo>
                  <a:pt x="6909815" y="0"/>
                </a:moveTo>
                <a:lnTo>
                  <a:pt x="6909815" y="179958"/>
                </a:lnTo>
              </a:path>
              <a:path w="9037320" h="180339">
                <a:moveTo>
                  <a:pt x="6986015" y="0"/>
                </a:moveTo>
                <a:lnTo>
                  <a:pt x="6986015" y="179958"/>
                </a:lnTo>
              </a:path>
              <a:path w="9037320" h="180339">
                <a:moveTo>
                  <a:pt x="7062215" y="0"/>
                </a:moveTo>
                <a:lnTo>
                  <a:pt x="7062215" y="179958"/>
                </a:lnTo>
              </a:path>
              <a:path w="9037320" h="180339">
                <a:moveTo>
                  <a:pt x="7138415" y="0"/>
                </a:moveTo>
                <a:lnTo>
                  <a:pt x="7138415" y="179958"/>
                </a:lnTo>
              </a:path>
              <a:path w="9037320" h="180339">
                <a:moveTo>
                  <a:pt x="7214615" y="0"/>
                </a:moveTo>
                <a:lnTo>
                  <a:pt x="7214615" y="179958"/>
                </a:lnTo>
              </a:path>
              <a:path w="9037320" h="180339">
                <a:moveTo>
                  <a:pt x="7290815" y="0"/>
                </a:moveTo>
                <a:lnTo>
                  <a:pt x="7290815" y="179958"/>
                </a:lnTo>
              </a:path>
              <a:path w="9037320" h="180339">
                <a:moveTo>
                  <a:pt x="7363967" y="0"/>
                </a:moveTo>
                <a:lnTo>
                  <a:pt x="7363967" y="179958"/>
                </a:lnTo>
              </a:path>
              <a:path w="9037320" h="180339">
                <a:moveTo>
                  <a:pt x="7440167" y="0"/>
                </a:moveTo>
                <a:lnTo>
                  <a:pt x="7440167" y="179958"/>
                </a:lnTo>
              </a:path>
              <a:path w="9037320" h="180339">
                <a:moveTo>
                  <a:pt x="7516367" y="0"/>
                </a:moveTo>
                <a:lnTo>
                  <a:pt x="7516367" y="179958"/>
                </a:lnTo>
              </a:path>
              <a:path w="9037320" h="180339">
                <a:moveTo>
                  <a:pt x="7592567" y="0"/>
                </a:moveTo>
                <a:lnTo>
                  <a:pt x="7592567" y="179958"/>
                </a:lnTo>
              </a:path>
              <a:path w="9037320" h="180339">
                <a:moveTo>
                  <a:pt x="7668767" y="0"/>
                </a:moveTo>
                <a:lnTo>
                  <a:pt x="7668767" y="179958"/>
                </a:lnTo>
              </a:path>
              <a:path w="9037320" h="180339">
                <a:moveTo>
                  <a:pt x="7744967" y="0"/>
                </a:moveTo>
                <a:lnTo>
                  <a:pt x="7744967" y="179958"/>
                </a:lnTo>
              </a:path>
              <a:path w="9037320" h="180339">
                <a:moveTo>
                  <a:pt x="7821167" y="0"/>
                </a:moveTo>
                <a:lnTo>
                  <a:pt x="7821167" y="179958"/>
                </a:lnTo>
              </a:path>
              <a:path w="9037320" h="180339">
                <a:moveTo>
                  <a:pt x="7897367" y="0"/>
                </a:moveTo>
                <a:lnTo>
                  <a:pt x="7897367" y="179958"/>
                </a:lnTo>
              </a:path>
              <a:path w="9037320" h="180339">
                <a:moveTo>
                  <a:pt x="7973567" y="0"/>
                </a:moveTo>
                <a:lnTo>
                  <a:pt x="7973567" y="179958"/>
                </a:lnTo>
              </a:path>
              <a:path w="9037320" h="180339">
                <a:moveTo>
                  <a:pt x="8049767" y="0"/>
                </a:moveTo>
                <a:lnTo>
                  <a:pt x="8049767" y="179958"/>
                </a:lnTo>
              </a:path>
              <a:path w="9037320" h="180339">
                <a:moveTo>
                  <a:pt x="8125967" y="0"/>
                </a:moveTo>
                <a:lnTo>
                  <a:pt x="8125967" y="179958"/>
                </a:lnTo>
              </a:path>
              <a:path w="9037320" h="180339">
                <a:moveTo>
                  <a:pt x="8199120" y="0"/>
                </a:moveTo>
                <a:lnTo>
                  <a:pt x="8199120" y="179958"/>
                </a:lnTo>
              </a:path>
              <a:path w="9037320" h="180339">
                <a:moveTo>
                  <a:pt x="8275320" y="0"/>
                </a:moveTo>
                <a:lnTo>
                  <a:pt x="8275320" y="179958"/>
                </a:lnTo>
              </a:path>
              <a:path w="9037320" h="180339">
                <a:moveTo>
                  <a:pt x="8351520" y="0"/>
                </a:moveTo>
                <a:lnTo>
                  <a:pt x="8351520" y="179958"/>
                </a:lnTo>
              </a:path>
              <a:path w="9037320" h="180339">
                <a:moveTo>
                  <a:pt x="8427720" y="0"/>
                </a:moveTo>
                <a:lnTo>
                  <a:pt x="8427720" y="179958"/>
                </a:lnTo>
              </a:path>
              <a:path w="9037320" h="180339">
                <a:moveTo>
                  <a:pt x="8503920" y="0"/>
                </a:moveTo>
                <a:lnTo>
                  <a:pt x="8503920" y="179958"/>
                </a:lnTo>
              </a:path>
              <a:path w="9037320" h="180339">
                <a:moveTo>
                  <a:pt x="8580120" y="0"/>
                </a:moveTo>
                <a:lnTo>
                  <a:pt x="8580120" y="179958"/>
                </a:lnTo>
              </a:path>
              <a:path w="9037320" h="180339">
                <a:moveTo>
                  <a:pt x="8656320" y="0"/>
                </a:moveTo>
                <a:lnTo>
                  <a:pt x="8656320" y="179958"/>
                </a:lnTo>
              </a:path>
              <a:path w="9037320" h="180339">
                <a:moveTo>
                  <a:pt x="8732520" y="0"/>
                </a:moveTo>
                <a:lnTo>
                  <a:pt x="8732520" y="179958"/>
                </a:lnTo>
              </a:path>
              <a:path w="9037320" h="180339">
                <a:moveTo>
                  <a:pt x="8808720" y="0"/>
                </a:moveTo>
                <a:lnTo>
                  <a:pt x="8808720" y="179958"/>
                </a:lnTo>
              </a:path>
              <a:path w="9037320" h="180339">
                <a:moveTo>
                  <a:pt x="8884920" y="0"/>
                </a:moveTo>
                <a:lnTo>
                  <a:pt x="8884920" y="179958"/>
                </a:lnTo>
              </a:path>
              <a:path w="9037320" h="180339">
                <a:moveTo>
                  <a:pt x="8961120" y="0"/>
                </a:moveTo>
                <a:lnTo>
                  <a:pt x="8961120" y="179958"/>
                </a:lnTo>
              </a:path>
              <a:path w="9037320" h="180339">
                <a:moveTo>
                  <a:pt x="9037320" y="0"/>
                </a:moveTo>
                <a:lnTo>
                  <a:pt x="9037320" y="179958"/>
                </a:lnTo>
              </a:path>
            </a:pathLst>
          </a:custGeom>
          <a:ln w="12700">
            <a:solidFill>
              <a:srgbClr val="FFFFFF"/>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400" b="1" i="0">
                <a:solidFill>
                  <a:schemeClr val="bg1"/>
                </a:solidFill>
                <a:latin typeface="Calibri"/>
                <a:cs typeface="Calibri"/>
              </a:defRPr>
            </a:lvl1pPr>
          </a:lstStyle>
          <a:p>
            <a:pPr marL="12700">
              <a:lnSpc>
                <a:spcPts val="1425"/>
              </a:lnSpc>
            </a:pPr>
            <a:r>
              <a:rPr dirty="0"/>
              <a:t>PEA </a:t>
            </a:r>
            <a:r>
              <a:rPr spc="-10" dirty="0"/>
              <a:t>Project</a:t>
            </a:r>
            <a:r>
              <a:rPr spc="-20" dirty="0"/>
              <a:t> </a:t>
            </a:r>
            <a:r>
              <a:rPr dirty="0"/>
              <a:t>C</a:t>
            </a:r>
            <a:r>
              <a:rPr spc="-30" dirty="0"/>
              <a:t> </a:t>
            </a:r>
            <a:r>
              <a:rPr dirty="0"/>
              <a:t>2022</a:t>
            </a:r>
            <a:r>
              <a:rPr spc="30" dirty="0"/>
              <a:t> </a:t>
            </a:r>
            <a:r>
              <a:rPr dirty="0"/>
              <a:t>-</a:t>
            </a:r>
            <a:r>
              <a:rPr spc="-30" dirty="0"/>
              <a:t> </a:t>
            </a:r>
            <a:r>
              <a:rPr spc="-10" dirty="0"/>
              <a:t>10926985</a:t>
            </a:r>
          </a:p>
        </p:txBody>
      </p:sp>
      <p:sp>
        <p:nvSpPr>
          <p:cNvPr id="3" name="Holder 3"/>
          <p:cNvSpPr>
            <a:spLocks noGrp="1"/>
          </p:cNvSpPr>
          <p:nvPr>
            <p:ph type="dt" sz="half" idx="6"/>
          </p:nvPr>
        </p:nvSpPr>
        <p:spPr/>
        <p:txBody>
          <a:bodyPr lIns="0" tIns="0" rIns="0" bIns="0"/>
          <a:lstStyle>
            <a:lvl1pPr>
              <a:defRPr sz="1200" b="1" i="0">
                <a:solidFill>
                  <a:schemeClr val="bg1"/>
                </a:solidFill>
                <a:latin typeface="Arial"/>
                <a:cs typeface="Arial"/>
              </a:defRPr>
            </a:lvl1pPr>
          </a:lstStyle>
          <a:p>
            <a:pPr>
              <a:lnSpc>
                <a:spcPts val="1325"/>
              </a:lnSpc>
            </a:pPr>
            <a:r>
              <a:rPr dirty="0"/>
              <a:t>SMBUD</a:t>
            </a:r>
            <a:r>
              <a:rPr spc="5" dirty="0"/>
              <a:t> </a:t>
            </a:r>
            <a:r>
              <a:rPr dirty="0"/>
              <a:t>Project</a:t>
            </a:r>
            <a:r>
              <a:rPr spc="-30" dirty="0"/>
              <a:t> </a:t>
            </a:r>
            <a:r>
              <a:rPr dirty="0"/>
              <a:t>2022</a:t>
            </a:r>
            <a:r>
              <a:rPr spc="-60" dirty="0"/>
              <a:t> </a:t>
            </a:r>
            <a:r>
              <a:rPr dirty="0"/>
              <a:t>–</a:t>
            </a:r>
            <a:r>
              <a:rPr spc="-35" dirty="0"/>
              <a:t> </a:t>
            </a:r>
            <a:r>
              <a:rPr dirty="0"/>
              <a:t>Group</a:t>
            </a:r>
            <a:r>
              <a:rPr spc="15" dirty="0"/>
              <a:t> </a:t>
            </a:r>
            <a:r>
              <a:rPr spc="-25" dirty="0"/>
              <a:t>38</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271270"/>
          </a:xfrm>
          <a:custGeom>
            <a:avLst/>
            <a:gdLst/>
            <a:ahLst/>
            <a:cxnLst/>
            <a:rect l="l" t="t" r="r" b="b"/>
            <a:pathLst>
              <a:path w="9144000" h="1271270">
                <a:moveTo>
                  <a:pt x="9144000" y="0"/>
                </a:moveTo>
                <a:lnTo>
                  <a:pt x="0" y="0"/>
                </a:lnTo>
                <a:lnTo>
                  <a:pt x="0" y="1271015"/>
                </a:lnTo>
                <a:lnTo>
                  <a:pt x="9144000" y="1271015"/>
                </a:lnTo>
                <a:lnTo>
                  <a:pt x="9144000" y="0"/>
                </a:lnTo>
                <a:close/>
              </a:path>
            </a:pathLst>
          </a:custGeom>
          <a:solidFill>
            <a:srgbClr val="718FA4"/>
          </a:solidFill>
        </p:spPr>
        <p:txBody>
          <a:bodyPr wrap="square" lIns="0" tIns="0" rIns="0" bIns="0" rtlCol="0"/>
          <a:lstStyle/>
          <a:p>
            <a:endParaRPr/>
          </a:p>
        </p:txBody>
      </p:sp>
      <p:sp>
        <p:nvSpPr>
          <p:cNvPr id="17" name="bg object 17"/>
          <p:cNvSpPr/>
          <p:nvPr/>
        </p:nvSpPr>
        <p:spPr>
          <a:xfrm>
            <a:off x="0" y="6126479"/>
            <a:ext cx="9144000" cy="731520"/>
          </a:xfrm>
          <a:custGeom>
            <a:avLst/>
            <a:gdLst/>
            <a:ahLst/>
            <a:cxnLst/>
            <a:rect l="l" t="t" r="r" b="b"/>
            <a:pathLst>
              <a:path w="9144000" h="731520">
                <a:moveTo>
                  <a:pt x="9144000" y="0"/>
                </a:moveTo>
                <a:lnTo>
                  <a:pt x="0" y="0"/>
                </a:lnTo>
                <a:lnTo>
                  <a:pt x="0" y="731520"/>
                </a:lnTo>
                <a:lnTo>
                  <a:pt x="9144000" y="731520"/>
                </a:lnTo>
                <a:lnTo>
                  <a:pt x="9144000" y="0"/>
                </a:lnTo>
                <a:close/>
              </a:path>
            </a:pathLst>
          </a:custGeom>
          <a:solidFill>
            <a:srgbClr val="718FA4"/>
          </a:solidFill>
        </p:spPr>
        <p:txBody>
          <a:bodyPr wrap="square" lIns="0" tIns="0" rIns="0" bIns="0" rtlCol="0"/>
          <a:lstStyle/>
          <a:p>
            <a:endParaRPr/>
          </a:p>
        </p:txBody>
      </p:sp>
      <p:sp>
        <p:nvSpPr>
          <p:cNvPr id="18" name="bg object 18"/>
          <p:cNvSpPr/>
          <p:nvPr/>
        </p:nvSpPr>
        <p:spPr>
          <a:xfrm>
            <a:off x="48767" y="1091183"/>
            <a:ext cx="0" cy="180340"/>
          </a:xfrm>
          <a:custGeom>
            <a:avLst/>
            <a:gdLst/>
            <a:ahLst/>
            <a:cxnLst/>
            <a:rect l="l" t="t" r="r" b="b"/>
            <a:pathLst>
              <a:path h="180340">
                <a:moveTo>
                  <a:pt x="0" y="0"/>
                </a:moveTo>
                <a:lnTo>
                  <a:pt x="1" y="179958"/>
                </a:lnTo>
              </a:path>
            </a:pathLst>
          </a:custGeom>
          <a:ln w="12700">
            <a:solidFill>
              <a:srgbClr val="FFFFFF"/>
            </a:solidFill>
          </a:ln>
        </p:spPr>
        <p:txBody>
          <a:bodyPr wrap="square" lIns="0" tIns="0" rIns="0" bIns="0" rtlCol="0"/>
          <a:lstStyle/>
          <a:p>
            <a:endParaRPr/>
          </a:p>
        </p:txBody>
      </p:sp>
      <p:sp>
        <p:nvSpPr>
          <p:cNvPr id="19" name="bg object 19"/>
          <p:cNvSpPr/>
          <p:nvPr/>
        </p:nvSpPr>
        <p:spPr>
          <a:xfrm>
            <a:off x="124968" y="1091183"/>
            <a:ext cx="0" cy="180340"/>
          </a:xfrm>
          <a:custGeom>
            <a:avLst/>
            <a:gdLst/>
            <a:ahLst/>
            <a:cxnLst/>
            <a:rect l="l" t="t" r="r" b="b"/>
            <a:pathLst>
              <a:path h="180340">
                <a:moveTo>
                  <a:pt x="0" y="0"/>
                </a:moveTo>
                <a:lnTo>
                  <a:pt x="1" y="179958"/>
                </a:lnTo>
              </a:path>
            </a:pathLst>
          </a:custGeom>
          <a:ln w="12700">
            <a:solidFill>
              <a:srgbClr val="FFFFFF"/>
            </a:solidFill>
          </a:ln>
        </p:spPr>
        <p:txBody>
          <a:bodyPr wrap="square" lIns="0" tIns="0" rIns="0" bIns="0" rtlCol="0"/>
          <a:lstStyle/>
          <a:p>
            <a:endParaRPr/>
          </a:p>
        </p:txBody>
      </p:sp>
      <p:sp>
        <p:nvSpPr>
          <p:cNvPr id="20" name="bg object 20"/>
          <p:cNvSpPr/>
          <p:nvPr/>
        </p:nvSpPr>
        <p:spPr>
          <a:xfrm>
            <a:off x="20116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1" name="bg object 21"/>
          <p:cNvSpPr/>
          <p:nvPr/>
        </p:nvSpPr>
        <p:spPr>
          <a:xfrm>
            <a:off x="274320"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2" name="bg object 22"/>
          <p:cNvSpPr/>
          <p:nvPr/>
        </p:nvSpPr>
        <p:spPr>
          <a:xfrm>
            <a:off x="350520"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3" name="bg object 23"/>
          <p:cNvSpPr/>
          <p:nvPr/>
        </p:nvSpPr>
        <p:spPr>
          <a:xfrm>
            <a:off x="4267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4" name="bg object 24"/>
          <p:cNvSpPr/>
          <p:nvPr/>
        </p:nvSpPr>
        <p:spPr>
          <a:xfrm>
            <a:off x="5029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5" name="bg object 25"/>
          <p:cNvSpPr/>
          <p:nvPr/>
        </p:nvSpPr>
        <p:spPr>
          <a:xfrm>
            <a:off x="5791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6" name="bg object 26"/>
          <p:cNvSpPr/>
          <p:nvPr/>
        </p:nvSpPr>
        <p:spPr>
          <a:xfrm>
            <a:off x="6553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7" name="bg object 27"/>
          <p:cNvSpPr/>
          <p:nvPr/>
        </p:nvSpPr>
        <p:spPr>
          <a:xfrm>
            <a:off x="7315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8" name="bg object 28"/>
          <p:cNvSpPr/>
          <p:nvPr/>
        </p:nvSpPr>
        <p:spPr>
          <a:xfrm>
            <a:off x="8077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9" name="bg object 29"/>
          <p:cNvSpPr/>
          <p:nvPr/>
        </p:nvSpPr>
        <p:spPr>
          <a:xfrm>
            <a:off x="8839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0" name="bg object 30"/>
          <p:cNvSpPr/>
          <p:nvPr/>
        </p:nvSpPr>
        <p:spPr>
          <a:xfrm>
            <a:off x="9601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1" name="bg object 31"/>
          <p:cNvSpPr/>
          <p:nvPr/>
        </p:nvSpPr>
        <p:spPr>
          <a:xfrm>
            <a:off x="10363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2" name="bg object 32"/>
          <p:cNvSpPr/>
          <p:nvPr/>
        </p:nvSpPr>
        <p:spPr>
          <a:xfrm>
            <a:off x="11125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3" name="bg object 33"/>
          <p:cNvSpPr/>
          <p:nvPr/>
        </p:nvSpPr>
        <p:spPr>
          <a:xfrm>
            <a:off x="11856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4" name="bg object 34"/>
          <p:cNvSpPr/>
          <p:nvPr/>
        </p:nvSpPr>
        <p:spPr>
          <a:xfrm>
            <a:off x="12618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5" name="bg object 35"/>
          <p:cNvSpPr/>
          <p:nvPr/>
        </p:nvSpPr>
        <p:spPr>
          <a:xfrm>
            <a:off x="13380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6" name="bg object 36"/>
          <p:cNvSpPr/>
          <p:nvPr/>
        </p:nvSpPr>
        <p:spPr>
          <a:xfrm>
            <a:off x="14142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7" name="bg object 37"/>
          <p:cNvSpPr/>
          <p:nvPr/>
        </p:nvSpPr>
        <p:spPr>
          <a:xfrm>
            <a:off x="14904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8" name="bg object 38"/>
          <p:cNvSpPr/>
          <p:nvPr/>
        </p:nvSpPr>
        <p:spPr>
          <a:xfrm>
            <a:off x="15666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9" name="bg object 39"/>
          <p:cNvSpPr/>
          <p:nvPr/>
        </p:nvSpPr>
        <p:spPr>
          <a:xfrm>
            <a:off x="16428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0" name="bg object 40"/>
          <p:cNvSpPr/>
          <p:nvPr/>
        </p:nvSpPr>
        <p:spPr>
          <a:xfrm>
            <a:off x="17190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1" name="bg object 41"/>
          <p:cNvSpPr/>
          <p:nvPr/>
        </p:nvSpPr>
        <p:spPr>
          <a:xfrm>
            <a:off x="17952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2" name="bg object 42"/>
          <p:cNvSpPr/>
          <p:nvPr/>
        </p:nvSpPr>
        <p:spPr>
          <a:xfrm>
            <a:off x="18714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3" name="bg object 43"/>
          <p:cNvSpPr/>
          <p:nvPr/>
        </p:nvSpPr>
        <p:spPr>
          <a:xfrm>
            <a:off x="19476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4" name="bg object 44"/>
          <p:cNvSpPr/>
          <p:nvPr/>
        </p:nvSpPr>
        <p:spPr>
          <a:xfrm>
            <a:off x="20238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5" name="bg object 45"/>
          <p:cNvSpPr/>
          <p:nvPr/>
        </p:nvSpPr>
        <p:spPr>
          <a:xfrm>
            <a:off x="20970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6" name="bg object 46"/>
          <p:cNvSpPr/>
          <p:nvPr/>
        </p:nvSpPr>
        <p:spPr>
          <a:xfrm>
            <a:off x="21732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7" name="bg object 47"/>
          <p:cNvSpPr/>
          <p:nvPr/>
        </p:nvSpPr>
        <p:spPr>
          <a:xfrm>
            <a:off x="22494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8" name="bg object 48"/>
          <p:cNvSpPr/>
          <p:nvPr/>
        </p:nvSpPr>
        <p:spPr>
          <a:xfrm>
            <a:off x="23256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9" name="bg object 49"/>
          <p:cNvSpPr/>
          <p:nvPr/>
        </p:nvSpPr>
        <p:spPr>
          <a:xfrm>
            <a:off x="24018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0" name="bg object 50"/>
          <p:cNvSpPr/>
          <p:nvPr/>
        </p:nvSpPr>
        <p:spPr>
          <a:xfrm>
            <a:off x="24780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1" name="bg object 51"/>
          <p:cNvSpPr/>
          <p:nvPr/>
        </p:nvSpPr>
        <p:spPr>
          <a:xfrm>
            <a:off x="25542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2" name="bg object 52"/>
          <p:cNvSpPr/>
          <p:nvPr/>
        </p:nvSpPr>
        <p:spPr>
          <a:xfrm>
            <a:off x="26304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3" name="bg object 53"/>
          <p:cNvSpPr/>
          <p:nvPr/>
        </p:nvSpPr>
        <p:spPr>
          <a:xfrm>
            <a:off x="27066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4" name="bg object 54"/>
          <p:cNvSpPr/>
          <p:nvPr/>
        </p:nvSpPr>
        <p:spPr>
          <a:xfrm>
            <a:off x="27828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5" name="bg object 55"/>
          <p:cNvSpPr/>
          <p:nvPr/>
        </p:nvSpPr>
        <p:spPr>
          <a:xfrm>
            <a:off x="28590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6" name="bg object 56"/>
          <p:cNvSpPr/>
          <p:nvPr/>
        </p:nvSpPr>
        <p:spPr>
          <a:xfrm>
            <a:off x="29321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7" name="bg object 57"/>
          <p:cNvSpPr/>
          <p:nvPr/>
        </p:nvSpPr>
        <p:spPr>
          <a:xfrm>
            <a:off x="30083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8" name="bg object 58"/>
          <p:cNvSpPr/>
          <p:nvPr/>
        </p:nvSpPr>
        <p:spPr>
          <a:xfrm>
            <a:off x="30845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9" name="bg object 59"/>
          <p:cNvSpPr/>
          <p:nvPr/>
        </p:nvSpPr>
        <p:spPr>
          <a:xfrm>
            <a:off x="31607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0" name="bg object 60"/>
          <p:cNvSpPr/>
          <p:nvPr/>
        </p:nvSpPr>
        <p:spPr>
          <a:xfrm>
            <a:off x="32369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1" name="bg object 61"/>
          <p:cNvSpPr/>
          <p:nvPr/>
        </p:nvSpPr>
        <p:spPr>
          <a:xfrm>
            <a:off x="33131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2" name="bg object 62"/>
          <p:cNvSpPr/>
          <p:nvPr/>
        </p:nvSpPr>
        <p:spPr>
          <a:xfrm>
            <a:off x="33893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3" name="bg object 63"/>
          <p:cNvSpPr/>
          <p:nvPr/>
        </p:nvSpPr>
        <p:spPr>
          <a:xfrm>
            <a:off x="34655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4" name="bg object 64"/>
          <p:cNvSpPr/>
          <p:nvPr/>
        </p:nvSpPr>
        <p:spPr>
          <a:xfrm>
            <a:off x="35417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5" name="bg object 65"/>
          <p:cNvSpPr/>
          <p:nvPr/>
        </p:nvSpPr>
        <p:spPr>
          <a:xfrm>
            <a:off x="36179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6" name="bg object 66"/>
          <p:cNvSpPr/>
          <p:nvPr/>
        </p:nvSpPr>
        <p:spPr>
          <a:xfrm>
            <a:off x="36941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7" name="bg object 67"/>
          <p:cNvSpPr/>
          <p:nvPr/>
        </p:nvSpPr>
        <p:spPr>
          <a:xfrm>
            <a:off x="37703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8" name="bg object 68"/>
          <p:cNvSpPr/>
          <p:nvPr/>
        </p:nvSpPr>
        <p:spPr>
          <a:xfrm>
            <a:off x="38435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9" name="bg object 69"/>
          <p:cNvSpPr/>
          <p:nvPr/>
        </p:nvSpPr>
        <p:spPr>
          <a:xfrm>
            <a:off x="39197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0" name="bg object 70"/>
          <p:cNvSpPr/>
          <p:nvPr/>
        </p:nvSpPr>
        <p:spPr>
          <a:xfrm>
            <a:off x="39959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1" name="bg object 71"/>
          <p:cNvSpPr/>
          <p:nvPr/>
        </p:nvSpPr>
        <p:spPr>
          <a:xfrm>
            <a:off x="40721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2" name="bg object 72"/>
          <p:cNvSpPr/>
          <p:nvPr/>
        </p:nvSpPr>
        <p:spPr>
          <a:xfrm>
            <a:off x="41483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3" name="bg object 73"/>
          <p:cNvSpPr/>
          <p:nvPr/>
        </p:nvSpPr>
        <p:spPr>
          <a:xfrm>
            <a:off x="42245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4" name="bg object 74"/>
          <p:cNvSpPr/>
          <p:nvPr/>
        </p:nvSpPr>
        <p:spPr>
          <a:xfrm>
            <a:off x="43007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5" name="bg object 75"/>
          <p:cNvSpPr/>
          <p:nvPr/>
        </p:nvSpPr>
        <p:spPr>
          <a:xfrm>
            <a:off x="43769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6" name="bg object 76"/>
          <p:cNvSpPr/>
          <p:nvPr/>
        </p:nvSpPr>
        <p:spPr>
          <a:xfrm>
            <a:off x="44531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7" name="bg object 77"/>
          <p:cNvSpPr/>
          <p:nvPr/>
        </p:nvSpPr>
        <p:spPr>
          <a:xfrm>
            <a:off x="45293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8" name="bg object 78"/>
          <p:cNvSpPr/>
          <p:nvPr/>
        </p:nvSpPr>
        <p:spPr>
          <a:xfrm>
            <a:off x="46055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9" name="bg object 79"/>
          <p:cNvSpPr/>
          <p:nvPr/>
        </p:nvSpPr>
        <p:spPr>
          <a:xfrm>
            <a:off x="46817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0" name="bg object 80"/>
          <p:cNvSpPr/>
          <p:nvPr/>
        </p:nvSpPr>
        <p:spPr>
          <a:xfrm>
            <a:off x="47548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1" name="bg object 81"/>
          <p:cNvSpPr/>
          <p:nvPr/>
        </p:nvSpPr>
        <p:spPr>
          <a:xfrm>
            <a:off x="48310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2" name="bg object 82"/>
          <p:cNvSpPr/>
          <p:nvPr/>
        </p:nvSpPr>
        <p:spPr>
          <a:xfrm>
            <a:off x="49072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3" name="bg object 83"/>
          <p:cNvSpPr/>
          <p:nvPr/>
        </p:nvSpPr>
        <p:spPr>
          <a:xfrm>
            <a:off x="49834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4" name="bg object 84"/>
          <p:cNvSpPr/>
          <p:nvPr/>
        </p:nvSpPr>
        <p:spPr>
          <a:xfrm>
            <a:off x="50596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5" name="bg object 85"/>
          <p:cNvSpPr/>
          <p:nvPr/>
        </p:nvSpPr>
        <p:spPr>
          <a:xfrm>
            <a:off x="51358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6" name="bg object 86"/>
          <p:cNvSpPr/>
          <p:nvPr/>
        </p:nvSpPr>
        <p:spPr>
          <a:xfrm>
            <a:off x="52120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7" name="bg object 87"/>
          <p:cNvSpPr/>
          <p:nvPr/>
        </p:nvSpPr>
        <p:spPr>
          <a:xfrm>
            <a:off x="52882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8" name="bg object 88"/>
          <p:cNvSpPr/>
          <p:nvPr/>
        </p:nvSpPr>
        <p:spPr>
          <a:xfrm>
            <a:off x="53644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9" name="bg object 89"/>
          <p:cNvSpPr/>
          <p:nvPr/>
        </p:nvSpPr>
        <p:spPr>
          <a:xfrm>
            <a:off x="54406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0" name="bg object 90"/>
          <p:cNvSpPr/>
          <p:nvPr/>
        </p:nvSpPr>
        <p:spPr>
          <a:xfrm>
            <a:off x="55168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1" name="bg object 91"/>
          <p:cNvSpPr/>
          <p:nvPr/>
        </p:nvSpPr>
        <p:spPr>
          <a:xfrm>
            <a:off x="55900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2" name="bg object 92"/>
          <p:cNvSpPr/>
          <p:nvPr/>
        </p:nvSpPr>
        <p:spPr>
          <a:xfrm>
            <a:off x="56662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3" name="bg object 93"/>
          <p:cNvSpPr/>
          <p:nvPr/>
        </p:nvSpPr>
        <p:spPr>
          <a:xfrm>
            <a:off x="57424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4" name="bg object 94"/>
          <p:cNvSpPr/>
          <p:nvPr/>
        </p:nvSpPr>
        <p:spPr>
          <a:xfrm>
            <a:off x="58186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5" name="bg object 95"/>
          <p:cNvSpPr/>
          <p:nvPr/>
        </p:nvSpPr>
        <p:spPr>
          <a:xfrm>
            <a:off x="58948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6" name="bg object 96"/>
          <p:cNvSpPr/>
          <p:nvPr/>
        </p:nvSpPr>
        <p:spPr>
          <a:xfrm>
            <a:off x="59710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7" name="bg object 97"/>
          <p:cNvSpPr/>
          <p:nvPr/>
        </p:nvSpPr>
        <p:spPr>
          <a:xfrm>
            <a:off x="60472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8" name="bg object 98"/>
          <p:cNvSpPr/>
          <p:nvPr/>
        </p:nvSpPr>
        <p:spPr>
          <a:xfrm>
            <a:off x="61234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9" name="bg object 99"/>
          <p:cNvSpPr/>
          <p:nvPr/>
        </p:nvSpPr>
        <p:spPr>
          <a:xfrm>
            <a:off x="61996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0" name="bg object 100"/>
          <p:cNvSpPr/>
          <p:nvPr/>
        </p:nvSpPr>
        <p:spPr>
          <a:xfrm>
            <a:off x="62758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1" name="bg object 101"/>
          <p:cNvSpPr/>
          <p:nvPr/>
        </p:nvSpPr>
        <p:spPr>
          <a:xfrm>
            <a:off x="63520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2" name="bg object 102"/>
          <p:cNvSpPr/>
          <p:nvPr/>
        </p:nvSpPr>
        <p:spPr>
          <a:xfrm>
            <a:off x="64282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3" name="bg object 103"/>
          <p:cNvSpPr/>
          <p:nvPr/>
        </p:nvSpPr>
        <p:spPr>
          <a:xfrm>
            <a:off x="6501384"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4" name="bg object 104"/>
          <p:cNvSpPr/>
          <p:nvPr/>
        </p:nvSpPr>
        <p:spPr>
          <a:xfrm>
            <a:off x="65775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5" name="bg object 105"/>
          <p:cNvSpPr/>
          <p:nvPr/>
        </p:nvSpPr>
        <p:spPr>
          <a:xfrm>
            <a:off x="66537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6" name="bg object 106"/>
          <p:cNvSpPr/>
          <p:nvPr/>
        </p:nvSpPr>
        <p:spPr>
          <a:xfrm>
            <a:off x="67299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7" name="bg object 107"/>
          <p:cNvSpPr/>
          <p:nvPr/>
        </p:nvSpPr>
        <p:spPr>
          <a:xfrm>
            <a:off x="68061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8" name="bg object 108"/>
          <p:cNvSpPr/>
          <p:nvPr/>
        </p:nvSpPr>
        <p:spPr>
          <a:xfrm>
            <a:off x="68823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9" name="bg object 109"/>
          <p:cNvSpPr/>
          <p:nvPr/>
        </p:nvSpPr>
        <p:spPr>
          <a:xfrm>
            <a:off x="69585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0" name="bg object 110"/>
          <p:cNvSpPr/>
          <p:nvPr/>
        </p:nvSpPr>
        <p:spPr>
          <a:xfrm>
            <a:off x="70347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1" name="bg object 111"/>
          <p:cNvSpPr/>
          <p:nvPr/>
        </p:nvSpPr>
        <p:spPr>
          <a:xfrm>
            <a:off x="71109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2" name="bg object 112"/>
          <p:cNvSpPr/>
          <p:nvPr/>
        </p:nvSpPr>
        <p:spPr>
          <a:xfrm>
            <a:off x="71871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3" name="bg object 113"/>
          <p:cNvSpPr/>
          <p:nvPr/>
        </p:nvSpPr>
        <p:spPr>
          <a:xfrm>
            <a:off x="72633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4" name="bg object 114"/>
          <p:cNvSpPr/>
          <p:nvPr/>
        </p:nvSpPr>
        <p:spPr>
          <a:xfrm>
            <a:off x="73395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5" name="bg object 115"/>
          <p:cNvSpPr/>
          <p:nvPr/>
        </p:nvSpPr>
        <p:spPr>
          <a:xfrm>
            <a:off x="74127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6" name="bg object 116"/>
          <p:cNvSpPr/>
          <p:nvPr/>
        </p:nvSpPr>
        <p:spPr>
          <a:xfrm>
            <a:off x="74889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7" name="bg object 117"/>
          <p:cNvSpPr/>
          <p:nvPr/>
        </p:nvSpPr>
        <p:spPr>
          <a:xfrm>
            <a:off x="75651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8" name="bg object 118"/>
          <p:cNvSpPr/>
          <p:nvPr/>
        </p:nvSpPr>
        <p:spPr>
          <a:xfrm>
            <a:off x="76413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9" name="bg object 119"/>
          <p:cNvSpPr/>
          <p:nvPr/>
        </p:nvSpPr>
        <p:spPr>
          <a:xfrm>
            <a:off x="77175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0" name="bg object 120"/>
          <p:cNvSpPr/>
          <p:nvPr/>
        </p:nvSpPr>
        <p:spPr>
          <a:xfrm>
            <a:off x="77937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1" name="bg object 121"/>
          <p:cNvSpPr/>
          <p:nvPr/>
        </p:nvSpPr>
        <p:spPr>
          <a:xfrm>
            <a:off x="78699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2" name="bg object 122"/>
          <p:cNvSpPr/>
          <p:nvPr/>
        </p:nvSpPr>
        <p:spPr>
          <a:xfrm>
            <a:off x="79461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3" name="bg object 123"/>
          <p:cNvSpPr/>
          <p:nvPr/>
        </p:nvSpPr>
        <p:spPr>
          <a:xfrm>
            <a:off x="80223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4" name="bg object 124"/>
          <p:cNvSpPr/>
          <p:nvPr/>
        </p:nvSpPr>
        <p:spPr>
          <a:xfrm>
            <a:off x="80985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5" name="bg object 125"/>
          <p:cNvSpPr/>
          <p:nvPr/>
        </p:nvSpPr>
        <p:spPr>
          <a:xfrm>
            <a:off x="81747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6" name="bg object 126"/>
          <p:cNvSpPr/>
          <p:nvPr/>
        </p:nvSpPr>
        <p:spPr>
          <a:xfrm>
            <a:off x="82478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7" name="bg object 127"/>
          <p:cNvSpPr/>
          <p:nvPr/>
        </p:nvSpPr>
        <p:spPr>
          <a:xfrm>
            <a:off x="83240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8" name="bg object 128"/>
          <p:cNvSpPr/>
          <p:nvPr/>
        </p:nvSpPr>
        <p:spPr>
          <a:xfrm>
            <a:off x="84002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9" name="bg object 129"/>
          <p:cNvSpPr/>
          <p:nvPr/>
        </p:nvSpPr>
        <p:spPr>
          <a:xfrm>
            <a:off x="84764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0" name="bg object 130"/>
          <p:cNvSpPr/>
          <p:nvPr/>
        </p:nvSpPr>
        <p:spPr>
          <a:xfrm>
            <a:off x="85526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1" name="bg object 131"/>
          <p:cNvSpPr/>
          <p:nvPr/>
        </p:nvSpPr>
        <p:spPr>
          <a:xfrm>
            <a:off x="86288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2" name="bg object 132"/>
          <p:cNvSpPr/>
          <p:nvPr/>
        </p:nvSpPr>
        <p:spPr>
          <a:xfrm>
            <a:off x="87050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3" name="bg object 133"/>
          <p:cNvSpPr/>
          <p:nvPr/>
        </p:nvSpPr>
        <p:spPr>
          <a:xfrm>
            <a:off x="87812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4" name="bg object 134"/>
          <p:cNvSpPr/>
          <p:nvPr/>
        </p:nvSpPr>
        <p:spPr>
          <a:xfrm>
            <a:off x="88574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5" name="bg object 135"/>
          <p:cNvSpPr/>
          <p:nvPr/>
        </p:nvSpPr>
        <p:spPr>
          <a:xfrm>
            <a:off x="89336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6" name="bg object 136"/>
          <p:cNvSpPr/>
          <p:nvPr/>
        </p:nvSpPr>
        <p:spPr>
          <a:xfrm>
            <a:off x="90098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7" name="bg object 137"/>
          <p:cNvSpPr/>
          <p:nvPr/>
        </p:nvSpPr>
        <p:spPr>
          <a:xfrm>
            <a:off x="90860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pic>
        <p:nvPicPr>
          <p:cNvPr id="138" name="bg object 138"/>
          <p:cNvPicPr/>
          <p:nvPr/>
        </p:nvPicPr>
        <p:blipFill>
          <a:blip r:embed="rId7" cstate="print"/>
          <a:stretch>
            <a:fillRect/>
          </a:stretch>
        </p:blipFill>
        <p:spPr>
          <a:xfrm>
            <a:off x="6096000" y="6345935"/>
            <a:ext cx="2779776" cy="289560"/>
          </a:xfrm>
          <a:prstGeom prst="rect">
            <a:avLst/>
          </a:prstGeom>
        </p:spPr>
      </p:pic>
      <p:sp>
        <p:nvSpPr>
          <p:cNvPr id="2" name="Holder 2"/>
          <p:cNvSpPr>
            <a:spLocks noGrp="1"/>
          </p:cNvSpPr>
          <p:nvPr>
            <p:ph type="title"/>
          </p:nvPr>
        </p:nvSpPr>
        <p:spPr>
          <a:xfrm>
            <a:off x="367385" y="162890"/>
            <a:ext cx="6551295" cy="362584"/>
          </a:xfrm>
          <a:prstGeom prst="rect">
            <a:avLst/>
          </a:prstGeom>
        </p:spPr>
        <p:txBody>
          <a:bodyPr wrap="square" lIns="0" tIns="0" rIns="0" bIns="0">
            <a:spAutoFit/>
          </a:bodyPr>
          <a:lstStyle>
            <a:lvl1pPr>
              <a:defRPr sz="2200" b="1" i="0">
                <a:solidFill>
                  <a:schemeClr val="bg1"/>
                </a:solidFill>
                <a:latin typeface="Arial"/>
                <a:cs typeface="Arial"/>
              </a:defRPr>
            </a:lvl1pPr>
          </a:lstStyle>
          <a:p>
            <a:endParaRPr/>
          </a:p>
        </p:txBody>
      </p:sp>
      <p:sp>
        <p:nvSpPr>
          <p:cNvPr id="3" name="Holder 3"/>
          <p:cNvSpPr>
            <a:spLocks noGrp="1"/>
          </p:cNvSpPr>
          <p:nvPr>
            <p:ph type="body" idx="1"/>
          </p:nvPr>
        </p:nvSpPr>
        <p:spPr>
          <a:xfrm>
            <a:off x="268935" y="1659505"/>
            <a:ext cx="8517890" cy="2988945"/>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268935" y="6374079"/>
            <a:ext cx="2256790" cy="202565"/>
          </a:xfrm>
          <a:prstGeom prst="rect">
            <a:avLst/>
          </a:prstGeom>
        </p:spPr>
        <p:txBody>
          <a:bodyPr wrap="square" lIns="0" tIns="0" rIns="0" bIns="0">
            <a:spAutoFit/>
          </a:bodyPr>
          <a:lstStyle>
            <a:lvl1pPr>
              <a:defRPr sz="1400" b="1" i="0">
                <a:solidFill>
                  <a:schemeClr val="bg1"/>
                </a:solidFill>
                <a:latin typeface="Calibri"/>
                <a:cs typeface="Calibri"/>
              </a:defRPr>
            </a:lvl1pPr>
          </a:lstStyle>
          <a:p>
            <a:pPr marL="12700">
              <a:lnSpc>
                <a:spcPts val="1425"/>
              </a:lnSpc>
            </a:pPr>
            <a:r>
              <a:rPr dirty="0"/>
              <a:t>PEA </a:t>
            </a:r>
            <a:r>
              <a:rPr spc="-10" dirty="0"/>
              <a:t>Project</a:t>
            </a:r>
            <a:r>
              <a:rPr spc="-20" dirty="0"/>
              <a:t> </a:t>
            </a:r>
            <a:r>
              <a:rPr dirty="0"/>
              <a:t>C</a:t>
            </a:r>
            <a:r>
              <a:rPr spc="-30" dirty="0"/>
              <a:t> </a:t>
            </a:r>
            <a:r>
              <a:rPr dirty="0"/>
              <a:t>2022</a:t>
            </a:r>
            <a:r>
              <a:rPr spc="30" dirty="0"/>
              <a:t> </a:t>
            </a:r>
            <a:r>
              <a:rPr dirty="0"/>
              <a:t>-</a:t>
            </a:r>
            <a:r>
              <a:rPr spc="-30" dirty="0"/>
              <a:t> </a:t>
            </a:r>
            <a:r>
              <a:rPr spc="-10" dirty="0"/>
              <a:t>10926985</a:t>
            </a:r>
          </a:p>
        </p:txBody>
      </p:sp>
      <p:sp>
        <p:nvSpPr>
          <p:cNvPr id="5" name="Holder 5"/>
          <p:cNvSpPr>
            <a:spLocks noGrp="1"/>
          </p:cNvSpPr>
          <p:nvPr>
            <p:ph type="dt" sz="half" idx="6"/>
          </p:nvPr>
        </p:nvSpPr>
        <p:spPr>
          <a:xfrm>
            <a:off x="310895" y="6426818"/>
            <a:ext cx="2337435" cy="170815"/>
          </a:xfrm>
          <a:prstGeom prst="rect">
            <a:avLst/>
          </a:prstGeom>
        </p:spPr>
        <p:txBody>
          <a:bodyPr wrap="square" lIns="0" tIns="0" rIns="0" bIns="0">
            <a:spAutoFit/>
          </a:bodyPr>
          <a:lstStyle>
            <a:lvl1pPr>
              <a:defRPr sz="1200" b="1" i="0">
                <a:solidFill>
                  <a:schemeClr val="bg1"/>
                </a:solidFill>
                <a:latin typeface="Arial"/>
                <a:cs typeface="Arial"/>
              </a:defRPr>
            </a:lvl1pPr>
          </a:lstStyle>
          <a:p>
            <a:pPr>
              <a:lnSpc>
                <a:spcPts val="1325"/>
              </a:lnSpc>
            </a:pPr>
            <a:r>
              <a:rPr dirty="0"/>
              <a:t>SMBUD</a:t>
            </a:r>
            <a:r>
              <a:rPr spc="5" dirty="0"/>
              <a:t> </a:t>
            </a:r>
            <a:r>
              <a:rPr dirty="0"/>
              <a:t>Project</a:t>
            </a:r>
            <a:r>
              <a:rPr spc="-30" dirty="0"/>
              <a:t> </a:t>
            </a:r>
            <a:r>
              <a:rPr dirty="0"/>
              <a:t>2022</a:t>
            </a:r>
            <a:r>
              <a:rPr spc="-60" dirty="0"/>
              <a:t> </a:t>
            </a:r>
            <a:r>
              <a:rPr dirty="0"/>
              <a:t>–</a:t>
            </a:r>
            <a:r>
              <a:rPr spc="-35" dirty="0"/>
              <a:t> </a:t>
            </a:r>
            <a:r>
              <a:rPr dirty="0"/>
              <a:t>Group</a:t>
            </a:r>
            <a:r>
              <a:rPr spc="15" dirty="0"/>
              <a:t> </a:t>
            </a:r>
            <a:r>
              <a:rPr spc="-25" dirty="0"/>
              <a:t>38</a:t>
            </a: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61782" y="4191000"/>
            <a:ext cx="5846572" cy="1839606"/>
          </a:xfrm>
          <a:prstGeom prst="rect">
            <a:avLst/>
          </a:prstGeom>
        </p:spPr>
        <p:txBody>
          <a:bodyPr vert="horz" wrap="square" lIns="0" tIns="12700" rIns="0" bIns="0" rtlCol="0">
            <a:spAutoFit/>
          </a:bodyPr>
          <a:lstStyle/>
          <a:p>
            <a:pPr marL="12700">
              <a:lnSpc>
                <a:spcPct val="100000"/>
              </a:lnSpc>
              <a:spcBef>
                <a:spcPts val="100"/>
              </a:spcBef>
            </a:pPr>
            <a:r>
              <a:rPr sz="2300" b="1" dirty="0">
                <a:solidFill>
                  <a:srgbClr val="FFFFFF"/>
                </a:solidFill>
                <a:latin typeface="Arial"/>
                <a:cs typeface="Arial"/>
              </a:rPr>
              <a:t>Performance</a:t>
            </a:r>
            <a:r>
              <a:rPr sz="2300" b="1" spc="-55" dirty="0">
                <a:solidFill>
                  <a:srgbClr val="FFFFFF"/>
                </a:solidFill>
                <a:latin typeface="Arial"/>
                <a:cs typeface="Arial"/>
              </a:rPr>
              <a:t> </a:t>
            </a:r>
            <a:r>
              <a:rPr sz="2300" b="1" dirty="0">
                <a:solidFill>
                  <a:srgbClr val="FFFFFF"/>
                </a:solidFill>
                <a:latin typeface="Arial"/>
                <a:cs typeface="Arial"/>
              </a:rPr>
              <a:t>Evaluation</a:t>
            </a:r>
            <a:r>
              <a:rPr sz="2300" b="1" spc="-85" dirty="0">
                <a:solidFill>
                  <a:srgbClr val="FFFFFF"/>
                </a:solidFill>
                <a:latin typeface="Arial"/>
                <a:cs typeface="Arial"/>
              </a:rPr>
              <a:t> </a:t>
            </a:r>
            <a:r>
              <a:rPr sz="2300" b="1" dirty="0">
                <a:solidFill>
                  <a:srgbClr val="FFFFFF"/>
                </a:solidFill>
                <a:latin typeface="Arial"/>
                <a:cs typeface="Arial"/>
              </a:rPr>
              <a:t>and</a:t>
            </a:r>
            <a:r>
              <a:rPr sz="2300" b="1" spc="-145" dirty="0">
                <a:solidFill>
                  <a:srgbClr val="FFFFFF"/>
                </a:solidFill>
                <a:latin typeface="Arial"/>
                <a:cs typeface="Arial"/>
              </a:rPr>
              <a:t> </a:t>
            </a:r>
            <a:r>
              <a:rPr sz="2300" b="1" spc="-10" dirty="0">
                <a:solidFill>
                  <a:srgbClr val="FFFFFF"/>
                </a:solidFill>
                <a:latin typeface="Arial"/>
                <a:cs typeface="Arial"/>
              </a:rPr>
              <a:t>Application</a:t>
            </a:r>
            <a:r>
              <a:rPr lang="it-IT" sz="2300" b="1" spc="-10" dirty="0">
                <a:solidFill>
                  <a:srgbClr val="FFFFFF"/>
                </a:solidFill>
                <a:latin typeface="Arial"/>
                <a:cs typeface="Arial"/>
              </a:rPr>
              <a:t>s</a:t>
            </a:r>
            <a:endParaRPr sz="2300" dirty="0">
              <a:latin typeface="Arial"/>
              <a:cs typeface="Arial"/>
            </a:endParaRPr>
          </a:p>
          <a:p>
            <a:pPr marL="1247140">
              <a:lnSpc>
                <a:spcPts val="2485"/>
              </a:lnSpc>
              <a:spcBef>
                <a:spcPts val="1660"/>
              </a:spcBef>
            </a:pPr>
            <a:r>
              <a:rPr lang="it-IT" sz="2300" b="1" dirty="0">
                <a:solidFill>
                  <a:srgbClr val="FFFFFF"/>
                </a:solidFill>
                <a:latin typeface="Arial"/>
                <a:cs typeface="Arial"/>
              </a:rPr>
              <a:t>           </a:t>
            </a:r>
            <a:r>
              <a:rPr sz="2300" b="1" dirty="0">
                <a:solidFill>
                  <a:srgbClr val="FFFFFF"/>
                </a:solidFill>
                <a:latin typeface="Arial"/>
                <a:cs typeface="Arial"/>
              </a:rPr>
              <a:t>Project</a:t>
            </a:r>
            <a:r>
              <a:rPr sz="2300" b="1" spc="-40" dirty="0">
                <a:solidFill>
                  <a:srgbClr val="FFFFFF"/>
                </a:solidFill>
                <a:latin typeface="Arial"/>
                <a:cs typeface="Arial"/>
              </a:rPr>
              <a:t> </a:t>
            </a:r>
            <a:r>
              <a:rPr lang="it-IT" sz="2300" b="1" spc="-40" dirty="0">
                <a:solidFill>
                  <a:srgbClr val="FFFFFF"/>
                </a:solidFill>
                <a:latin typeface="Arial"/>
                <a:cs typeface="Arial"/>
              </a:rPr>
              <a:t>D</a:t>
            </a:r>
            <a:endParaRPr sz="2300" dirty="0">
              <a:latin typeface="Arial"/>
              <a:cs typeface="Arial"/>
            </a:endParaRPr>
          </a:p>
          <a:p>
            <a:pPr marL="1826260">
              <a:lnSpc>
                <a:spcPts val="2485"/>
              </a:lnSpc>
            </a:pPr>
            <a:r>
              <a:rPr sz="2300" b="1" dirty="0">
                <a:solidFill>
                  <a:srgbClr val="FFFFFF"/>
                </a:solidFill>
                <a:latin typeface="Arial"/>
                <a:cs typeface="Arial"/>
              </a:rPr>
              <a:t>AA. </a:t>
            </a:r>
            <a:r>
              <a:rPr sz="2300" b="1" spc="-10" dirty="0">
                <a:solidFill>
                  <a:srgbClr val="FFFFFF"/>
                </a:solidFill>
                <a:latin typeface="Arial"/>
                <a:cs typeface="Arial"/>
              </a:rPr>
              <a:t>202</a:t>
            </a:r>
            <a:r>
              <a:rPr lang="it-IT" sz="2300" b="1" spc="-10" dirty="0">
                <a:solidFill>
                  <a:srgbClr val="FFFFFF"/>
                </a:solidFill>
                <a:latin typeface="Arial"/>
                <a:cs typeface="Arial"/>
              </a:rPr>
              <a:t>3</a:t>
            </a:r>
            <a:r>
              <a:rPr sz="2300" b="1" spc="-10" dirty="0">
                <a:solidFill>
                  <a:srgbClr val="FFFFFF"/>
                </a:solidFill>
                <a:latin typeface="Arial"/>
                <a:cs typeface="Arial"/>
              </a:rPr>
              <a:t>-</a:t>
            </a:r>
            <a:r>
              <a:rPr sz="2300" b="1" spc="-20" dirty="0">
                <a:solidFill>
                  <a:srgbClr val="FFFFFF"/>
                </a:solidFill>
                <a:latin typeface="Arial"/>
                <a:cs typeface="Arial"/>
              </a:rPr>
              <a:t>202</a:t>
            </a:r>
            <a:r>
              <a:rPr lang="it-IT" sz="2300" b="1" spc="-20" dirty="0">
                <a:solidFill>
                  <a:srgbClr val="FFFFFF"/>
                </a:solidFill>
                <a:latin typeface="Arial"/>
                <a:cs typeface="Arial"/>
              </a:rPr>
              <a:t>4</a:t>
            </a:r>
            <a:endParaRPr lang="it-IT" sz="2300" b="1" spc="-20" dirty="0">
              <a:latin typeface="Arial"/>
              <a:cs typeface="Arial"/>
            </a:endParaRPr>
          </a:p>
          <a:p>
            <a:pPr marL="1826260">
              <a:lnSpc>
                <a:spcPts val="2485"/>
              </a:lnSpc>
            </a:pPr>
            <a:r>
              <a:rPr lang="it-IT" sz="2300" b="1" spc="-20" dirty="0">
                <a:solidFill>
                  <a:srgbClr val="FFFFFF"/>
                </a:solidFill>
                <a:latin typeface="Arial"/>
                <a:cs typeface="Arial"/>
              </a:rPr>
              <a:t>  </a:t>
            </a:r>
            <a:r>
              <a:rPr lang="it-IT" dirty="0">
                <a:solidFill>
                  <a:srgbClr val="FFFFFF"/>
                </a:solidFill>
                <a:latin typeface="Arial MT"/>
                <a:cs typeface="Arial MT"/>
              </a:rPr>
              <a:t>Simone Di </a:t>
            </a:r>
            <a:r>
              <a:rPr lang="it-IT" dirty="0" err="1">
                <a:solidFill>
                  <a:srgbClr val="FFFFFF"/>
                </a:solidFill>
                <a:latin typeface="Arial MT"/>
                <a:cs typeface="Arial MT"/>
              </a:rPr>
              <a:t>Ienno</a:t>
            </a:r>
            <a:endParaRPr lang="it-IT" dirty="0">
              <a:latin typeface="Arial MT"/>
              <a:cs typeface="Arial MT"/>
            </a:endParaRPr>
          </a:p>
          <a:p>
            <a:pPr marL="1826260">
              <a:lnSpc>
                <a:spcPts val="2485"/>
              </a:lnSpc>
            </a:pPr>
            <a:r>
              <a:rPr lang="it-IT" sz="1800" spc="-10" dirty="0">
                <a:solidFill>
                  <a:srgbClr val="FFFFFF"/>
                </a:solidFill>
                <a:latin typeface="Arial MT"/>
                <a:cs typeface="Arial MT"/>
              </a:rPr>
              <a:t>       </a:t>
            </a:r>
            <a:r>
              <a:rPr sz="1800" spc="-10" dirty="0">
                <a:solidFill>
                  <a:srgbClr val="FFFFFF"/>
                </a:solidFill>
                <a:latin typeface="Arial MT"/>
                <a:cs typeface="Arial MT"/>
              </a:rPr>
              <a:t>109</a:t>
            </a:r>
            <a:r>
              <a:rPr lang="it-IT" sz="1800" spc="-10" dirty="0">
                <a:solidFill>
                  <a:srgbClr val="FFFFFF"/>
                </a:solidFill>
                <a:latin typeface="Arial MT"/>
                <a:cs typeface="Arial MT"/>
              </a:rPr>
              <a:t>38038</a:t>
            </a:r>
            <a:endParaRPr sz="1800" dirty="0">
              <a:latin typeface="Arial MT"/>
              <a:cs typeface="Arial MT"/>
            </a:endParaRPr>
          </a:p>
        </p:txBody>
      </p:sp>
      <p:pic>
        <p:nvPicPr>
          <p:cNvPr id="3" name="object 3"/>
          <p:cNvPicPr/>
          <p:nvPr/>
        </p:nvPicPr>
        <p:blipFill>
          <a:blip r:embed="rId2" cstate="print"/>
          <a:stretch>
            <a:fillRect/>
          </a:stretch>
        </p:blipFill>
        <p:spPr>
          <a:xfrm>
            <a:off x="4039219" y="1923986"/>
            <a:ext cx="891699" cy="892770"/>
          </a:xfrm>
          <a:prstGeom prst="rect">
            <a:avLst/>
          </a:prstGeom>
        </p:spPr>
      </p:pic>
      <p:sp>
        <p:nvSpPr>
          <p:cNvPr id="4" name="object 4"/>
          <p:cNvSpPr/>
          <p:nvPr/>
        </p:nvSpPr>
        <p:spPr>
          <a:xfrm>
            <a:off x="3826259" y="3232556"/>
            <a:ext cx="1324610" cy="154940"/>
          </a:xfrm>
          <a:custGeom>
            <a:avLst/>
            <a:gdLst/>
            <a:ahLst/>
            <a:cxnLst/>
            <a:rect l="l" t="t" r="r" b="b"/>
            <a:pathLst>
              <a:path w="1324610" h="154939">
                <a:moveTo>
                  <a:pt x="58987" y="53289"/>
                </a:moveTo>
                <a:lnTo>
                  <a:pt x="38772" y="53289"/>
                </a:lnTo>
                <a:lnTo>
                  <a:pt x="77545" y="151975"/>
                </a:lnTo>
                <a:lnTo>
                  <a:pt x="77545" y="153290"/>
                </a:lnTo>
                <a:lnTo>
                  <a:pt x="79516" y="154606"/>
                </a:lnTo>
                <a:lnTo>
                  <a:pt x="86743" y="154606"/>
                </a:lnTo>
                <a:lnTo>
                  <a:pt x="88057" y="153290"/>
                </a:lnTo>
                <a:lnTo>
                  <a:pt x="88714" y="151975"/>
                </a:lnTo>
                <a:lnTo>
                  <a:pt x="104483" y="111839"/>
                </a:lnTo>
                <a:lnTo>
                  <a:pt x="82801" y="111839"/>
                </a:lnTo>
                <a:lnTo>
                  <a:pt x="58987" y="53289"/>
                </a:lnTo>
                <a:close/>
              </a:path>
              <a:path w="1324610" h="154939">
                <a:moveTo>
                  <a:pt x="35487" y="0"/>
                </a:moveTo>
                <a:lnTo>
                  <a:pt x="28917" y="0"/>
                </a:lnTo>
                <a:lnTo>
                  <a:pt x="27603" y="1315"/>
                </a:lnTo>
                <a:lnTo>
                  <a:pt x="26946" y="3288"/>
                </a:lnTo>
                <a:lnTo>
                  <a:pt x="665" y="147371"/>
                </a:lnTo>
                <a:lnTo>
                  <a:pt x="0" y="150659"/>
                </a:lnTo>
                <a:lnTo>
                  <a:pt x="1322" y="152633"/>
                </a:lnTo>
                <a:lnTo>
                  <a:pt x="20376" y="152633"/>
                </a:lnTo>
                <a:lnTo>
                  <a:pt x="22347" y="150659"/>
                </a:lnTo>
                <a:lnTo>
                  <a:pt x="22347" y="149344"/>
                </a:lnTo>
                <a:lnTo>
                  <a:pt x="37458" y="53289"/>
                </a:lnTo>
                <a:lnTo>
                  <a:pt x="58987" y="53289"/>
                </a:lnTo>
                <a:lnTo>
                  <a:pt x="38115" y="1973"/>
                </a:lnTo>
                <a:lnTo>
                  <a:pt x="37458" y="657"/>
                </a:lnTo>
                <a:lnTo>
                  <a:pt x="35487" y="0"/>
                </a:lnTo>
                <a:close/>
              </a:path>
              <a:path w="1324610" h="154939">
                <a:moveTo>
                  <a:pt x="148442" y="53289"/>
                </a:moveTo>
                <a:lnTo>
                  <a:pt x="128143" y="53289"/>
                </a:lnTo>
                <a:lnTo>
                  <a:pt x="143921" y="149344"/>
                </a:lnTo>
                <a:lnTo>
                  <a:pt x="143921" y="150659"/>
                </a:lnTo>
                <a:lnTo>
                  <a:pt x="145892" y="152633"/>
                </a:lnTo>
                <a:lnTo>
                  <a:pt x="164945" y="152633"/>
                </a:lnTo>
                <a:lnTo>
                  <a:pt x="166259" y="150660"/>
                </a:lnTo>
                <a:lnTo>
                  <a:pt x="165602" y="147371"/>
                </a:lnTo>
                <a:lnTo>
                  <a:pt x="148442" y="53289"/>
                </a:lnTo>
                <a:close/>
              </a:path>
              <a:path w="1324610" h="154939">
                <a:moveTo>
                  <a:pt x="137342" y="0"/>
                </a:moveTo>
                <a:lnTo>
                  <a:pt x="130115" y="0"/>
                </a:lnTo>
                <a:lnTo>
                  <a:pt x="128800" y="657"/>
                </a:lnTo>
                <a:lnTo>
                  <a:pt x="128143" y="1973"/>
                </a:lnTo>
                <a:lnTo>
                  <a:pt x="83458" y="111839"/>
                </a:lnTo>
                <a:lnTo>
                  <a:pt x="104483" y="111839"/>
                </a:lnTo>
                <a:lnTo>
                  <a:pt x="127486" y="53289"/>
                </a:lnTo>
                <a:lnTo>
                  <a:pt x="148442" y="53289"/>
                </a:lnTo>
                <a:lnTo>
                  <a:pt x="139321" y="3288"/>
                </a:lnTo>
                <a:lnTo>
                  <a:pt x="138664" y="1315"/>
                </a:lnTo>
                <a:lnTo>
                  <a:pt x="137342" y="0"/>
                </a:lnTo>
                <a:close/>
              </a:path>
              <a:path w="1324610" h="154939">
                <a:moveTo>
                  <a:pt x="217515" y="1973"/>
                </a:moveTo>
                <a:lnTo>
                  <a:pt x="199118" y="1973"/>
                </a:lnTo>
                <a:lnTo>
                  <a:pt x="197104" y="3946"/>
                </a:lnTo>
                <a:lnTo>
                  <a:pt x="197104" y="150660"/>
                </a:lnTo>
                <a:lnTo>
                  <a:pt x="199119" y="152633"/>
                </a:lnTo>
                <a:lnTo>
                  <a:pt x="217515" y="152633"/>
                </a:lnTo>
                <a:lnTo>
                  <a:pt x="219530" y="150660"/>
                </a:lnTo>
                <a:lnTo>
                  <a:pt x="219530" y="3946"/>
                </a:lnTo>
                <a:lnTo>
                  <a:pt x="217515" y="1973"/>
                </a:lnTo>
                <a:close/>
              </a:path>
              <a:path w="1324610" h="154939">
                <a:moveTo>
                  <a:pt x="281289" y="1973"/>
                </a:moveTo>
                <a:lnTo>
                  <a:pt x="262893" y="1973"/>
                </a:lnTo>
                <a:lnTo>
                  <a:pt x="260878" y="3946"/>
                </a:lnTo>
                <a:lnTo>
                  <a:pt x="260878" y="150660"/>
                </a:lnTo>
                <a:lnTo>
                  <a:pt x="262893" y="152633"/>
                </a:lnTo>
                <a:lnTo>
                  <a:pt x="343662" y="152633"/>
                </a:lnTo>
                <a:lnTo>
                  <a:pt x="345676" y="150660"/>
                </a:lnTo>
                <a:lnTo>
                  <a:pt x="345676" y="134209"/>
                </a:lnTo>
                <a:lnTo>
                  <a:pt x="343662" y="132236"/>
                </a:lnTo>
                <a:lnTo>
                  <a:pt x="283216" y="132236"/>
                </a:lnTo>
                <a:lnTo>
                  <a:pt x="283216" y="3946"/>
                </a:lnTo>
                <a:lnTo>
                  <a:pt x="281289" y="1973"/>
                </a:lnTo>
                <a:close/>
              </a:path>
              <a:path w="1324610" h="154939">
                <a:moveTo>
                  <a:pt x="431088" y="0"/>
                </a:moveTo>
                <a:lnTo>
                  <a:pt x="427146" y="0"/>
                </a:lnTo>
                <a:lnTo>
                  <a:pt x="425131" y="657"/>
                </a:lnTo>
                <a:lnTo>
                  <a:pt x="424518" y="1973"/>
                </a:lnTo>
                <a:lnTo>
                  <a:pt x="358817" y="146713"/>
                </a:lnTo>
                <a:lnTo>
                  <a:pt x="357503" y="149344"/>
                </a:lnTo>
                <a:lnTo>
                  <a:pt x="358817" y="152633"/>
                </a:lnTo>
                <a:lnTo>
                  <a:pt x="378527" y="152633"/>
                </a:lnTo>
                <a:lnTo>
                  <a:pt x="379841" y="150660"/>
                </a:lnTo>
                <a:lnTo>
                  <a:pt x="383912" y="141944"/>
                </a:lnTo>
                <a:lnTo>
                  <a:pt x="387287" y="134542"/>
                </a:lnTo>
                <a:lnTo>
                  <a:pt x="390531" y="127140"/>
                </a:lnTo>
                <a:lnTo>
                  <a:pt x="393595" y="119740"/>
                </a:lnTo>
                <a:lnTo>
                  <a:pt x="487174" y="119740"/>
                </a:lnTo>
                <a:lnTo>
                  <a:pt x="478811" y="101316"/>
                </a:lnTo>
                <a:lnTo>
                  <a:pt x="402180" y="101316"/>
                </a:lnTo>
                <a:lnTo>
                  <a:pt x="428460" y="42108"/>
                </a:lnTo>
                <a:lnTo>
                  <a:pt x="451935" y="42108"/>
                </a:lnTo>
                <a:lnTo>
                  <a:pt x="433716" y="1973"/>
                </a:lnTo>
                <a:lnTo>
                  <a:pt x="433103" y="657"/>
                </a:lnTo>
                <a:lnTo>
                  <a:pt x="431088" y="0"/>
                </a:lnTo>
                <a:close/>
              </a:path>
              <a:path w="1324610" h="154939">
                <a:moveTo>
                  <a:pt x="487174" y="119740"/>
                </a:moveTo>
                <a:lnTo>
                  <a:pt x="463939" y="119740"/>
                </a:lnTo>
                <a:lnTo>
                  <a:pt x="477079" y="149344"/>
                </a:lnTo>
                <a:lnTo>
                  <a:pt x="478393" y="151317"/>
                </a:lnTo>
                <a:lnTo>
                  <a:pt x="479707" y="152633"/>
                </a:lnTo>
                <a:lnTo>
                  <a:pt x="498804" y="152633"/>
                </a:lnTo>
                <a:lnTo>
                  <a:pt x="500732" y="149344"/>
                </a:lnTo>
                <a:lnTo>
                  <a:pt x="499418" y="146713"/>
                </a:lnTo>
                <a:lnTo>
                  <a:pt x="487174" y="119740"/>
                </a:lnTo>
                <a:close/>
              </a:path>
              <a:path w="1324610" h="154939">
                <a:moveTo>
                  <a:pt x="451935" y="42108"/>
                </a:moveTo>
                <a:lnTo>
                  <a:pt x="429073" y="42108"/>
                </a:lnTo>
                <a:lnTo>
                  <a:pt x="456055" y="101316"/>
                </a:lnTo>
                <a:lnTo>
                  <a:pt x="478811" y="101316"/>
                </a:lnTo>
                <a:lnTo>
                  <a:pt x="451935" y="42108"/>
                </a:lnTo>
                <a:close/>
              </a:path>
              <a:path w="1324610" h="154939">
                <a:moveTo>
                  <a:pt x="567890" y="43424"/>
                </a:moveTo>
                <a:lnTo>
                  <a:pt x="542781" y="43424"/>
                </a:lnTo>
                <a:lnTo>
                  <a:pt x="636077" y="154606"/>
                </a:lnTo>
                <a:lnTo>
                  <a:pt x="643348" y="154606"/>
                </a:lnTo>
                <a:lnTo>
                  <a:pt x="645275" y="152633"/>
                </a:lnTo>
                <a:lnTo>
                  <a:pt x="645275" y="107893"/>
                </a:lnTo>
                <a:lnTo>
                  <a:pt x="623637" y="107893"/>
                </a:lnTo>
                <a:lnTo>
                  <a:pt x="567890" y="43424"/>
                </a:lnTo>
                <a:close/>
              </a:path>
              <a:path w="1324610" h="154939">
                <a:moveTo>
                  <a:pt x="530341" y="0"/>
                </a:moveTo>
                <a:lnTo>
                  <a:pt x="522457" y="0"/>
                </a:lnTo>
                <a:lnTo>
                  <a:pt x="521143" y="1315"/>
                </a:lnTo>
                <a:lnTo>
                  <a:pt x="521143" y="150660"/>
                </a:lnTo>
                <a:lnTo>
                  <a:pt x="522457" y="152633"/>
                </a:lnTo>
                <a:lnTo>
                  <a:pt x="540853" y="152633"/>
                </a:lnTo>
                <a:lnTo>
                  <a:pt x="542781" y="150660"/>
                </a:lnTo>
                <a:lnTo>
                  <a:pt x="542781" y="43424"/>
                </a:lnTo>
                <a:lnTo>
                  <a:pt x="567890" y="43424"/>
                </a:lnTo>
                <a:lnTo>
                  <a:pt x="530341" y="0"/>
                </a:lnTo>
                <a:close/>
              </a:path>
              <a:path w="1324610" h="154939">
                <a:moveTo>
                  <a:pt x="643348" y="1973"/>
                </a:moveTo>
                <a:lnTo>
                  <a:pt x="625564" y="1973"/>
                </a:lnTo>
                <a:lnTo>
                  <a:pt x="623637" y="3946"/>
                </a:lnTo>
                <a:lnTo>
                  <a:pt x="623637" y="107893"/>
                </a:lnTo>
                <a:lnTo>
                  <a:pt x="645275" y="107893"/>
                </a:lnTo>
                <a:lnTo>
                  <a:pt x="645275" y="3946"/>
                </a:lnTo>
                <a:lnTo>
                  <a:pt x="643348" y="1973"/>
                </a:lnTo>
                <a:close/>
              </a:path>
              <a:path w="1324610" h="154939">
                <a:moveTo>
                  <a:pt x="753113" y="0"/>
                </a:moveTo>
                <a:lnTo>
                  <a:pt x="723060" y="6023"/>
                </a:lnTo>
                <a:lnTo>
                  <a:pt x="698624" y="22531"/>
                </a:lnTo>
                <a:lnTo>
                  <a:pt x="682204" y="47182"/>
                </a:lnTo>
                <a:lnTo>
                  <a:pt x="676198" y="77631"/>
                </a:lnTo>
                <a:lnTo>
                  <a:pt x="682204" y="107701"/>
                </a:lnTo>
                <a:lnTo>
                  <a:pt x="698624" y="132156"/>
                </a:lnTo>
                <a:lnTo>
                  <a:pt x="723060" y="148592"/>
                </a:lnTo>
                <a:lnTo>
                  <a:pt x="753113" y="154606"/>
                </a:lnTo>
                <a:lnTo>
                  <a:pt x="783224" y="148592"/>
                </a:lnTo>
                <a:lnTo>
                  <a:pt x="806768" y="132894"/>
                </a:lnTo>
                <a:lnTo>
                  <a:pt x="753113" y="132894"/>
                </a:lnTo>
                <a:lnTo>
                  <a:pt x="731739" y="128514"/>
                </a:lnTo>
                <a:lnTo>
                  <a:pt x="714185" y="116611"/>
                </a:lnTo>
                <a:lnTo>
                  <a:pt x="702297" y="99033"/>
                </a:lnTo>
                <a:lnTo>
                  <a:pt x="697923" y="77631"/>
                </a:lnTo>
                <a:lnTo>
                  <a:pt x="702297" y="55747"/>
                </a:lnTo>
                <a:lnTo>
                  <a:pt x="714185" y="37748"/>
                </a:lnTo>
                <a:lnTo>
                  <a:pt x="731739" y="25546"/>
                </a:lnTo>
                <a:lnTo>
                  <a:pt x="753113" y="21054"/>
                </a:lnTo>
                <a:lnTo>
                  <a:pt x="805668" y="21054"/>
                </a:lnTo>
                <a:lnTo>
                  <a:pt x="783224" y="6023"/>
                </a:lnTo>
                <a:lnTo>
                  <a:pt x="753113" y="0"/>
                </a:lnTo>
                <a:close/>
              </a:path>
              <a:path w="1324610" h="154939">
                <a:moveTo>
                  <a:pt x="805668" y="21054"/>
                </a:moveTo>
                <a:lnTo>
                  <a:pt x="753113" y="21054"/>
                </a:lnTo>
                <a:lnTo>
                  <a:pt x="774841" y="25546"/>
                </a:lnTo>
                <a:lnTo>
                  <a:pt x="792577" y="37748"/>
                </a:lnTo>
                <a:lnTo>
                  <a:pt x="804532" y="55747"/>
                </a:lnTo>
                <a:lnTo>
                  <a:pt x="808915" y="77631"/>
                </a:lnTo>
                <a:lnTo>
                  <a:pt x="804532" y="99033"/>
                </a:lnTo>
                <a:lnTo>
                  <a:pt x="792577" y="116611"/>
                </a:lnTo>
                <a:lnTo>
                  <a:pt x="774841" y="128514"/>
                </a:lnTo>
                <a:lnTo>
                  <a:pt x="753113" y="132894"/>
                </a:lnTo>
                <a:lnTo>
                  <a:pt x="806768" y="132894"/>
                </a:lnTo>
                <a:lnTo>
                  <a:pt x="807875" y="132156"/>
                </a:lnTo>
                <a:lnTo>
                  <a:pt x="824526" y="107701"/>
                </a:lnTo>
                <a:lnTo>
                  <a:pt x="830640" y="77631"/>
                </a:lnTo>
                <a:lnTo>
                  <a:pt x="824526" y="47182"/>
                </a:lnTo>
                <a:lnTo>
                  <a:pt x="807875" y="22532"/>
                </a:lnTo>
                <a:lnTo>
                  <a:pt x="805668" y="21054"/>
                </a:lnTo>
                <a:close/>
              </a:path>
              <a:path w="1324610" h="154939">
                <a:moveTo>
                  <a:pt x="969927" y="134867"/>
                </a:moveTo>
                <a:lnTo>
                  <a:pt x="890472" y="134867"/>
                </a:lnTo>
                <a:lnTo>
                  <a:pt x="889158" y="136848"/>
                </a:lnTo>
                <a:lnTo>
                  <a:pt x="889158" y="150660"/>
                </a:lnTo>
                <a:lnTo>
                  <a:pt x="890472" y="152633"/>
                </a:lnTo>
                <a:lnTo>
                  <a:pt x="969927" y="152633"/>
                </a:lnTo>
                <a:lnTo>
                  <a:pt x="971942" y="150660"/>
                </a:lnTo>
                <a:lnTo>
                  <a:pt x="971942" y="136848"/>
                </a:lnTo>
                <a:lnTo>
                  <a:pt x="969927" y="134867"/>
                </a:lnTo>
                <a:close/>
              </a:path>
              <a:path w="1324610" h="154939">
                <a:moveTo>
                  <a:pt x="944347" y="39469"/>
                </a:moveTo>
                <a:lnTo>
                  <a:pt x="923323" y="39469"/>
                </a:lnTo>
                <a:lnTo>
                  <a:pt x="923323" y="134867"/>
                </a:lnTo>
                <a:lnTo>
                  <a:pt x="944348" y="134867"/>
                </a:lnTo>
                <a:lnTo>
                  <a:pt x="944347" y="39469"/>
                </a:lnTo>
                <a:close/>
              </a:path>
              <a:path w="1324610" h="154939">
                <a:moveTo>
                  <a:pt x="942333" y="6576"/>
                </a:moveTo>
                <a:lnTo>
                  <a:pt x="929893" y="6576"/>
                </a:lnTo>
                <a:lnTo>
                  <a:pt x="897656" y="35523"/>
                </a:lnTo>
                <a:lnTo>
                  <a:pt x="897042" y="36180"/>
                </a:lnTo>
                <a:lnTo>
                  <a:pt x="896342" y="38153"/>
                </a:lnTo>
                <a:lnTo>
                  <a:pt x="897042" y="39469"/>
                </a:lnTo>
                <a:lnTo>
                  <a:pt x="899671" y="47370"/>
                </a:lnTo>
                <a:lnTo>
                  <a:pt x="900284" y="49343"/>
                </a:lnTo>
                <a:lnTo>
                  <a:pt x="902299" y="49343"/>
                </a:lnTo>
                <a:lnTo>
                  <a:pt x="904226" y="48685"/>
                </a:lnTo>
                <a:lnTo>
                  <a:pt x="923323" y="39469"/>
                </a:lnTo>
                <a:lnTo>
                  <a:pt x="944347" y="39469"/>
                </a:lnTo>
                <a:lnTo>
                  <a:pt x="944347" y="8549"/>
                </a:lnTo>
                <a:lnTo>
                  <a:pt x="942333" y="6576"/>
                </a:lnTo>
                <a:close/>
              </a:path>
              <a:path w="1324610" h="154939">
                <a:moveTo>
                  <a:pt x="1045528" y="3946"/>
                </a:moveTo>
                <a:lnTo>
                  <a:pt x="1027609" y="6783"/>
                </a:lnTo>
                <a:lnTo>
                  <a:pt x="1013213" y="14803"/>
                </a:lnTo>
                <a:lnTo>
                  <a:pt x="1003631" y="27263"/>
                </a:lnTo>
                <a:lnTo>
                  <a:pt x="1000150" y="43424"/>
                </a:lnTo>
                <a:lnTo>
                  <a:pt x="1002251" y="55140"/>
                </a:lnTo>
                <a:lnTo>
                  <a:pt x="1007563" y="64638"/>
                </a:lnTo>
                <a:lnTo>
                  <a:pt x="1014600" y="71917"/>
                </a:lnTo>
                <a:lnTo>
                  <a:pt x="1021875" y="76974"/>
                </a:lnTo>
                <a:lnTo>
                  <a:pt x="1021875" y="77631"/>
                </a:lnTo>
                <a:lnTo>
                  <a:pt x="1014538" y="81980"/>
                </a:lnTo>
                <a:lnTo>
                  <a:pt x="1006085" y="89722"/>
                </a:lnTo>
                <a:lnTo>
                  <a:pt x="999110" y="100301"/>
                </a:lnTo>
                <a:lnTo>
                  <a:pt x="996208" y="113163"/>
                </a:lnTo>
                <a:lnTo>
                  <a:pt x="999653" y="129631"/>
                </a:lnTo>
                <a:lnTo>
                  <a:pt x="1009447" y="142766"/>
                </a:lnTo>
                <a:lnTo>
                  <a:pt x="1024776" y="151461"/>
                </a:lnTo>
                <a:lnTo>
                  <a:pt x="1044827" y="154606"/>
                </a:lnTo>
                <a:lnTo>
                  <a:pt x="1065933" y="151461"/>
                </a:lnTo>
                <a:lnTo>
                  <a:pt x="1081620" y="142766"/>
                </a:lnTo>
                <a:lnTo>
                  <a:pt x="1086023" y="136848"/>
                </a:lnTo>
                <a:lnTo>
                  <a:pt x="1045528" y="136848"/>
                </a:lnTo>
                <a:lnTo>
                  <a:pt x="1035214" y="135193"/>
                </a:lnTo>
                <a:lnTo>
                  <a:pt x="1026617" y="130514"/>
                </a:lnTo>
                <a:lnTo>
                  <a:pt x="1020729" y="123246"/>
                </a:lnTo>
                <a:lnTo>
                  <a:pt x="1018546" y="113821"/>
                </a:lnTo>
                <a:lnTo>
                  <a:pt x="1020360" y="105184"/>
                </a:lnTo>
                <a:lnTo>
                  <a:pt x="1025631" y="97535"/>
                </a:lnTo>
                <a:lnTo>
                  <a:pt x="1034105" y="91612"/>
                </a:lnTo>
                <a:lnTo>
                  <a:pt x="1045528" y="88154"/>
                </a:lnTo>
                <a:lnTo>
                  <a:pt x="1083689" y="88154"/>
                </a:lnTo>
                <a:lnTo>
                  <a:pt x="1077316" y="82257"/>
                </a:lnTo>
                <a:lnTo>
                  <a:pt x="1069180" y="77631"/>
                </a:lnTo>
                <a:lnTo>
                  <a:pt x="1069180" y="76316"/>
                </a:lnTo>
                <a:lnTo>
                  <a:pt x="1076551" y="71547"/>
                </a:lnTo>
                <a:lnTo>
                  <a:pt x="1080995" y="67109"/>
                </a:lnTo>
                <a:lnTo>
                  <a:pt x="1034775" y="64062"/>
                </a:lnTo>
                <a:lnTo>
                  <a:pt x="1021174" y="44081"/>
                </a:lnTo>
                <a:lnTo>
                  <a:pt x="1023022" y="35033"/>
                </a:lnTo>
                <a:lnTo>
                  <a:pt x="1028073" y="27961"/>
                </a:lnTo>
                <a:lnTo>
                  <a:pt x="1035588" y="23356"/>
                </a:lnTo>
                <a:lnTo>
                  <a:pt x="1044827" y="21712"/>
                </a:lnTo>
                <a:lnTo>
                  <a:pt x="1083729" y="21712"/>
                </a:lnTo>
                <a:lnTo>
                  <a:pt x="1078378" y="14803"/>
                </a:lnTo>
                <a:lnTo>
                  <a:pt x="1063801" y="6783"/>
                </a:lnTo>
                <a:lnTo>
                  <a:pt x="1045528" y="3946"/>
                </a:lnTo>
                <a:close/>
              </a:path>
              <a:path w="1324610" h="154939">
                <a:moveTo>
                  <a:pt x="1083689" y="88154"/>
                </a:moveTo>
                <a:lnTo>
                  <a:pt x="1045528" y="88154"/>
                </a:lnTo>
                <a:lnTo>
                  <a:pt x="1056936" y="91612"/>
                </a:lnTo>
                <a:lnTo>
                  <a:pt x="1065380" y="97535"/>
                </a:lnTo>
                <a:lnTo>
                  <a:pt x="1070621" y="105184"/>
                </a:lnTo>
                <a:lnTo>
                  <a:pt x="1072421" y="113821"/>
                </a:lnTo>
                <a:lnTo>
                  <a:pt x="1070338" y="123523"/>
                </a:lnTo>
                <a:lnTo>
                  <a:pt x="1064625" y="130761"/>
                </a:lnTo>
                <a:lnTo>
                  <a:pt x="1056086" y="135285"/>
                </a:lnTo>
                <a:lnTo>
                  <a:pt x="1045528" y="136848"/>
                </a:lnTo>
                <a:lnTo>
                  <a:pt x="1086023" y="136848"/>
                </a:lnTo>
                <a:lnTo>
                  <a:pt x="1091393" y="129631"/>
                </a:lnTo>
                <a:lnTo>
                  <a:pt x="1094760" y="113163"/>
                </a:lnTo>
                <a:lnTo>
                  <a:pt x="1092143" y="100394"/>
                </a:lnTo>
                <a:lnTo>
                  <a:pt x="1085649" y="89968"/>
                </a:lnTo>
                <a:lnTo>
                  <a:pt x="1083689" y="88154"/>
                </a:lnTo>
                <a:close/>
              </a:path>
              <a:path w="1324610" h="154939">
                <a:moveTo>
                  <a:pt x="1083729" y="21712"/>
                </a:moveTo>
                <a:lnTo>
                  <a:pt x="1044827" y="21712"/>
                </a:lnTo>
                <a:lnTo>
                  <a:pt x="1054826" y="23356"/>
                </a:lnTo>
                <a:lnTo>
                  <a:pt x="1062730" y="27961"/>
                </a:lnTo>
                <a:lnTo>
                  <a:pt x="1067925" y="35033"/>
                </a:lnTo>
                <a:lnTo>
                  <a:pt x="1069793" y="44081"/>
                </a:lnTo>
                <a:lnTo>
                  <a:pt x="1068305" y="52396"/>
                </a:lnTo>
                <a:lnTo>
                  <a:pt x="1063804" y="59294"/>
                </a:lnTo>
                <a:lnTo>
                  <a:pt x="1056230" y="64343"/>
                </a:lnTo>
                <a:lnTo>
                  <a:pt x="1045528" y="67109"/>
                </a:lnTo>
                <a:lnTo>
                  <a:pt x="1080995" y="67109"/>
                </a:lnTo>
                <a:lnTo>
                  <a:pt x="1083799" y="64309"/>
                </a:lnTo>
                <a:lnTo>
                  <a:pt x="1089322" y="54852"/>
                </a:lnTo>
                <a:lnTo>
                  <a:pt x="1091519" y="43424"/>
                </a:lnTo>
                <a:lnTo>
                  <a:pt x="1088028" y="27263"/>
                </a:lnTo>
                <a:lnTo>
                  <a:pt x="1083729" y="21712"/>
                </a:lnTo>
                <a:close/>
              </a:path>
              <a:path w="1324610" h="154939">
                <a:moveTo>
                  <a:pt x="1190772" y="657"/>
                </a:moveTo>
                <a:lnTo>
                  <a:pt x="1145273" y="28205"/>
                </a:lnTo>
                <a:lnTo>
                  <a:pt x="1117186" y="94082"/>
                </a:lnTo>
                <a:lnTo>
                  <a:pt x="1120279" y="117693"/>
                </a:lnTo>
                <a:lnTo>
                  <a:pt x="1129647" y="136925"/>
                </a:lnTo>
                <a:lnTo>
                  <a:pt x="1145421" y="149867"/>
                </a:lnTo>
                <a:lnTo>
                  <a:pt x="1167732" y="154606"/>
                </a:lnTo>
                <a:lnTo>
                  <a:pt x="1186320" y="150689"/>
                </a:lnTo>
                <a:lnTo>
                  <a:pt x="1201590" y="140049"/>
                </a:lnTo>
                <a:lnTo>
                  <a:pt x="1205005" y="134867"/>
                </a:lnTo>
                <a:lnTo>
                  <a:pt x="1167732" y="134867"/>
                </a:lnTo>
                <a:lnTo>
                  <a:pt x="1152858" y="130786"/>
                </a:lnTo>
                <a:lnTo>
                  <a:pt x="1143346" y="120476"/>
                </a:lnTo>
                <a:lnTo>
                  <a:pt x="1138647" y="106836"/>
                </a:lnTo>
                <a:lnTo>
                  <a:pt x="1138210" y="92767"/>
                </a:lnTo>
                <a:lnTo>
                  <a:pt x="1140966" y="88532"/>
                </a:lnTo>
                <a:lnTo>
                  <a:pt x="1146982" y="83062"/>
                </a:lnTo>
                <a:lnTo>
                  <a:pt x="1155839" y="78332"/>
                </a:lnTo>
                <a:lnTo>
                  <a:pt x="1167119" y="76316"/>
                </a:lnTo>
                <a:lnTo>
                  <a:pt x="1205579" y="76316"/>
                </a:lnTo>
                <a:lnTo>
                  <a:pt x="1201777" y="70805"/>
                </a:lnTo>
                <a:lnTo>
                  <a:pt x="1194944" y="66451"/>
                </a:lnTo>
                <a:lnTo>
                  <a:pt x="1142152" y="66451"/>
                </a:lnTo>
                <a:lnTo>
                  <a:pt x="1151798" y="48406"/>
                </a:lnTo>
                <a:lnTo>
                  <a:pt x="1166758" y="34127"/>
                </a:lnTo>
                <a:lnTo>
                  <a:pt x="1182226" y="24168"/>
                </a:lnTo>
                <a:lnTo>
                  <a:pt x="1193400" y="19081"/>
                </a:lnTo>
                <a:lnTo>
                  <a:pt x="1197342" y="17757"/>
                </a:lnTo>
                <a:lnTo>
                  <a:pt x="1197955" y="15784"/>
                </a:lnTo>
                <a:lnTo>
                  <a:pt x="1197342" y="13153"/>
                </a:lnTo>
                <a:lnTo>
                  <a:pt x="1193400" y="3946"/>
                </a:lnTo>
                <a:lnTo>
                  <a:pt x="1192699" y="1973"/>
                </a:lnTo>
                <a:lnTo>
                  <a:pt x="1190772" y="657"/>
                </a:lnTo>
                <a:close/>
              </a:path>
              <a:path w="1324610" h="154939">
                <a:moveTo>
                  <a:pt x="1205579" y="76316"/>
                </a:moveTo>
                <a:lnTo>
                  <a:pt x="1167119" y="76316"/>
                </a:lnTo>
                <a:lnTo>
                  <a:pt x="1178547" y="78619"/>
                </a:lnTo>
                <a:lnTo>
                  <a:pt x="1187716" y="84870"/>
                </a:lnTo>
                <a:lnTo>
                  <a:pt x="1193815" y="94082"/>
                </a:lnTo>
                <a:lnTo>
                  <a:pt x="1196028" y="105263"/>
                </a:lnTo>
                <a:lnTo>
                  <a:pt x="1193824" y="116828"/>
                </a:lnTo>
                <a:lnTo>
                  <a:pt x="1187793" y="126234"/>
                </a:lnTo>
                <a:lnTo>
                  <a:pt x="1178806" y="132554"/>
                </a:lnTo>
                <a:lnTo>
                  <a:pt x="1167732" y="134867"/>
                </a:lnTo>
                <a:lnTo>
                  <a:pt x="1205005" y="134867"/>
                </a:lnTo>
                <a:lnTo>
                  <a:pt x="1211933" y="124352"/>
                </a:lnTo>
                <a:lnTo>
                  <a:pt x="1215738" y="105263"/>
                </a:lnTo>
                <a:lnTo>
                  <a:pt x="1211899" y="85475"/>
                </a:lnTo>
                <a:lnTo>
                  <a:pt x="1205579" y="76316"/>
                </a:lnTo>
                <a:close/>
              </a:path>
              <a:path w="1324610" h="154939">
                <a:moveTo>
                  <a:pt x="1171061" y="58550"/>
                </a:moveTo>
                <a:lnTo>
                  <a:pt x="1160717" y="59692"/>
                </a:lnTo>
                <a:lnTo>
                  <a:pt x="1151909" y="62254"/>
                </a:lnTo>
                <a:lnTo>
                  <a:pt x="1145450" y="64939"/>
                </a:lnTo>
                <a:lnTo>
                  <a:pt x="1142152" y="66451"/>
                </a:lnTo>
                <a:lnTo>
                  <a:pt x="1194944" y="66451"/>
                </a:lnTo>
                <a:lnTo>
                  <a:pt x="1187466" y="61686"/>
                </a:lnTo>
                <a:lnTo>
                  <a:pt x="1171061" y="58550"/>
                </a:lnTo>
                <a:close/>
              </a:path>
              <a:path w="1324610" h="154939">
                <a:moveTo>
                  <a:pt x="1244647" y="121056"/>
                </a:moveTo>
                <a:lnTo>
                  <a:pt x="1242632" y="121056"/>
                </a:lnTo>
                <a:lnTo>
                  <a:pt x="1240705" y="122371"/>
                </a:lnTo>
                <a:lnTo>
                  <a:pt x="1232120" y="130263"/>
                </a:lnTo>
                <a:lnTo>
                  <a:pt x="1230806" y="131578"/>
                </a:lnTo>
                <a:lnTo>
                  <a:pt x="1230806" y="133551"/>
                </a:lnTo>
                <a:lnTo>
                  <a:pt x="1276183" y="154606"/>
                </a:lnTo>
                <a:lnTo>
                  <a:pt x="1296125" y="151461"/>
                </a:lnTo>
                <a:lnTo>
                  <a:pt x="1311213" y="142766"/>
                </a:lnTo>
                <a:lnTo>
                  <a:pt x="1316002" y="136182"/>
                </a:lnTo>
                <a:lnTo>
                  <a:pt x="1275483" y="136182"/>
                </a:lnTo>
                <a:lnTo>
                  <a:pt x="1264412" y="134312"/>
                </a:lnTo>
                <a:lnTo>
                  <a:pt x="1255378" y="130099"/>
                </a:lnTo>
                <a:lnTo>
                  <a:pt x="1249169" y="125639"/>
                </a:lnTo>
                <a:lnTo>
                  <a:pt x="1246574" y="123029"/>
                </a:lnTo>
                <a:lnTo>
                  <a:pt x="1244647" y="121056"/>
                </a:lnTo>
                <a:close/>
              </a:path>
              <a:path w="1324610" h="154939">
                <a:moveTo>
                  <a:pt x="1314177" y="23027"/>
                </a:moveTo>
                <a:lnTo>
                  <a:pt x="1274168" y="23027"/>
                </a:lnTo>
                <a:lnTo>
                  <a:pt x="1283613" y="24692"/>
                </a:lnTo>
                <a:lnTo>
                  <a:pt x="1291579" y="29440"/>
                </a:lnTo>
                <a:lnTo>
                  <a:pt x="1297082" y="36904"/>
                </a:lnTo>
                <a:lnTo>
                  <a:pt x="1299135" y="46712"/>
                </a:lnTo>
                <a:lnTo>
                  <a:pt x="1297175" y="55582"/>
                </a:lnTo>
                <a:lnTo>
                  <a:pt x="1291338" y="62912"/>
                </a:lnTo>
                <a:lnTo>
                  <a:pt x="1281691" y="67899"/>
                </a:lnTo>
                <a:lnTo>
                  <a:pt x="1268299" y="69739"/>
                </a:lnTo>
                <a:lnTo>
                  <a:pt x="1253845" y="69739"/>
                </a:lnTo>
                <a:lnTo>
                  <a:pt x="1252531" y="71055"/>
                </a:lnTo>
                <a:lnTo>
                  <a:pt x="1252531" y="86181"/>
                </a:lnTo>
                <a:lnTo>
                  <a:pt x="1253845" y="88154"/>
                </a:lnTo>
                <a:lnTo>
                  <a:pt x="1268299" y="88154"/>
                </a:lnTo>
                <a:lnTo>
                  <a:pt x="1283328" y="90215"/>
                </a:lnTo>
                <a:lnTo>
                  <a:pt x="1293988" y="95723"/>
                </a:lnTo>
                <a:lnTo>
                  <a:pt x="1300353" y="103703"/>
                </a:lnTo>
                <a:lnTo>
                  <a:pt x="1302464" y="113163"/>
                </a:lnTo>
                <a:lnTo>
                  <a:pt x="1300194" y="122864"/>
                </a:lnTo>
                <a:lnTo>
                  <a:pt x="1294164" y="130099"/>
                </a:lnTo>
                <a:lnTo>
                  <a:pt x="1285538" y="134620"/>
                </a:lnTo>
                <a:lnTo>
                  <a:pt x="1275483" y="136182"/>
                </a:lnTo>
                <a:lnTo>
                  <a:pt x="1316002" y="136182"/>
                </a:lnTo>
                <a:lnTo>
                  <a:pt x="1320766" y="129631"/>
                </a:lnTo>
                <a:lnTo>
                  <a:pt x="1324102" y="113163"/>
                </a:lnTo>
                <a:lnTo>
                  <a:pt x="1321484" y="100487"/>
                </a:lnTo>
                <a:lnTo>
                  <a:pt x="1314987" y="90211"/>
                </a:lnTo>
                <a:lnTo>
                  <a:pt x="1306658" y="82535"/>
                </a:lnTo>
                <a:lnTo>
                  <a:pt x="1298522" y="77632"/>
                </a:lnTo>
                <a:lnTo>
                  <a:pt x="1298522" y="76974"/>
                </a:lnTo>
                <a:lnTo>
                  <a:pt x="1306151" y="72102"/>
                </a:lnTo>
                <a:lnTo>
                  <a:pt x="1313370" y="64638"/>
                </a:lnTo>
                <a:lnTo>
                  <a:pt x="1318750" y="54955"/>
                </a:lnTo>
                <a:lnTo>
                  <a:pt x="1320860" y="43424"/>
                </a:lnTo>
                <a:lnTo>
                  <a:pt x="1317271" y="26973"/>
                </a:lnTo>
                <a:lnTo>
                  <a:pt x="1314177" y="23027"/>
                </a:lnTo>
                <a:close/>
              </a:path>
              <a:path w="1324610" h="154939">
                <a:moveTo>
                  <a:pt x="1275483" y="3946"/>
                </a:moveTo>
                <a:lnTo>
                  <a:pt x="1238994" y="20046"/>
                </a:lnTo>
                <a:lnTo>
                  <a:pt x="1234134" y="26973"/>
                </a:lnTo>
                <a:lnTo>
                  <a:pt x="1236062" y="28946"/>
                </a:lnTo>
                <a:lnTo>
                  <a:pt x="1243946" y="35523"/>
                </a:lnTo>
                <a:lnTo>
                  <a:pt x="1245961" y="37496"/>
                </a:lnTo>
                <a:lnTo>
                  <a:pt x="1247888" y="36838"/>
                </a:lnTo>
                <a:lnTo>
                  <a:pt x="1253312" y="31351"/>
                </a:lnTo>
                <a:lnTo>
                  <a:pt x="1258762" y="27302"/>
                </a:lnTo>
                <a:lnTo>
                  <a:pt x="1265672" y="24240"/>
                </a:lnTo>
                <a:lnTo>
                  <a:pt x="1274168" y="23027"/>
                </a:lnTo>
                <a:lnTo>
                  <a:pt x="1314177" y="23027"/>
                </a:lnTo>
                <a:lnTo>
                  <a:pt x="1307534" y="14556"/>
                </a:lnTo>
                <a:lnTo>
                  <a:pt x="1293106" y="6691"/>
                </a:lnTo>
                <a:lnTo>
                  <a:pt x="1275483" y="3946"/>
                </a:lnTo>
                <a:close/>
              </a:path>
            </a:pathLst>
          </a:custGeom>
          <a:solidFill>
            <a:srgbClr val="000000"/>
          </a:solidFill>
        </p:spPr>
        <p:txBody>
          <a:bodyPr wrap="square" lIns="0" tIns="0" rIns="0" bIns="0" rtlCol="0"/>
          <a:lstStyle/>
          <a:p>
            <a:endParaRPr/>
          </a:p>
        </p:txBody>
      </p:sp>
      <p:sp>
        <p:nvSpPr>
          <p:cNvPr id="5" name="object 5"/>
          <p:cNvSpPr/>
          <p:nvPr/>
        </p:nvSpPr>
        <p:spPr>
          <a:xfrm>
            <a:off x="3493091" y="2914777"/>
            <a:ext cx="1987550" cy="221615"/>
          </a:xfrm>
          <a:custGeom>
            <a:avLst/>
            <a:gdLst/>
            <a:ahLst/>
            <a:cxnLst/>
            <a:rect l="l" t="t" r="r" b="b"/>
            <a:pathLst>
              <a:path w="1987550" h="221614">
                <a:moveTo>
                  <a:pt x="78202" y="3288"/>
                </a:moveTo>
                <a:lnTo>
                  <a:pt x="2628" y="3288"/>
                </a:lnTo>
                <a:lnTo>
                  <a:pt x="0" y="5927"/>
                </a:lnTo>
                <a:lnTo>
                  <a:pt x="0" y="215138"/>
                </a:lnTo>
                <a:lnTo>
                  <a:pt x="2628" y="217777"/>
                </a:lnTo>
                <a:lnTo>
                  <a:pt x="37458" y="217777"/>
                </a:lnTo>
                <a:lnTo>
                  <a:pt x="40086" y="215138"/>
                </a:lnTo>
                <a:lnTo>
                  <a:pt x="40086" y="140137"/>
                </a:lnTo>
                <a:lnTo>
                  <a:pt x="78202" y="140137"/>
                </a:lnTo>
                <a:lnTo>
                  <a:pt x="104682" y="134709"/>
                </a:lnTo>
                <a:lnTo>
                  <a:pt x="126418" y="119907"/>
                </a:lnTo>
                <a:lnTo>
                  <a:pt x="137986" y="102640"/>
                </a:lnTo>
                <a:lnTo>
                  <a:pt x="40086" y="102640"/>
                </a:lnTo>
                <a:lnTo>
                  <a:pt x="40086" y="40793"/>
                </a:lnTo>
                <a:lnTo>
                  <a:pt x="138497" y="40793"/>
                </a:lnTo>
                <a:lnTo>
                  <a:pt x="126418" y="23110"/>
                </a:lnTo>
                <a:lnTo>
                  <a:pt x="104682" y="8603"/>
                </a:lnTo>
                <a:lnTo>
                  <a:pt x="78202" y="3288"/>
                </a:lnTo>
                <a:close/>
              </a:path>
              <a:path w="1987550" h="221614">
                <a:moveTo>
                  <a:pt x="138497" y="40793"/>
                </a:moveTo>
                <a:lnTo>
                  <a:pt x="75574" y="40793"/>
                </a:lnTo>
                <a:lnTo>
                  <a:pt x="87709" y="43106"/>
                </a:lnTo>
                <a:lnTo>
                  <a:pt x="97752" y="49429"/>
                </a:lnTo>
                <a:lnTo>
                  <a:pt x="104592" y="58835"/>
                </a:lnTo>
                <a:lnTo>
                  <a:pt x="107119" y="70397"/>
                </a:lnTo>
                <a:lnTo>
                  <a:pt x="104592" y="83207"/>
                </a:lnTo>
                <a:lnTo>
                  <a:pt x="97752" y="93428"/>
                </a:lnTo>
                <a:lnTo>
                  <a:pt x="87709" y="100193"/>
                </a:lnTo>
                <a:lnTo>
                  <a:pt x="75574" y="102640"/>
                </a:lnTo>
                <a:lnTo>
                  <a:pt x="137986" y="102640"/>
                </a:lnTo>
                <a:lnTo>
                  <a:pt x="141130" y="97949"/>
                </a:lnTo>
                <a:lnTo>
                  <a:pt x="146540" y="71055"/>
                </a:lnTo>
                <a:lnTo>
                  <a:pt x="141130" y="44647"/>
                </a:lnTo>
                <a:lnTo>
                  <a:pt x="138497" y="40793"/>
                </a:lnTo>
                <a:close/>
              </a:path>
              <a:path w="1987550" h="221614">
                <a:moveTo>
                  <a:pt x="279940" y="0"/>
                </a:moveTo>
                <a:lnTo>
                  <a:pt x="237012" y="8665"/>
                </a:lnTo>
                <a:lnTo>
                  <a:pt x="202154" y="32320"/>
                </a:lnTo>
                <a:lnTo>
                  <a:pt x="178754" y="67447"/>
                </a:lnTo>
                <a:lnTo>
                  <a:pt x="170201" y="110533"/>
                </a:lnTo>
                <a:lnTo>
                  <a:pt x="178754" y="153895"/>
                </a:lnTo>
                <a:lnTo>
                  <a:pt x="202154" y="188992"/>
                </a:lnTo>
                <a:lnTo>
                  <a:pt x="237012" y="212492"/>
                </a:lnTo>
                <a:lnTo>
                  <a:pt x="279940" y="221066"/>
                </a:lnTo>
                <a:lnTo>
                  <a:pt x="322976" y="212492"/>
                </a:lnTo>
                <a:lnTo>
                  <a:pt x="358062" y="188992"/>
                </a:lnTo>
                <a:lnTo>
                  <a:pt x="363489" y="180930"/>
                </a:lnTo>
                <a:lnTo>
                  <a:pt x="279940" y="180930"/>
                </a:lnTo>
                <a:lnTo>
                  <a:pt x="252597" y="175390"/>
                </a:lnTo>
                <a:lnTo>
                  <a:pt x="230246" y="160289"/>
                </a:lnTo>
                <a:lnTo>
                  <a:pt x="215164" y="137910"/>
                </a:lnTo>
                <a:lnTo>
                  <a:pt x="209631" y="110533"/>
                </a:lnTo>
                <a:lnTo>
                  <a:pt x="215164" y="83433"/>
                </a:lnTo>
                <a:lnTo>
                  <a:pt x="230246" y="61023"/>
                </a:lnTo>
                <a:lnTo>
                  <a:pt x="252597" y="45768"/>
                </a:lnTo>
                <a:lnTo>
                  <a:pt x="279940" y="40135"/>
                </a:lnTo>
                <a:lnTo>
                  <a:pt x="363319" y="40135"/>
                </a:lnTo>
                <a:lnTo>
                  <a:pt x="358062" y="32320"/>
                </a:lnTo>
                <a:lnTo>
                  <a:pt x="322976" y="8665"/>
                </a:lnTo>
                <a:lnTo>
                  <a:pt x="279940" y="0"/>
                </a:lnTo>
                <a:close/>
              </a:path>
              <a:path w="1987550" h="221614">
                <a:moveTo>
                  <a:pt x="363319" y="40135"/>
                </a:moveTo>
                <a:lnTo>
                  <a:pt x="279940" y="40135"/>
                </a:lnTo>
                <a:lnTo>
                  <a:pt x="307284" y="45768"/>
                </a:lnTo>
                <a:lnTo>
                  <a:pt x="329639" y="61023"/>
                </a:lnTo>
                <a:lnTo>
                  <a:pt x="344723" y="83433"/>
                </a:lnTo>
                <a:lnTo>
                  <a:pt x="350258" y="110533"/>
                </a:lnTo>
                <a:lnTo>
                  <a:pt x="344723" y="137910"/>
                </a:lnTo>
                <a:lnTo>
                  <a:pt x="329639" y="160289"/>
                </a:lnTo>
                <a:lnTo>
                  <a:pt x="307284" y="175390"/>
                </a:lnTo>
                <a:lnTo>
                  <a:pt x="279940" y="180930"/>
                </a:lnTo>
                <a:lnTo>
                  <a:pt x="363489" y="180930"/>
                </a:lnTo>
                <a:lnTo>
                  <a:pt x="381689" y="153895"/>
                </a:lnTo>
                <a:lnTo>
                  <a:pt x="390345" y="110533"/>
                </a:lnTo>
                <a:lnTo>
                  <a:pt x="381689" y="67447"/>
                </a:lnTo>
                <a:lnTo>
                  <a:pt x="363319" y="40135"/>
                </a:lnTo>
                <a:close/>
              </a:path>
              <a:path w="1987550" h="221614">
                <a:moveTo>
                  <a:pt x="459340" y="3288"/>
                </a:moveTo>
                <a:lnTo>
                  <a:pt x="425175" y="3288"/>
                </a:lnTo>
                <a:lnTo>
                  <a:pt x="422538" y="5927"/>
                </a:lnTo>
                <a:lnTo>
                  <a:pt x="422538" y="215138"/>
                </a:lnTo>
                <a:lnTo>
                  <a:pt x="425175" y="217777"/>
                </a:lnTo>
                <a:lnTo>
                  <a:pt x="544112" y="217777"/>
                </a:lnTo>
                <a:lnTo>
                  <a:pt x="546127" y="215138"/>
                </a:lnTo>
                <a:lnTo>
                  <a:pt x="546127" y="183561"/>
                </a:lnTo>
                <a:lnTo>
                  <a:pt x="544112" y="180930"/>
                </a:lnTo>
                <a:lnTo>
                  <a:pt x="462625" y="180930"/>
                </a:lnTo>
                <a:lnTo>
                  <a:pt x="462625" y="5927"/>
                </a:lnTo>
                <a:lnTo>
                  <a:pt x="459340" y="3288"/>
                </a:lnTo>
                <a:close/>
              </a:path>
              <a:path w="1987550" h="221614">
                <a:moveTo>
                  <a:pt x="623655" y="3288"/>
                </a:moveTo>
                <a:lnTo>
                  <a:pt x="589490" y="3288"/>
                </a:lnTo>
                <a:lnTo>
                  <a:pt x="586161" y="5927"/>
                </a:lnTo>
                <a:lnTo>
                  <a:pt x="586161" y="215138"/>
                </a:lnTo>
                <a:lnTo>
                  <a:pt x="589490" y="217777"/>
                </a:lnTo>
                <a:lnTo>
                  <a:pt x="623655" y="217777"/>
                </a:lnTo>
                <a:lnTo>
                  <a:pt x="626896" y="215138"/>
                </a:lnTo>
                <a:lnTo>
                  <a:pt x="626896" y="5927"/>
                </a:lnTo>
                <a:lnTo>
                  <a:pt x="623655" y="3288"/>
                </a:lnTo>
                <a:close/>
              </a:path>
              <a:path w="1987550" h="221614">
                <a:moveTo>
                  <a:pt x="758299" y="40135"/>
                </a:moveTo>
                <a:lnTo>
                  <a:pt x="718265" y="40135"/>
                </a:lnTo>
                <a:lnTo>
                  <a:pt x="718265" y="215138"/>
                </a:lnTo>
                <a:lnTo>
                  <a:pt x="720893" y="217777"/>
                </a:lnTo>
                <a:lnTo>
                  <a:pt x="755057" y="217777"/>
                </a:lnTo>
                <a:lnTo>
                  <a:pt x="758299" y="215138"/>
                </a:lnTo>
                <a:lnTo>
                  <a:pt x="758299" y="40135"/>
                </a:lnTo>
                <a:close/>
              </a:path>
              <a:path w="1987550" h="221614">
                <a:moveTo>
                  <a:pt x="808319" y="3288"/>
                </a:moveTo>
                <a:lnTo>
                  <a:pt x="667631" y="3288"/>
                </a:lnTo>
                <a:lnTo>
                  <a:pt x="665003" y="5927"/>
                </a:lnTo>
                <a:lnTo>
                  <a:pt x="665003" y="36847"/>
                </a:lnTo>
                <a:lnTo>
                  <a:pt x="667631" y="40135"/>
                </a:lnTo>
                <a:lnTo>
                  <a:pt x="808319" y="40135"/>
                </a:lnTo>
                <a:lnTo>
                  <a:pt x="810947" y="36847"/>
                </a:lnTo>
                <a:lnTo>
                  <a:pt x="810947" y="5927"/>
                </a:lnTo>
                <a:lnTo>
                  <a:pt x="808319" y="3288"/>
                </a:lnTo>
                <a:close/>
              </a:path>
              <a:path w="1987550" h="221614">
                <a:moveTo>
                  <a:pt x="979756" y="3288"/>
                </a:moveTo>
                <a:lnTo>
                  <a:pt x="848353" y="3288"/>
                </a:lnTo>
                <a:lnTo>
                  <a:pt x="845725" y="5927"/>
                </a:lnTo>
                <a:lnTo>
                  <a:pt x="845725" y="215138"/>
                </a:lnTo>
                <a:lnTo>
                  <a:pt x="848353" y="217777"/>
                </a:lnTo>
                <a:lnTo>
                  <a:pt x="979756" y="217777"/>
                </a:lnTo>
                <a:lnTo>
                  <a:pt x="981771" y="215138"/>
                </a:lnTo>
                <a:lnTo>
                  <a:pt x="981771" y="183561"/>
                </a:lnTo>
                <a:lnTo>
                  <a:pt x="979756" y="180930"/>
                </a:lnTo>
                <a:lnTo>
                  <a:pt x="885847" y="180930"/>
                </a:lnTo>
                <a:lnTo>
                  <a:pt x="885847" y="127641"/>
                </a:lnTo>
                <a:lnTo>
                  <a:pt x="963988" y="127641"/>
                </a:lnTo>
                <a:lnTo>
                  <a:pt x="967317" y="125010"/>
                </a:lnTo>
                <a:lnTo>
                  <a:pt x="967317" y="92767"/>
                </a:lnTo>
                <a:lnTo>
                  <a:pt x="963988" y="90136"/>
                </a:lnTo>
                <a:lnTo>
                  <a:pt x="885847" y="90136"/>
                </a:lnTo>
                <a:lnTo>
                  <a:pt x="885847" y="40135"/>
                </a:lnTo>
                <a:lnTo>
                  <a:pt x="979756" y="40135"/>
                </a:lnTo>
                <a:lnTo>
                  <a:pt x="981771" y="36847"/>
                </a:lnTo>
                <a:lnTo>
                  <a:pt x="981771" y="5927"/>
                </a:lnTo>
                <a:lnTo>
                  <a:pt x="979756" y="3288"/>
                </a:lnTo>
                <a:close/>
              </a:path>
              <a:path w="1987550" h="221614">
                <a:moveTo>
                  <a:pt x="1123686" y="0"/>
                </a:moveTo>
                <a:lnTo>
                  <a:pt x="1080680" y="8666"/>
                </a:lnTo>
                <a:lnTo>
                  <a:pt x="1045600" y="32320"/>
                </a:lnTo>
                <a:lnTo>
                  <a:pt x="1021968" y="67447"/>
                </a:lnTo>
                <a:lnTo>
                  <a:pt x="1013308" y="110533"/>
                </a:lnTo>
                <a:lnTo>
                  <a:pt x="1021968" y="153895"/>
                </a:lnTo>
                <a:lnTo>
                  <a:pt x="1045600" y="188992"/>
                </a:lnTo>
                <a:lnTo>
                  <a:pt x="1080680" y="212492"/>
                </a:lnTo>
                <a:lnTo>
                  <a:pt x="1123686" y="221066"/>
                </a:lnTo>
                <a:lnTo>
                  <a:pt x="1144074" y="219215"/>
                </a:lnTo>
                <a:lnTo>
                  <a:pt x="1181893" y="204407"/>
                </a:lnTo>
                <a:lnTo>
                  <a:pt x="1201214" y="184876"/>
                </a:lnTo>
                <a:lnTo>
                  <a:pt x="1198586" y="182903"/>
                </a:lnTo>
                <a:lnTo>
                  <a:pt x="1196686" y="180930"/>
                </a:lnTo>
                <a:lnTo>
                  <a:pt x="1125000" y="180930"/>
                </a:lnTo>
                <a:lnTo>
                  <a:pt x="1076315" y="159714"/>
                </a:lnTo>
                <a:lnTo>
                  <a:pt x="1056671" y="109875"/>
                </a:lnTo>
                <a:lnTo>
                  <a:pt x="1061804" y="82293"/>
                </a:lnTo>
                <a:lnTo>
                  <a:pt x="1076053" y="59461"/>
                </a:lnTo>
                <a:lnTo>
                  <a:pt x="1097693" y="43908"/>
                </a:lnTo>
                <a:lnTo>
                  <a:pt x="1125000" y="38162"/>
                </a:lnTo>
                <a:lnTo>
                  <a:pt x="1197319" y="38162"/>
                </a:lnTo>
                <a:lnTo>
                  <a:pt x="1198586" y="36847"/>
                </a:lnTo>
                <a:lnTo>
                  <a:pt x="1200600" y="34874"/>
                </a:lnTo>
                <a:lnTo>
                  <a:pt x="1200600" y="30928"/>
                </a:lnTo>
                <a:lnTo>
                  <a:pt x="1197972" y="28288"/>
                </a:lnTo>
                <a:lnTo>
                  <a:pt x="1182103" y="16099"/>
                </a:lnTo>
                <a:lnTo>
                  <a:pt x="1164771" y="7238"/>
                </a:lnTo>
                <a:lnTo>
                  <a:pt x="1145469" y="1830"/>
                </a:lnTo>
                <a:lnTo>
                  <a:pt x="1123686" y="0"/>
                </a:lnTo>
                <a:close/>
              </a:path>
              <a:path w="1987550" h="221614">
                <a:moveTo>
                  <a:pt x="1177561" y="161191"/>
                </a:moveTo>
                <a:lnTo>
                  <a:pt x="1174320" y="161191"/>
                </a:lnTo>
                <a:lnTo>
                  <a:pt x="1172305" y="163164"/>
                </a:lnTo>
                <a:lnTo>
                  <a:pt x="1161957" y="170383"/>
                </a:lnTo>
                <a:lnTo>
                  <a:pt x="1150624" y="175996"/>
                </a:lnTo>
                <a:lnTo>
                  <a:pt x="1138305" y="179635"/>
                </a:lnTo>
                <a:lnTo>
                  <a:pt x="1125000" y="180930"/>
                </a:lnTo>
                <a:lnTo>
                  <a:pt x="1196686" y="180930"/>
                </a:lnTo>
                <a:lnTo>
                  <a:pt x="1179576" y="163164"/>
                </a:lnTo>
                <a:lnTo>
                  <a:pt x="1177561" y="161191"/>
                </a:lnTo>
                <a:close/>
              </a:path>
              <a:path w="1987550" h="221614">
                <a:moveTo>
                  <a:pt x="1197319" y="38162"/>
                </a:moveTo>
                <a:lnTo>
                  <a:pt x="1125000" y="38162"/>
                </a:lnTo>
                <a:lnTo>
                  <a:pt x="1137750" y="39467"/>
                </a:lnTo>
                <a:lnTo>
                  <a:pt x="1150131" y="43178"/>
                </a:lnTo>
                <a:lnTo>
                  <a:pt x="1161772" y="48987"/>
                </a:lnTo>
                <a:lnTo>
                  <a:pt x="1172305" y="56586"/>
                </a:lnTo>
                <a:lnTo>
                  <a:pt x="1174320" y="59217"/>
                </a:lnTo>
                <a:lnTo>
                  <a:pt x="1177561" y="59217"/>
                </a:lnTo>
                <a:lnTo>
                  <a:pt x="1179576" y="56586"/>
                </a:lnTo>
                <a:lnTo>
                  <a:pt x="1197319" y="38162"/>
                </a:lnTo>
                <a:close/>
              </a:path>
              <a:path w="1987550" h="221614">
                <a:moveTo>
                  <a:pt x="1328038" y="80271"/>
                </a:moveTo>
                <a:lnTo>
                  <a:pt x="1278829" y="80271"/>
                </a:lnTo>
                <a:lnTo>
                  <a:pt x="1406903" y="221066"/>
                </a:lnTo>
                <a:lnTo>
                  <a:pt x="1417415" y="221066"/>
                </a:lnTo>
                <a:lnTo>
                  <a:pt x="1420043" y="218435"/>
                </a:lnTo>
                <a:lnTo>
                  <a:pt x="1420043" y="135533"/>
                </a:lnTo>
                <a:lnTo>
                  <a:pt x="1380009" y="135533"/>
                </a:lnTo>
                <a:lnTo>
                  <a:pt x="1328038" y="80271"/>
                </a:lnTo>
                <a:close/>
              </a:path>
              <a:path w="1987550" h="221614">
                <a:moveTo>
                  <a:pt x="1252548" y="0"/>
                </a:moveTo>
                <a:lnTo>
                  <a:pt x="1242036" y="0"/>
                </a:lnTo>
                <a:lnTo>
                  <a:pt x="1239408" y="2630"/>
                </a:lnTo>
                <a:lnTo>
                  <a:pt x="1239408" y="215138"/>
                </a:lnTo>
                <a:lnTo>
                  <a:pt x="1242036" y="217777"/>
                </a:lnTo>
                <a:lnTo>
                  <a:pt x="1276201" y="217777"/>
                </a:lnTo>
                <a:lnTo>
                  <a:pt x="1278829" y="215138"/>
                </a:lnTo>
                <a:lnTo>
                  <a:pt x="1278829" y="80271"/>
                </a:lnTo>
                <a:lnTo>
                  <a:pt x="1328038" y="80271"/>
                </a:lnTo>
                <a:lnTo>
                  <a:pt x="1252548" y="0"/>
                </a:lnTo>
                <a:close/>
              </a:path>
              <a:path w="1987550" h="221614">
                <a:moveTo>
                  <a:pt x="1417415" y="3288"/>
                </a:moveTo>
                <a:lnTo>
                  <a:pt x="1382637" y="3288"/>
                </a:lnTo>
                <a:lnTo>
                  <a:pt x="1380622" y="5927"/>
                </a:lnTo>
                <a:lnTo>
                  <a:pt x="1380622" y="135533"/>
                </a:lnTo>
                <a:lnTo>
                  <a:pt x="1420043" y="135533"/>
                </a:lnTo>
                <a:lnTo>
                  <a:pt x="1420043" y="5927"/>
                </a:lnTo>
                <a:lnTo>
                  <a:pt x="1417415" y="3288"/>
                </a:lnTo>
                <a:close/>
              </a:path>
              <a:path w="1987550" h="221614">
                <a:moveTo>
                  <a:pt x="1510098" y="3288"/>
                </a:moveTo>
                <a:lnTo>
                  <a:pt x="1475933" y="3288"/>
                </a:lnTo>
                <a:lnTo>
                  <a:pt x="1473305" y="5927"/>
                </a:lnTo>
                <a:lnTo>
                  <a:pt x="1473305" y="215138"/>
                </a:lnTo>
                <a:lnTo>
                  <a:pt x="1475933" y="217777"/>
                </a:lnTo>
                <a:lnTo>
                  <a:pt x="1510098" y="217777"/>
                </a:lnTo>
                <a:lnTo>
                  <a:pt x="1513427" y="215138"/>
                </a:lnTo>
                <a:lnTo>
                  <a:pt x="1513427" y="5927"/>
                </a:lnTo>
                <a:lnTo>
                  <a:pt x="1510098" y="3288"/>
                </a:lnTo>
                <a:close/>
              </a:path>
              <a:path w="1987550" h="221614">
                <a:moveTo>
                  <a:pt x="1663839" y="0"/>
                </a:moveTo>
                <a:lnTo>
                  <a:pt x="1620833" y="8666"/>
                </a:lnTo>
                <a:lnTo>
                  <a:pt x="1585753" y="32320"/>
                </a:lnTo>
                <a:lnTo>
                  <a:pt x="1562121" y="67447"/>
                </a:lnTo>
                <a:lnTo>
                  <a:pt x="1553461" y="110533"/>
                </a:lnTo>
                <a:lnTo>
                  <a:pt x="1562121" y="153896"/>
                </a:lnTo>
                <a:lnTo>
                  <a:pt x="1585753" y="188992"/>
                </a:lnTo>
                <a:lnTo>
                  <a:pt x="1620833" y="212492"/>
                </a:lnTo>
                <a:lnTo>
                  <a:pt x="1663839" y="221066"/>
                </a:lnTo>
                <a:lnTo>
                  <a:pt x="1684267" y="219215"/>
                </a:lnTo>
                <a:lnTo>
                  <a:pt x="1721837" y="204407"/>
                </a:lnTo>
                <a:lnTo>
                  <a:pt x="1741454" y="184876"/>
                </a:lnTo>
                <a:lnTo>
                  <a:pt x="1738826" y="182903"/>
                </a:lnTo>
                <a:lnTo>
                  <a:pt x="1736916" y="180930"/>
                </a:lnTo>
                <a:lnTo>
                  <a:pt x="1665153" y="180930"/>
                </a:lnTo>
                <a:lnTo>
                  <a:pt x="1615899" y="159714"/>
                </a:lnTo>
                <a:lnTo>
                  <a:pt x="1596210" y="109875"/>
                </a:lnTo>
                <a:lnTo>
                  <a:pt x="1601430" y="82293"/>
                </a:lnTo>
                <a:lnTo>
                  <a:pt x="1615822" y="59461"/>
                </a:lnTo>
                <a:lnTo>
                  <a:pt x="1637491" y="43908"/>
                </a:lnTo>
                <a:lnTo>
                  <a:pt x="1664540" y="38162"/>
                </a:lnTo>
                <a:lnTo>
                  <a:pt x="1736900" y="38162"/>
                </a:lnTo>
                <a:lnTo>
                  <a:pt x="1738125" y="36847"/>
                </a:lnTo>
                <a:lnTo>
                  <a:pt x="1740754" y="34874"/>
                </a:lnTo>
                <a:lnTo>
                  <a:pt x="1740754" y="30928"/>
                </a:lnTo>
                <a:lnTo>
                  <a:pt x="1738125" y="28288"/>
                </a:lnTo>
                <a:lnTo>
                  <a:pt x="1721997" y="16100"/>
                </a:lnTo>
                <a:lnTo>
                  <a:pt x="1704694" y="7238"/>
                </a:lnTo>
                <a:lnTo>
                  <a:pt x="1685536" y="1830"/>
                </a:lnTo>
                <a:lnTo>
                  <a:pt x="1663839" y="0"/>
                </a:lnTo>
                <a:close/>
              </a:path>
              <a:path w="1987550" h="221614">
                <a:moveTo>
                  <a:pt x="1717802" y="161191"/>
                </a:moveTo>
                <a:lnTo>
                  <a:pt x="1714473" y="161191"/>
                </a:lnTo>
                <a:lnTo>
                  <a:pt x="1711845" y="163164"/>
                </a:lnTo>
                <a:lnTo>
                  <a:pt x="1701901" y="170383"/>
                </a:lnTo>
                <a:lnTo>
                  <a:pt x="1690766" y="175997"/>
                </a:lnTo>
                <a:lnTo>
                  <a:pt x="1678497" y="179635"/>
                </a:lnTo>
                <a:lnTo>
                  <a:pt x="1665153" y="180930"/>
                </a:lnTo>
                <a:lnTo>
                  <a:pt x="1736916" y="180930"/>
                </a:lnTo>
                <a:lnTo>
                  <a:pt x="1717802" y="161191"/>
                </a:lnTo>
                <a:close/>
              </a:path>
              <a:path w="1987550" h="221614">
                <a:moveTo>
                  <a:pt x="1736900" y="38162"/>
                </a:moveTo>
                <a:lnTo>
                  <a:pt x="1664540" y="38162"/>
                </a:lnTo>
                <a:lnTo>
                  <a:pt x="1677684" y="39468"/>
                </a:lnTo>
                <a:lnTo>
                  <a:pt x="1690196" y="43178"/>
                </a:lnTo>
                <a:lnTo>
                  <a:pt x="1701706" y="48987"/>
                </a:lnTo>
                <a:lnTo>
                  <a:pt x="1711845" y="56586"/>
                </a:lnTo>
                <a:lnTo>
                  <a:pt x="1714473" y="59217"/>
                </a:lnTo>
                <a:lnTo>
                  <a:pt x="1717802" y="59217"/>
                </a:lnTo>
                <a:lnTo>
                  <a:pt x="1719729" y="56586"/>
                </a:lnTo>
                <a:lnTo>
                  <a:pt x="1736900" y="38162"/>
                </a:lnTo>
                <a:close/>
              </a:path>
              <a:path w="1987550" h="221614">
                <a:moveTo>
                  <a:pt x="1876799" y="0"/>
                </a:moveTo>
                <a:lnTo>
                  <a:pt x="1833852" y="8666"/>
                </a:lnTo>
                <a:lnTo>
                  <a:pt x="1798987" y="32320"/>
                </a:lnTo>
                <a:lnTo>
                  <a:pt x="1775586" y="67447"/>
                </a:lnTo>
                <a:lnTo>
                  <a:pt x="1767034" y="110533"/>
                </a:lnTo>
                <a:lnTo>
                  <a:pt x="1775586" y="153896"/>
                </a:lnTo>
                <a:lnTo>
                  <a:pt x="1798987" y="188992"/>
                </a:lnTo>
                <a:lnTo>
                  <a:pt x="1833852" y="212492"/>
                </a:lnTo>
                <a:lnTo>
                  <a:pt x="1876799" y="221066"/>
                </a:lnTo>
                <a:lnTo>
                  <a:pt x="1919842" y="212492"/>
                </a:lnTo>
                <a:lnTo>
                  <a:pt x="1954918" y="188992"/>
                </a:lnTo>
                <a:lnTo>
                  <a:pt x="1960342" y="180930"/>
                </a:lnTo>
                <a:lnTo>
                  <a:pt x="1876799" y="180930"/>
                </a:lnTo>
                <a:lnTo>
                  <a:pt x="1849436" y="175390"/>
                </a:lnTo>
                <a:lnTo>
                  <a:pt x="1827074" y="160289"/>
                </a:lnTo>
                <a:lnTo>
                  <a:pt x="1811989" y="137910"/>
                </a:lnTo>
                <a:lnTo>
                  <a:pt x="1806455" y="110533"/>
                </a:lnTo>
                <a:lnTo>
                  <a:pt x="1811989" y="83433"/>
                </a:lnTo>
                <a:lnTo>
                  <a:pt x="1827074" y="61023"/>
                </a:lnTo>
                <a:lnTo>
                  <a:pt x="1849436" y="45768"/>
                </a:lnTo>
                <a:lnTo>
                  <a:pt x="1876799" y="40135"/>
                </a:lnTo>
                <a:lnTo>
                  <a:pt x="1960171" y="40135"/>
                </a:lnTo>
                <a:lnTo>
                  <a:pt x="1954918" y="32320"/>
                </a:lnTo>
                <a:lnTo>
                  <a:pt x="1919842" y="8666"/>
                </a:lnTo>
                <a:lnTo>
                  <a:pt x="1876799" y="0"/>
                </a:lnTo>
                <a:close/>
              </a:path>
              <a:path w="1987550" h="221614">
                <a:moveTo>
                  <a:pt x="1960171" y="40135"/>
                </a:moveTo>
                <a:lnTo>
                  <a:pt x="1876799" y="40135"/>
                </a:lnTo>
                <a:lnTo>
                  <a:pt x="1904162" y="45768"/>
                </a:lnTo>
                <a:lnTo>
                  <a:pt x="1926524" y="61023"/>
                </a:lnTo>
                <a:lnTo>
                  <a:pt x="1941610" y="83433"/>
                </a:lnTo>
                <a:lnTo>
                  <a:pt x="1947143" y="110533"/>
                </a:lnTo>
                <a:lnTo>
                  <a:pt x="1941610" y="137910"/>
                </a:lnTo>
                <a:lnTo>
                  <a:pt x="1926524" y="160289"/>
                </a:lnTo>
                <a:lnTo>
                  <a:pt x="1904162" y="175390"/>
                </a:lnTo>
                <a:lnTo>
                  <a:pt x="1876799" y="180930"/>
                </a:lnTo>
                <a:lnTo>
                  <a:pt x="1960342" y="180930"/>
                </a:lnTo>
                <a:lnTo>
                  <a:pt x="1978530" y="153896"/>
                </a:lnTo>
                <a:lnTo>
                  <a:pt x="1987178" y="110533"/>
                </a:lnTo>
                <a:lnTo>
                  <a:pt x="1978530" y="67447"/>
                </a:lnTo>
                <a:lnTo>
                  <a:pt x="1960171" y="40135"/>
                </a:lnTo>
                <a:close/>
              </a:path>
            </a:pathLst>
          </a:custGeom>
          <a:solidFill>
            <a:srgbClr val="000000"/>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Model - JMT</a:t>
            </a:r>
            <a:endParaRPr spc="-10" dirty="0"/>
          </a:p>
        </p:txBody>
      </p:sp>
      <p:sp>
        <p:nvSpPr>
          <p:cNvPr id="3" name="object 3"/>
          <p:cNvSpPr txBox="1"/>
          <p:nvPr/>
        </p:nvSpPr>
        <p:spPr>
          <a:xfrm>
            <a:off x="268935" y="1672272"/>
            <a:ext cx="6240780" cy="685165"/>
          </a:xfrm>
          <a:prstGeom prst="rect">
            <a:avLst/>
          </a:prstGeom>
        </p:spPr>
        <p:txBody>
          <a:bodyPr vert="horz" wrap="square" lIns="0" tIns="67945" rIns="0" bIns="0" rtlCol="0">
            <a:spAutoFit/>
          </a:bodyPr>
          <a:lstStyle/>
          <a:p>
            <a:pPr marL="12700">
              <a:lnSpc>
                <a:spcPct val="100000"/>
              </a:lnSpc>
              <a:spcBef>
                <a:spcPts val="535"/>
              </a:spcBef>
            </a:pPr>
            <a:r>
              <a:rPr sz="1800" b="1" dirty="0">
                <a:latin typeface="Calibri"/>
                <a:cs typeface="Calibri"/>
              </a:rPr>
              <a:t>Steps</a:t>
            </a:r>
            <a:r>
              <a:rPr sz="1800" b="1" spc="-25" dirty="0">
                <a:latin typeface="Calibri"/>
                <a:cs typeface="Calibri"/>
              </a:rPr>
              <a:t> </a:t>
            </a:r>
            <a:r>
              <a:rPr sz="1800" b="1" dirty="0">
                <a:latin typeface="Calibri"/>
                <a:cs typeface="Calibri"/>
              </a:rPr>
              <a:t>of</a:t>
            </a:r>
            <a:r>
              <a:rPr sz="1800" b="1" spc="-10" dirty="0">
                <a:latin typeface="Calibri"/>
                <a:cs typeface="Calibri"/>
              </a:rPr>
              <a:t> </a:t>
            </a:r>
            <a:r>
              <a:rPr sz="1800" b="1" dirty="0">
                <a:latin typeface="Calibri"/>
                <a:cs typeface="Calibri"/>
              </a:rPr>
              <a:t>the</a:t>
            </a:r>
            <a:r>
              <a:rPr sz="1800" b="1" spc="-15" dirty="0">
                <a:latin typeface="Calibri"/>
                <a:cs typeface="Calibri"/>
              </a:rPr>
              <a:t> </a:t>
            </a:r>
            <a:r>
              <a:rPr sz="1800" b="1" dirty="0">
                <a:latin typeface="Calibri"/>
                <a:cs typeface="Calibri"/>
              </a:rPr>
              <a:t>design</a:t>
            </a:r>
            <a:r>
              <a:rPr sz="1800" b="1" spc="-65" dirty="0">
                <a:latin typeface="Calibri"/>
                <a:cs typeface="Calibri"/>
              </a:rPr>
              <a:t> </a:t>
            </a:r>
            <a:r>
              <a:rPr sz="1800" dirty="0">
                <a:latin typeface="Calibri"/>
                <a:cs typeface="Calibri"/>
              </a:rPr>
              <a:t>of</a:t>
            </a:r>
            <a:r>
              <a:rPr sz="1800" spc="-15" dirty="0">
                <a:latin typeface="Calibri"/>
                <a:cs typeface="Calibri"/>
              </a:rPr>
              <a:t> </a:t>
            </a:r>
            <a:r>
              <a:rPr sz="1800" dirty="0">
                <a:latin typeface="Calibri"/>
                <a:cs typeface="Calibri"/>
              </a:rPr>
              <a:t>the</a:t>
            </a:r>
            <a:r>
              <a:rPr sz="1800" spc="-5" dirty="0">
                <a:latin typeface="Calibri"/>
                <a:cs typeface="Calibri"/>
              </a:rPr>
              <a:t> </a:t>
            </a:r>
            <a:r>
              <a:rPr sz="1800" dirty="0">
                <a:latin typeface="Calibri"/>
                <a:cs typeface="Calibri"/>
              </a:rPr>
              <a:t>model on</a:t>
            </a:r>
            <a:r>
              <a:rPr sz="1800" spc="-15" dirty="0">
                <a:latin typeface="Calibri"/>
                <a:cs typeface="Calibri"/>
              </a:rPr>
              <a:t> </a:t>
            </a:r>
            <a:r>
              <a:rPr sz="1800" spc="-10" dirty="0">
                <a:latin typeface="Calibri"/>
                <a:cs typeface="Calibri"/>
              </a:rPr>
              <a:t>JSimGraph:</a:t>
            </a:r>
            <a:endParaRPr sz="1800" dirty="0">
              <a:latin typeface="Calibri"/>
              <a:cs typeface="Calibri"/>
            </a:endParaRPr>
          </a:p>
          <a:p>
            <a:pPr marL="814069" indent="-344170">
              <a:lnSpc>
                <a:spcPct val="100000"/>
              </a:lnSpc>
              <a:spcBef>
                <a:spcPts val="434"/>
              </a:spcBef>
              <a:buFont typeface="Courier New"/>
              <a:buChar char="o"/>
              <a:tabLst>
                <a:tab pos="814069" algn="l"/>
              </a:tabLst>
            </a:pPr>
            <a:r>
              <a:rPr sz="1800" dirty="0">
                <a:latin typeface="Calibri"/>
                <a:cs typeface="Calibri"/>
              </a:rPr>
              <a:t>Add</a:t>
            </a:r>
            <a:r>
              <a:rPr sz="1800" spc="-20" dirty="0">
                <a:latin typeface="Calibri"/>
                <a:cs typeface="Calibri"/>
              </a:rPr>
              <a:t> </a:t>
            </a:r>
            <a:r>
              <a:rPr sz="1800" dirty="0">
                <a:latin typeface="Calibri"/>
                <a:cs typeface="Calibri"/>
              </a:rPr>
              <a:t>all</a:t>
            </a:r>
            <a:r>
              <a:rPr sz="1800" spc="-55" dirty="0">
                <a:latin typeface="Calibri"/>
                <a:cs typeface="Calibri"/>
              </a:rPr>
              <a:t> </a:t>
            </a:r>
            <a:r>
              <a:rPr sz="1800" dirty="0">
                <a:latin typeface="Calibri"/>
                <a:cs typeface="Calibri"/>
              </a:rPr>
              <a:t>the</a:t>
            </a:r>
            <a:r>
              <a:rPr sz="1800" spc="-30" dirty="0">
                <a:latin typeface="Calibri"/>
                <a:cs typeface="Calibri"/>
              </a:rPr>
              <a:t> </a:t>
            </a:r>
            <a:r>
              <a:rPr sz="1800" dirty="0">
                <a:latin typeface="Calibri"/>
                <a:cs typeface="Calibri"/>
              </a:rPr>
              <a:t>required</a:t>
            </a:r>
            <a:r>
              <a:rPr sz="1800" spc="40" dirty="0">
                <a:latin typeface="Calibri"/>
                <a:cs typeface="Calibri"/>
              </a:rPr>
              <a:t> </a:t>
            </a:r>
            <a:r>
              <a:rPr sz="1800" b="1" dirty="0">
                <a:latin typeface="Calibri"/>
                <a:cs typeface="Calibri"/>
              </a:rPr>
              <a:t>nodes</a:t>
            </a:r>
            <a:r>
              <a:rPr sz="1800" b="1" spc="-65" dirty="0">
                <a:latin typeface="Calibri"/>
                <a:cs typeface="Calibri"/>
              </a:rPr>
              <a:t> </a:t>
            </a:r>
            <a:r>
              <a:rPr sz="1800" dirty="0">
                <a:latin typeface="Calibri"/>
                <a:cs typeface="Calibri"/>
              </a:rPr>
              <a:t>and</a:t>
            </a:r>
            <a:r>
              <a:rPr sz="1800" spc="-20" dirty="0">
                <a:latin typeface="Calibri"/>
                <a:cs typeface="Calibri"/>
              </a:rPr>
              <a:t> </a:t>
            </a:r>
            <a:r>
              <a:rPr sz="1800" b="1" dirty="0">
                <a:latin typeface="Calibri"/>
                <a:cs typeface="Calibri"/>
              </a:rPr>
              <a:t>components</a:t>
            </a:r>
            <a:r>
              <a:rPr sz="1800" b="1" spc="-40" dirty="0">
                <a:latin typeface="Calibri"/>
                <a:cs typeface="Calibri"/>
              </a:rPr>
              <a:t> </a:t>
            </a:r>
            <a:r>
              <a:rPr sz="1800" dirty="0">
                <a:latin typeface="Calibri"/>
                <a:cs typeface="Calibri"/>
              </a:rPr>
              <a:t>of</a:t>
            </a:r>
            <a:r>
              <a:rPr sz="1800" spc="-70"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model;</a:t>
            </a:r>
            <a:endParaRPr sz="1800" dirty="0">
              <a:latin typeface="Calibri"/>
              <a:cs typeface="Calibri"/>
            </a:endParaRPr>
          </a:p>
        </p:txBody>
      </p:sp>
      <p:sp>
        <p:nvSpPr>
          <p:cNvPr id="4" name="object 4"/>
          <p:cNvSpPr txBox="1"/>
          <p:nvPr/>
        </p:nvSpPr>
        <p:spPr>
          <a:xfrm>
            <a:off x="726135" y="4691329"/>
            <a:ext cx="5957570" cy="300355"/>
          </a:xfrm>
          <a:prstGeom prst="rect">
            <a:avLst/>
          </a:prstGeom>
        </p:spPr>
        <p:txBody>
          <a:bodyPr vert="horz" wrap="square" lIns="0" tIns="12700" rIns="0" bIns="0" rtlCol="0">
            <a:spAutoFit/>
          </a:bodyPr>
          <a:lstStyle/>
          <a:p>
            <a:pPr marL="356870" indent="-344170">
              <a:lnSpc>
                <a:spcPct val="100000"/>
              </a:lnSpc>
              <a:spcBef>
                <a:spcPts val="100"/>
              </a:spcBef>
              <a:buFont typeface="Courier New"/>
              <a:buChar char="o"/>
              <a:tabLst>
                <a:tab pos="356870" algn="l"/>
              </a:tabLst>
            </a:pPr>
            <a:r>
              <a:rPr sz="1800" dirty="0">
                <a:latin typeface="Calibri"/>
                <a:cs typeface="Calibri"/>
              </a:rPr>
              <a:t>Set</a:t>
            </a:r>
            <a:r>
              <a:rPr sz="1800" spc="-20" dirty="0">
                <a:latin typeface="Calibri"/>
                <a:cs typeface="Calibri"/>
              </a:rPr>
              <a:t> </a:t>
            </a:r>
            <a:r>
              <a:rPr sz="1800" dirty="0">
                <a:latin typeface="Calibri"/>
                <a:cs typeface="Calibri"/>
              </a:rPr>
              <a:t>the</a:t>
            </a:r>
            <a:r>
              <a:rPr sz="1800" spc="-20" dirty="0">
                <a:latin typeface="Calibri"/>
                <a:cs typeface="Calibri"/>
              </a:rPr>
              <a:t> </a:t>
            </a:r>
            <a:r>
              <a:rPr sz="1800" b="1" i="1" dirty="0">
                <a:latin typeface="Calibri"/>
                <a:cs typeface="Calibri"/>
              </a:rPr>
              <a:t>zero</a:t>
            </a:r>
            <a:r>
              <a:rPr sz="1800" b="1" i="1" spc="-25" dirty="0">
                <a:latin typeface="Calibri"/>
                <a:cs typeface="Calibri"/>
              </a:rPr>
              <a:t> </a:t>
            </a:r>
            <a:r>
              <a:rPr sz="1800" b="1" i="1" dirty="0">
                <a:latin typeface="Calibri"/>
                <a:cs typeface="Calibri"/>
              </a:rPr>
              <a:t>service</a:t>
            </a:r>
            <a:r>
              <a:rPr sz="1800" b="1" i="1" spc="-15" dirty="0">
                <a:latin typeface="Calibri"/>
                <a:cs typeface="Calibri"/>
              </a:rPr>
              <a:t> </a:t>
            </a:r>
            <a:r>
              <a:rPr sz="1800" b="1" i="1" dirty="0">
                <a:latin typeface="Calibri"/>
                <a:cs typeface="Calibri"/>
              </a:rPr>
              <a:t>time</a:t>
            </a:r>
            <a:r>
              <a:rPr sz="1800" b="1" i="1" spc="-30" dirty="0">
                <a:latin typeface="Calibri"/>
                <a:cs typeface="Calibri"/>
              </a:rPr>
              <a:t> </a:t>
            </a:r>
            <a:r>
              <a:rPr sz="1800" dirty="0">
                <a:latin typeface="Calibri"/>
                <a:cs typeface="Calibri"/>
              </a:rPr>
              <a:t>as</a:t>
            </a:r>
            <a:r>
              <a:rPr sz="1800" spc="-45" dirty="0">
                <a:latin typeface="Calibri"/>
                <a:cs typeface="Calibri"/>
              </a:rPr>
              <a:t> </a:t>
            </a:r>
            <a:r>
              <a:rPr sz="1800" dirty="0">
                <a:latin typeface="Calibri"/>
                <a:cs typeface="Calibri"/>
              </a:rPr>
              <a:t>a</a:t>
            </a:r>
            <a:r>
              <a:rPr sz="1800" spc="-30" dirty="0">
                <a:latin typeface="Calibri"/>
                <a:cs typeface="Calibri"/>
              </a:rPr>
              <a:t> </a:t>
            </a:r>
            <a:r>
              <a:rPr sz="1800" spc="-10" dirty="0">
                <a:latin typeface="Calibri"/>
                <a:cs typeface="Calibri"/>
              </a:rPr>
              <a:t>strategy</a:t>
            </a:r>
            <a:r>
              <a:rPr sz="1800" spc="25" dirty="0">
                <a:latin typeface="Calibri"/>
                <a:cs typeface="Calibri"/>
              </a:rPr>
              <a:t> </a:t>
            </a:r>
            <a:r>
              <a:rPr sz="1800" dirty="0">
                <a:latin typeface="Calibri"/>
                <a:cs typeface="Calibri"/>
              </a:rPr>
              <a:t>in</a:t>
            </a:r>
            <a:r>
              <a:rPr sz="1800" spc="-45" dirty="0">
                <a:latin typeface="Calibri"/>
                <a:cs typeface="Calibri"/>
              </a:rPr>
              <a:t> </a:t>
            </a:r>
            <a:r>
              <a:rPr sz="1800" dirty="0">
                <a:latin typeface="Calibri"/>
                <a:cs typeface="Calibri"/>
              </a:rPr>
              <a:t>the</a:t>
            </a:r>
            <a:r>
              <a:rPr sz="1800" spc="-5" dirty="0">
                <a:latin typeface="Calibri"/>
                <a:cs typeface="Calibri"/>
              </a:rPr>
              <a:t> </a:t>
            </a:r>
            <a:r>
              <a:rPr sz="1800" dirty="0">
                <a:latin typeface="Calibri"/>
                <a:cs typeface="Calibri"/>
              </a:rPr>
              <a:t>Delay</a:t>
            </a:r>
            <a:r>
              <a:rPr sz="1800" spc="-35" dirty="0">
                <a:latin typeface="Calibri"/>
                <a:cs typeface="Calibri"/>
              </a:rPr>
              <a:t> </a:t>
            </a:r>
            <a:r>
              <a:rPr sz="1800" dirty="0">
                <a:latin typeface="Calibri"/>
                <a:cs typeface="Calibri"/>
              </a:rPr>
              <a:t>1</a:t>
            </a:r>
            <a:r>
              <a:rPr sz="1800" spc="-15" dirty="0">
                <a:latin typeface="Calibri"/>
                <a:cs typeface="Calibri"/>
              </a:rPr>
              <a:t> </a:t>
            </a:r>
            <a:r>
              <a:rPr sz="1800" spc="-10" dirty="0">
                <a:latin typeface="Calibri"/>
                <a:cs typeface="Calibri"/>
              </a:rPr>
              <a:t>station;</a:t>
            </a:r>
            <a:endParaRPr sz="1800" dirty="0">
              <a:latin typeface="Calibri"/>
              <a:cs typeface="Calibri"/>
            </a:endParaRPr>
          </a:p>
        </p:txBody>
      </p:sp>
      <p:grpSp>
        <p:nvGrpSpPr>
          <p:cNvPr id="5" name="object 5"/>
          <p:cNvGrpSpPr/>
          <p:nvPr/>
        </p:nvGrpSpPr>
        <p:grpSpPr>
          <a:xfrm>
            <a:off x="290195" y="6401434"/>
            <a:ext cx="2513330" cy="227329"/>
            <a:chOff x="290195" y="6401434"/>
            <a:chExt cx="2513330" cy="227329"/>
          </a:xfrm>
        </p:grpSpPr>
        <p:sp>
          <p:nvSpPr>
            <p:cNvPr id="6" name="object 6"/>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7" name="object 7"/>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pic>
        <p:nvPicPr>
          <p:cNvPr id="12" name="Picture 11" descr="A diagram of a diagram&#10;&#10;Description automatically generated">
            <a:extLst>
              <a:ext uri="{FF2B5EF4-FFF2-40B4-BE49-F238E27FC236}">
                <a16:creationId xmlns:a16="http://schemas.microsoft.com/office/drawing/2014/main" id="{2D6ED0FF-121F-1414-741C-6060C0182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389094"/>
            <a:ext cx="6068038" cy="2270578"/>
          </a:xfrm>
          <a:prstGeom prst="rect">
            <a:avLst/>
          </a:prstGeom>
        </p:spPr>
      </p:pic>
      <p:sp>
        <p:nvSpPr>
          <p:cNvPr id="13" name="object 10">
            <a:extLst>
              <a:ext uri="{FF2B5EF4-FFF2-40B4-BE49-F238E27FC236}">
                <a16:creationId xmlns:a16="http://schemas.microsoft.com/office/drawing/2014/main" id="{0855B121-A7BA-54A2-D079-78AA310BC3D7}"/>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Model - JMT</a:t>
            </a:r>
            <a:endParaRPr spc="-10" dirty="0"/>
          </a:p>
        </p:txBody>
      </p:sp>
      <p:sp>
        <p:nvSpPr>
          <p:cNvPr id="3" name="object 3"/>
          <p:cNvSpPr txBox="1"/>
          <p:nvPr/>
        </p:nvSpPr>
        <p:spPr>
          <a:xfrm>
            <a:off x="726135" y="1727403"/>
            <a:ext cx="7431405" cy="958850"/>
          </a:xfrm>
          <a:prstGeom prst="rect">
            <a:avLst/>
          </a:prstGeom>
        </p:spPr>
        <p:txBody>
          <a:bodyPr vert="horz" wrap="square" lIns="0" tIns="12700" rIns="0" bIns="0" rtlCol="0">
            <a:spAutoFit/>
          </a:bodyPr>
          <a:lstStyle/>
          <a:p>
            <a:pPr marL="298450" indent="-285750">
              <a:lnSpc>
                <a:spcPct val="100000"/>
              </a:lnSpc>
              <a:spcBef>
                <a:spcPts val="100"/>
              </a:spcBef>
              <a:buFont typeface="Courier New"/>
              <a:buChar char="o"/>
              <a:tabLst>
                <a:tab pos="298450" algn="l"/>
              </a:tabLst>
            </a:pPr>
            <a:r>
              <a:rPr sz="1800" dirty="0">
                <a:latin typeface="Calibri"/>
                <a:cs typeface="Calibri"/>
              </a:rPr>
              <a:t>Set</a:t>
            </a:r>
            <a:r>
              <a:rPr sz="1800" spc="-10" dirty="0">
                <a:latin typeface="Calibri"/>
                <a:cs typeface="Calibri"/>
              </a:rPr>
              <a:t> </a:t>
            </a:r>
            <a:r>
              <a:rPr lang="it-IT" spc="-10" dirty="0">
                <a:latin typeface="Calibri"/>
                <a:cs typeface="Calibri"/>
              </a:rPr>
              <a:t>N</a:t>
            </a:r>
            <a:r>
              <a:rPr sz="1800" spc="-35" dirty="0">
                <a:latin typeface="Calibri"/>
                <a:cs typeface="Calibri"/>
              </a:rPr>
              <a:t> </a:t>
            </a:r>
            <a:r>
              <a:rPr sz="1800" dirty="0">
                <a:latin typeface="Calibri"/>
                <a:cs typeface="Calibri"/>
              </a:rPr>
              <a:t>from</a:t>
            </a:r>
            <a:r>
              <a:rPr sz="1800" spc="-30" dirty="0">
                <a:latin typeface="Calibri"/>
                <a:cs typeface="Calibri"/>
              </a:rPr>
              <a:t> </a:t>
            </a:r>
            <a:r>
              <a:rPr sz="1800" dirty="0">
                <a:latin typeface="Calibri"/>
                <a:cs typeface="Calibri"/>
              </a:rPr>
              <a:t>1</a:t>
            </a:r>
            <a:r>
              <a:rPr sz="1800" spc="-25" dirty="0">
                <a:latin typeface="Calibri"/>
                <a:cs typeface="Calibri"/>
              </a:rPr>
              <a:t> </a:t>
            </a:r>
            <a:r>
              <a:rPr sz="1800" dirty="0">
                <a:latin typeface="Calibri"/>
                <a:cs typeface="Calibri"/>
              </a:rPr>
              <a:t>to</a:t>
            </a:r>
            <a:r>
              <a:rPr sz="1800" spc="-20" dirty="0">
                <a:latin typeface="Calibri"/>
                <a:cs typeface="Calibri"/>
              </a:rPr>
              <a:t> </a:t>
            </a:r>
            <a:r>
              <a:rPr lang="it-IT" sz="1800" dirty="0">
                <a:latin typeface="Calibri"/>
                <a:cs typeface="Calibri"/>
              </a:rPr>
              <a:t>50</a:t>
            </a:r>
            <a:r>
              <a:rPr sz="1800" spc="-25" dirty="0">
                <a:latin typeface="Calibri"/>
                <a:cs typeface="Calibri"/>
              </a:rPr>
              <a:t> </a:t>
            </a:r>
            <a:r>
              <a:rPr sz="1800" dirty="0">
                <a:latin typeface="Calibri"/>
                <a:cs typeface="Calibri"/>
              </a:rPr>
              <a:t>with</a:t>
            </a:r>
            <a:r>
              <a:rPr sz="1800" spc="-20" dirty="0">
                <a:latin typeface="Calibri"/>
                <a:cs typeface="Calibri"/>
              </a:rPr>
              <a:t> </a:t>
            </a:r>
            <a:r>
              <a:rPr sz="1800" dirty="0">
                <a:latin typeface="Calibri"/>
                <a:cs typeface="Calibri"/>
              </a:rPr>
              <a:t>step</a:t>
            </a:r>
            <a:r>
              <a:rPr sz="1800" spc="5" dirty="0">
                <a:latin typeface="Calibri"/>
                <a:cs typeface="Calibri"/>
              </a:rPr>
              <a:t> </a:t>
            </a:r>
            <a:r>
              <a:rPr sz="1800" dirty="0">
                <a:latin typeface="Calibri"/>
                <a:cs typeface="Calibri"/>
              </a:rPr>
              <a:t>=</a:t>
            </a:r>
            <a:r>
              <a:rPr sz="1800" spc="-35" dirty="0">
                <a:latin typeface="Calibri"/>
                <a:cs typeface="Calibri"/>
              </a:rPr>
              <a:t> </a:t>
            </a:r>
            <a:r>
              <a:rPr lang="it-IT" sz="1800" dirty="0">
                <a:latin typeface="Calibri"/>
                <a:cs typeface="Calibri"/>
              </a:rPr>
              <a:t>50</a:t>
            </a:r>
            <a:r>
              <a:rPr sz="1800" spc="-25" dirty="0">
                <a:latin typeface="Calibri"/>
                <a:cs typeface="Calibri"/>
              </a:rPr>
              <a:t> </a:t>
            </a:r>
            <a:r>
              <a:rPr sz="1800" dirty="0">
                <a:latin typeface="Calibri"/>
                <a:cs typeface="Calibri"/>
              </a:rPr>
              <a:t>for</a:t>
            </a:r>
            <a:r>
              <a:rPr sz="1800" spc="-10" dirty="0">
                <a:latin typeface="Calibri"/>
                <a:cs typeface="Calibri"/>
              </a:rPr>
              <a:t> </a:t>
            </a:r>
            <a:r>
              <a:rPr sz="1800" dirty="0">
                <a:latin typeface="Calibri"/>
                <a:cs typeface="Calibri"/>
              </a:rPr>
              <a:t>the</a:t>
            </a:r>
            <a:r>
              <a:rPr sz="1800" spc="20" dirty="0">
                <a:latin typeface="Calibri"/>
                <a:cs typeface="Calibri"/>
              </a:rPr>
              <a:t> </a:t>
            </a:r>
            <a:r>
              <a:rPr sz="1800" b="1" spc="-20" dirty="0">
                <a:latin typeface="Calibri"/>
                <a:cs typeface="Calibri"/>
              </a:rPr>
              <a:t>What-</a:t>
            </a:r>
            <a:r>
              <a:rPr sz="1800" b="1" dirty="0">
                <a:latin typeface="Calibri"/>
                <a:cs typeface="Calibri"/>
              </a:rPr>
              <a:t>If</a:t>
            </a:r>
            <a:r>
              <a:rPr sz="1800" b="1" spc="-25" dirty="0">
                <a:latin typeface="Calibri"/>
                <a:cs typeface="Calibri"/>
              </a:rPr>
              <a:t> </a:t>
            </a:r>
            <a:r>
              <a:rPr sz="1800" b="1" spc="-10" dirty="0">
                <a:latin typeface="Calibri"/>
                <a:cs typeface="Calibri"/>
              </a:rPr>
              <a:t>analysis</a:t>
            </a:r>
            <a:r>
              <a:rPr sz="1800" spc="-10" dirty="0">
                <a:latin typeface="Calibri"/>
                <a:cs typeface="Calibri"/>
              </a:rPr>
              <a:t>.</a:t>
            </a:r>
            <a:endParaRPr sz="1800" dirty="0">
              <a:latin typeface="Calibri"/>
              <a:cs typeface="Calibri"/>
            </a:endParaRPr>
          </a:p>
          <a:p>
            <a:pPr>
              <a:lnSpc>
                <a:spcPct val="100000"/>
              </a:lnSpc>
              <a:spcBef>
                <a:spcPts val="830"/>
              </a:spcBef>
              <a:buFont typeface="Courier New"/>
              <a:buChar char="o"/>
            </a:pPr>
            <a:endParaRPr sz="1800" dirty="0">
              <a:latin typeface="Calibri"/>
              <a:cs typeface="Calibri"/>
            </a:endParaRPr>
          </a:p>
          <a:p>
            <a:pPr marL="298450" indent="-285750">
              <a:lnSpc>
                <a:spcPct val="100000"/>
              </a:lnSpc>
              <a:buFont typeface="Courier New"/>
              <a:buChar char="o"/>
              <a:tabLst>
                <a:tab pos="298450" algn="l"/>
              </a:tabLst>
            </a:pPr>
            <a:r>
              <a:rPr sz="1800" dirty="0">
                <a:latin typeface="Calibri"/>
                <a:cs typeface="Calibri"/>
              </a:rPr>
              <a:t>Define</a:t>
            </a:r>
            <a:r>
              <a:rPr sz="1800" spc="-5" dirty="0">
                <a:latin typeface="Calibri"/>
                <a:cs typeface="Calibri"/>
              </a:rPr>
              <a:t> </a:t>
            </a:r>
            <a:r>
              <a:rPr sz="1800" dirty="0">
                <a:latin typeface="Calibri"/>
                <a:cs typeface="Calibri"/>
              </a:rPr>
              <a:t>a</a:t>
            </a:r>
            <a:r>
              <a:rPr sz="1800" spc="-50" dirty="0">
                <a:latin typeface="Calibri"/>
                <a:cs typeface="Calibri"/>
              </a:rPr>
              <a:t> </a:t>
            </a:r>
            <a:r>
              <a:rPr sz="1800" b="1" dirty="0">
                <a:latin typeface="Calibri"/>
                <a:cs typeface="Calibri"/>
              </a:rPr>
              <a:t>closed</a:t>
            </a:r>
            <a:r>
              <a:rPr sz="1800" b="1" spc="-65" dirty="0">
                <a:latin typeface="Calibri"/>
                <a:cs typeface="Calibri"/>
              </a:rPr>
              <a:t> </a:t>
            </a:r>
            <a:r>
              <a:rPr sz="1800" b="1" dirty="0">
                <a:latin typeface="Calibri"/>
                <a:cs typeface="Calibri"/>
              </a:rPr>
              <a:t>class</a:t>
            </a:r>
            <a:r>
              <a:rPr sz="1800" dirty="0">
                <a:latin typeface="Calibri"/>
                <a:cs typeface="Calibri"/>
              </a:rPr>
              <a:t>,</a:t>
            </a:r>
            <a:r>
              <a:rPr sz="1800" spc="-55" dirty="0">
                <a:latin typeface="Calibri"/>
                <a:cs typeface="Calibri"/>
              </a:rPr>
              <a:t> </a:t>
            </a:r>
            <a:r>
              <a:rPr sz="1800" dirty="0">
                <a:latin typeface="Calibri"/>
                <a:cs typeface="Calibri"/>
              </a:rPr>
              <a:t>setting</a:t>
            </a:r>
            <a:r>
              <a:rPr sz="1800" spc="-40" dirty="0">
                <a:latin typeface="Calibri"/>
                <a:cs typeface="Calibri"/>
              </a:rPr>
              <a:t> </a:t>
            </a:r>
            <a:r>
              <a:rPr sz="1800" dirty="0">
                <a:latin typeface="Calibri"/>
                <a:cs typeface="Calibri"/>
              </a:rPr>
              <a:t>as</a:t>
            </a:r>
            <a:r>
              <a:rPr sz="1800" spc="-65" dirty="0">
                <a:latin typeface="Calibri"/>
                <a:cs typeface="Calibri"/>
              </a:rPr>
              <a:t> </a:t>
            </a:r>
            <a:r>
              <a:rPr sz="1800" spc="-10" dirty="0">
                <a:latin typeface="Calibri"/>
                <a:cs typeface="Calibri"/>
              </a:rPr>
              <a:t>Reference</a:t>
            </a:r>
            <a:r>
              <a:rPr sz="1800" spc="-5" dirty="0">
                <a:latin typeface="Calibri"/>
                <a:cs typeface="Calibri"/>
              </a:rPr>
              <a:t> </a:t>
            </a:r>
            <a:r>
              <a:rPr sz="1800" dirty="0">
                <a:latin typeface="Calibri"/>
                <a:cs typeface="Calibri"/>
              </a:rPr>
              <a:t>Station</a:t>
            </a:r>
            <a:r>
              <a:rPr sz="1800" spc="-45" dirty="0">
                <a:latin typeface="Calibri"/>
                <a:cs typeface="Calibri"/>
              </a:rPr>
              <a:t> </a:t>
            </a:r>
            <a:r>
              <a:rPr sz="1800" dirty="0">
                <a:latin typeface="Calibri"/>
                <a:cs typeface="Calibri"/>
              </a:rPr>
              <a:t>the</a:t>
            </a:r>
            <a:r>
              <a:rPr sz="1800" spc="-45" dirty="0">
                <a:latin typeface="Calibri"/>
                <a:cs typeface="Calibri"/>
              </a:rPr>
              <a:t> </a:t>
            </a:r>
            <a:r>
              <a:rPr sz="1800" dirty="0">
                <a:latin typeface="Calibri"/>
                <a:cs typeface="Calibri"/>
              </a:rPr>
              <a:t>Delay</a:t>
            </a:r>
            <a:r>
              <a:rPr sz="1800" spc="-35" dirty="0">
                <a:latin typeface="Calibri"/>
                <a:cs typeface="Calibri"/>
              </a:rPr>
              <a:t> </a:t>
            </a:r>
            <a:r>
              <a:rPr sz="1800" dirty="0">
                <a:latin typeface="Calibri"/>
                <a:cs typeface="Calibri"/>
              </a:rPr>
              <a:t>1</a:t>
            </a:r>
            <a:r>
              <a:rPr sz="1800" spc="-55" dirty="0">
                <a:latin typeface="Calibri"/>
                <a:cs typeface="Calibri"/>
              </a:rPr>
              <a:t> </a:t>
            </a:r>
            <a:r>
              <a:rPr sz="1800" spc="-10" dirty="0">
                <a:latin typeface="Calibri"/>
                <a:cs typeface="Calibri"/>
              </a:rPr>
              <a:t>station:</a:t>
            </a:r>
            <a:endParaRPr sz="1800" dirty="0">
              <a:latin typeface="Calibri"/>
              <a:cs typeface="Calibri"/>
            </a:endParaRPr>
          </a:p>
        </p:txBody>
      </p:sp>
      <p:sp>
        <p:nvSpPr>
          <p:cNvPr id="4" name="object 4"/>
          <p:cNvSpPr txBox="1"/>
          <p:nvPr/>
        </p:nvSpPr>
        <p:spPr>
          <a:xfrm>
            <a:off x="726135" y="4636198"/>
            <a:ext cx="8068309" cy="685165"/>
          </a:xfrm>
          <a:prstGeom prst="rect">
            <a:avLst/>
          </a:prstGeom>
        </p:spPr>
        <p:txBody>
          <a:bodyPr vert="horz" wrap="square" lIns="0" tIns="67945" rIns="0" bIns="0" rtlCol="0">
            <a:spAutoFit/>
          </a:bodyPr>
          <a:lstStyle/>
          <a:p>
            <a:pPr marL="298450" indent="-285750">
              <a:lnSpc>
                <a:spcPct val="100000"/>
              </a:lnSpc>
              <a:spcBef>
                <a:spcPts val="535"/>
              </a:spcBef>
              <a:buFont typeface="Courier New"/>
              <a:buChar char="o"/>
              <a:tabLst>
                <a:tab pos="298450" algn="l"/>
              </a:tabLst>
            </a:pPr>
            <a:r>
              <a:rPr sz="1800" dirty="0">
                <a:latin typeface="Calibri"/>
                <a:cs typeface="Calibri"/>
              </a:rPr>
              <a:t>Set</a:t>
            </a:r>
            <a:r>
              <a:rPr sz="1800" spc="-25" dirty="0">
                <a:latin typeface="Calibri"/>
                <a:cs typeface="Calibri"/>
              </a:rPr>
              <a:t> </a:t>
            </a:r>
            <a:r>
              <a:rPr sz="1800" dirty="0">
                <a:latin typeface="Calibri"/>
                <a:cs typeface="Calibri"/>
              </a:rPr>
              <a:t>the</a:t>
            </a:r>
            <a:r>
              <a:rPr sz="1800" spc="-25" dirty="0">
                <a:latin typeface="Calibri"/>
                <a:cs typeface="Calibri"/>
              </a:rPr>
              <a:t> </a:t>
            </a:r>
            <a:r>
              <a:rPr sz="1800" dirty="0">
                <a:latin typeface="Calibri"/>
                <a:cs typeface="Calibri"/>
              </a:rPr>
              <a:t>necessary </a:t>
            </a:r>
            <a:r>
              <a:rPr sz="1800" b="1" spc="-10" dirty="0">
                <a:latin typeface="Calibri"/>
                <a:cs typeface="Calibri"/>
              </a:rPr>
              <a:t>parameters</a:t>
            </a:r>
            <a:r>
              <a:rPr sz="1800" b="1" spc="-70" dirty="0">
                <a:latin typeface="Calibri"/>
                <a:cs typeface="Calibri"/>
              </a:rPr>
              <a:t> </a:t>
            </a:r>
            <a:r>
              <a:rPr sz="1800" dirty="0">
                <a:latin typeface="Calibri"/>
                <a:cs typeface="Calibri"/>
              </a:rPr>
              <a:t>in</a:t>
            </a:r>
            <a:r>
              <a:rPr sz="1800" spc="-30" dirty="0">
                <a:latin typeface="Calibri"/>
                <a:cs typeface="Calibri"/>
              </a:rPr>
              <a:t> </a:t>
            </a:r>
            <a:r>
              <a:rPr sz="1800" dirty="0">
                <a:latin typeface="Calibri"/>
                <a:cs typeface="Calibri"/>
              </a:rPr>
              <a:t>all</a:t>
            </a:r>
            <a:r>
              <a:rPr sz="1800" spc="-25" dirty="0">
                <a:latin typeface="Calibri"/>
                <a:cs typeface="Calibri"/>
              </a:rPr>
              <a:t> </a:t>
            </a:r>
            <a:r>
              <a:rPr sz="1800" dirty="0">
                <a:latin typeface="Calibri"/>
                <a:cs typeface="Calibri"/>
              </a:rPr>
              <a:t>the</a:t>
            </a:r>
            <a:r>
              <a:rPr sz="1800" spc="-25" dirty="0">
                <a:latin typeface="Calibri"/>
                <a:cs typeface="Calibri"/>
              </a:rPr>
              <a:t> </a:t>
            </a:r>
            <a:r>
              <a:rPr sz="1800" dirty="0">
                <a:latin typeface="Calibri"/>
                <a:cs typeface="Calibri"/>
              </a:rPr>
              <a:t>queues,</a:t>
            </a:r>
            <a:r>
              <a:rPr sz="1800" spc="30" dirty="0">
                <a:latin typeface="Calibri"/>
                <a:cs typeface="Calibri"/>
              </a:rPr>
              <a:t> </a:t>
            </a:r>
            <a:r>
              <a:rPr sz="1800" dirty="0">
                <a:latin typeface="Calibri"/>
                <a:cs typeface="Calibri"/>
              </a:rPr>
              <a:t>in</a:t>
            </a:r>
            <a:r>
              <a:rPr sz="1800" spc="-30" dirty="0">
                <a:latin typeface="Calibri"/>
                <a:cs typeface="Calibri"/>
              </a:rPr>
              <a:t> </a:t>
            </a:r>
            <a:r>
              <a:rPr sz="1800" dirty="0">
                <a:latin typeface="Calibri"/>
                <a:cs typeface="Calibri"/>
              </a:rPr>
              <a:t>particular</a:t>
            </a:r>
            <a:r>
              <a:rPr sz="1800" spc="-30" dirty="0">
                <a:latin typeface="Calibri"/>
                <a:cs typeface="Calibri"/>
              </a:rPr>
              <a:t> </a:t>
            </a:r>
            <a:r>
              <a:rPr sz="1800" dirty="0">
                <a:latin typeface="Calibri"/>
                <a:cs typeface="Calibri"/>
              </a:rPr>
              <a:t>the</a:t>
            </a:r>
            <a:r>
              <a:rPr sz="1800" spc="-25" dirty="0">
                <a:latin typeface="Calibri"/>
                <a:cs typeface="Calibri"/>
              </a:rPr>
              <a:t> </a:t>
            </a:r>
            <a:r>
              <a:rPr sz="1800" dirty="0">
                <a:latin typeface="Calibri"/>
                <a:cs typeface="Calibri"/>
              </a:rPr>
              <a:t>ones</a:t>
            </a:r>
            <a:r>
              <a:rPr sz="1800" spc="-30" dirty="0">
                <a:latin typeface="Calibri"/>
                <a:cs typeface="Calibri"/>
              </a:rPr>
              <a:t> </a:t>
            </a:r>
            <a:r>
              <a:rPr sz="1800" dirty="0">
                <a:latin typeface="Calibri"/>
                <a:cs typeface="Calibri"/>
              </a:rPr>
              <a:t>of</a:t>
            </a:r>
            <a:r>
              <a:rPr sz="1800" spc="-40" dirty="0">
                <a:latin typeface="Calibri"/>
                <a:cs typeface="Calibri"/>
              </a:rPr>
              <a:t> </a:t>
            </a:r>
            <a:r>
              <a:rPr sz="1800" dirty="0">
                <a:latin typeface="Calibri"/>
                <a:cs typeface="Calibri"/>
              </a:rPr>
              <a:t>the</a:t>
            </a:r>
            <a:r>
              <a:rPr sz="1800" spc="-25" dirty="0">
                <a:latin typeface="Calibri"/>
                <a:cs typeface="Calibri"/>
              </a:rPr>
              <a:t> </a:t>
            </a:r>
            <a:r>
              <a:rPr sz="1800" spc="-10" dirty="0">
                <a:latin typeface="Calibri"/>
                <a:cs typeface="Calibri"/>
              </a:rPr>
              <a:t>chosen</a:t>
            </a:r>
            <a:endParaRPr sz="1800" dirty="0">
              <a:latin typeface="Calibri"/>
              <a:cs typeface="Calibri"/>
            </a:endParaRPr>
          </a:p>
          <a:p>
            <a:pPr marL="299085">
              <a:lnSpc>
                <a:spcPct val="100000"/>
              </a:lnSpc>
              <a:spcBef>
                <a:spcPts val="434"/>
              </a:spcBef>
            </a:pPr>
            <a:r>
              <a:rPr sz="1800" dirty="0">
                <a:latin typeface="Calibri"/>
                <a:cs typeface="Calibri"/>
              </a:rPr>
              <a:t>distributions</a:t>
            </a:r>
            <a:r>
              <a:rPr sz="1800" spc="-30" dirty="0">
                <a:latin typeface="Calibri"/>
                <a:cs typeface="Calibri"/>
              </a:rPr>
              <a:t> </a:t>
            </a:r>
            <a:r>
              <a:rPr sz="1800" dirty="0">
                <a:latin typeface="Calibri"/>
                <a:cs typeface="Calibri"/>
              </a:rPr>
              <a:t>for</a:t>
            </a:r>
            <a:r>
              <a:rPr sz="1800" spc="-80" dirty="0">
                <a:latin typeface="Calibri"/>
                <a:cs typeface="Calibri"/>
              </a:rPr>
              <a:t> </a:t>
            </a:r>
            <a:r>
              <a:rPr sz="1800" dirty="0">
                <a:latin typeface="Calibri"/>
                <a:cs typeface="Calibri"/>
              </a:rPr>
              <a:t>each</a:t>
            </a:r>
            <a:r>
              <a:rPr sz="1800" spc="-70" dirty="0">
                <a:latin typeface="Calibri"/>
                <a:cs typeface="Calibri"/>
              </a:rPr>
              <a:t> </a:t>
            </a:r>
            <a:r>
              <a:rPr lang="it-IT" sz="1800" spc="-10" dirty="0">
                <a:latin typeface="Calibri"/>
                <a:cs typeface="Calibri"/>
              </a:rPr>
              <a:t>stage</a:t>
            </a:r>
            <a:r>
              <a:rPr sz="1800" spc="-10" dirty="0">
                <a:latin typeface="Calibri"/>
                <a:cs typeface="Calibri"/>
              </a:rPr>
              <a:t>:</a:t>
            </a:r>
            <a:endParaRPr sz="1800" dirty="0">
              <a:latin typeface="Calibri"/>
              <a:cs typeface="Calibri"/>
            </a:endParaRPr>
          </a:p>
        </p:txBody>
      </p:sp>
      <p:grpSp>
        <p:nvGrpSpPr>
          <p:cNvPr id="5" name="object 5"/>
          <p:cNvGrpSpPr/>
          <p:nvPr/>
        </p:nvGrpSpPr>
        <p:grpSpPr>
          <a:xfrm>
            <a:off x="290195" y="6401434"/>
            <a:ext cx="2513330" cy="227329"/>
            <a:chOff x="290195" y="6401434"/>
            <a:chExt cx="2513330" cy="227329"/>
          </a:xfrm>
        </p:grpSpPr>
        <p:sp>
          <p:nvSpPr>
            <p:cNvPr id="6" name="object 6"/>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7" name="object 7"/>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pic>
        <p:nvPicPr>
          <p:cNvPr id="12" name="Picture 11" descr="A screenshot of a computer&#10;&#10;Description automatically generated">
            <a:extLst>
              <a:ext uri="{FF2B5EF4-FFF2-40B4-BE49-F238E27FC236}">
                <a16:creationId xmlns:a16="http://schemas.microsoft.com/office/drawing/2014/main" id="{24CD4BC6-15BA-8AF1-60DC-8CE248D1B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659" y="2915898"/>
            <a:ext cx="8413265" cy="1335167"/>
          </a:xfrm>
          <a:prstGeom prst="rect">
            <a:avLst/>
          </a:prstGeom>
        </p:spPr>
      </p:pic>
      <p:sp>
        <p:nvSpPr>
          <p:cNvPr id="13" name="object 10">
            <a:extLst>
              <a:ext uri="{FF2B5EF4-FFF2-40B4-BE49-F238E27FC236}">
                <a16:creationId xmlns:a16="http://schemas.microsoft.com/office/drawing/2014/main" id="{FD891BFB-09D1-8C02-9684-6D47D21025D4}"/>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Model - JMT</a:t>
            </a:r>
            <a:endParaRPr spc="-10" dirty="0"/>
          </a:p>
        </p:txBody>
      </p:sp>
      <p:sp>
        <p:nvSpPr>
          <p:cNvPr id="3" name="object 3"/>
          <p:cNvSpPr txBox="1"/>
          <p:nvPr/>
        </p:nvSpPr>
        <p:spPr>
          <a:xfrm>
            <a:off x="685800" y="1981200"/>
            <a:ext cx="7503465" cy="2305759"/>
          </a:xfrm>
          <a:prstGeom prst="rect">
            <a:avLst/>
          </a:prstGeom>
        </p:spPr>
        <p:txBody>
          <a:bodyPr vert="horz" wrap="square" lIns="0" tIns="12700" rIns="0" bIns="0" rtlCol="0">
            <a:spAutoFit/>
          </a:bodyPr>
          <a:lstStyle/>
          <a:p>
            <a:pPr marL="12700">
              <a:lnSpc>
                <a:spcPct val="100000"/>
              </a:lnSpc>
              <a:spcBef>
                <a:spcPts val="100"/>
              </a:spcBef>
            </a:pPr>
            <a:r>
              <a:rPr sz="1800" b="1" spc="-30" dirty="0">
                <a:latin typeface="Calibri"/>
                <a:cs typeface="Calibri"/>
              </a:rPr>
              <a:t> </a:t>
            </a:r>
            <a:r>
              <a:rPr lang="it-IT" sz="1800" b="1" spc="-10" dirty="0">
                <a:latin typeface="Calibri"/>
                <a:cs typeface="Calibri"/>
              </a:rPr>
              <a:t>For </a:t>
            </a:r>
            <a:r>
              <a:rPr lang="it-IT" sz="1800" b="1" spc="-10" dirty="0" err="1">
                <a:latin typeface="Calibri"/>
                <a:cs typeface="Calibri"/>
              </a:rPr>
              <a:t>all</a:t>
            </a:r>
            <a:r>
              <a:rPr lang="it-IT" sz="1800" b="1" spc="-10" dirty="0">
                <a:latin typeface="Calibri"/>
                <a:cs typeface="Calibri"/>
              </a:rPr>
              <a:t> the </a:t>
            </a:r>
            <a:r>
              <a:rPr lang="it-IT" b="1" spc="-10" dirty="0">
                <a:latin typeface="Calibri"/>
                <a:cs typeface="Calibri"/>
              </a:rPr>
              <a:t>stages:</a:t>
            </a:r>
          </a:p>
          <a:p>
            <a:pPr marL="12700">
              <a:lnSpc>
                <a:spcPct val="100000"/>
              </a:lnSpc>
              <a:spcBef>
                <a:spcPts val="100"/>
              </a:spcBef>
            </a:pPr>
            <a:endParaRPr lang="it-IT" b="1" spc="-10" dirty="0">
              <a:latin typeface="Calibri"/>
              <a:cs typeface="Calibri"/>
            </a:endParaRPr>
          </a:p>
          <a:p>
            <a:pPr marL="12700">
              <a:lnSpc>
                <a:spcPct val="100000"/>
              </a:lnSpc>
              <a:spcBef>
                <a:spcPts val="100"/>
              </a:spcBef>
            </a:pPr>
            <a:r>
              <a:rPr lang="it-IT" spc="-10" dirty="0">
                <a:latin typeface="Calibri"/>
                <a:cs typeface="Calibri"/>
              </a:rPr>
              <a:t>- Queue policy: FCFS and infinite </a:t>
            </a:r>
            <a:r>
              <a:rPr lang="it-IT" spc="-10" dirty="0" err="1">
                <a:latin typeface="Calibri"/>
                <a:cs typeface="Calibri"/>
              </a:rPr>
              <a:t>capacity</a:t>
            </a:r>
            <a:endParaRPr lang="it-IT" spc="-10" dirty="0">
              <a:latin typeface="Calibri"/>
              <a:cs typeface="Calibri"/>
            </a:endParaRPr>
          </a:p>
          <a:p>
            <a:pPr marL="12700">
              <a:lnSpc>
                <a:spcPct val="100000"/>
              </a:lnSpc>
              <a:spcBef>
                <a:spcPts val="100"/>
              </a:spcBef>
            </a:pPr>
            <a:endParaRPr lang="it-IT" spc="-10" dirty="0">
              <a:latin typeface="Calibri"/>
              <a:cs typeface="Calibri"/>
            </a:endParaRPr>
          </a:p>
          <a:p>
            <a:pPr marL="12700">
              <a:lnSpc>
                <a:spcPct val="100000"/>
              </a:lnSpc>
              <a:spcBef>
                <a:spcPts val="100"/>
              </a:spcBef>
            </a:pPr>
            <a:r>
              <a:rPr lang="it-IT" sz="1800" spc="-10" dirty="0">
                <a:latin typeface="Calibri"/>
                <a:cs typeface="Calibri"/>
              </a:rPr>
              <a:t>- Service time </a:t>
            </a:r>
            <a:r>
              <a:rPr lang="it-IT" sz="1800" spc="-10" dirty="0" err="1">
                <a:latin typeface="Calibri"/>
                <a:cs typeface="Calibri"/>
              </a:rPr>
              <a:t>distribution</a:t>
            </a:r>
            <a:r>
              <a:rPr lang="it-IT" sz="1800" spc="-10" dirty="0">
                <a:latin typeface="Calibri"/>
                <a:cs typeface="Calibri"/>
              </a:rPr>
              <a:t> </a:t>
            </a:r>
            <a:r>
              <a:rPr lang="it-IT" sz="1800" spc="-10" dirty="0" err="1">
                <a:latin typeface="Calibri"/>
                <a:cs typeface="Calibri"/>
              </a:rPr>
              <a:t>according</a:t>
            </a:r>
            <a:r>
              <a:rPr lang="it-IT" sz="1800" spc="-10" dirty="0">
                <a:latin typeface="Calibri"/>
                <a:cs typeface="Calibri"/>
              </a:rPr>
              <a:t> to the fitting (and Erlang for story writing and shooting stages)</a:t>
            </a:r>
          </a:p>
          <a:p>
            <a:pPr marL="12700">
              <a:lnSpc>
                <a:spcPct val="100000"/>
              </a:lnSpc>
              <a:spcBef>
                <a:spcPts val="100"/>
              </a:spcBef>
            </a:pPr>
            <a:endParaRPr lang="it-IT" sz="1800" spc="-10" dirty="0">
              <a:latin typeface="Calibri"/>
              <a:cs typeface="Calibri"/>
            </a:endParaRPr>
          </a:p>
          <a:p>
            <a:pPr marL="12700">
              <a:lnSpc>
                <a:spcPct val="100000"/>
              </a:lnSpc>
              <a:spcBef>
                <a:spcPts val="100"/>
              </a:spcBef>
            </a:pPr>
            <a:r>
              <a:rPr lang="it-IT" spc="-10" dirty="0">
                <a:latin typeface="Calibri"/>
                <a:cs typeface="Calibri"/>
              </a:rPr>
              <a:t>- Routing </a:t>
            </a:r>
            <a:r>
              <a:rPr lang="it-IT" spc="-10" dirty="0" err="1">
                <a:latin typeface="Calibri"/>
                <a:cs typeface="Calibri"/>
              </a:rPr>
              <a:t>selection</a:t>
            </a:r>
            <a:r>
              <a:rPr lang="it-IT" spc="-10" dirty="0">
                <a:latin typeface="Calibri"/>
                <a:cs typeface="Calibri"/>
              </a:rPr>
              <a:t>: random</a:t>
            </a:r>
            <a:endParaRPr lang="it-IT" sz="1800" spc="-10"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13" name="object 10">
            <a:extLst>
              <a:ext uri="{FF2B5EF4-FFF2-40B4-BE49-F238E27FC236}">
                <a16:creationId xmlns:a16="http://schemas.microsoft.com/office/drawing/2014/main" id="{E2C21744-5BE3-FF4A-52C3-6DB0538B24BD}"/>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Model - JMT</a:t>
            </a:r>
            <a:endParaRPr spc="-10" dirty="0"/>
          </a:p>
        </p:txBody>
      </p:sp>
      <p:sp>
        <p:nvSpPr>
          <p:cNvPr id="3" name="object 3"/>
          <p:cNvSpPr txBox="1"/>
          <p:nvPr/>
        </p:nvSpPr>
        <p:spPr>
          <a:xfrm>
            <a:off x="726135" y="1672272"/>
            <a:ext cx="8223884" cy="1330492"/>
          </a:xfrm>
          <a:prstGeom prst="rect">
            <a:avLst/>
          </a:prstGeom>
        </p:spPr>
        <p:txBody>
          <a:bodyPr vert="horz" wrap="square" lIns="0" tIns="67945" rIns="0" bIns="0" rtlCol="0">
            <a:spAutoFit/>
          </a:bodyPr>
          <a:lstStyle/>
          <a:p>
            <a:pPr marL="298450" indent="-285750">
              <a:lnSpc>
                <a:spcPct val="100000"/>
              </a:lnSpc>
              <a:spcBef>
                <a:spcPts val="535"/>
              </a:spcBef>
              <a:buFont typeface="Courier New"/>
              <a:buChar char="o"/>
              <a:tabLst>
                <a:tab pos="298450" algn="l"/>
              </a:tabLst>
            </a:pPr>
            <a:r>
              <a:rPr sz="1800" dirty="0">
                <a:latin typeface="Calibri"/>
                <a:cs typeface="Calibri"/>
              </a:rPr>
              <a:t>Define</a:t>
            </a:r>
            <a:r>
              <a:rPr sz="1800" spc="-5" dirty="0">
                <a:latin typeface="Calibri"/>
                <a:cs typeface="Calibri"/>
              </a:rPr>
              <a:t> </a:t>
            </a:r>
            <a:r>
              <a:rPr sz="1800" dirty="0">
                <a:latin typeface="Calibri"/>
                <a:cs typeface="Calibri"/>
              </a:rPr>
              <a:t>the</a:t>
            </a:r>
            <a:r>
              <a:rPr sz="1800" spc="-35" dirty="0">
                <a:latin typeface="Calibri"/>
                <a:cs typeface="Calibri"/>
              </a:rPr>
              <a:t> </a:t>
            </a:r>
            <a:r>
              <a:rPr sz="1800" b="1" spc="-10" dirty="0">
                <a:latin typeface="Calibri"/>
                <a:cs typeface="Calibri"/>
              </a:rPr>
              <a:t>performance</a:t>
            </a:r>
            <a:r>
              <a:rPr sz="1800" b="1" spc="-95" dirty="0">
                <a:latin typeface="Calibri"/>
                <a:cs typeface="Calibri"/>
              </a:rPr>
              <a:t> </a:t>
            </a:r>
            <a:r>
              <a:rPr sz="1800" b="1" dirty="0">
                <a:latin typeface="Calibri"/>
                <a:cs typeface="Calibri"/>
              </a:rPr>
              <a:t>indices</a:t>
            </a:r>
            <a:r>
              <a:rPr sz="1800" b="1" spc="-25" dirty="0">
                <a:latin typeface="Calibri"/>
                <a:cs typeface="Calibri"/>
              </a:rPr>
              <a:t> </a:t>
            </a:r>
            <a:r>
              <a:rPr sz="1800" dirty="0">
                <a:latin typeface="Calibri"/>
                <a:cs typeface="Calibri"/>
              </a:rPr>
              <a:t>to</a:t>
            </a:r>
            <a:r>
              <a:rPr sz="1800" spc="-50" dirty="0">
                <a:latin typeface="Calibri"/>
                <a:cs typeface="Calibri"/>
              </a:rPr>
              <a:t> </a:t>
            </a:r>
            <a:r>
              <a:rPr sz="1800" dirty="0">
                <a:latin typeface="Calibri"/>
                <a:cs typeface="Calibri"/>
              </a:rPr>
              <a:t>be</a:t>
            </a:r>
            <a:r>
              <a:rPr sz="1800" spc="-40" dirty="0">
                <a:latin typeface="Calibri"/>
                <a:cs typeface="Calibri"/>
              </a:rPr>
              <a:t> </a:t>
            </a:r>
            <a:r>
              <a:rPr sz="1800" dirty="0">
                <a:latin typeface="Calibri"/>
                <a:cs typeface="Calibri"/>
              </a:rPr>
              <a:t>collected</a:t>
            </a:r>
            <a:r>
              <a:rPr sz="1800" spc="-25" dirty="0">
                <a:latin typeface="Calibri"/>
                <a:cs typeface="Calibri"/>
              </a:rPr>
              <a:t> </a:t>
            </a:r>
            <a:r>
              <a:rPr sz="1800" dirty="0">
                <a:latin typeface="Calibri"/>
                <a:cs typeface="Calibri"/>
              </a:rPr>
              <a:t>and</a:t>
            </a:r>
            <a:r>
              <a:rPr sz="1800" spc="-45" dirty="0">
                <a:latin typeface="Calibri"/>
                <a:cs typeface="Calibri"/>
              </a:rPr>
              <a:t> </a:t>
            </a:r>
            <a:r>
              <a:rPr sz="1800" dirty="0">
                <a:latin typeface="Calibri"/>
                <a:cs typeface="Calibri"/>
              </a:rPr>
              <a:t>plotted</a:t>
            </a:r>
            <a:r>
              <a:rPr sz="1800" spc="-25" dirty="0">
                <a:latin typeface="Calibri"/>
                <a:cs typeface="Calibri"/>
              </a:rPr>
              <a:t> </a:t>
            </a:r>
            <a:r>
              <a:rPr sz="1800" dirty="0">
                <a:latin typeface="Calibri"/>
                <a:cs typeface="Calibri"/>
              </a:rPr>
              <a:t>by</a:t>
            </a:r>
            <a:r>
              <a:rPr sz="1800" spc="-50" dirty="0">
                <a:latin typeface="Calibri"/>
                <a:cs typeface="Calibri"/>
              </a:rPr>
              <a:t> </a:t>
            </a:r>
            <a:r>
              <a:rPr sz="1800" dirty="0">
                <a:latin typeface="Calibri"/>
                <a:cs typeface="Calibri"/>
              </a:rPr>
              <a:t>the</a:t>
            </a:r>
            <a:r>
              <a:rPr sz="1800" spc="-40" dirty="0">
                <a:latin typeface="Calibri"/>
                <a:cs typeface="Calibri"/>
              </a:rPr>
              <a:t> </a:t>
            </a:r>
            <a:r>
              <a:rPr sz="1800" dirty="0">
                <a:latin typeface="Calibri"/>
                <a:cs typeface="Calibri"/>
              </a:rPr>
              <a:t>simulation</a:t>
            </a:r>
            <a:r>
              <a:rPr sz="1800" spc="-25" dirty="0">
                <a:latin typeface="Calibri"/>
                <a:cs typeface="Calibri"/>
              </a:rPr>
              <a:t> </a:t>
            </a:r>
            <a:r>
              <a:rPr sz="1800" spc="-10" dirty="0">
                <a:latin typeface="Calibri"/>
                <a:cs typeface="Calibri"/>
              </a:rPr>
              <a:t>engine:</a:t>
            </a:r>
            <a:endParaRPr sz="1800" dirty="0">
              <a:latin typeface="Calibri"/>
              <a:cs typeface="Calibri"/>
            </a:endParaRPr>
          </a:p>
          <a:p>
            <a:pPr marL="756285" lvl="1" indent="-286385">
              <a:lnSpc>
                <a:spcPct val="100000"/>
              </a:lnSpc>
              <a:spcBef>
                <a:spcPts val="430"/>
              </a:spcBef>
              <a:buFont typeface="Wingdings"/>
              <a:buChar char=""/>
              <a:tabLst>
                <a:tab pos="756285" algn="l"/>
              </a:tabLst>
            </a:pPr>
            <a:r>
              <a:rPr sz="1800" spc="-10" dirty="0">
                <a:latin typeface="Calibri"/>
                <a:cs typeface="Calibri"/>
              </a:rPr>
              <a:t>System</a:t>
            </a:r>
            <a:r>
              <a:rPr sz="1800" spc="-60" dirty="0">
                <a:latin typeface="Calibri"/>
                <a:cs typeface="Calibri"/>
              </a:rPr>
              <a:t> </a:t>
            </a:r>
            <a:r>
              <a:rPr sz="1800" dirty="0">
                <a:latin typeface="Calibri"/>
                <a:cs typeface="Calibri"/>
              </a:rPr>
              <a:t>Response</a:t>
            </a:r>
            <a:r>
              <a:rPr sz="1800" spc="-85" dirty="0">
                <a:latin typeface="Calibri"/>
                <a:cs typeface="Calibri"/>
              </a:rPr>
              <a:t> </a:t>
            </a:r>
            <a:r>
              <a:rPr sz="1800" spc="-20" dirty="0">
                <a:latin typeface="Calibri"/>
                <a:cs typeface="Calibri"/>
              </a:rPr>
              <a:t>Time</a:t>
            </a:r>
            <a:endParaRPr sz="1800" dirty="0">
              <a:latin typeface="Calibri"/>
              <a:cs typeface="Calibri"/>
            </a:endParaRPr>
          </a:p>
          <a:p>
            <a:pPr marL="756285" lvl="1" indent="-286385">
              <a:lnSpc>
                <a:spcPct val="100000"/>
              </a:lnSpc>
              <a:spcBef>
                <a:spcPts val="434"/>
              </a:spcBef>
              <a:buFont typeface="Wingdings"/>
              <a:buChar char=""/>
              <a:tabLst>
                <a:tab pos="756285" algn="l"/>
              </a:tabLst>
            </a:pPr>
            <a:r>
              <a:rPr sz="1800" spc="-10" dirty="0">
                <a:latin typeface="Calibri"/>
                <a:cs typeface="Calibri"/>
              </a:rPr>
              <a:t>System</a:t>
            </a:r>
            <a:r>
              <a:rPr sz="1800" spc="-45" dirty="0">
                <a:latin typeface="Calibri"/>
                <a:cs typeface="Calibri"/>
              </a:rPr>
              <a:t> </a:t>
            </a:r>
            <a:r>
              <a:rPr sz="1800" spc="-10" dirty="0">
                <a:latin typeface="Calibri"/>
                <a:cs typeface="Calibri"/>
              </a:rPr>
              <a:t>Throughput</a:t>
            </a:r>
            <a:endParaRPr sz="1800" dirty="0">
              <a:latin typeface="Calibri"/>
              <a:cs typeface="Calibri"/>
            </a:endParaRPr>
          </a:p>
          <a:p>
            <a:pPr marL="756285" lvl="1" indent="-286385">
              <a:lnSpc>
                <a:spcPct val="100000"/>
              </a:lnSpc>
              <a:spcBef>
                <a:spcPts val="434"/>
              </a:spcBef>
              <a:buFont typeface="Wingdings"/>
              <a:buChar char=""/>
              <a:tabLst>
                <a:tab pos="756285" algn="l"/>
              </a:tabLst>
            </a:pPr>
            <a:r>
              <a:rPr sz="1800" dirty="0">
                <a:latin typeface="Calibri"/>
                <a:cs typeface="Calibri"/>
              </a:rPr>
              <a:t>Utilization</a:t>
            </a:r>
            <a:r>
              <a:rPr sz="1800" spc="-60" dirty="0">
                <a:latin typeface="Calibri"/>
                <a:cs typeface="Calibri"/>
              </a:rPr>
              <a:t> </a:t>
            </a:r>
            <a:r>
              <a:rPr lang="it-IT" spc="-60" dirty="0">
                <a:latin typeface="Calibri"/>
                <a:cs typeface="Calibri"/>
              </a:rPr>
              <a:t>of </a:t>
            </a:r>
            <a:r>
              <a:rPr lang="it-IT" spc="-60" dirty="0" err="1">
                <a:latin typeface="Calibri"/>
                <a:cs typeface="Calibri"/>
              </a:rPr>
              <a:t>each</a:t>
            </a:r>
            <a:r>
              <a:rPr lang="it-IT" spc="-60" dirty="0">
                <a:latin typeface="Calibri"/>
                <a:cs typeface="Calibri"/>
              </a:rPr>
              <a:t> stage</a:t>
            </a:r>
            <a:endParaRPr sz="1800"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pic>
        <p:nvPicPr>
          <p:cNvPr id="11" name="Picture 10" descr="A screenshot of a computer&#10;&#10;Description automatically generated">
            <a:extLst>
              <a:ext uri="{FF2B5EF4-FFF2-40B4-BE49-F238E27FC236}">
                <a16:creationId xmlns:a16="http://schemas.microsoft.com/office/drawing/2014/main" id="{BF9E24B2-5287-4007-E619-2601A0E5F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664" y="3276600"/>
            <a:ext cx="8256671" cy="2561253"/>
          </a:xfrm>
          <a:prstGeom prst="rect">
            <a:avLst/>
          </a:prstGeom>
        </p:spPr>
      </p:pic>
      <p:sp>
        <p:nvSpPr>
          <p:cNvPr id="12" name="object 10">
            <a:extLst>
              <a:ext uri="{FF2B5EF4-FFF2-40B4-BE49-F238E27FC236}">
                <a16:creationId xmlns:a16="http://schemas.microsoft.com/office/drawing/2014/main" id="{F578D3E3-2B53-E48C-4B77-3A54B0CAA01A}"/>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385" y="162890"/>
            <a:ext cx="7633615" cy="352661"/>
          </a:xfrm>
          <a:prstGeom prst="rect">
            <a:avLst/>
          </a:prstGeom>
        </p:spPr>
        <p:txBody>
          <a:bodyPr vert="horz" wrap="square" lIns="0" tIns="13970" rIns="0" bIns="0" rtlCol="0">
            <a:spAutoFit/>
          </a:bodyPr>
          <a:lstStyle/>
          <a:p>
            <a:pPr marL="12700">
              <a:lnSpc>
                <a:spcPct val="100000"/>
              </a:lnSpc>
              <a:spcBef>
                <a:spcPts val="110"/>
              </a:spcBef>
            </a:pPr>
            <a:r>
              <a:rPr lang="it-IT" spc="-10" dirty="0" err="1"/>
              <a:t>Results</a:t>
            </a:r>
            <a:r>
              <a:rPr lang="it-IT" spc="-10" dirty="0"/>
              <a:t>: 1 Audio, 1 Video and 1 VFX (</a:t>
            </a:r>
            <a:r>
              <a:rPr lang="it-IT" spc="-10" dirty="0" err="1"/>
              <a:t>not</a:t>
            </a:r>
            <a:r>
              <a:rPr lang="it-IT" spc="-10" dirty="0"/>
              <a:t> </a:t>
            </a:r>
            <a:r>
              <a:rPr lang="it-IT" spc="-10" dirty="0" err="1"/>
              <a:t>final</a:t>
            </a:r>
            <a:r>
              <a:rPr lang="it-IT" spc="-10" dirty="0"/>
              <a:t> </a:t>
            </a:r>
            <a:r>
              <a:rPr lang="it-IT" spc="-10" dirty="0" err="1"/>
              <a:t>result</a:t>
            </a:r>
            <a:r>
              <a:rPr lang="it-IT" spc="-10" dirty="0"/>
              <a:t>)</a:t>
            </a:r>
            <a:endParaRPr spc="-10" dirty="0"/>
          </a:p>
        </p:txBody>
      </p:sp>
      <p:sp>
        <p:nvSpPr>
          <p:cNvPr id="3" name="object 3"/>
          <p:cNvSpPr txBox="1"/>
          <p:nvPr/>
        </p:nvSpPr>
        <p:spPr>
          <a:xfrm>
            <a:off x="228600" y="1312663"/>
            <a:ext cx="7903845" cy="871392"/>
          </a:xfrm>
          <a:prstGeom prst="rect">
            <a:avLst/>
          </a:prstGeom>
        </p:spPr>
        <p:txBody>
          <a:bodyPr vert="horz" wrap="square" lIns="0" tIns="67945" rIns="0" bIns="0" rtlCol="0">
            <a:spAutoFit/>
          </a:bodyPr>
          <a:lstStyle/>
          <a:p>
            <a:pPr marL="12700">
              <a:lnSpc>
                <a:spcPct val="100000"/>
              </a:lnSpc>
              <a:spcBef>
                <a:spcPts val="535"/>
              </a:spcBef>
            </a:pPr>
            <a:r>
              <a:rPr lang="it-IT" sz="1600" dirty="0" err="1">
                <a:latin typeface="Calibri"/>
                <a:cs typeface="Calibri"/>
              </a:rPr>
              <a:t>Finally</a:t>
            </a:r>
            <a:r>
              <a:rPr sz="1600" dirty="0">
                <a:latin typeface="Calibri"/>
                <a:cs typeface="Calibri"/>
              </a:rPr>
              <a:t>,</a:t>
            </a:r>
            <a:r>
              <a:rPr sz="1600" spc="-5" dirty="0">
                <a:latin typeface="Calibri"/>
                <a:cs typeface="Calibri"/>
              </a:rPr>
              <a:t> </a:t>
            </a:r>
            <a:r>
              <a:rPr sz="1600" dirty="0">
                <a:latin typeface="Calibri"/>
                <a:cs typeface="Calibri"/>
              </a:rPr>
              <a:t>I</a:t>
            </a:r>
            <a:r>
              <a:rPr sz="1600" spc="-35" dirty="0">
                <a:latin typeface="Calibri"/>
                <a:cs typeface="Calibri"/>
              </a:rPr>
              <a:t> </a:t>
            </a:r>
            <a:r>
              <a:rPr sz="1600" dirty="0">
                <a:latin typeface="Calibri"/>
                <a:cs typeface="Calibri"/>
              </a:rPr>
              <a:t>performed</a:t>
            </a:r>
            <a:r>
              <a:rPr sz="1600" spc="15" dirty="0">
                <a:latin typeface="Calibri"/>
                <a:cs typeface="Calibri"/>
              </a:rPr>
              <a:t> </a:t>
            </a:r>
            <a:r>
              <a:rPr sz="1600" dirty="0">
                <a:latin typeface="Calibri"/>
                <a:cs typeface="Calibri"/>
              </a:rPr>
              <a:t>the</a:t>
            </a:r>
            <a:r>
              <a:rPr sz="1600" spc="-5" dirty="0">
                <a:latin typeface="Calibri"/>
                <a:cs typeface="Calibri"/>
              </a:rPr>
              <a:t> </a:t>
            </a:r>
            <a:r>
              <a:rPr sz="1600" b="1" spc="-20" dirty="0">
                <a:latin typeface="Calibri"/>
                <a:cs typeface="Calibri"/>
              </a:rPr>
              <a:t>What-</a:t>
            </a:r>
            <a:r>
              <a:rPr sz="1600" b="1" dirty="0">
                <a:latin typeface="Calibri"/>
                <a:cs typeface="Calibri"/>
              </a:rPr>
              <a:t>If</a:t>
            </a:r>
            <a:r>
              <a:rPr sz="1600" b="1" spc="-35" dirty="0">
                <a:latin typeface="Calibri"/>
                <a:cs typeface="Calibri"/>
              </a:rPr>
              <a:t> </a:t>
            </a:r>
            <a:r>
              <a:rPr sz="1600" b="1" dirty="0">
                <a:latin typeface="Calibri"/>
                <a:cs typeface="Calibri"/>
              </a:rPr>
              <a:t>analysis</a:t>
            </a:r>
            <a:r>
              <a:rPr sz="1600" b="1" spc="-50" dirty="0">
                <a:latin typeface="Calibri"/>
                <a:cs typeface="Calibri"/>
              </a:rPr>
              <a:t> </a:t>
            </a:r>
            <a:r>
              <a:rPr sz="1600" dirty="0">
                <a:latin typeface="Calibri"/>
                <a:cs typeface="Calibri"/>
              </a:rPr>
              <a:t>based on</a:t>
            </a:r>
            <a:r>
              <a:rPr sz="1600" spc="-20" dirty="0">
                <a:latin typeface="Calibri"/>
                <a:cs typeface="Calibri"/>
              </a:rPr>
              <a:t> </a:t>
            </a:r>
            <a:r>
              <a:rPr sz="1600" dirty="0">
                <a:latin typeface="Calibri"/>
                <a:cs typeface="Calibri"/>
              </a:rPr>
              <a:t>N</a:t>
            </a:r>
            <a:r>
              <a:rPr sz="1600" spc="-25" dirty="0">
                <a:latin typeface="Calibri"/>
                <a:cs typeface="Calibri"/>
              </a:rPr>
              <a:t> </a:t>
            </a:r>
            <a:r>
              <a:rPr lang="it-IT" sz="1600" spc="-25" dirty="0">
                <a:latin typeface="Calibri"/>
                <a:cs typeface="Calibri"/>
              </a:rPr>
              <a:t>and </a:t>
            </a:r>
            <a:r>
              <a:rPr lang="it-IT" sz="1600" spc="-25" dirty="0" err="1">
                <a:latin typeface="Calibri"/>
                <a:cs typeface="Calibri"/>
              </a:rPr>
              <a:t>considering</a:t>
            </a:r>
            <a:r>
              <a:rPr lang="it-IT" sz="1600" spc="-25" dirty="0">
                <a:latin typeface="Calibri"/>
                <a:cs typeface="Calibri"/>
              </a:rPr>
              <a:t> 1 </a:t>
            </a:r>
            <a:r>
              <a:rPr lang="it-IT" sz="1600" spc="-25" dirty="0" err="1">
                <a:latin typeface="Calibri"/>
                <a:cs typeface="Calibri"/>
              </a:rPr>
              <a:t>unit</a:t>
            </a:r>
            <a:r>
              <a:rPr lang="it-IT" sz="1600" spc="-25" dirty="0">
                <a:latin typeface="Calibri"/>
                <a:cs typeface="Calibri"/>
              </a:rPr>
              <a:t> for audio and video editing and VFX. </a:t>
            </a:r>
            <a:r>
              <a:rPr lang="it-IT" sz="1600" spc="-25" dirty="0" err="1">
                <a:latin typeface="Calibri"/>
                <a:cs typeface="Calibri"/>
              </a:rPr>
              <a:t>These</a:t>
            </a:r>
            <a:r>
              <a:rPr lang="it-IT" sz="1600" spc="-25" dirty="0">
                <a:latin typeface="Calibri"/>
                <a:cs typeface="Calibri"/>
              </a:rPr>
              <a:t> are the </a:t>
            </a:r>
            <a:r>
              <a:rPr lang="it-IT" sz="1600" spc="-25" dirty="0" err="1">
                <a:latin typeface="Calibri"/>
                <a:cs typeface="Calibri"/>
              </a:rPr>
              <a:t>results</a:t>
            </a:r>
            <a:r>
              <a:rPr lang="it-IT" sz="1600" spc="-25" dirty="0">
                <a:latin typeface="Calibri"/>
                <a:cs typeface="Calibri"/>
              </a:rPr>
              <a:t>:</a:t>
            </a:r>
          </a:p>
          <a:p>
            <a:pPr marL="12700">
              <a:lnSpc>
                <a:spcPct val="100000"/>
              </a:lnSpc>
              <a:spcBef>
                <a:spcPts val="535"/>
              </a:spcBef>
            </a:pPr>
            <a:r>
              <a:rPr lang="it-IT" sz="1600" b="1" spc="-25" dirty="0">
                <a:latin typeface="Calibri"/>
                <a:cs typeface="Calibri"/>
              </a:rPr>
              <a:t>System </a:t>
            </a:r>
            <a:r>
              <a:rPr lang="it-IT" sz="1600" b="1" spc="-25" dirty="0" err="1">
                <a:latin typeface="Calibri"/>
                <a:cs typeface="Calibri"/>
              </a:rPr>
              <a:t>Response</a:t>
            </a:r>
            <a:r>
              <a:rPr lang="it-IT" sz="1600" b="1" spc="-25" dirty="0">
                <a:latin typeface="Calibri"/>
                <a:cs typeface="Calibri"/>
              </a:rPr>
              <a:t> Time (Production time):</a:t>
            </a:r>
            <a:endParaRPr sz="1600" b="1"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pic>
        <p:nvPicPr>
          <p:cNvPr id="12" name="Picture 11" descr="A screenshot of a computer&#10;&#10;Description automatically generated">
            <a:extLst>
              <a:ext uri="{FF2B5EF4-FFF2-40B4-BE49-F238E27FC236}">
                <a16:creationId xmlns:a16="http://schemas.microsoft.com/office/drawing/2014/main" id="{190C644B-4550-BF41-1353-1E5F2B8ED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220742"/>
            <a:ext cx="4839944" cy="1049084"/>
          </a:xfrm>
          <a:prstGeom prst="rect">
            <a:avLst/>
          </a:prstGeom>
        </p:spPr>
      </p:pic>
      <p:sp>
        <p:nvSpPr>
          <p:cNvPr id="13" name="object 3">
            <a:extLst>
              <a:ext uri="{FF2B5EF4-FFF2-40B4-BE49-F238E27FC236}">
                <a16:creationId xmlns:a16="http://schemas.microsoft.com/office/drawing/2014/main" id="{782BBF76-C121-F516-BEDE-6BB9F121C061}"/>
              </a:ext>
            </a:extLst>
          </p:cNvPr>
          <p:cNvSpPr txBox="1"/>
          <p:nvPr/>
        </p:nvSpPr>
        <p:spPr>
          <a:xfrm>
            <a:off x="213360" y="3222275"/>
            <a:ext cx="7903845" cy="314830"/>
          </a:xfrm>
          <a:prstGeom prst="rect">
            <a:avLst/>
          </a:prstGeom>
        </p:spPr>
        <p:txBody>
          <a:bodyPr vert="horz" wrap="square" lIns="0" tIns="67945" rIns="0" bIns="0" rtlCol="0">
            <a:spAutoFit/>
          </a:bodyPr>
          <a:lstStyle/>
          <a:p>
            <a:pPr marL="12700">
              <a:lnSpc>
                <a:spcPct val="100000"/>
              </a:lnSpc>
              <a:spcBef>
                <a:spcPts val="535"/>
              </a:spcBef>
            </a:pPr>
            <a:r>
              <a:rPr lang="it-IT" sz="1600" b="1" spc="-25" dirty="0">
                <a:latin typeface="Calibri"/>
                <a:cs typeface="Calibri"/>
              </a:rPr>
              <a:t>System Throughput:</a:t>
            </a:r>
            <a:endParaRPr sz="1600" b="1" dirty="0">
              <a:latin typeface="Calibri"/>
              <a:cs typeface="Calibri"/>
            </a:endParaRPr>
          </a:p>
        </p:txBody>
      </p:sp>
      <p:pic>
        <p:nvPicPr>
          <p:cNvPr id="15" name="Picture 14" descr="A screenshot of a computer&#10;&#10;Description automatically generated">
            <a:extLst>
              <a:ext uri="{FF2B5EF4-FFF2-40B4-BE49-F238E27FC236}">
                <a16:creationId xmlns:a16="http://schemas.microsoft.com/office/drawing/2014/main" id="{1CBFBAE0-7C3B-D028-892D-4F889AAA6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561600"/>
            <a:ext cx="4949365" cy="1013725"/>
          </a:xfrm>
          <a:prstGeom prst="rect">
            <a:avLst/>
          </a:prstGeom>
        </p:spPr>
      </p:pic>
      <p:sp>
        <p:nvSpPr>
          <p:cNvPr id="18" name="object 3">
            <a:extLst>
              <a:ext uri="{FF2B5EF4-FFF2-40B4-BE49-F238E27FC236}">
                <a16:creationId xmlns:a16="http://schemas.microsoft.com/office/drawing/2014/main" id="{B2ABE613-F73F-858C-CBE3-7FFCD888BA6B}"/>
              </a:ext>
            </a:extLst>
          </p:cNvPr>
          <p:cNvSpPr txBox="1"/>
          <p:nvPr/>
        </p:nvSpPr>
        <p:spPr>
          <a:xfrm>
            <a:off x="213359" y="4706199"/>
            <a:ext cx="7903845" cy="1299715"/>
          </a:xfrm>
          <a:prstGeom prst="rect">
            <a:avLst/>
          </a:prstGeom>
        </p:spPr>
        <p:txBody>
          <a:bodyPr vert="horz" wrap="square" lIns="0" tIns="67945" rIns="0" bIns="0" rtlCol="0">
            <a:spAutoFit/>
          </a:bodyPr>
          <a:lstStyle/>
          <a:p>
            <a:pPr marL="12700">
              <a:lnSpc>
                <a:spcPct val="100000"/>
              </a:lnSpc>
              <a:spcBef>
                <a:spcPts val="535"/>
              </a:spcBef>
            </a:pPr>
            <a:r>
              <a:rPr lang="it-IT" sz="1600" dirty="0">
                <a:latin typeface="Calibri"/>
                <a:cs typeface="Calibri"/>
              </a:rPr>
              <a:t>So, </a:t>
            </a:r>
            <a:r>
              <a:rPr lang="it-IT" sz="1600" dirty="0" err="1">
                <a:latin typeface="Calibri"/>
                <a:cs typeface="Calibri"/>
              </a:rPr>
              <a:t>considering</a:t>
            </a:r>
            <a:r>
              <a:rPr lang="it-IT" sz="1600" dirty="0">
                <a:latin typeface="Calibri"/>
                <a:cs typeface="Calibri"/>
              </a:rPr>
              <a:t> a production time &lt;= 60 days </a:t>
            </a:r>
            <a:r>
              <a:rPr lang="it-IT" sz="1600" dirty="0" err="1">
                <a:latin typeface="Calibri"/>
                <a:cs typeface="Calibri"/>
              </a:rPr>
              <a:t>we</a:t>
            </a:r>
            <a:r>
              <a:rPr lang="it-IT" sz="1600" dirty="0">
                <a:latin typeface="Calibri"/>
                <a:cs typeface="Calibri"/>
              </a:rPr>
              <a:t> can </a:t>
            </a:r>
            <a:r>
              <a:rPr lang="it-IT" sz="1600" dirty="0" err="1">
                <a:latin typeface="Calibri"/>
                <a:cs typeface="Calibri"/>
              </a:rPr>
              <a:t>have</a:t>
            </a:r>
            <a:r>
              <a:rPr lang="it-IT" sz="1600" dirty="0">
                <a:latin typeface="Calibri"/>
                <a:cs typeface="Calibri"/>
              </a:rPr>
              <a:t> N = 5 (</a:t>
            </a:r>
            <a:r>
              <a:rPr lang="it-IT" sz="1600" dirty="0" err="1">
                <a:latin typeface="Calibri"/>
                <a:cs typeface="Calibri"/>
              </a:rPr>
              <a:t>number</a:t>
            </a:r>
            <a:r>
              <a:rPr lang="it-IT" sz="1600" dirty="0">
                <a:latin typeface="Calibri"/>
                <a:cs typeface="Calibri"/>
              </a:rPr>
              <a:t> of </a:t>
            </a:r>
            <a:r>
              <a:rPr lang="it-IT" sz="1600" dirty="0" err="1">
                <a:latin typeface="Calibri"/>
                <a:cs typeface="Calibri"/>
              </a:rPr>
              <a:t>episodes</a:t>
            </a:r>
            <a:r>
              <a:rPr lang="it-IT" sz="1600" dirty="0">
                <a:latin typeface="Calibri"/>
                <a:cs typeface="Calibri"/>
              </a:rPr>
              <a:t>) with a </a:t>
            </a:r>
            <a:r>
              <a:rPr lang="it-IT" sz="1600" dirty="0" err="1">
                <a:latin typeface="Calibri"/>
                <a:cs typeface="Calibri"/>
              </a:rPr>
              <a:t>mean</a:t>
            </a:r>
            <a:r>
              <a:rPr lang="it-IT" sz="1600" dirty="0">
                <a:latin typeface="Calibri"/>
                <a:cs typeface="Calibri"/>
              </a:rPr>
              <a:t> throughput </a:t>
            </a:r>
            <a:r>
              <a:rPr lang="it-IT" sz="1600" dirty="0" err="1">
                <a:latin typeface="Calibri"/>
                <a:cs typeface="Calibri"/>
              </a:rPr>
              <a:t>value</a:t>
            </a:r>
            <a:r>
              <a:rPr lang="it-IT" sz="1600" dirty="0">
                <a:latin typeface="Calibri"/>
                <a:cs typeface="Calibri"/>
              </a:rPr>
              <a:t> = 0.0838</a:t>
            </a:r>
            <a:br>
              <a:rPr lang="it-IT" sz="1600" dirty="0">
                <a:latin typeface="Calibri"/>
                <a:cs typeface="Calibri"/>
              </a:rPr>
            </a:br>
            <a:br>
              <a:rPr lang="it-IT" sz="1600" dirty="0">
                <a:latin typeface="Calibri"/>
                <a:cs typeface="Calibri"/>
              </a:rPr>
            </a:br>
            <a:r>
              <a:rPr lang="it-IT" sz="1600" dirty="0" err="1">
                <a:latin typeface="Calibri"/>
                <a:cs typeface="Calibri"/>
              </a:rPr>
              <a:t>However</a:t>
            </a:r>
            <a:r>
              <a:rPr lang="it-IT" sz="1600" dirty="0">
                <a:latin typeface="Calibri"/>
                <a:cs typeface="Calibri"/>
              </a:rPr>
              <a:t>, with </a:t>
            </a:r>
            <a:r>
              <a:rPr lang="it-IT" sz="1600" dirty="0" err="1">
                <a:latin typeface="Calibri"/>
                <a:cs typeface="Calibri"/>
              </a:rPr>
              <a:t>this</a:t>
            </a:r>
            <a:r>
              <a:rPr lang="it-IT" sz="1600" dirty="0">
                <a:latin typeface="Calibri"/>
                <a:cs typeface="Calibri"/>
              </a:rPr>
              <a:t> </a:t>
            </a:r>
            <a:r>
              <a:rPr lang="it-IT" sz="1600" dirty="0" err="1">
                <a:latin typeface="Calibri"/>
                <a:cs typeface="Calibri"/>
              </a:rPr>
              <a:t>configuration</a:t>
            </a:r>
            <a:r>
              <a:rPr lang="it-IT" sz="1600" dirty="0">
                <a:latin typeface="Calibri"/>
                <a:cs typeface="Calibri"/>
              </a:rPr>
              <a:t> the VFX stage </a:t>
            </a:r>
            <a:r>
              <a:rPr lang="it-IT" sz="1600" dirty="0" err="1">
                <a:latin typeface="Calibri"/>
                <a:cs typeface="Calibri"/>
              </a:rPr>
              <a:t>has</a:t>
            </a:r>
            <a:r>
              <a:rPr lang="it-IT" sz="1600" dirty="0">
                <a:latin typeface="Calibri"/>
                <a:cs typeface="Calibri"/>
              </a:rPr>
              <a:t> the </a:t>
            </a:r>
            <a:r>
              <a:rPr lang="it-IT" sz="1600" dirty="0" err="1">
                <a:latin typeface="Calibri"/>
                <a:cs typeface="Calibri"/>
              </a:rPr>
              <a:t>higher</a:t>
            </a:r>
            <a:r>
              <a:rPr lang="it-IT" sz="1600" dirty="0">
                <a:latin typeface="Calibri"/>
                <a:cs typeface="Calibri"/>
              </a:rPr>
              <a:t> </a:t>
            </a:r>
            <a:r>
              <a:rPr lang="it-IT" sz="1600" dirty="0" err="1">
                <a:latin typeface="Calibri"/>
                <a:cs typeface="Calibri"/>
              </a:rPr>
              <a:t>utilization</a:t>
            </a:r>
            <a:r>
              <a:rPr lang="it-IT" sz="1600" dirty="0">
                <a:latin typeface="Calibri"/>
                <a:cs typeface="Calibri"/>
              </a:rPr>
              <a:t>; so I </a:t>
            </a:r>
            <a:r>
              <a:rPr lang="it-IT" sz="1600" dirty="0" err="1">
                <a:latin typeface="Calibri"/>
                <a:cs typeface="Calibri"/>
              </a:rPr>
              <a:t>added</a:t>
            </a:r>
            <a:r>
              <a:rPr lang="it-IT" sz="1600" dirty="0">
                <a:latin typeface="Calibri"/>
                <a:cs typeface="Calibri"/>
              </a:rPr>
              <a:t> 1 </a:t>
            </a:r>
            <a:r>
              <a:rPr lang="it-IT" sz="1600" dirty="0" err="1">
                <a:latin typeface="Calibri"/>
                <a:cs typeface="Calibri"/>
              </a:rPr>
              <a:t>unit</a:t>
            </a:r>
            <a:r>
              <a:rPr lang="it-IT" sz="1600" dirty="0">
                <a:latin typeface="Calibri"/>
                <a:cs typeface="Calibri"/>
              </a:rPr>
              <a:t> for </a:t>
            </a:r>
            <a:r>
              <a:rPr lang="it-IT" sz="1600" dirty="0" err="1">
                <a:latin typeface="Calibri"/>
                <a:cs typeface="Calibri"/>
              </a:rPr>
              <a:t>this</a:t>
            </a:r>
            <a:r>
              <a:rPr lang="it-IT" sz="1600" dirty="0">
                <a:latin typeface="Calibri"/>
                <a:cs typeface="Calibri"/>
              </a:rPr>
              <a:t> station.</a:t>
            </a:r>
            <a:endParaRPr sz="1600" dirty="0">
              <a:latin typeface="Calibri"/>
              <a:cs typeface="Calibri"/>
            </a:endParaRPr>
          </a:p>
        </p:txBody>
      </p:sp>
      <p:sp>
        <p:nvSpPr>
          <p:cNvPr id="19" name="object 10">
            <a:extLst>
              <a:ext uri="{FF2B5EF4-FFF2-40B4-BE49-F238E27FC236}">
                <a16:creationId xmlns:a16="http://schemas.microsoft.com/office/drawing/2014/main" id="{CD383D20-7819-B915-793D-AAFF896DE54E}"/>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385" y="162890"/>
            <a:ext cx="7633615" cy="352661"/>
          </a:xfrm>
          <a:prstGeom prst="rect">
            <a:avLst/>
          </a:prstGeom>
        </p:spPr>
        <p:txBody>
          <a:bodyPr vert="horz" wrap="square" lIns="0" tIns="13970" rIns="0" bIns="0" rtlCol="0">
            <a:spAutoFit/>
          </a:bodyPr>
          <a:lstStyle/>
          <a:p>
            <a:pPr marL="12700">
              <a:lnSpc>
                <a:spcPct val="100000"/>
              </a:lnSpc>
              <a:spcBef>
                <a:spcPts val="110"/>
              </a:spcBef>
            </a:pPr>
            <a:r>
              <a:rPr lang="it-IT" spc="-10" dirty="0" err="1"/>
              <a:t>Results</a:t>
            </a:r>
            <a:r>
              <a:rPr lang="it-IT" spc="-10" dirty="0"/>
              <a:t>: 1 Audio, 1 Video and 2 VFX (</a:t>
            </a:r>
            <a:r>
              <a:rPr lang="it-IT" spc="-10" dirty="0" err="1"/>
              <a:t>not</a:t>
            </a:r>
            <a:r>
              <a:rPr lang="it-IT" spc="-10" dirty="0"/>
              <a:t> </a:t>
            </a:r>
            <a:r>
              <a:rPr lang="it-IT" spc="-10" dirty="0" err="1"/>
              <a:t>final</a:t>
            </a:r>
            <a:r>
              <a:rPr lang="it-IT" spc="-10" dirty="0"/>
              <a:t> </a:t>
            </a:r>
            <a:r>
              <a:rPr lang="it-IT" spc="-10" dirty="0" err="1"/>
              <a:t>result</a:t>
            </a:r>
            <a:r>
              <a:rPr lang="it-IT" spc="-10" dirty="0"/>
              <a:t>)</a:t>
            </a:r>
            <a:endParaRPr spc="-10" dirty="0"/>
          </a:p>
        </p:txBody>
      </p:sp>
      <p:sp>
        <p:nvSpPr>
          <p:cNvPr id="3" name="object 3"/>
          <p:cNvSpPr txBox="1"/>
          <p:nvPr/>
        </p:nvSpPr>
        <p:spPr>
          <a:xfrm>
            <a:off x="228600" y="1312663"/>
            <a:ext cx="7903845" cy="871392"/>
          </a:xfrm>
          <a:prstGeom prst="rect">
            <a:avLst/>
          </a:prstGeom>
        </p:spPr>
        <p:txBody>
          <a:bodyPr vert="horz" wrap="square" lIns="0" tIns="67945" rIns="0" bIns="0" rtlCol="0">
            <a:spAutoFit/>
          </a:bodyPr>
          <a:lstStyle/>
          <a:p>
            <a:pPr marL="12700">
              <a:lnSpc>
                <a:spcPct val="100000"/>
              </a:lnSpc>
              <a:spcBef>
                <a:spcPts val="535"/>
              </a:spcBef>
            </a:pPr>
            <a:r>
              <a:rPr lang="it-IT" sz="1600" spc="-5" dirty="0" err="1">
                <a:latin typeface="Calibri"/>
                <a:cs typeface="Calibri"/>
              </a:rPr>
              <a:t>Now</a:t>
            </a:r>
            <a:r>
              <a:rPr lang="it-IT" sz="1600" spc="-5" dirty="0">
                <a:latin typeface="Calibri"/>
                <a:cs typeface="Calibri"/>
              </a:rPr>
              <a:t> </a:t>
            </a:r>
            <a:r>
              <a:rPr sz="1600" dirty="0">
                <a:latin typeface="Calibri"/>
                <a:cs typeface="Calibri"/>
              </a:rPr>
              <a:t>I</a:t>
            </a:r>
            <a:r>
              <a:rPr sz="1600" spc="-35" dirty="0">
                <a:latin typeface="Calibri"/>
                <a:cs typeface="Calibri"/>
              </a:rPr>
              <a:t> </a:t>
            </a:r>
            <a:r>
              <a:rPr sz="1600" dirty="0">
                <a:latin typeface="Calibri"/>
                <a:cs typeface="Calibri"/>
              </a:rPr>
              <a:t>performed</a:t>
            </a:r>
            <a:r>
              <a:rPr sz="1600" spc="15" dirty="0">
                <a:latin typeface="Calibri"/>
                <a:cs typeface="Calibri"/>
              </a:rPr>
              <a:t> </a:t>
            </a:r>
            <a:r>
              <a:rPr sz="1600" dirty="0">
                <a:latin typeface="Calibri"/>
                <a:cs typeface="Calibri"/>
              </a:rPr>
              <a:t>the</a:t>
            </a:r>
            <a:r>
              <a:rPr sz="1600" spc="-5" dirty="0">
                <a:latin typeface="Calibri"/>
                <a:cs typeface="Calibri"/>
              </a:rPr>
              <a:t> </a:t>
            </a:r>
            <a:r>
              <a:rPr sz="1600" b="1" spc="-20" dirty="0">
                <a:latin typeface="Calibri"/>
                <a:cs typeface="Calibri"/>
              </a:rPr>
              <a:t>What-</a:t>
            </a:r>
            <a:r>
              <a:rPr sz="1600" b="1" dirty="0">
                <a:latin typeface="Calibri"/>
                <a:cs typeface="Calibri"/>
              </a:rPr>
              <a:t>If</a:t>
            </a:r>
            <a:r>
              <a:rPr sz="1600" b="1" spc="-35" dirty="0">
                <a:latin typeface="Calibri"/>
                <a:cs typeface="Calibri"/>
              </a:rPr>
              <a:t> </a:t>
            </a:r>
            <a:r>
              <a:rPr sz="1600" b="1" dirty="0">
                <a:latin typeface="Calibri"/>
                <a:cs typeface="Calibri"/>
              </a:rPr>
              <a:t>analysis</a:t>
            </a:r>
            <a:r>
              <a:rPr sz="1600" b="1" spc="-50" dirty="0">
                <a:latin typeface="Calibri"/>
                <a:cs typeface="Calibri"/>
              </a:rPr>
              <a:t> </a:t>
            </a:r>
            <a:r>
              <a:rPr sz="1600" dirty="0">
                <a:latin typeface="Calibri"/>
                <a:cs typeface="Calibri"/>
              </a:rPr>
              <a:t>based on</a:t>
            </a:r>
            <a:r>
              <a:rPr sz="1600" spc="-20" dirty="0">
                <a:latin typeface="Calibri"/>
                <a:cs typeface="Calibri"/>
              </a:rPr>
              <a:t> </a:t>
            </a:r>
            <a:r>
              <a:rPr sz="1600" dirty="0">
                <a:latin typeface="Calibri"/>
                <a:cs typeface="Calibri"/>
              </a:rPr>
              <a:t>N</a:t>
            </a:r>
            <a:r>
              <a:rPr sz="1600" spc="-25" dirty="0">
                <a:latin typeface="Calibri"/>
                <a:cs typeface="Calibri"/>
              </a:rPr>
              <a:t> </a:t>
            </a:r>
            <a:r>
              <a:rPr lang="it-IT" sz="1600" spc="-25" dirty="0">
                <a:latin typeface="Calibri"/>
                <a:cs typeface="Calibri"/>
              </a:rPr>
              <a:t>and </a:t>
            </a:r>
            <a:r>
              <a:rPr lang="it-IT" sz="1600" spc="-25" dirty="0" err="1">
                <a:latin typeface="Calibri"/>
                <a:cs typeface="Calibri"/>
              </a:rPr>
              <a:t>considering</a:t>
            </a:r>
            <a:r>
              <a:rPr lang="it-IT" sz="1600" spc="-25" dirty="0">
                <a:latin typeface="Calibri"/>
                <a:cs typeface="Calibri"/>
              </a:rPr>
              <a:t> 1 </a:t>
            </a:r>
            <a:r>
              <a:rPr lang="it-IT" sz="1600" spc="-25" dirty="0" err="1">
                <a:latin typeface="Calibri"/>
                <a:cs typeface="Calibri"/>
              </a:rPr>
              <a:t>unit</a:t>
            </a:r>
            <a:r>
              <a:rPr lang="it-IT" sz="1600" spc="-25" dirty="0">
                <a:latin typeface="Calibri"/>
                <a:cs typeface="Calibri"/>
              </a:rPr>
              <a:t> for audio and video editing and 2 VFX (</a:t>
            </a:r>
            <a:r>
              <a:rPr lang="it-IT" sz="1600" spc="-25" dirty="0" err="1">
                <a:latin typeface="Calibri"/>
                <a:cs typeface="Calibri"/>
              </a:rPr>
              <a:t>selecting</a:t>
            </a:r>
            <a:r>
              <a:rPr lang="it-IT" sz="1600" spc="-25" dirty="0">
                <a:latin typeface="Calibri"/>
                <a:cs typeface="Calibri"/>
              </a:rPr>
              <a:t> 2 servers in the </a:t>
            </a:r>
            <a:r>
              <a:rPr lang="it-IT" sz="1600" spc="-25" dirty="0" err="1">
                <a:latin typeface="Calibri"/>
                <a:cs typeface="Calibri"/>
              </a:rPr>
              <a:t>configuration</a:t>
            </a:r>
            <a:r>
              <a:rPr lang="it-IT" sz="1600" spc="-25" dirty="0">
                <a:latin typeface="Calibri"/>
                <a:cs typeface="Calibri"/>
              </a:rPr>
              <a:t>). </a:t>
            </a:r>
            <a:r>
              <a:rPr lang="it-IT" sz="1600" spc="-25" dirty="0" err="1">
                <a:latin typeface="Calibri"/>
                <a:cs typeface="Calibri"/>
              </a:rPr>
              <a:t>These</a:t>
            </a:r>
            <a:r>
              <a:rPr lang="it-IT" sz="1600" spc="-25" dirty="0">
                <a:latin typeface="Calibri"/>
                <a:cs typeface="Calibri"/>
              </a:rPr>
              <a:t> are the </a:t>
            </a:r>
            <a:r>
              <a:rPr lang="it-IT" sz="1600" spc="-25" dirty="0" err="1">
                <a:latin typeface="Calibri"/>
                <a:cs typeface="Calibri"/>
              </a:rPr>
              <a:t>results</a:t>
            </a:r>
            <a:r>
              <a:rPr lang="it-IT" sz="1600" spc="-25" dirty="0">
                <a:latin typeface="Calibri"/>
                <a:cs typeface="Calibri"/>
              </a:rPr>
              <a:t>:</a:t>
            </a:r>
          </a:p>
          <a:p>
            <a:pPr marL="12700">
              <a:lnSpc>
                <a:spcPct val="100000"/>
              </a:lnSpc>
              <a:spcBef>
                <a:spcPts val="535"/>
              </a:spcBef>
            </a:pPr>
            <a:r>
              <a:rPr lang="it-IT" sz="1600" b="1" spc="-25" dirty="0">
                <a:latin typeface="Calibri"/>
                <a:cs typeface="Calibri"/>
              </a:rPr>
              <a:t>System </a:t>
            </a:r>
            <a:r>
              <a:rPr lang="it-IT" sz="1600" b="1" spc="-25" dirty="0" err="1">
                <a:latin typeface="Calibri"/>
                <a:cs typeface="Calibri"/>
              </a:rPr>
              <a:t>Response</a:t>
            </a:r>
            <a:r>
              <a:rPr lang="it-IT" sz="1600" b="1" spc="-25" dirty="0">
                <a:latin typeface="Calibri"/>
                <a:cs typeface="Calibri"/>
              </a:rPr>
              <a:t> Time (Production time):</a:t>
            </a:r>
            <a:endParaRPr sz="1600" b="1"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13" name="object 3">
            <a:extLst>
              <a:ext uri="{FF2B5EF4-FFF2-40B4-BE49-F238E27FC236}">
                <a16:creationId xmlns:a16="http://schemas.microsoft.com/office/drawing/2014/main" id="{782BBF76-C121-F516-BEDE-6BB9F121C061}"/>
              </a:ext>
            </a:extLst>
          </p:cNvPr>
          <p:cNvSpPr txBox="1"/>
          <p:nvPr/>
        </p:nvSpPr>
        <p:spPr>
          <a:xfrm>
            <a:off x="213360" y="3222275"/>
            <a:ext cx="7903845" cy="314830"/>
          </a:xfrm>
          <a:prstGeom prst="rect">
            <a:avLst/>
          </a:prstGeom>
        </p:spPr>
        <p:txBody>
          <a:bodyPr vert="horz" wrap="square" lIns="0" tIns="67945" rIns="0" bIns="0" rtlCol="0">
            <a:spAutoFit/>
          </a:bodyPr>
          <a:lstStyle/>
          <a:p>
            <a:pPr marL="12700">
              <a:lnSpc>
                <a:spcPct val="100000"/>
              </a:lnSpc>
              <a:spcBef>
                <a:spcPts val="535"/>
              </a:spcBef>
            </a:pPr>
            <a:r>
              <a:rPr lang="it-IT" sz="1600" b="1" spc="-25" dirty="0">
                <a:latin typeface="Calibri"/>
                <a:cs typeface="Calibri"/>
              </a:rPr>
              <a:t>System Throughput:</a:t>
            </a:r>
            <a:endParaRPr sz="1600" b="1" dirty="0">
              <a:latin typeface="Calibri"/>
              <a:cs typeface="Calibri"/>
            </a:endParaRPr>
          </a:p>
        </p:txBody>
      </p:sp>
      <p:sp>
        <p:nvSpPr>
          <p:cNvPr id="18" name="object 3">
            <a:extLst>
              <a:ext uri="{FF2B5EF4-FFF2-40B4-BE49-F238E27FC236}">
                <a16:creationId xmlns:a16="http://schemas.microsoft.com/office/drawing/2014/main" id="{B2ABE613-F73F-858C-CBE3-7FFCD888BA6B}"/>
              </a:ext>
            </a:extLst>
          </p:cNvPr>
          <p:cNvSpPr txBox="1"/>
          <p:nvPr/>
        </p:nvSpPr>
        <p:spPr>
          <a:xfrm>
            <a:off x="213359" y="4706199"/>
            <a:ext cx="7903845" cy="1299715"/>
          </a:xfrm>
          <a:prstGeom prst="rect">
            <a:avLst/>
          </a:prstGeom>
        </p:spPr>
        <p:txBody>
          <a:bodyPr vert="horz" wrap="square" lIns="0" tIns="67945" rIns="0" bIns="0" rtlCol="0">
            <a:spAutoFit/>
          </a:bodyPr>
          <a:lstStyle/>
          <a:p>
            <a:pPr marL="12700">
              <a:lnSpc>
                <a:spcPct val="100000"/>
              </a:lnSpc>
              <a:spcBef>
                <a:spcPts val="535"/>
              </a:spcBef>
            </a:pPr>
            <a:r>
              <a:rPr lang="it-IT" sz="1600" dirty="0">
                <a:latin typeface="Calibri"/>
                <a:cs typeface="Calibri"/>
              </a:rPr>
              <a:t>So, </a:t>
            </a:r>
            <a:r>
              <a:rPr lang="it-IT" sz="1600" dirty="0" err="1">
                <a:latin typeface="Calibri"/>
                <a:cs typeface="Calibri"/>
              </a:rPr>
              <a:t>considering</a:t>
            </a:r>
            <a:r>
              <a:rPr lang="it-IT" sz="1600" dirty="0">
                <a:latin typeface="Calibri"/>
                <a:cs typeface="Calibri"/>
              </a:rPr>
              <a:t> a production time &lt;= 60 days </a:t>
            </a:r>
            <a:r>
              <a:rPr lang="it-IT" sz="1600" dirty="0" err="1">
                <a:latin typeface="Calibri"/>
                <a:cs typeface="Calibri"/>
              </a:rPr>
              <a:t>we</a:t>
            </a:r>
            <a:r>
              <a:rPr lang="it-IT" sz="1600" dirty="0">
                <a:latin typeface="Calibri"/>
                <a:cs typeface="Calibri"/>
              </a:rPr>
              <a:t> can </a:t>
            </a:r>
            <a:r>
              <a:rPr lang="it-IT" sz="1600" dirty="0" err="1">
                <a:latin typeface="Calibri"/>
                <a:cs typeface="Calibri"/>
              </a:rPr>
              <a:t>have</a:t>
            </a:r>
            <a:r>
              <a:rPr lang="it-IT" sz="1600" dirty="0">
                <a:latin typeface="Calibri"/>
                <a:cs typeface="Calibri"/>
              </a:rPr>
              <a:t> N = 6 (</a:t>
            </a:r>
            <a:r>
              <a:rPr lang="it-IT" sz="1600" dirty="0" err="1">
                <a:latin typeface="Calibri"/>
                <a:cs typeface="Calibri"/>
              </a:rPr>
              <a:t>number</a:t>
            </a:r>
            <a:r>
              <a:rPr lang="it-IT" sz="1600" dirty="0">
                <a:latin typeface="Calibri"/>
                <a:cs typeface="Calibri"/>
              </a:rPr>
              <a:t> of </a:t>
            </a:r>
            <a:r>
              <a:rPr lang="it-IT" sz="1600" dirty="0" err="1">
                <a:latin typeface="Calibri"/>
                <a:cs typeface="Calibri"/>
              </a:rPr>
              <a:t>episodes</a:t>
            </a:r>
            <a:r>
              <a:rPr lang="it-IT" sz="1600" dirty="0">
                <a:latin typeface="Calibri"/>
                <a:cs typeface="Calibri"/>
              </a:rPr>
              <a:t>) with a </a:t>
            </a:r>
            <a:r>
              <a:rPr lang="it-IT" sz="1600" dirty="0" err="1">
                <a:latin typeface="Calibri"/>
                <a:cs typeface="Calibri"/>
              </a:rPr>
              <a:t>mean</a:t>
            </a:r>
            <a:r>
              <a:rPr lang="it-IT" sz="1600" dirty="0">
                <a:latin typeface="Calibri"/>
                <a:cs typeface="Calibri"/>
              </a:rPr>
              <a:t> throughput </a:t>
            </a:r>
            <a:r>
              <a:rPr lang="it-IT" sz="1600" dirty="0" err="1">
                <a:latin typeface="Calibri"/>
                <a:cs typeface="Calibri"/>
              </a:rPr>
              <a:t>value</a:t>
            </a:r>
            <a:r>
              <a:rPr lang="it-IT" sz="1600" dirty="0">
                <a:latin typeface="Calibri"/>
                <a:cs typeface="Calibri"/>
              </a:rPr>
              <a:t> = 0.1031 (the throughput </a:t>
            </a:r>
            <a:r>
              <a:rPr lang="it-IT" sz="1600" dirty="0" err="1">
                <a:latin typeface="Calibri"/>
                <a:cs typeface="Calibri"/>
              </a:rPr>
              <a:t>has</a:t>
            </a:r>
            <a:r>
              <a:rPr lang="it-IT" sz="1600" dirty="0">
                <a:latin typeface="Calibri"/>
                <a:cs typeface="Calibri"/>
              </a:rPr>
              <a:t> </a:t>
            </a:r>
            <a:r>
              <a:rPr lang="it-IT" sz="1600" dirty="0" err="1">
                <a:latin typeface="Calibri"/>
                <a:cs typeface="Calibri"/>
              </a:rPr>
              <a:t>increased</a:t>
            </a:r>
            <a:r>
              <a:rPr lang="it-IT" sz="1600" dirty="0">
                <a:latin typeface="Calibri"/>
                <a:cs typeface="Calibri"/>
              </a:rPr>
              <a:t>)</a:t>
            </a:r>
            <a:br>
              <a:rPr lang="it-IT" sz="1600" dirty="0">
                <a:latin typeface="Calibri"/>
                <a:cs typeface="Calibri"/>
              </a:rPr>
            </a:br>
            <a:br>
              <a:rPr lang="it-IT" sz="1600" dirty="0">
                <a:latin typeface="Calibri"/>
                <a:cs typeface="Calibri"/>
              </a:rPr>
            </a:br>
            <a:r>
              <a:rPr lang="it-IT" sz="1600" dirty="0" err="1">
                <a:latin typeface="Calibri"/>
                <a:cs typeface="Calibri"/>
              </a:rPr>
              <a:t>However</a:t>
            </a:r>
            <a:r>
              <a:rPr lang="it-IT" sz="1600" dirty="0">
                <a:latin typeface="Calibri"/>
                <a:cs typeface="Calibri"/>
              </a:rPr>
              <a:t>, with </a:t>
            </a:r>
            <a:r>
              <a:rPr lang="it-IT" sz="1600" dirty="0" err="1">
                <a:latin typeface="Calibri"/>
                <a:cs typeface="Calibri"/>
              </a:rPr>
              <a:t>this</a:t>
            </a:r>
            <a:r>
              <a:rPr lang="it-IT" sz="1600" dirty="0">
                <a:latin typeface="Calibri"/>
                <a:cs typeface="Calibri"/>
              </a:rPr>
              <a:t> </a:t>
            </a:r>
            <a:r>
              <a:rPr lang="it-IT" sz="1600" dirty="0" err="1">
                <a:latin typeface="Calibri"/>
                <a:cs typeface="Calibri"/>
              </a:rPr>
              <a:t>configuration</a:t>
            </a:r>
            <a:r>
              <a:rPr lang="it-IT" sz="1600" dirty="0">
                <a:latin typeface="Calibri"/>
                <a:cs typeface="Calibri"/>
              </a:rPr>
              <a:t> the Video Editing stage </a:t>
            </a:r>
            <a:r>
              <a:rPr lang="it-IT" sz="1600" dirty="0" err="1">
                <a:latin typeface="Calibri"/>
                <a:cs typeface="Calibri"/>
              </a:rPr>
              <a:t>has</a:t>
            </a:r>
            <a:r>
              <a:rPr lang="it-IT" sz="1600" dirty="0">
                <a:latin typeface="Calibri"/>
                <a:cs typeface="Calibri"/>
              </a:rPr>
              <a:t> the </a:t>
            </a:r>
            <a:r>
              <a:rPr lang="it-IT" sz="1600" dirty="0" err="1">
                <a:latin typeface="Calibri"/>
                <a:cs typeface="Calibri"/>
              </a:rPr>
              <a:t>higher</a:t>
            </a:r>
            <a:r>
              <a:rPr lang="it-IT" sz="1600" dirty="0">
                <a:latin typeface="Calibri"/>
                <a:cs typeface="Calibri"/>
              </a:rPr>
              <a:t> </a:t>
            </a:r>
            <a:r>
              <a:rPr lang="it-IT" sz="1600" dirty="0" err="1">
                <a:latin typeface="Calibri"/>
                <a:cs typeface="Calibri"/>
              </a:rPr>
              <a:t>utilization</a:t>
            </a:r>
            <a:r>
              <a:rPr lang="it-IT" sz="1600" dirty="0">
                <a:latin typeface="Calibri"/>
                <a:cs typeface="Calibri"/>
              </a:rPr>
              <a:t>; so I </a:t>
            </a:r>
            <a:r>
              <a:rPr lang="it-IT" sz="1600" dirty="0" err="1">
                <a:latin typeface="Calibri"/>
                <a:cs typeface="Calibri"/>
              </a:rPr>
              <a:t>added</a:t>
            </a:r>
            <a:r>
              <a:rPr lang="it-IT" sz="1600" dirty="0">
                <a:latin typeface="Calibri"/>
                <a:cs typeface="Calibri"/>
              </a:rPr>
              <a:t> 1 </a:t>
            </a:r>
            <a:r>
              <a:rPr lang="it-IT" sz="1600" dirty="0" err="1">
                <a:latin typeface="Calibri"/>
                <a:cs typeface="Calibri"/>
              </a:rPr>
              <a:t>unit</a:t>
            </a:r>
            <a:r>
              <a:rPr lang="it-IT" sz="1600" dirty="0">
                <a:latin typeface="Calibri"/>
                <a:cs typeface="Calibri"/>
              </a:rPr>
              <a:t> for </a:t>
            </a:r>
            <a:r>
              <a:rPr lang="it-IT" sz="1600" dirty="0" err="1">
                <a:latin typeface="Calibri"/>
                <a:cs typeface="Calibri"/>
              </a:rPr>
              <a:t>this</a:t>
            </a:r>
            <a:r>
              <a:rPr lang="it-IT" sz="1600" dirty="0">
                <a:latin typeface="Calibri"/>
                <a:cs typeface="Calibri"/>
              </a:rPr>
              <a:t> station.</a:t>
            </a:r>
            <a:endParaRPr sz="1600" dirty="0">
              <a:latin typeface="Calibri"/>
              <a:cs typeface="Calibri"/>
            </a:endParaRPr>
          </a:p>
        </p:txBody>
      </p:sp>
      <p:pic>
        <p:nvPicPr>
          <p:cNvPr id="8" name="Picture 7" descr="A screenshot of a computer&#10;&#10;Description automatically generated">
            <a:extLst>
              <a:ext uri="{FF2B5EF4-FFF2-40B4-BE49-F238E27FC236}">
                <a16:creationId xmlns:a16="http://schemas.microsoft.com/office/drawing/2014/main" id="{A2F70202-BC48-EF3D-A2E4-AA6547960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261436"/>
            <a:ext cx="5253536" cy="1014331"/>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009EE81C-A2DA-2DEC-FDD0-20BD5F76A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3548023"/>
            <a:ext cx="5082084" cy="1027302"/>
          </a:xfrm>
          <a:prstGeom prst="rect">
            <a:avLst/>
          </a:prstGeom>
        </p:spPr>
      </p:pic>
      <p:sp>
        <p:nvSpPr>
          <p:cNvPr id="11" name="object 10">
            <a:extLst>
              <a:ext uri="{FF2B5EF4-FFF2-40B4-BE49-F238E27FC236}">
                <a16:creationId xmlns:a16="http://schemas.microsoft.com/office/drawing/2014/main" id="{A6F289E9-3959-0795-1975-DA86A3CACA1A}"/>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extLst>
      <p:ext uri="{BB962C8B-B14F-4D97-AF65-F5344CB8AC3E}">
        <p14:creationId xmlns:p14="http://schemas.microsoft.com/office/powerpoint/2010/main" val="2672975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385" y="162890"/>
            <a:ext cx="7633615" cy="352661"/>
          </a:xfrm>
          <a:prstGeom prst="rect">
            <a:avLst/>
          </a:prstGeom>
        </p:spPr>
        <p:txBody>
          <a:bodyPr vert="horz" wrap="square" lIns="0" tIns="13970" rIns="0" bIns="0" rtlCol="0">
            <a:spAutoFit/>
          </a:bodyPr>
          <a:lstStyle/>
          <a:p>
            <a:pPr marL="12700">
              <a:lnSpc>
                <a:spcPct val="100000"/>
              </a:lnSpc>
              <a:spcBef>
                <a:spcPts val="110"/>
              </a:spcBef>
            </a:pPr>
            <a:r>
              <a:rPr lang="it-IT" spc="-10" dirty="0" err="1"/>
              <a:t>Results</a:t>
            </a:r>
            <a:r>
              <a:rPr lang="it-IT" spc="-10" dirty="0"/>
              <a:t>: 1 Audio, 2 Video and 2 VFX (</a:t>
            </a:r>
            <a:r>
              <a:rPr lang="it-IT" spc="-10" dirty="0" err="1"/>
              <a:t>final</a:t>
            </a:r>
            <a:r>
              <a:rPr lang="it-IT" spc="-10" dirty="0"/>
              <a:t> </a:t>
            </a:r>
            <a:r>
              <a:rPr lang="it-IT" spc="-10" dirty="0" err="1"/>
              <a:t>result</a:t>
            </a:r>
            <a:r>
              <a:rPr lang="it-IT" spc="-10" dirty="0"/>
              <a:t>)</a:t>
            </a:r>
            <a:endParaRPr spc="-10" dirty="0"/>
          </a:p>
        </p:txBody>
      </p:sp>
      <p:sp>
        <p:nvSpPr>
          <p:cNvPr id="3" name="object 3"/>
          <p:cNvSpPr txBox="1"/>
          <p:nvPr/>
        </p:nvSpPr>
        <p:spPr>
          <a:xfrm>
            <a:off x="228600" y="1312663"/>
            <a:ext cx="7903845" cy="871392"/>
          </a:xfrm>
          <a:prstGeom prst="rect">
            <a:avLst/>
          </a:prstGeom>
        </p:spPr>
        <p:txBody>
          <a:bodyPr vert="horz" wrap="square" lIns="0" tIns="67945" rIns="0" bIns="0" rtlCol="0">
            <a:spAutoFit/>
          </a:bodyPr>
          <a:lstStyle/>
          <a:p>
            <a:pPr marL="12700">
              <a:lnSpc>
                <a:spcPct val="100000"/>
              </a:lnSpc>
              <a:spcBef>
                <a:spcPts val="535"/>
              </a:spcBef>
            </a:pPr>
            <a:r>
              <a:rPr lang="it-IT" sz="1600" spc="-5" dirty="0" err="1">
                <a:latin typeface="Calibri"/>
                <a:cs typeface="Calibri"/>
              </a:rPr>
              <a:t>Now</a:t>
            </a:r>
            <a:r>
              <a:rPr lang="it-IT" sz="1600" spc="-5" dirty="0">
                <a:latin typeface="Calibri"/>
                <a:cs typeface="Calibri"/>
              </a:rPr>
              <a:t> </a:t>
            </a:r>
            <a:r>
              <a:rPr sz="1600" dirty="0">
                <a:latin typeface="Calibri"/>
                <a:cs typeface="Calibri"/>
              </a:rPr>
              <a:t>I</a:t>
            </a:r>
            <a:r>
              <a:rPr sz="1600" spc="-35" dirty="0">
                <a:latin typeface="Calibri"/>
                <a:cs typeface="Calibri"/>
              </a:rPr>
              <a:t> </a:t>
            </a:r>
            <a:r>
              <a:rPr sz="1600" dirty="0">
                <a:latin typeface="Calibri"/>
                <a:cs typeface="Calibri"/>
              </a:rPr>
              <a:t>performed</a:t>
            </a:r>
            <a:r>
              <a:rPr sz="1600" spc="15" dirty="0">
                <a:latin typeface="Calibri"/>
                <a:cs typeface="Calibri"/>
              </a:rPr>
              <a:t> </a:t>
            </a:r>
            <a:r>
              <a:rPr sz="1600" dirty="0">
                <a:latin typeface="Calibri"/>
                <a:cs typeface="Calibri"/>
              </a:rPr>
              <a:t>the</a:t>
            </a:r>
            <a:r>
              <a:rPr sz="1600" spc="-5" dirty="0">
                <a:latin typeface="Calibri"/>
                <a:cs typeface="Calibri"/>
              </a:rPr>
              <a:t> </a:t>
            </a:r>
            <a:r>
              <a:rPr sz="1600" b="1" spc="-20" dirty="0">
                <a:latin typeface="Calibri"/>
                <a:cs typeface="Calibri"/>
              </a:rPr>
              <a:t>What-</a:t>
            </a:r>
            <a:r>
              <a:rPr sz="1600" b="1" dirty="0">
                <a:latin typeface="Calibri"/>
                <a:cs typeface="Calibri"/>
              </a:rPr>
              <a:t>If</a:t>
            </a:r>
            <a:r>
              <a:rPr sz="1600" b="1" spc="-35" dirty="0">
                <a:latin typeface="Calibri"/>
                <a:cs typeface="Calibri"/>
              </a:rPr>
              <a:t> </a:t>
            </a:r>
            <a:r>
              <a:rPr sz="1600" b="1" dirty="0">
                <a:latin typeface="Calibri"/>
                <a:cs typeface="Calibri"/>
              </a:rPr>
              <a:t>analysis</a:t>
            </a:r>
            <a:r>
              <a:rPr sz="1600" b="1" spc="-50" dirty="0">
                <a:latin typeface="Calibri"/>
                <a:cs typeface="Calibri"/>
              </a:rPr>
              <a:t> </a:t>
            </a:r>
            <a:r>
              <a:rPr sz="1600" dirty="0">
                <a:latin typeface="Calibri"/>
                <a:cs typeface="Calibri"/>
              </a:rPr>
              <a:t>based on</a:t>
            </a:r>
            <a:r>
              <a:rPr sz="1600" spc="-20" dirty="0">
                <a:latin typeface="Calibri"/>
                <a:cs typeface="Calibri"/>
              </a:rPr>
              <a:t> </a:t>
            </a:r>
            <a:r>
              <a:rPr sz="1600" dirty="0">
                <a:latin typeface="Calibri"/>
                <a:cs typeface="Calibri"/>
              </a:rPr>
              <a:t>N</a:t>
            </a:r>
            <a:r>
              <a:rPr sz="1600" spc="-25" dirty="0">
                <a:latin typeface="Calibri"/>
                <a:cs typeface="Calibri"/>
              </a:rPr>
              <a:t> </a:t>
            </a:r>
            <a:r>
              <a:rPr lang="it-IT" sz="1600" spc="-25" dirty="0">
                <a:latin typeface="Calibri"/>
                <a:cs typeface="Calibri"/>
              </a:rPr>
              <a:t>and </a:t>
            </a:r>
            <a:r>
              <a:rPr lang="it-IT" sz="1600" spc="-25" dirty="0" err="1">
                <a:latin typeface="Calibri"/>
                <a:cs typeface="Calibri"/>
              </a:rPr>
              <a:t>considering</a:t>
            </a:r>
            <a:r>
              <a:rPr lang="it-IT" sz="1600" spc="-25" dirty="0">
                <a:latin typeface="Calibri"/>
                <a:cs typeface="Calibri"/>
              </a:rPr>
              <a:t> 1 </a:t>
            </a:r>
            <a:r>
              <a:rPr lang="it-IT" sz="1600" spc="-25" dirty="0" err="1">
                <a:latin typeface="Calibri"/>
                <a:cs typeface="Calibri"/>
              </a:rPr>
              <a:t>unit</a:t>
            </a:r>
            <a:r>
              <a:rPr lang="it-IT" sz="1600" spc="-25" dirty="0">
                <a:latin typeface="Calibri"/>
                <a:cs typeface="Calibri"/>
              </a:rPr>
              <a:t> for audio, 2 video editing and 2 VFX (</a:t>
            </a:r>
            <a:r>
              <a:rPr lang="it-IT" sz="1600" spc="-25" dirty="0" err="1">
                <a:latin typeface="Calibri"/>
                <a:cs typeface="Calibri"/>
              </a:rPr>
              <a:t>selecting</a:t>
            </a:r>
            <a:r>
              <a:rPr lang="it-IT" sz="1600" spc="-25" dirty="0">
                <a:latin typeface="Calibri"/>
                <a:cs typeface="Calibri"/>
              </a:rPr>
              <a:t> 2 servers in the </a:t>
            </a:r>
            <a:r>
              <a:rPr lang="it-IT" sz="1600" spc="-25" dirty="0" err="1">
                <a:latin typeface="Calibri"/>
                <a:cs typeface="Calibri"/>
              </a:rPr>
              <a:t>configuration</a:t>
            </a:r>
            <a:r>
              <a:rPr lang="it-IT" sz="1600" spc="-25" dirty="0">
                <a:latin typeface="Calibri"/>
                <a:cs typeface="Calibri"/>
              </a:rPr>
              <a:t>). </a:t>
            </a:r>
            <a:r>
              <a:rPr lang="it-IT" sz="1600" spc="-25" dirty="0" err="1">
                <a:latin typeface="Calibri"/>
                <a:cs typeface="Calibri"/>
              </a:rPr>
              <a:t>These</a:t>
            </a:r>
            <a:r>
              <a:rPr lang="it-IT" sz="1600" spc="-25" dirty="0">
                <a:latin typeface="Calibri"/>
                <a:cs typeface="Calibri"/>
              </a:rPr>
              <a:t> are the </a:t>
            </a:r>
            <a:r>
              <a:rPr lang="it-IT" sz="1600" spc="-25" dirty="0" err="1">
                <a:latin typeface="Calibri"/>
                <a:cs typeface="Calibri"/>
              </a:rPr>
              <a:t>results</a:t>
            </a:r>
            <a:r>
              <a:rPr lang="it-IT" sz="1600" spc="-25" dirty="0">
                <a:latin typeface="Calibri"/>
                <a:cs typeface="Calibri"/>
              </a:rPr>
              <a:t>:</a:t>
            </a:r>
          </a:p>
          <a:p>
            <a:pPr marL="12700">
              <a:lnSpc>
                <a:spcPct val="100000"/>
              </a:lnSpc>
              <a:spcBef>
                <a:spcPts val="535"/>
              </a:spcBef>
            </a:pPr>
            <a:r>
              <a:rPr lang="it-IT" sz="1600" b="1" spc="-25" dirty="0">
                <a:latin typeface="Calibri"/>
                <a:cs typeface="Calibri"/>
              </a:rPr>
              <a:t>System </a:t>
            </a:r>
            <a:r>
              <a:rPr lang="it-IT" sz="1600" b="1" spc="-25" dirty="0" err="1">
                <a:latin typeface="Calibri"/>
                <a:cs typeface="Calibri"/>
              </a:rPr>
              <a:t>Response</a:t>
            </a:r>
            <a:r>
              <a:rPr lang="it-IT" sz="1600" b="1" spc="-25" dirty="0">
                <a:latin typeface="Calibri"/>
                <a:cs typeface="Calibri"/>
              </a:rPr>
              <a:t> Time (Production time):</a:t>
            </a:r>
            <a:endParaRPr sz="1600" b="1"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13" name="object 3">
            <a:extLst>
              <a:ext uri="{FF2B5EF4-FFF2-40B4-BE49-F238E27FC236}">
                <a16:creationId xmlns:a16="http://schemas.microsoft.com/office/drawing/2014/main" id="{782BBF76-C121-F516-BEDE-6BB9F121C061}"/>
              </a:ext>
            </a:extLst>
          </p:cNvPr>
          <p:cNvSpPr txBox="1"/>
          <p:nvPr/>
        </p:nvSpPr>
        <p:spPr>
          <a:xfrm>
            <a:off x="213360" y="3222275"/>
            <a:ext cx="7903845" cy="314830"/>
          </a:xfrm>
          <a:prstGeom prst="rect">
            <a:avLst/>
          </a:prstGeom>
        </p:spPr>
        <p:txBody>
          <a:bodyPr vert="horz" wrap="square" lIns="0" tIns="67945" rIns="0" bIns="0" rtlCol="0">
            <a:spAutoFit/>
          </a:bodyPr>
          <a:lstStyle/>
          <a:p>
            <a:pPr marL="12700">
              <a:lnSpc>
                <a:spcPct val="100000"/>
              </a:lnSpc>
              <a:spcBef>
                <a:spcPts val="535"/>
              </a:spcBef>
            </a:pPr>
            <a:r>
              <a:rPr lang="it-IT" sz="1600" b="1" spc="-25" dirty="0">
                <a:latin typeface="Calibri"/>
                <a:cs typeface="Calibri"/>
              </a:rPr>
              <a:t>System Throughput:</a:t>
            </a:r>
            <a:endParaRPr sz="1600" b="1" dirty="0">
              <a:latin typeface="Calibri"/>
              <a:cs typeface="Calibri"/>
            </a:endParaRPr>
          </a:p>
        </p:txBody>
      </p:sp>
      <p:sp>
        <p:nvSpPr>
          <p:cNvPr id="18" name="object 3">
            <a:extLst>
              <a:ext uri="{FF2B5EF4-FFF2-40B4-BE49-F238E27FC236}">
                <a16:creationId xmlns:a16="http://schemas.microsoft.com/office/drawing/2014/main" id="{B2ABE613-F73F-858C-CBE3-7FFCD888BA6B}"/>
              </a:ext>
            </a:extLst>
          </p:cNvPr>
          <p:cNvSpPr txBox="1"/>
          <p:nvPr/>
        </p:nvSpPr>
        <p:spPr>
          <a:xfrm>
            <a:off x="213359" y="4706199"/>
            <a:ext cx="7903845" cy="1176604"/>
          </a:xfrm>
          <a:prstGeom prst="rect">
            <a:avLst/>
          </a:prstGeom>
        </p:spPr>
        <p:txBody>
          <a:bodyPr vert="horz" wrap="square" lIns="0" tIns="67945" rIns="0" bIns="0" rtlCol="0">
            <a:spAutoFit/>
          </a:bodyPr>
          <a:lstStyle/>
          <a:p>
            <a:pPr marL="12700">
              <a:lnSpc>
                <a:spcPct val="100000"/>
              </a:lnSpc>
              <a:spcBef>
                <a:spcPts val="535"/>
              </a:spcBef>
            </a:pPr>
            <a:r>
              <a:rPr lang="it-IT" sz="1400" dirty="0">
                <a:latin typeface="Calibri"/>
                <a:cs typeface="Calibri"/>
              </a:rPr>
              <a:t>So, </a:t>
            </a:r>
            <a:r>
              <a:rPr lang="it-IT" sz="1400" dirty="0" err="1">
                <a:latin typeface="Calibri"/>
                <a:cs typeface="Calibri"/>
              </a:rPr>
              <a:t>considering</a:t>
            </a:r>
            <a:r>
              <a:rPr lang="it-IT" sz="1400" dirty="0">
                <a:latin typeface="Calibri"/>
                <a:cs typeface="Calibri"/>
              </a:rPr>
              <a:t> a production time &lt;= 60 days </a:t>
            </a:r>
            <a:r>
              <a:rPr lang="it-IT" sz="1400" dirty="0" err="1">
                <a:latin typeface="Calibri"/>
                <a:cs typeface="Calibri"/>
              </a:rPr>
              <a:t>we</a:t>
            </a:r>
            <a:r>
              <a:rPr lang="it-IT" sz="1400" dirty="0">
                <a:latin typeface="Calibri"/>
                <a:cs typeface="Calibri"/>
              </a:rPr>
              <a:t> can </a:t>
            </a:r>
            <a:r>
              <a:rPr lang="it-IT" sz="1400" dirty="0" err="1">
                <a:latin typeface="Calibri"/>
                <a:cs typeface="Calibri"/>
              </a:rPr>
              <a:t>have</a:t>
            </a:r>
            <a:r>
              <a:rPr lang="it-IT" sz="1400" dirty="0">
                <a:latin typeface="Calibri"/>
                <a:cs typeface="Calibri"/>
              </a:rPr>
              <a:t> N = 7 (</a:t>
            </a:r>
            <a:r>
              <a:rPr lang="it-IT" sz="1400" dirty="0" err="1">
                <a:latin typeface="Calibri"/>
                <a:cs typeface="Calibri"/>
              </a:rPr>
              <a:t>number</a:t>
            </a:r>
            <a:r>
              <a:rPr lang="it-IT" sz="1400" dirty="0">
                <a:latin typeface="Calibri"/>
                <a:cs typeface="Calibri"/>
              </a:rPr>
              <a:t> of </a:t>
            </a:r>
            <a:r>
              <a:rPr lang="it-IT" sz="1400" dirty="0" err="1">
                <a:latin typeface="Calibri"/>
                <a:cs typeface="Calibri"/>
              </a:rPr>
              <a:t>episodes</a:t>
            </a:r>
            <a:r>
              <a:rPr lang="it-IT" sz="1400" dirty="0">
                <a:latin typeface="Calibri"/>
                <a:cs typeface="Calibri"/>
              </a:rPr>
              <a:t>) with a </a:t>
            </a:r>
            <a:r>
              <a:rPr lang="it-IT" sz="1400" dirty="0" err="1">
                <a:latin typeface="Calibri"/>
                <a:cs typeface="Calibri"/>
              </a:rPr>
              <a:t>mean</a:t>
            </a:r>
            <a:r>
              <a:rPr lang="it-IT" sz="1400" dirty="0">
                <a:latin typeface="Calibri"/>
                <a:cs typeface="Calibri"/>
              </a:rPr>
              <a:t> throughput </a:t>
            </a:r>
            <a:r>
              <a:rPr lang="it-IT" sz="1400" dirty="0" err="1">
                <a:latin typeface="Calibri"/>
                <a:cs typeface="Calibri"/>
              </a:rPr>
              <a:t>value</a:t>
            </a:r>
            <a:r>
              <a:rPr lang="it-IT" sz="1400" dirty="0">
                <a:latin typeface="Calibri"/>
                <a:cs typeface="Calibri"/>
              </a:rPr>
              <a:t> = 0.1244 (the throughput </a:t>
            </a:r>
            <a:r>
              <a:rPr lang="it-IT" sz="1400" dirty="0" err="1">
                <a:latin typeface="Calibri"/>
                <a:cs typeface="Calibri"/>
              </a:rPr>
              <a:t>has</a:t>
            </a:r>
            <a:r>
              <a:rPr lang="it-IT" sz="1400" dirty="0">
                <a:latin typeface="Calibri"/>
                <a:cs typeface="Calibri"/>
              </a:rPr>
              <a:t> </a:t>
            </a:r>
            <a:r>
              <a:rPr lang="it-IT" sz="1400" dirty="0" err="1">
                <a:latin typeface="Calibri"/>
                <a:cs typeface="Calibri"/>
              </a:rPr>
              <a:t>increased</a:t>
            </a:r>
            <a:r>
              <a:rPr lang="it-IT" sz="1400" dirty="0">
                <a:latin typeface="Calibri"/>
                <a:cs typeface="Calibri"/>
              </a:rPr>
              <a:t>)</a:t>
            </a:r>
            <a:br>
              <a:rPr lang="it-IT" sz="1600" dirty="0">
                <a:latin typeface="Calibri"/>
                <a:cs typeface="Calibri"/>
              </a:rPr>
            </a:br>
            <a:br>
              <a:rPr lang="it-IT" sz="1600" dirty="0">
                <a:latin typeface="Calibri"/>
                <a:cs typeface="Calibri"/>
              </a:rPr>
            </a:br>
            <a:r>
              <a:rPr lang="it-IT" sz="1400" dirty="0">
                <a:solidFill>
                  <a:srgbClr val="FF0000"/>
                </a:solidFill>
                <a:latin typeface="Calibri"/>
                <a:cs typeface="Calibri"/>
              </a:rPr>
              <a:t>I </a:t>
            </a:r>
            <a:r>
              <a:rPr lang="it-IT" sz="1400" dirty="0" err="1">
                <a:solidFill>
                  <a:srgbClr val="FF0000"/>
                </a:solidFill>
                <a:latin typeface="Calibri"/>
                <a:cs typeface="Calibri"/>
              </a:rPr>
              <a:t>discovered</a:t>
            </a:r>
            <a:r>
              <a:rPr lang="it-IT" sz="1400" dirty="0">
                <a:solidFill>
                  <a:srgbClr val="FF0000"/>
                </a:solidFill>
                <a:latin typeface="Calibri"/>
                <a:cs typeface="Calibri"/>
              </a:rPr>
              <a:t> </a:t>
            </a:r>
            <a:r>
              <a:rPr lang="it-IT" sz="1400" dirty="0" err="1">
                <a:solidFill>
                  <a:srgbClr val="FF0000"/>
                </a:solidFill>
                <a:latin typeface="Calibri"/>
                <a:cs typeface="Calibri"/>
              </a:rPr>
              <a:t>that</a:t>
            </a:r>
            <a:r>
              <a:rPr lang="it-IT" sz="1400" dirty="0">
                <a:solidFill>
                  <a:srgbClr val="FF0000"/>
                </a:solidFill>
                <a:latin typeface="Calibri"/>
                <a:cs typeface="Calibri"/>
              </a:rPr>
              <a:t> </a:t>
            </a:r>
            <a:r>
              <a:rPr lang="it-IT" sz="1400" dirty="0" err="1">
                <a:solidFill>
                  <a:srgbClr val="FF0000"/>
                </a:solidFill>
                <a:latin typeface="Calibri"/>
                <a:cs typeface="Calibri"/>
              </a:rPr>
              <a:t>this</a:t>
            </a:r>
            <a:r>
              <a:rPr lang="it-IT" sz="1400" dirty="0">
                <a:solidFill>
                  <a:srgbClr val="FF0000"/>
                </a:solidFill>
                <a:latin typeface="Calibri"/>
                <a:cs typeface="Calibri"/>
              </a:rPr>
              <a:t> </a:t>
            </a:r>
            <a:r>
              <a:rPr lang="it-IT" sz="1400" dirty="0" err="1">
                <a:solidFill>
                  <a:srgbClr val="FF0000"/>
                </a:solidFill>
                <a:latin typeface="Calibri"/>
                <a:cs typeface="Calibri"/>
              </a:rPr>
              <a:t>is</a:t>
            </a:r>
            <a:r>
              <a:rPr lang="it-IT" sz="1400" dirty="0">
                <a:solidFill>
                  <a:srgbClr val="FF0000"/>
                </a:solidFill>
                <a:latin typeface="Calibri"/>
                <a:cs typeface="Calibri"/>
              </a:rPr>
              <a:t> the </a:t>
            </a:r>
            <a:r>
              <a:rPr lang="it-IT" sz="1400" dirty="0" err="1">
                <a:solidFill>
                  <a:srgbClr val="FF0000"/>
                </a:solidFill>
                <a:latin typeface="Calibri"/>
                <a:cs typeface="Calibri"/>
              </a:rPr>
              <a:t>configuration</a:t>
            </a:r>
            <a:r>
              <a:rPr lang="it-IT" sz="1400" dirty="0">
                <a:solidFill>
                  <a:srgbClr val="FF0000"/>
                </a:solidFill>
                <a:latin typeface="Calibri"/>
                <a:cs typeface="Calibri"/>
              </a:rPr>
              <a:t> (2 </a:t>
            </a:r>
            <a:r>
              <a:rPr lang="it-IT" sz="1400" dirty="0" err="1">
                <a:solidFill>
                  <a:srgbClr val="FF0000"/>
                </a:solidFill>
                <a:latin typeface="Calibri"/>
                <a:cs typeface="Calibri"/>
              </a:rPr>
              <a:t>units</a:t>
            </a:r>
            <a:r>
              <a:rPr lang="it-IT" sz="1400" dirty="0">
                <a:solidFill>
                  <a:srgbClr val="FF0000"/>
                </a:solidFill>
                <a:latin typeface="Calibri"/>
                <a:cs typeface="Calibri"/>
              </a:rPr>
              <a:t> for video editing and 2 for </a:t>
            </a:r>
            <a:r>
              <a:rPr lang="it-IT" sz="1400" dirty="0" err="1">
                <a:solidFill>
                  <a:srgbClr val="FF0000"/>
                </a:solidFill>
                <a:latin typeface="Calibri"/>
                <a:cs typeface="Calibri"/>
              </a:rPr>
              <a:t>vfx</a:t>
            </a:r>
            <a:r>
              <a:rPr lang="it-IT" sz="1400" dirty="0">
                <a:solidFill>
                  <a:srgbClr val="FF0000"/>
                </a:solidFill>
                <a:latin typeface="Calibri"/>
                <a:cs typeface="Calibri"/>
              </a:rPr>
              <a:t>) to </a:t>
            </a:r>
            <a:r>
              <a:rPr lang="it-IT" sz="1400" dirty="0" err="1">
                <a:solidFill>
                  <a:srgbClr val="FF0000"/>
                </a:solidFill>
                <a:latin typeface="Calibri"/>
                <a:cs typeface="Calibri"/>
              </a:rPr>
              <a:t>obtain</a:t>
            </a:r>
            <a:r>
              <a:rPr lang="it-IT" sz="1400" dirty="0">
                <a:solidFill>
                  <a:srgbClr val="FF0000"/>
                </a:solidFill>
                <a:latin typeface="Calibri"/>
                <a:cs typeface="Calibri"/>
              </a:rPr>
              <a:t> the best throughput </a:t>
            </a:r>
            <a:r>
              <a:rPr lang="it-IT" sz="1400" dirty="0" err="1">
                <a:solidFill>
                  <a:srgbClr val="FF0000"/>
                </a:solidFill>
                <a:latin typeface="Calibri"/>
                <a:cs typeface="Calibri"/>
              </a:rPr>
              <a:t>considering</a:t>
            </a:r>
            <a:r>
              <a:rPr lang="it-IT" sz="1400" dirty="0">
                <a:solidFill>
                  <a:srgbClr val="FF0000"/>
                </a:solidFill>
                <a:latin typeface="Calibri"/>
                <a:cs typeface="Calibri"/>
              </a:rPr>
              <a:t> a production time &lt;= 60 days. </a:t>
            </a:r>
            <a:r>
              <a:rPr lang="it-IT" sz="1400" dirty="0" err="1">
                <a:solidFill>
                  <a:srgbClr val="FF0000"/>
                </a:solidFill>
                <a:latin typeface="Calibri"/>
                <a:cs typeface="Calibri"/>
              </a:rPr>
              <a:t>Also</a:t>
            </a:r>
            <a:r>
              <a:rPr lang="it-IT" sz="1400" dirty="0">
                <a:solidFill>
                  <a:srgbClr val="FF0000"/>
                </a:solidFill>
                <a:latin typeface="Calibri"/>
                <a:cs typeface="Calibri"/>
              </a:rPr>
              <a:t> the target throughput </a:t>
            </a:r>
            <a:r>
              <a:rPr lang="it-IT" sz="1400" dirty="0" err="1">
                <a:solidFill>
                  <a:srgbClr val="FF0000"/>
                </a:solidFill>
                <a:latin typeface="Calibri"/>
                <a:cs typeface="Calibri"/>
              </a:rPr>
              <a:t>is</a:t>
            </a:r>
            <a:r>
              <a:rPr lang="it-IT" sz="1400" dirty="0">
                <a:solidFill>
                  <a:srgbClr val="FF0000"/>
                </a:solidFill>
                <a:latin typeface="Calibri"/>
                <a:cs typeface="Calibri"/>
              </a:rPr>
              <a:t> </a:t>
            </a:r>
            <a:r>
              <a:rPr lang="it-IT" sz="1400" dirty="0" err="1">
                <a:solidFill>
                  <a:srgbClr val="FF0000"/>
                </a:solidFill>
                <a:latin typeface="Calibri"/>
                <a:cs typeface="Calibri"/>
              </a:rPr>
              <a:t>guaranteed</a:t>
            </a:r>
            <a:r>
              <a:rPr lang="it-IT" sz="1400" dirty="0">
                <a:solidFill>
                  <a:srgbClr val="FF0000"/>
                </a:solidFill>
                <a:latin typeface="Calibri"/>
                <a:cs typeface="Calibri"/>
              </a:rPr>
              <a:t>.</a:t>
            </a:r>
            <a:endParaRPr sz="1400" dirty="0">
              <a:solidFill>
                <a:srgbClr val="FF0000"/>
              </a:solidFill>
              <a:latin typeface="Calibri"/>
              <a:cs typeface="Calibri"/>
            </a:endParaRPr>
          </a:p>
        </p:txBody>
      </p:sp>
      <p:pic>
        <p:nvPicPr>
          <p:cNvPr id="9" name="Picture 8" descr="A screenshot of a computer&#10;&#10;Description automatically generated">
            <a:extLst>
              <a:ext uri="{FF2B5EF4-FFF2-40B4-BE49-F238E27FC236}">
                <a16:creationId xmlns:a16="http://schemas.microsoft.com/office/drawing/2014/main" id="{5C585FE4-E263-C614-6D50-B163C0D9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184055"/>
            <a:ext cx="5414856" cy="1145311"/>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1315139B-9B73-6E18-D620-D79F4B0AE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624887"/>
            <a:ext cx="5086987" cy="987434"/>
          </a:xfrm>
          <a:prstGeom prst="rect">
            <a:avLst/>
          </a:prstGeom>
        </p:spPr>
      </p:pic>
      <p:sp>
        <p:nvSpPr>
          <p:cNvPr id="14" name="object 10">
            <a:extLst>
              <a:ext uri="{FF2B5EF4-FFF2-40B4-BE49-F238E27FC236}">
                <a16:creationId xmlns:a16="http://schemas.microsoft.com/office/drawing/2014/main" id="{6CEE061F-4BCA-D1D0-2D8E-55E2B3C183F4}"/>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extLst>
      <p:ext uri="{BB962C8B-B14F-4D97-AF65-F5344CB8AC3E}">
        <p14:creationId xmlns:p14="http://schemas.microsoft.com/office/powerpoint/2010/main" val="248589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Presentation</a:t>
            </a:r>
            <a:endParaRPr spc="-10" dirty="0"/>
          </a:p>
        </p:txBody>
      </p:sp>
      <p:sp>
        <p:nvSpPr>
          <p:cNvPr id="3" name="object 3"/>
          <p:cNvSpPr txBox="1"/>
          <p:nvPr/>
        </p:nvSpPr>
        <p:spPr>
          <a:xfrm>
            <a:off x="278688" y="1672272"/>
            <a:ext cx="8578215" cy="376385"/>
          </a:xfrm>
          <a:prstGeom prst="rect">
            <a:avLst/>
          </a:prstGeom>
        </p:spPr>
        <p:txBody>
          <a:bodyPr vert="horz" wrap="square" lIns="0" tIns="67945" rIns="0" bIns="0" rtlCol="0">
            <a:spAutoFit/>
          </a:bodyPr>
          <a:lstStyle/>
          <a:p>
            <a:pPr marL="12700">
              <a:lnSpc>
                <a:spcPct val="100000"/>
              </a:lnSpc>
              <a:spcBef>
                <a:spcPts val="535"/>
              </a:spcBef>
            </a:pPr>
            <a:r>
              <a:rPr lang="en-US" sz="2000" dirty="0"/>
              <a:t>Performance of a Video production company:</a:t>
            </a:r>
            <a:endParaRPr sz="2000" dirty="0">
              <a:latin typeface="Calibri"/>
              <a:cs typeface="Calibri"/>
            </a:endParaRPr>
          </a:p>
        </p:txBody>
      </p:sp>
      <p:sp>
        <p:nvSpPr>
          <p:cNvPr id="5" name="object 5"/>
          <p:cNvSpPr txBox="1"/>
          <p:nvPr/>
        </p:nvSpPr>
        <p:spPr>
          <a:xfrm>
            <a:off x="256743" y="2795510"/>
            <a:ext cx="7680959" cy="2250616"/>
          </a:xfrm>
          <a:prstGeom prst="rect">
            <a:avLst/>
          </a:prstGeom>
        </p:spPr>
        <p:txBody>
          <a:bodyPr vert="horz" wrap="square" lIns="0" tIns="34290" rIns="0" bIns="0" rtlCol="0">
            <a:spAutoFit/>
          </a:bodyPr>
          <a:lstStyle/>
          <a:p>
            <a:pPr marL="12700">
              <a:lnSpc>
                <a:spcPct val="100000"/>
              </a:lnSpc>
              <a:spcBef>
                <a:spcPts val="270"/>
              </a:spcBef>
            </a:pPr>
            <a:r>
              <a:rPr lang="en-US" dirty="0"/>
              <a:t>The production of an episode of a series can be considered as the execution of six stages and three of them (audio, video and </a:t>
            </a:r>
            <a:r>
              <a:rPr lang="en-US" dirty="0" err="1"/>
              <a:t>vfx</a:t>
            </a:r>
            <a:r>
              <a:rPr lang="en-US" dirty="0"/>
              <a:t>) can be done in parallel.</a:t>
            </a:r>
            <a:br>
              <a:rPr lang="en-US" dirty="0"/>
            </a:br>
            <a:br>
              <a:rPr lang="en-US" dirty="0"/>
            </a:br>
            <a:br>
              <a:rPr lang="en-US" dirty="0"/>
            </a:br>
            <a:r>
              <a:rPr lang="en-US" dirty="0"/>
              <a:t>I have used a closed model to represent the Video production in which N is the number of episodes.</a:t>
            </a:r>
            <a:br>
              <a:rPr lang="en-US" dirty="0"/>
            </a:br>
            <a:endParaRPr sz="1800" dirty="0">
              <a:latin typeface="Calibri"/>
              <a:cs typeface="Calibri"/>
            </a:endParaRPr>
          </a:p>
        </p:txBody>
      </p:sp>
      <p:sp>
        <p:nvSpPr>
          <p:cNvPr id="10" name="object 10"/>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Scope</a:t>
            </a:r>
            <a:endParaRPr spc="-10" dirty="0"/>
          </a:p>
        </p:txBody>
      </p:sp>
      <p:sp>
        <p:nvSpPr>
          <p:cNvPr id="3" name="object 3"/>
          <p:cNvSpPr txBox="1"/>
          <p:nvPr/>
        </p:nvSpPr>
        <p:spPr>
          <a:xfrm>
            <a:off x="278688" y="1672272"/>
            <a:ext cx="8598535" cy="1651478"/>
          </a:xfrm>
          <a:prstGeom prst="rect">
            <a:avLst/>
          </a:prstGeom>
        </p:spPr>
        <p:txBody>
          <a:bodyPr vert="horz" wrap="square" lIns="0" tIns="13335" rIns="0" bIns="0" rtlCol="0">
            <a:spAutoFit/>
          </a:bodyPr>
          <a:lstStyle/>
          <a:p>
            <a:pPr marL="12700" marR="5080">
              <a:lnSpc>
                <a:spcPct val="120000"/>
              </a:lnSpc>
              <a:spcBef>
                <a:spcPts val="105"/>
              </a:spcBef>
            </a:pPr>
            <a:r>
              <a:rPr lang="it-IT" dirty="0">
                <a:latin typeface="Calibri"/>
                <a:cs typeface="Calibri"/>
              </a:rPr>
              <a:t>T</a:t>
            </a:r>
            <a:r>
              <a:rPr sz="1800" dirty="0">
                <a:latin typeface="Calibri"/>
                <a:cs typeface="Calibri"/>
              </a:rPr>
              <a:t>he</a:t>
            </a:r>
            <a:r>
              <a:rPr sz="1800" spc="-30" dirty="0">
                <a:latin typeface="Calibri"/>
                <a:cs typeface="Calibri"/>
              </a:rPr>
              <a:t> </a:t>
            </a:r>
            <a:r>
              <a:rPr sz="1800" b="1" dirty="0">
                <a:latin typeface="Calibri"/>
                <a:cs typeface="Calibri"/>
              </a:rPr>
              <a:t>aim</a:t>
            </a:r>
            <a:r>
              <a:rPr sz="1800" b="1" spc="-45" dirty="0">
                <a:latin typeface="Calibri"/>
                <a:cs typeface="Calibri"/>
              </a:rPr>
              <a:t> </a:t>
            </a:r>
            <a:r>
              <a:rPr sz="1800" b="1" dirty="0">
                <a:latin typeface="Calibri"/>
                <a:cs typeface="Calibri"/>
              </a:rPr>
              <a:t>of</a:t>
            </a:r>
            <a:r>
              <a:rPr sz="1800" b="1" spc="-20" dirty="0">
                <a:latin typeface="Calibri"/>
                <a:cs typeface="Calibri"/>
              </a:rPr>
              <a:t> </a:t>
            </a:r>
            <a:r>
              <a:rPr sz="1800" b="1" dirty="0">
                <a:latin typeface="Calibri"/>
                <a:cs typeface="Calibri"/>
              </a:rPr>
              <a:t>the</a:t>
            </a:r>
            <a:r>
              <a:rPr sz="1800" b="1" spc="-65" dirty="0">
                <a:latin typeface="Calibri"/>
                <a:cs typeface="Calibri"/>
              </a:rPr>
              <a:t> </a:t>
            </a:r>
            <a:r>
              <a:rPr sz="1800" b="1" dirty="0">
                <a:latin typeface="Calibri"/>
                <a:cs typeface="Calibri"/>
              </a:rPr>
              <a:t>project</a:t>
            </a:r>
            <a:r>
              <a:rPr sz="1800" b="1" spc="-20" dirty="0">
                <a:latin typeface="Calibri"/>
                <a:cs typeface="Calibri"/>
              </a:rPr>
              <a:t> </a:t>
            </a:r>
            <a:r>
              <a:rPr sz="1800" dirty="0">
                <a:latin typeface="Calibri"/>
                <a:cs typeface="Calibri"/>
              </a:rPr>
              <a:t>is</a:t>
            </a:r>
            <a:r>
              <a:rPr sz="1800" spc="-55" dirty="0">
                <a:latin typeface="Calibri"/>
                <a:cs typeface="Calibri"/>
              </a:rPr>
              <a:t> </a:t>
            </a:r>
            <a:r>
              <a:rPr sz="1800" dirty="0">
                <a:latin typeface="Calibri"/>
                <a:cs typeface="Calibri"/>
              </a:rPr>
              <a:t>to</a:t>
            </a:r>
            <a:r>
              <a:rPr sz="1800" spc="-35" dirty="0">
                <a:latin typeface="Calibri"/>
                <a:cs typeface="Calibri"/>
              </a:rPr>
              <a:t> </a:t>
            </a:r>
            <a:r>
              <a:rPr sz="1800" spc="-10" dirty="0">
                <a:latin typeface="Calibri"/>
                <a:cs typeface="Calibri"/>
              </a:rPr>
              <a:t>find</a:t>
            </a:r>
            <a:r>
              <a:rPr lang="it-IT" sz="1800" spc="-10" dirty="0">
                <a:latin typeface="Calibri"/>
                <a:cs typeface="Calibri"/>
              </a:rPr>
              <a:t> </a:t>
            </a:r>
            <a:r>
              <a:rPr lang="en-US" dirty="0"/>
              <a:t>the optimal configuration (i.e. best throughput) by testing different configuration in terms of number of episodes being produced, and number of units being used considering a target throughput and production time less or equal than 60 days. The production can afford two other units to work either on audio, video or VFX. Several episodes can be produced at the same time.</a:t>
            </a:r>
            <a:endParaRPr sz="1800"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7" name="object 7"/>
          <p:cNvSpPr txBox="1"/>
          <p:nvPr/>
        </p:nvSpPr>
        <p:spPr>
          <a:xfrm>
            <a:off x="278688" y="3937206"/>
            <a:ext cx="8469630" cy="1195712"/>
          </a:xfrm>
          <a:prstGeom prst="rect">
            <a:avLst/>
          </a:prstGeom>
        </p:spPr>
        <p:txBody>
          <a:bodyPr vert="horz" wrap="square" lIns="0" tIns="12700" rIns="0" bIns="0" rtlCol="0">
            <a:spAutoFit/>
          </a:bodyPr>
          <a:lstStyle/>
          <a:p>
            <a:pPr marL="12700" marR="5080">
              <a:lnSpc>
                <a:spcPct val="107900"/>
              </a:lnSpc>
              <a:spcBef>
                <a:spcPts val="100"/>
              </a:spcBef>
            </a:pPr>
            <a:r>
              <a:rPr lang="it-IT" spc="-65" dirty="0" err="1">
                <a:latin typeface="Calibri"/>
                <a:cs typeface="Calibri"/>
              </a:rPr>
              <a:t>Firstly</a:t>
            </a:r>
            <a:r>
              <a:rPr lang="it-IT" spc="-40" dirty="0">
                <a:latin typeface="Calibri"/>
                <a:cs typeface="Calibri"/>
              </a:rPr>
              <a:t>, </a:t>
            </a:r>
            <a:r>
              <a:rPr sz="1800" dirty="0">
                <a:latin typeface="Calibri"/>
                <a:cs typeface="Calibri"/>
              </a:rPr>
              <a:t>I</a:t>
            </a:r>
            <a:r>
              <a:rPr sz="1800" spc="-55" dirty="0">
                <a:latin typeface="Calibri"/>
                <a:cs typeface="Calibri"/>
              </a:rPr>
              <a:t> </a:t>
            </a:r>
            <a:r>
              <a:rPr sz="1800" dirty="0">
                <a:latin typeface="Calibri"/>
                <a:cs typeface="Calibri"/>
              </a:rPr>
              <a:t>tried</a:t>
            </a:r>
            <a:r>
              <a:rPr sz="1800" spc="-35" dirty="0">
                <a:latin typeface="Calibri"/>
                <a:cs typeface="Calibri"/>
              </a:rPr>
              <a:t> </a:t>
            </a:r>
            <a:r>
              <a:rPr sz="1800" dirty="0">
                <a:latin typeface="Calibri"/>
                <a:cs typeface="Calibri"/>
              </a:rPr>
              <a:t>on</a:t>
            </a:r>
            <a:r>
              <a:rPr sz="1800" spc="-40" dirty="0">
                <a:latin typeface="Calibri"/>
                <a:cs typeface="Calibri"/>
              </a:rPr>
              <a:t> </a:t>
            </a:r>
            <a:r>
              <a:rPr sz="1800" b="1" dirty="0" err="1">
                <a:latin typeface="Calibri"/>
                <a:cs typeface="Calibri"/>
              </a:rPr>
              <a:t>Matlab</a:t>
            </a:r>
            <a:r>
              <a:rPr sz="1800" spc="-30" dirty="0">
                <a:latin typeface="Calibri"/>
                <a:cs typeface="Calibri"/>
              </a:rPr>
              <a:t> </a:t>
            </a:r>
            <a:r>
              <a:rPr sz="1800" spc="-10" dirty="0">
                <a:latin typeface="Calibri"/>
                <a:cs typeface="Calibri"/>
              </a:rPr>
              <a:t>different</a:t>
            </a:r>
            <a:r>
              <a:rPr sz="1800" dirty="0">
                <a:latin typeface="Calibri"/>
                <a:cs typeface="Calibri"/>
              </a:rPr>
              <a:t> distributions</a:t>
            </a:r>
            <a:r>
              <a:rPr sz="1800" spc="-5" dirty="0">
                <a:latin typeface="Calibri"/>
                <a:cs typeface="Calibri"/>
              </a:rPr>
              <a:t> </a:t>
            </a:r>
            <a:r>
              <a:rPr sz="1800" dirty="0">
                <a:latin typeface="Calibri"/>
                <a:cs typeface="Calibri"/>
              </a:rPr>
              <a:t>for</a:t>
            </a:r>
            <a:r>
              <a:rPr sz="1800" spc="-55" dirty="0">
                <a:latin typeface="Calibri"/>
                <a:cs typeface="Calibri"/>
              </a:rPr>
              <a:t> </a:t>
            </a:r>
            <a:r>
              <a:rPr lang="it-IT" spc="-55" dirty="0">
                <a:latin typeface="Calibri"/>
                <a:cs typeface="Calibri"/>
              </a:rPr>
              <a:t>audio, video, </a:t>
            </a:r>
            <a:r>
              <a:rPr lang="it-IT" spc="-55" dirty="0" err="1">
                <a:latin typeface="Calibri"/>
                <a:cs typeface="Calibri"/>
              </a:rPr>
              <a:t>vfx</a:t>
            </a:r>
            <a:r>
              <a:rPr lang="it-IT" spc="-55" dirty="0">
                <a:latin typeface="Calibri"/>
                <a:cs typeface="Calibri"/>
              </a:rPr>
              <a:t> and compositing stages</a:t>
            </a:r>
            <a:r>
              <a:rPr sz="1800" spc="-25" dirty="0">
                <a:latin typeface="Calibri"/>
                <a:cs typeface="Calibri"/>
              </a:rPr>
              <a:t> to </a:t>
            </a:r>
            <a:r>
              <a:rPr sz="1800" dirty="0">
                <a:latin typeface="Calibri"/>
                <a:cs typeface="Calibri"/>
              </a:rPr>
              <a:t>find</a:t>
            </a:r>
            <a:r>
              <a:rPr sz="1800" spc="-55" dirty="0">
                <a:latin typeface="Calibri"/>
                <a:cs typeface="Calibri"/>
              </a:rPr>
              <a:t> </a:t>
            </a:r>
            <a:r>
              <a:rPr sz="1800" dirty="0">
                <a:latin typeface="Calibri"/>
                <a:cs typeface="Calibri"/>
              </a:rPr>
              <a:t>the</a:t>
            </a:r>
            <a:r>
              <a:rPr sz="1800" spc="-35" dirty="0">
                <a:latin typeface="Calibri"/>
                <a:cs typeface="Calibri"/>
              </a:rPr>
              <a:t> </a:t>
            </a:r>
            <a:r>
              <a:rPr lang="it-IT" sz="1800" dirty="0">
                <a:latin typeface="Calibri"/>
                <a:cs typeface="Calibri"/>
              </a:rPr>
              <a:t>best fitting</a:t>
            </a:r>
            <a:r>
              <a:rPr sz="1800" spc="-10" dirty="0">
                <a:latin typeface="Calibri"/>
                <a:cs typeface="Calibri"/>
              </a:rPr>
              <a:t>.</a:t>
            </a:r>
            <a:br>
              <a:rPr lang="it-IT" sz="1800" spc="-10" dirty="0">
                <a:latin typeface="Calibri"/>
                <a:cs typeface="Calibri"/>
              </a:rPr>
            </a:br>
            <a:br>
              <a:rPr lang="it-IT" sz="1800" spc="-10" dirty="0">
                <a:latin typeface="Calibri"/>
                <a:cs typeface="Calibri"/>
              </a:rPr>
            </a:br>
            <a:r>
              <a:rPr lang="it-IT" sz="1800" spc="-10" dirty="0">
                <a:latin typeface="Calibri"/>
                <a:cs typeface="Calibri"/>
              </a:rPr>
              <a:t>*For the Story writing and Shooting stages I </a:t>
            </a:r>
            <a:r>
              <a:rPr lang="it-IT" sz="1800" spc="-10" dirty="0" err="1">
                <a:latin typeface="Calibri"/>
                <a:cs typeface="Calibri"/>
              </a:rPr>
              <a:t>considered</a:t>
            </a:r>
            <a:r>
              <a:rPr lang="it-IT" sz="1800" spc="-10" dirty="0">
                <a:latin typeface="Calibri"/>
                <a:cs typeface="Calibri"/>
              </a:rPr>
              <a:t> the </a:t>
            </a:r>
            <a:r>
              <a:rPr lang="it-IT" sz="1800" spc="-10" dirty="0" err="1">
                <a:latin typeface="Calibri"/>
                <a:cs typeface="Calibri"/>
              </a:rPr>
              <a:t>give</a:t>
            </a:r>
            <a:r>
              <a:rPr lang="it-IT" spc="-10" dirty="0" err="1">
                <a:latin typeface="Calibri"/>
                <a:cs typeface="Calibri"/>
              </a:rPr>
              <a:t>n</a:t>
            </a:r>
            <a:r>
              <a:rPr lang="it-IT" spc="-10" dirty="0">
                <a:latin typeface="Calibri"/>
                <a:cs typeface="Calibri"/>
              </a:rPr>
              <a:t> Erlang </a:t>
            </a:r>
            <a:r>
              <a:rPr lang="it-IT" spc="-10" dirty="0" err="1">
                <a:latin typeface="Calibri"/>
                <a:cs typeface="Calibri"/>
              </a:rPr>
              <a:t>distributions</a:t>
            </a:r>
            <a:r>
              <a:rPr lang="it-IT" spc="-10" dirty="0">
                <a:latin typeface="Calibri"/>
                <a:cs typeface="Calibri"/>
              </a:rPr>
              <a:t>.</a:t>
            </a:r>
            <a:endParaRPr sz="1800" dirty="0">
              <a:latin typeface="Calibri"/>
              <a:cs typeface="Calibri"/>
            </a:endParaRPr>
          </a:p>
        </p:txBody>
      </p:sp>
      <p:sp>
        <p:nvSpPr>
          <p:cNvPr id="10" name="object 10">
            <a:extLst>
              <a:ext uri="{FF2B5EF4-FFF2-40B4-BE49-F238E27FC236}">
                <a16:creationId xmlns:a16="http://schemas.microsoft.com/office/drawing/2014/main" id="{9E66A4E4-9C4E-AC73-5636-3172D21D9F03}"/>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Fitting Audio Editing Trace</a:t>
            </a:r>
            <a:endParaRPr spc="-10" dirty="0"/>
          </a:p>
        </p:txBody>
      </p:sp>
      <p:grpSp>
        <p:nvGrpSpPr>
          <p:cNvPr id="3" name="object 3"/>
          <p:cNvGrpSpPr/>
          <p:nvPr/>
        </p:nvGrpSpPr>
        <p:grpSpPr>
          <a:xfrm>
            <a:off x="290195" y="6401434"/>
            <a:ext cx="2513330" cy="227329"/>
            <a:chOff x="290195" y="6401434"/>
            <a:chExt cx="2513330" cy="227329"/>
          </a:xfrm>
        </p:grpSpPr>
        <p:sp>
          <p:nvSpPr>
            <p:cNvPr id="4" name="object 4"/>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5" name="object 5"/>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7" name="object 7"/>
          <p:cNvSpPr txBox="1"/>
          <p:nvPr/>
        </p:nvSpPr>
        <p:spPr>
          <a:xfrm>
            <a:off x="253695" y="1524000"/>
            <a:ext cx="7594905" cy="3880549"/>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Parameters</a:t>
            </a:r>
            <a:r>
              <a:rPr lang="it-IT" sz="1800" spc="-20" dirty="0">
                <a:latin typeface="Calibri"/>
                <a:cs typeface="Calibri"/>
              </a:rPr>
              <a:t> (DISP from </a:t>
            </a:r>
            <a:r>
              <a:rPr lang="it-IT" spc="-20" dirty="0">
                <a:latin typeface="Calibri"/>
                <a:cs typeface="Calibri"/>
              </a:rPr>
              <a:t>M</a:t>
            </a:r>
            <a:r>
              <a:rPr lang="it-IT" sz="1800" spc="-20" dirty="0">
                <a:latin typeface="Calibri"/>
                <a:cs typeface="Calibri"/>
              </a:rPr>
              <a:t>atlab)</a:t>
            </a:r>
            <a:r>
              <a:rPr sz="1800" spc="-10" dirty="0">
                <a:latin typeface="Calibri"/>
                <a:cs typeface="Calibri"/>
              </a:rPr>
              <a:t> </a:t>
            </a:r>
            <a:r>
              <a:rPr sz="1800" dirty="0">
                <a:latin typeface="Calibri"/>
                <a:cs typeface="Calibri"/>
              </a:rPr>
              <a:t>of</a:t>
            </a:r>
            <a:r>
              <a:rPr sz="1800" spc="-15" dirty="0">
                <a:latin typeface="Calibri"/>
                <a:cs typeface="Calibri"/>
              </a:rPr>
              <a:t> </a:t>
            </a:r>
            <a:r>
              <a:rPr sz="1800" dirty="0">
                <a:latin typeface="Calibri"/>
                <a:cs typeface="Calibri"/>
              </a:rPr>
              <a:t>the </a:t>
            </a:r>
            <a:r>
              <a:rPr sz="1800" spc="-10" dirty="0">
                <a:latin typeface="Calibri"/>
                <a:cs typeface="Calibri"/>
              </a:rPr>
              <a:t>distribution</a:t>
            </a:r>
            <a:r>
              <a:rPr lang="it-IT" sz="1800" spc="-10" dirty="0">
                <a:latin typeface="Calibri"/>
                <a:cs typeface="Calibri"/>
              </a:rPr>
              <a:t>s</a:t>
            </a:r>
            <a:r>
              <a:rPr sz="1800" spc="45" dirty="0">
                <a:latin typeface="Calibri"/>
                <a:cs typeface="Calibri"/>
              </a:rPr>
              <a:t> </a:t>
            </a:r>
            <a:r>
              <a:rPr lang="it-IT" sz="1800" b="1" spc="-10" dirty="0">
                <a:latin typeface="Calibri"/>
                <a:cs typeface="Calibri"/>
              </a:rPr>
              <a:t>AUDIO EDITING:</a:t>
            </a:r>
            <a:endParaRPr sz="1800" dirty="0">
              <a:latin typeface="Calibri"/>
              <a:cs typeface="Calibri"/>
            </a:endParaRPr>
          </a:p>
          <a:p>
            <a:pPr>
              <a:lnSpc>
                <a:spcPct val="100000"/>
              </a:lnSpc>
              <a:spcBef>
                <a:spcPts val="1605"/>
              </a:spcBef>
            </a:pPr>
            <a:r>
              <a:rPr lang="it-IT" sz="1000" dirty="0">
                <a:latin typeface="Calibri"/>
                <a:cs typeface="Calibri"/>
              </a:rPr>
              <a:t>PARAMETERS HYPEREXP AUDIO EDITING:</a:t>
            </a:r>
          </a:p>
          <a:p>
            <a:pPr>
              <a:lnSpc>
                <a:spcPct val="100000"/>
              </a:lnSpc>
              <a:spcBef>
                <a:spcPts val="1605"/>
              </a:spcBef>
            </a:pPr>
            <a:r>
              <a:rPr lang="it-IT" sz="1000" dirty="0">
                <a:latin typeface="Calibri"/>
                <a:cs typeface="Calibri"/>
              </a:rPr>
              <a:t>    0.0542    0.2165    0.2080</a:t>
            </a:r>
          </a:p>
          <a:p>
            <a:pPr>
              <a:lnSpc>
                <a:spcPct val="100000"/>
              </a:lnSpc>
              <a:spcBef>
                <a:spcPts val="1605"/>
              </a:spcBef>
            </a:pPr>
            <a:r>
              <a:rPr lang="it-IT" sz="1000" dirty="0">
                <a:latin typeface="Calibri"/>
                <a:cs typeface="Calibri"/>
              </a:rPr>
              <a:t>PARAMETERS EXP AUDIO EDITING:</a:t>
            </a:r>
          </a:p>
          <a:p>
            <a:pPr>
              <a:lnSpc>
                <a:spcPct val="100000"/>
              </a:lnSpc>
              <a:spcBef>
                <a:spcPts val="1605"/>
              </a:spcBef>
            </a:pPr>
            <a:r>
              <a:rPr lang="it-IT" sz="1000" dirty="0">
                <a:latin typeface="Calibri"/>
                <a:cs typeface="Calibri"/>
              </a:rPr>
              <a:t>    0.1334</a:t>
            </a:r>
          </a:p>
          <a:p>
            <a:pPr>
              <a:lnSpc>
                <a:spcPct val="100000"/>
              </a:lnSpc>
              <a:spcBef>
                <a:spcPts val="1605"/>
              </a:spcBef>
            </a:pPr>
            <a:r>
              <a:rPr lang="it-IT" sz="1000" dirty="0">
                <a:latin typeface="Calibri"/>
                <a:cs typeface="Calibri"/>
              </a:rPr>
              <a:t>PARAMETERS WEIBULL AUDIO EDITING:</a:t>
            </a:r>
          </a:p>
          <a:p>
            <a:pPr>
              <a:lnSpc>
                <a:spcPct val="100000"/>
              </a:lnSpc>
              <a:spcBef>
                <a:spcPts val="1605"/>
              </a:spcBef>
            </a:pPr>
            <a:r>
              <a:rPr lang="it-IT" sz="1000" dirty="0">
                <a:latin typeface="Calibri"/>
                <a:cs typeface="Calibri"/>
              </a:rPr>
              <a:t>    5.9513    0.7039</a:t>
            </a:r>
          </a:p>
          <a:p>
            <a:pPr>
              <a:lnSpc>
                <a:spcPct val="100000"/>
              </a:lnSpc>
              <a:spcBef>
                <a:spcPts val="1605"/>
              </a:spcBef>
            </a:pPr>
            <a:r>
              <a:rPr lang="it-IT" sz="1000" dirty="0">
                <a:latin typeface="Calibri"/>
                <a:cs typeface="Calibri"/>
              </a:rPr>
              <a:t>PARAMETERS PARETO AUDIO EDITING:</a:t>
            </a:r>
          </a:p>
          <a:p>
            <a:pPr>
              <a:lnSpc>
                <a:spcPct val="100000"/>
              </a:lnSpc>
              <a:spcBef>
                <a:spcPts val="1605"/>
              </a:spcBef>
            </a:pPr>
            <a:r>
              <a:rPr lang="it-IT" sz="1000" dirty="0">
                <a:latin typeface="Calibri"/>
                <a:cs typeface="Calibri"/>
              </a:rPr>
              <a:t>    2.2139    4.1090</a:t>
            </a:r>
          </a:p>
          <a:p>
            <a:pPr>
              <a:lnSpc>
                <a:spcPct val="100000"/>
              </a:lnSpc>
              <a:spcBef>
                <a:spcPts val="1605"/>
              </a:spcBef>
            </a:pPr>
            <a:r>
              <a:rPr lang="it-IT" sz="1000" dirty="0">
                <a:latin typeface="Calibri"/>
                <a:cs typeface="Calibri"/>
              </a:rPr>
              <a:t>PARAMETERS UNIFORM AUDIO EDITING:</a:t>
            </a:r>
          </a:p>
          <a:p>
            <a:pPr>
              <a:lnSpc>
                <a:spcPct val="100000"/>
              </a:lnSpc>
              <a:spcBef>
                <a:spcPts val="1605"/>
              </a:spcBef>
            </a:pPr>
            <a:r>
              <a:rPr lang="it-IT" sz="1000" dirty="0">
                <a:latin typeface="Calibri"/>
                <a:cs typeface="Calibri"/>
              </a:rPr>
              <a:t>  -11.3686   26.3567</a:t>
            </a:r>
            <a:endParaRPr sz="1000" dirty="0">
              <a:latin typeface="Calibri"/>
              <a:cs typeface="Calibri"/>
            </a:endParaRPr>
          </a:p>
        </p:txBody>
      </p:sp>
      <p:sp>
        <p:nvSpPr>
          <p:cNvPr id="12" name="object 10">
            <a:extLst>
              <a:ext uri="{FF2B5EF4-FFF2-40B4-BE49-F238E27FC236}">
                <a16:creationId xmlns:a16="http://schemas.microsoft.com/office/drawing/2014/main" id="{92A3C1B8-F363-4533-28D9-6E66F85FADDA}"/>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pic>
        <p:nvPicPr>
          <p:cNvPr id="8" name="Picture 7" descr="A graph with colorful lines and text&#10;&#10;Description automatically generated">
            <a:extLst>
              <a:ext uri="{FF2B5EF4-FFF2-40B4-BE49-F238E27FC236}">
                <a16:creationId xmlns:a16="http://schemas.microsoft.com/office/drawing/2014/main" id="{DB6E09A3-5C5C-AC25-8BD3-66B1EE140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1905000"/>
            <a:ext cx="4601217" cy="38676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Fitting Video Editing Trace</a:t>
            </a:r>
            <a:endParaRPr spc="-10" dirty="0"/>
          </a:p>
        </p:txBody>
      </p:sp>
      <p:grpSp>
        <p:nvGrpSpPr>
          <p:cNvPr id="3" name="object 3"/>
          <p:cNvGrpSpPr/>
          <p:nvPr/>
        </p:nvGrpSpPr>
        <p:grpSpPr>
          <a:xfrm>
            <a:off x="290195" y="6401434"/>
            <a:ext cx="2513330" cy="227329"/>
            <a:chOff x="290195" y="6401434"/>
            <a:chExt cx="2513330" cy="227329"/>
          </a:xfrm>
        </p:grpSpPr>
        <p:sp>
          <p:nvSpPr>
            <p:cNvPr id="4" name="object 4"/>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5" name="object 5"/>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7" name="object 7"/>
          <p:cNvSpPr txBox="1"/>
          <p:nvPr/>
        </p:nvSpPr>
        <p:spPr>
          <a:xfrm>
            <a:off x="253695" y="1524000"/>
            <a:ext cx="7594905" cy="3880549"/>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Parameters</a:t>
            </a:r>
            <a:r>
              <a:rPr lang="it-IT" sz="1800" spc="-20" dirty="0">
                <a:latin typeface="Calibri"/>
                <a:cs typeface="Calibri"/>
              </a:rPr>
              <a:t> (DISP from </a:t>
            </a:r>
            <a:r>
              <a:rPr lang="it-IT" spc="-20" dirty="0">
                <a:latin typeface="Calibri"/>
                <a:cs typeface="Calibri"/>
              </a:rPr>
              <a:t>M</a:t>
            </a:r>
            <a:r>
              <a:rPr lang="it-IT" sz="1800" spc="-20" dirty="0">
                <a:latin typeface="Calibri"/>
                <a:cs typeface="Calibri"/>
              </a:rPr>
              <a:t>atlab)</a:t>
            </a:r>
            <a:r>
              <a:rPr sz="1800" spc="-10" dirty="0">
                <a:latin typeface="Calibri"/>
                <a:cs typeface="Calibri"/>
              </a:rPr>
              <a:t> </a:t>
            </a:r>
            <a:r>
              <a:rPr sz="1800" dirty="0">
                <a:latin typeface="Calibri"/>
                <a:cs typeface="Calibri"/>
              </a:rPr>
              <a:t>of</a:t>
            </a:r>
            <a:r>
              <a:rPr sz="1800" spc="-15" dirty="0">
                <a:latin typeface="Calibri"/>
                <a:cs typeface="Calibri"/>
              </a:rPr>
              <a:t> </a:t>
            </a:r>
            <a:r>
              <a:rPr sz="1800" dirty="0">
                <a:latin typeface="Calibri"/>
                <a:cs typeface="Calibri"/>
              </a:rPr>
              <a:t>the </a:t>
            </a:r>
            <a:r>
              <a:rPr sz="1800" spc="-10" dirty="0">
                <a:latin typeface="Calibri"/>
                <a:cs typeface="Calibri"/>
              </a:rPr>
              <a:t>distributions</a:t>
            </a:r>
            <a:r>
              <a:rPr sz="1800" spc="45" dirty="0">
                <a:latin typeface="Calibri"/>
                <a:cs typeface="Calibri"/>
              </a:rPr>
              <a:t> </a:t>
            </a:r>
            <a:r>
              <a:rPr lang="it-IT" b="1" spc="-10" dirty="0">
                <a:latin typeface="Calibri"/>
                <a:cs typeface="Calibri"/>
              </a:rPr>
              <a:t>VIDEO</a:t>
            </a:r>
            <a:r>
              <a:rPr lang="it-IT" sz="1800" b="1" spc="-10" dirty="0">
                <a:latin typeface="Calibri"/>
                <a:cs typeface="Calibri"/>
              </a:rPr>
              <a:t> EDITING:</a:t>
            </a:r>
            <a:endParaRPr sz="1800" dirty="0">
              <a:latin typeface="Calibri"/>
              <a:cs typeface="Calibri"/>
            </a:endParaRPr>
          </a:p>
          <a:p>
            <a:pPr>
              <a:lnSpc>
                <a:spcPct val="100000"/>
              </a:lnSpc>
              <a:spcBef>
                <a:spcPts val="1605"/>
              </a:spcBef>
            </a:pPr>
            <a:r>
              <a:rPr lang="it-IT" sz="1000" dirty="0">
                <a:latin typeface="Calibri"/>
                <a:cs typeface="Calibri"/>
              </a:rPr>
              <a:t>PARAMETERS HYPEREXP VIDEO EDITING:</a:t>
            </a:r>
          </a:p>
          <a:p>
            <a:pPr>
              <a:lnSpc>
                <a:spcPct val="100000"/>
              </a:lnSpc>
              <a:spcBef>
                <a:spcPts val="1605"/>
              </a:spcBef>
            </a:pPr>
            <a:r>
              <a:rPr lang="it-IT" sz="1000" dirty="0">
                <a:latin typeface="Calibri"/>
                <a:cs typeface="Calibri"/>
              </a:rPr>
              <a:t>    0.0493    0.1964    0.1944</a:t>
            </a:r>
          </a:p>
          <a:p>
            <a:pPr>
              <a:lnSpc>
                <a:spcPct val="100000"/>
              </a:lnSpc>
              <a:spcBef>
                <a:spcPts val="1605"/>
              </a:spcBef>
            </a:pPr>
            <a:r>
              <a:rPr lang="it-IT" sz="1000" dirty="0">
                <a:latin typeface="Calibri"/>
                <a:cs typeface="Calibri"/>
              </a:rPr>
              <a:t>PARAMETERS EXP VIDEO EDITING:</a:t>
            </a:r>
          </a:p>
          <a:p>
            <a:pPr>
              <a:lnSpc>
                <a:spcPct val="100000"/>
              </a:lnSpc>
              <a:spcBef>
                <a:spcPts val="1605"/>
              </a:spcBef>
            </a:pPr>
            <a:r>
              <a:rPr lang="it-IT" sz="1000" dirty="0">
                <a:latin typeface="Calibri"/>
                <a:cs typeface="Calibri"/>
              </a:rPr>
              <a:t>    0.1243</a:t>
            </a:r>
          </a:p>
          <a:p>
            <a:pPr>
              <a:lnSpc>
                <a:spcPct val="100000"/>
              </a:lnSpc>
              <a:spcBef>
                <a:spcPts val="1605"/>
              </a:spcBef>
            </a:pPr>
            <a:r>
              <a:rPr lang="it-IT" sz="1000" dirty="0">
                <a:latin typeface="Calibri"/>
                <a:cs typeface="Calibri"/>
              </a:rPr>
              <a:t>PARAMETERS WEIBULL VIDEO EDITING:</a:t>
            </a:r>
          </a:p>
          <a:p>
            <a:pPr>
              <a:lnSpc>
                <a:spcPct val="100000"/>
              </a:lnSpc>
              <a:spcBef>
                <a:spcPts val="1605"/>
              </a:spcBef>
            </a:pPr>
            <a:r>
              <a:rPr lang="it-IT" sz="1000" dirty="0">
                <a:latin typeface="Calibri"/>
                <a:cs typeface="Calibri"/>
              </a:rPr>
              <a:t>    6.3692    0.7013</a:t>
            </a:r>
          </a:p>
          <a:p>
            <a:pPr>
              <a:lnSpc>
                <a:spcPct val="100000"/>
              </a:lnSpc>
              <a:spcBef>
                <a:spcPts val="1605"/>
              </a:spcBef>
            </a:pPr>
            <a:r>
              <a:rPr lang="it-IT" sz="1000" dirty="0">
                <a:latin typeface="Calibri"/>
                <a:cs typeface="Calibri"/>
              </a:rPr>
              <a:t>PARAMETERS PARETO VIDEO EDITING:</a:t>
            </a:r>
          </a:p>
          <a:p>
            <a:pPr>
              <a:lnSpc>
                <a:spcPct val="100000"/>
              </a:lnSpc>
              <a:spcBef>
                <a:spcPts val="1605"/>
              </a:spcBef>
            </a:pPr>
            <a:r>
              <a:rPr lang="it-IT" sz="1000" dirty="0">
                <a:latin typeface="Calibri"/>
                <a:cs typeface="Calibri"/>
              </a:rPr>
              <a:t>    2.2123    4.4100</a:t>
            </a:r>
          </a:p>
          <a:p>
            <a:pPr>
              <a:lnSpc>
                <a:spcPct val="100000"/>
              </a:lnSpc>
              <a:spcBef>
                <a:spcPts val="1605"/>
              </a:spcBef>
            </a:pPr>
            <a:r>
              <a:rPr lang="it-IT" sz="1000" dirty="0">
                <a:latin typeface="Calibri"/>
                <a:cs typeface="Calibri"/>
              </a:rPr>
              <a:t>PARAMETERS UNIFORM VIDEO EDITING:</a:t>
            </a:r>
          </a:p>
          <a:p>
            <a:pPr>
              <a:lnSpc>
                <a:spcPct val="100000"/>
              </a:lnSpc>
              <a:spcBef>
                <a:spcPts val="1605"/>
              </a:spcBef>
            </a:pPr>
            <a:r>
              <a:rPr lang="it-IT" sz="1000" dirty="0">
                <a:latin typeface="Calibri"/>
                <a:cs typeface="Calibri"/>
              </a:rPr>
              <a:t>  -12.2929   28.3884</a:t>
            </a:r>
            <a:endParaRPr sz="1000" dirty="0">
              <a:latin typeface="Calibri"/>
              <a:cs typeface="Calibri"/>
            </a:endParaRPr>
          </a:p>
        </p:txBody>
      </p:sp>
      <p:sp>
        <p:nvSpPr>
          <p:cNvPr id="19" name="object 10">
            <a:extLst>
              <a:ext uri="{FF2B5EF4-FFF2-40B4-BE49-F238E27FC236}">
                <a16:creationId xmlns:a16="http://schemas.microsoft.com/office/drawing/2014/main" id="{3505AE5F-06E2-19D0-0524-8917B5FE3453}"/>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pic>
        <p:nvPicPr>
          <p:cNvPr id="8" name="Picture 7" descr="A graph with colored lines&#10;&#10;Description automatically generated">
            <a:extLst>
              <a:ext uri="{FF2B5EF4-FFF2-40B4-BE49-F238E27FC236}">
                <a16:creationId xmlns:a16="http://schemas.microsoft.com/office/drawing/2014/main" id="{CCBABA7E-66DC-7841-FD54-C99717D59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905000"/>
            <a:ext cx="4601217" cy="3858163"/>
          </a:xfrm>
          <a:prstGeom prst="rect">
            <a:avLst/>
          </a:prstGeom>
        </p:spPr>
      </p:pic>
    </p:spTree>
    <p:extLst>
      <p:ext uri="{BB962C8B-B14F-4D97-AF65-F5344CB8AC3E}">
        <p14:creationId xmlns:p14="http://schemas.microsoft.com/office/powerpoint/2010/main" val="153462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Fitting VFX Trace</a:t>
            </a:r>
            <a:endParaRPr spc="-10" dirty="0"/>
          </a:p>
        </p:txBody>
      </p:sp>
      <p:grpSp>
        <p:nvGrpSpPr>
          <p:cNvPr id="3" name="object 3"/>
          <p:cNvGrpSpPr/>
          <p:nvPr/>
        </p:nvGrpSpPr>
        <p:grpSpPr>
          <a:xfrm>
            <a:off x="290195" y="6401434"/>
            <a:ext cx="2513330" cy="227329"/>
            <a:chOff x="290195" y="6401434"/>
            <a:chExt cx="2513330" cy="227329"/>
          </a:xfrm>
        </p:grpSpPr>
        <p:sp>
          <p:nvSpPr>
            <p:cNvPr id="4" name="object 4"/>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dirty="0"/>
            </a:p>
          </p:txBody>
        </p:sp>
        <p:sp>
          <p:nvSpPr>
            <p:cNvPr id="5" name="object 5"/>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7" name="object 7"/>
          <p:cNvSpPr txBox="1"/>
          <p:nvPr/>
        </p:nvSpPr>
        <p:spPr>
          <a:xfrm>
            <a:off x="253695" y="1524000"/>
            <a:ext cx="7594905" cy="3880549"/>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Parameters</a:t>
            </a:r>
            <a:r>
              <a:rPr lang="it-IT" sz="1800" spc="-20" dirty="0">
                <a:latin typeface="Calibri"/>
                <a:cs typeface="Calibri"/>
              </a:rPr>
              <a:t> (DISP from </a:t>
            </a:r>
            <a:r>
              <a:rPr lang="it-IT" spc="-20" dirty="0">
                <a:latin typeface="Calibri"/>
                <a:cs typeface="Calibri"/>
              </a:rPr>
              <a:t>M</a:t>
            </a:r>
            <a:r>
              <a:rPr lang="it-IT" sz="1800" spc="-20" dirty="0">
                <a:latin typeface="Calibri"/>
                <a:cs typeface="Calibri"/>
              </a:rPr>
              <a:t>atlab)</a:t>
            </a:r>
            <a:r>
              <a:rPr sz="1800" spc="-10" dirty="0">
                <a:latin typeface="Calibri"/>
                <a:cs typeface="Calibri"/>
              </a:rPr>
              <a:t> </a:t>
            </a:r>
            <a:r>
              <a:rPr sz="1800" dirty="0">
                <a:latin typeface="Calibri"/>
                <a:cs typeface="Calibri"/>
              </a:rPr>
              <a:t>of</a:t>
            </a:r>
            <a:r>
              <a:rPr sz="1800" spc="-15" dirty="0">
                <a:latin typeface="Calibri"/>
                <a:cs typeface="Calibri"/>
              </a:rPr>
              <a:t> </a:t>
            </a:r>
            <a:r>
              <a:rPr sz="1800" dirty="0">
                <a:latin typeface="Calibri"/>
                <a:cs typeface="Calibri"/>
              </a:rPr>
              <a:t>the </a:t>
            </a:r>
            <a:r>
              <a:rPr sz="1800" spc="-10" dirty="0">
                <a:latin typeface="Calibri"/>
                <a:cs typeface="Calibri"/>
              </a:rPr>
              <a:t>distributions</a:t>
            </a:r>
            <a:r>
              <a:rPr sz="1800" spc="45" dirty="0">
                <a:latin typeface="Calibri"/>
                <a:cs typeface="Calibri"/>
              </a:rPr>
              <a:t> </a:t>
            </a:r>
            <a:r>
              <a:rPr lang="it-IT" b="1" spc="-10" dirty="0">
                <a:latin typeface="Calibri"/>
                <a:cs typeface="Calibri"/>
              </a:rPr>
              <a:t>VFX</a:t>
            </a:r>
            <a:r>
              <a:rPr lang="it-IT" sz="1800" b="1" spc="-10" dirty="0">
                <a:latin typeface="Calibri"/>
                <a:cs typeface="Calibri"/>
              </a:rPr>
              <a:t>:</a:t>
            </a:r>
            <a:endParaRPr sz="1800" dirty="0">
              <a:latin typeface="Calibri"/>
              <a:cs typeface="Calibri"/>
            </a:endParaRPr>
          </a:p>
          <a:p>
            <a:pPr>
              <a:lnSpc>
                <a:spcPct val="100000"/>
              </a:lnSpc>
              <a:spcBef>
                <a:spcPts val="1605"/>
              </a:spcBef>
            </a:pPr>
            <a:r>
              <a:rPr lang="it-IT" sz="1000" dirty="0">
                <a:latin typeface="Calibri"/>
                <a:cs typeface="Calibri"/>
              </a:rPr>
              <a:t>PARAMETERS HYPEREXP VFX:</a:t>
            </a:r>
          </a:p>
          <a:p>
            <a:pPr>
              <a:lnSpc>
                <a:spcPct val="100000"/>
              </a:lnSpc>
              <a:spcBef>
                <a:spcPts val="1605"/>
              </a:spcBef>
            </a:pPr>
            <a:r>
              <a:rPr lang="it-IT" sz="1000" dirty="0">
                <a:latin typeface="Calibri"/>
                <a:cs typeface="Calibri"/>
              </a:rPr>
              <a:t>    0.0406    0.1602    0.2042</a:t>
            </a:r>
          </a:p>
          <a:p>
            <a:pPr>
              <a:lnSpc>
                <a:spcPct val="100000"/>
              </a:lnSpc>
              <a:spcBef>
                <a:spcPts val="1605"/>
              </a:spcBef>
            </a:pPr>
            <a:r>
              <a:rPr lang="it-IT" sz="1000" dirty="0">
                <a:latin typeface="Calibri"/>
                <a:cs typeface="Calibri"/>
              </a:rPr>
              <a:t>PARAMETERS EXP VFX:</a:t>
            </a:r>
          </a:p>
          <a:p>
            <a:pPr>
              <a:lnSpc>
                <a:spcPct val="100000"/>
              </a:lnSpc>
              <a:spcBef>
                <a:spcPts val="1605"/>
              </a:spcBef>
            </a:pPr>
            <a:r>
              <a:rPr lang="it-IT" sz="1000" dirty="0">
                <a:latin typeface="Calibri"/>
                <a:cs typeface="Calibri"/>
              </a:rPr>
              <a:t>    0.1000</a:t>
            </a:r>
          </a:p>
          <a:p>
            <a:pPr>
              <a:lnSpc>
                <a:spcPct val="100000"/>
              </a:lnSpc>
              <a:spcBef>
                <a:spcPts val="1605"/>
              </a:spcBef>
            </a:pPr>
            <a:r>
              <a:rPr lang="it-IT" sz="1000" dirty="0">
                <a:latin typeface="Calibri"/>
                <a:cs typeface="Calibri"/>
              </a:rPr>
              <a:t>PARAMETERS WEIBULL VFX:</a:t>
            </a:r>
          </a:p>
          <a:p>
            <a:pPr>
              <a:lnSpc>
                <a:spcPct val="100000"/>
              </a:lnSpc>
              <a:spcBef>
                <a:spcPts val="1605"/>
              </a:spcBef>
            </a:pPr>
            <a:r>
              <a:rPr lang="it-IT" sz="1000" dirty="0">
                <a:latin typeface="Calibri"/>
                <a:cs typeface="Calibri"/>
              </a:rPr>
              <a:t>    7.9604    0.7058</a:t>
            </a:r>
          </a:p>
          <a:p>
            <a:pPr>
              <a:lnSpc>
                <a:spcPct val="100000"/>
              </a:lnSpc>
              <a:spcBef>
                <a:spcPts val="1605"/>
              </a:spcBef>
            </a:pPr>
            <a:r>
              <a:rPr lang="it-IT" sz="1000" dirty="0">
                <a:latin typeface="Calibri"/>
                <a:cs typeface="Calibri"/>
              </a:rPr>
              <a:t>PARAMETERS PARETO VFX:</a:t>
            </a:r>
          </a:p>
          <a:p>
            <a:pPr>
              <a:lnSpc>
                <a:spcPct val="100000"/>
              </a:lnSpc>
              <a:spcBef>
                <a:spcPts val="1605"/>
              </a:spcBef>
            </a:pPr>
            <a:r>
              <a:rPr lang="it-IT" sz="1000" dirty="0">
                <a:latin typeface="Calibri"/>
                <a:cs typeface="Calibri"/>
              </a:rPr>
              <a:t>    2.2151    5.4844</a:t>
            </a:r>
          </a:p>
          <a:p>
            <a:pPr>
              <a:lnSpc>
                <a:spcPct val="100000"/>
              </a:lnSpc>
              <a:spcBef>
                <a:spcPts val="1605"/>
              </a:spcBef>
            </a:pPr>
            <a:r>
              <a:rPr lang="it-IT" sz="1000" dirty="0">
                <a:latin typeface="Calibri"/>
                <a:cs typeface="Calibri"/>
              </a:rPr>
              <a:t>PARAMETERS UNIFORM VFX:</a:t>
            </a:r>
          </a:p>
          <a:p>
            <a:pPr>
              <a:lnSpc>
                <a:spcPct val="100000"/>
              </a:lnSpc>
              <a:spcBef>
                <a:spcPts val="1605"/>
              </a:spcBef>
            </a:pPr>
            <a:r>
              <a:rPr lang="it-IT" sz="1000" dirty="0">
                <a:latin typeface="Calibri"/>
                <a:cs typeface="Calibri"/>
              </a:rPr>
              <a:t>  -15.0873   35.0829</a:t>
            </a:r>
            <a:endParaRPr sz="1000" dirty="0">
              <a:latin typeface="Calibri"/>
              <a:cs typeface="Calibri"/>
            </a:endParaRPr>
          </a:p>
        </p:txBody>
      </p:sp>
      <p:sp>
        <p:nvSpPr>
          <p:cNvPr id="12" name="object 10">
            <a:extLst>
              <a:ext uri="{FF2B5EF4-FFF2-40B4-BE49-F238E27FC236}">
                <a16:creationId xmlns:a16="http://schemas.microsoft.com/office/drawing/2014/main" id="{5DC96300-0791-28B6-99DD-D31A3B742291}"/>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pic>
        <p:nvPicPr>
          <p:cNvPr id="8" name="Picture 7" descr="A graph with different colored lines&#10;&#10;Description automatically generated">
            <a:extLst>
              <a:ext uri="{FF2B5EF4-FFF2-40B4-BE49-F238E27FC236}">
                <a16:creationId xmlns:a16="http://schemas.microsoft.com/office/drawing/2014/main" id="{C6756B1A-3123-1782-FD0E-5B5535DB3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147" y="1981200"/>
            <a:ext cx="4572638" cy="3743847"/>
          </a:xfrm>
          <a:prstGeom prst="rect">
            <a:avLst/>
          </a:prstGeom>
        </p:spPr>
      </p:pic>
    </p:spTree>
    <p:extLst>
      <p:ext uri="{BB962C8B-B14F-4D97-AF65-F5344CB8AC3E}">
        <p14:creationId xmlns:p14="http://schemas.microsoft.com/office/powerpoint/2010/main" val="340489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Fitting Compositing Trace</a:t>
            </a:r>
            <a:endParaRPr spc="-10" dirty="0"/>
          </a:p>
        </p:txBody>
      </p:sp>
      <p:grpSp>
        <p:nvGrpSpPr>
          <p:cNvPr id="3" name="object 3"/>
          <p:cNvGrpSpPr/>
          <p:nvPr/>
        </p:nvGrpSpPr>
        <p:grpSpPr>
          <a:xfrm>
            <a:off x="290195" y="6401434"/>
            <a:ext cx="2513330" cy="227329"/>
            <a:chOff x="290195" y="6401434"/>
            <a:chExt cx="2513330" cy="227329"/>
          </a:xfrm>
        </p:grpSpPr>
        <p:sp>
          <p:nvSpPr>
            <p:cNvPr id="4" name="object 4"/>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5" name="object 5"/>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7" name="object 7"/>
          <p:cNvSpPr txBox="1"/>
          <p:nvPr/>
        </p:nvSpPr>
        <p:spPr>
          <a:xfrm>
            <a:off x="253695" y="1524000"/>
            <a:ext cx="7594905" cy="3880549"/>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Parameters</a:t>
            </a:r>
            <a:r>
              <a:rPr lang="it-IT" sz="1800" spc="-20" dirty="0">
                <a:latin typeface="Calibri"/>
                <a:cs typeface="Calibri"/>
              </a:rPr>
              <a:t> (DISP from </a:t>
            </a:r>
            <a:r>
              <a:rPr lang="it-IT" spc="-20" dirty="0">
                <a:latin typeface="Calibri"/>
                <a:cs typeface="Calibri"/>
              </a:rPr>
              <a:t>M</a:t>
            </a:r>
            <a:r>
              <a:rPr lang="it-IT" sz="1800" spc="-20" dirty="0">
                <a:latin typeface="Calibri"/>
                <a:cs typeface="Calibri"/>
              </a:rPr>
              <a:t>atlab)</a:t>
            </a:r>
            <a:r>
              <a:rPr sz="1800" spc="-10" dirty="0">
                <a:latin typeface="Calibri"/>
                <a:cs typeface="Calibri"/>
              </a:rPr>
              <a:t> </a:t>
            </a:r>
            <a:r>
              <a:rPr sz="1800" dirty="0">
                <a:latin typeface="Calibri"/>
                <a:cs typeface="Calibri"/>
              </a:rPr>
              <a:t>of</a:t>
            </a:r>
            <a:r>
              <a:rPr sz="1800" spc="-15" dirty="0">
                <a:latin typeface="Calibri"/>
                <a:cs typeface="Calibri"/>
              </a:rPr>
              <a:t> </a:t>
            </a:r>
            <a:r>
              <a:rPr sz="1800" dirty="0">
                <a:latin typeface="Calibri"/>
                <a:cs typeface="Calibri"/>
              </a:rPr>
              <a:t>the </a:t>
            </a:r>
            <a:r>
              <a:rPr sz="1800" spc="-10" dirty="0">
                <a:latin typeface="Calibri"/>
                <a:cs typeface="Calibri"/>
              </a:rPr>
              <a:t>distributions</a:t>
            </a:r>
            <a:r>
              <a:rPr sz="1800" spc="45" dirty="0">
                <a:latin typeface="Calibri"/>
                <a:cs typeface="Calibri"/>
              </a:rPr>
              <a:t> </a:t>
            </a:r>
            <a:r>
              <a:rPr lang="it-IT" b="1" spc="-10" dirty="0">
                <a:latin typeface="Calibri"/>
                <a:cs typeface="Calibri"/>
              </a:rPr>
              <a:t>COMPOSITING</a:t>
            </a:r>
            <a:r>
              <a:rPr lang="it-IT" sz="1800" b="1" spc="-10" dirty="0">
                <a:latin typeface="Calibri"/>
                <a:cs typeface="Calibri"/>
              </a:rPr>
              <a:t>:</a:t>
            </a:r>
            <a:endParaRPr sz="1800" dirty="0">
              <a:latin typeface="Calibri"/>
              <a:cs typeface="Calibri"/>
            </a:endParaRPr>
          </a:p>
          <a:p>
            <a:pPr>
              <a:lnSpc>
                <a:spcPct val="100000"/>
              </a:lnSpc>
              <a:spcBef>
                <a:spcPts val="1605"/>
              </a:spcBef>
            </a:pPr>
            <a:r>
              <a:rPr lang="it-IT" sz="1000" dirty="0">
                <a:latin typeface="Calibri"/>
                <a:cs typeface="Calibri"/>
              </a:rPr>
              <a:t>PARAMETERS HYPEREXP COMPOSITING:</a:t>
            </a:r>
          </a:p>
          <a:p>
            <a:pPr>
              <a:lnSpc>
                <a:spcPct val="100000"/>
              </a:lnSpc>
              <a:spcBef>
                <a:spcPts val="1605"/>
              </a:spcBef>
            </a:pPr>
            <a:r>
              <a:rPr lang="it-IT" sz="1000" dirty="0">
                <a:latin typeface="Calibri"/>
                <a:cs typeface="Calibri"/>
              </a:rPr>
              <a:t>    0.2881    4.9851    0.9984</a:t>
            </a:r>
          </a:p>
          <a:p>
            <a:pPr>
              <a:lnSpc>
                <a:spcPct val="100000"/>
              </a:lnSpc>
              <a:spcBef>
                <a:spcPts val="1605"/>
              </a:spcBef>
            </a:pPr>
            <a:r>
              <a:rPr lang="it-IT" sz="1000" dirty="0">
                <a:latin typeface="Calibri"/>
                <a:cs typeface="Calibri"/>
              </a:rPr>
              <a:t>PARAMETERS EXP COMPOSITING:</a:t>
            </a:r>
          </a:p>
          <a:p>
            <a:pPr>
              <a:lnSpc>
                <a:spcPct val="100000"/>
              </a:lnSpc>
              <a:spcBef>
                <a:spcPts val="1605"/>
              </a:spcBef>
            </a:pPr>
            <a:r>
              <a:rPr lang="it-IT" sz="1000" dirty="0">
                <a:latin typeface="Calibri"/>
                <a:cs typeface="Calibri"/>
              </a:rPr>
              <a:t>    0.2886</a:t>
            </a:r>
          </a:p>
          <a:p>
            <a:pPr>
              <a:lnSpc>
                <a:spcPct val="100000"/>
              </a:lnSpc>
              <a:spcBef>
                <a:spcPts val="1605"/>
              </a:spcBef>
            </a:pPr>
            <a:r>
              <a:rPr lang="it-IT" sz="1000" dirty="0">
                <a:latin typeface="Calibri"/>
                <a:cs typeface="Calibri"/>
              </a:rPr>
              <a:t>PARAMETERS WEIBULL COMPOSITING:</a:t>
            </a:r>
          </a:p>
          <a:p>
            <a:pPr>
              <a:lnSpc>
                <a:spcPct val="100000"/>
              </a:lnSpc>
              <a:spcBef>
                <a:spcPts val="1605"/>
              </a:spcBef>
            </a:pPr>
            <a:r>
              <a:rPr lang="it-IT" sz="1000" dirty="0">
                <a:latin typeface="Calibri"/>
                <a:cs typeface="Calibri"/>
              </a:rPr>
              <a:t>    3.4646    0.9993</a:t>
            </a:r>
          </a:p>
          <a:p>
            <a:pPr>
              <a:lnSpc>
                <a:spcPct val="100000"/>
              </a:lnSpc>
              <a:spcBef>
                <a:spcPts val="1605"/>
              </a:spcBef>
            </a:pPr>
            <a:r>
              <a:rPr lang="it-IT" sz="1000" dirty="0">
                <a:latin typeface="Calibri"/>
                <a:cs typeface="Calibri"/>
              </a:rPr>
              <a:t>PARAMETERS PARETO COMPOSITING:</a:t>
            </a:r>
          </a:p>
          <a:p>
            <a:pPr>
              <a:lnSpc>
                <a:spcPct val="100000"/>
              </a:lnSpc>
              <a:spcBef>
                <a:spcPts val="1605"/>
              </a:spcBef>
            </a:pPr>
            <a:r>
              <a:rPr lang="it-IT" sz="1000" dirty="0">
                <a:latin typeface="Calibri"/>
                <a:cs typeface="Calibri"/>
              </a:rPr>
              <a:t>    2.4137    2.0298</a:t>
            </a:r>
          </a:p>
          <a:p>
            <a:pPr>
              <a:lnSpc>
                <a:spcPct val="100000"/>
              </a:lnSpc>
              <a:spcBef>
                <a:spcPts val="1605"/>
              </a:spcBef>
            </a:pPr>
            <a:r>
              <a:rPr lang="it-IT" sz="1000" dirty="0">
                <a:latin typeface="Calibri"/>
                <a:cs typeface="Calibri"/>
              </a:rPr>
              <a:t>PARAMETERS UNIFORM COMPOSITING:</a:t>
            </a:r>
          </a:p>
          <a:p>
            <a:pPr>
              <a:lnSpc>
                <a:spcPct val="100000"/>
              </a:lnSpc>
              <a:spcBef>
                <a:spcPts val="1605"/>
              </a:spcBef>
            </a:pPr>
            <a:r>
              <a:rPr lang="it-IT" sz="1000" dirty="0">
                <a:latin typeface="Calibri"/>
                <a:cs typeface="Calibri"/>
              </a:rPr>
              <a:t>   -2.5409    9.4720</a:t>
            </a:r>
            <a:endParaRPr sz="1000" dirty="0">
              <a:latin typeface="Calibri"/>
              <a:cs typeface="Calibri"/>
            </a:endParaRPr>
          </a:p>
        </p:txBody>
      </p:sp>
      <p:sp>
        <p:nvSpPr>
          <p:cNvPr id="12" name="object 10">
            <a:extLst>
              <a:ext uri="{FF2B5EF4-FFF2-40B4-BE49-F238E27FC236}">
                <a16:creationId xmlns:a16="http://schemas.microsoft.com/office/drawing/2014/main" id="{AB276781-72E4-2B26-4540-D38D44C4DEF0}"/>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pic>
        <p:nvPicPr>
          <p:cNvPr id="8" name="Picture 7" descr="A graph of compositing trace&#10;&#10;Description automatically generated">
            <a:extLst>
              <a:ext uri="{FF2B5EF4-FFF2-40B4-BE49-F238E27FC236}">
                <a16:creationId xmlns:a16="http://schemas.microsoft.com/office/drawing/2014/main" id="{8EDFE072-0993-FCB4-72FA-9A409EE6F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147" y="1981200"/>
            <a:ext cx="4553585" cy="3696216"/>
          </a:xfrm>
          <a:prstGeom prst="rect">
            <a:avLst/>
          </a:prstGeom>
        </p:spPr>
      </p:pic>
    </p:spTree>
    <p:extLst>
      <p:ext uri="{BB962C8B-B14F-4D97-AF65-F5344CB8AC3E}">
        <p14:creationId xmlns:p14="http://schemas.microsoft.com/office/powerpoint/2010/main" val="123309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Distribution </a:t>
            </a:r>
            <a:r>
              <a:rPr lang="it-IT" dirty="0" err="1"/>
              <a:t>Parameters</a:t>
            </a:r>
            <a:endParaRPr spc="-10" dirty="0"/>
          </a:p>
        </p:txBody>
      </p:sp>
      <p:sp>
        <p:nvSpPr>
          <p:cNvPr id="3" name="object 3"/>
          <p:cNvSpPr txBox="1"/>
          <p:nvPr/>
        </p:nvSpPr>
        <p:spPr>
          <a:xfrm>
            <a:off x="268935" y="1672272"/>
            <a:ext cx="7579359" cy="4256806"/>
          </a:xfrm>
          <a:prstGeom prst="rect">
            <a:avLst/>
          </a:prstGeom>
        </p:spPr>
        <p:txBody>
          <a:bodyPr vert="horz" wrap="square" lIns="0" tIns="67945" rIns="0" bIns="0" rtlCol="0">
            <a:spAutoFit/>
          </a:bodyPr>
          <a:lstStyle/>
          <a:p>
            <a:pPr marL="12700">
              <a:lnSpc>
                <a:spcPct val="100000"/>
              </a:lnSpc>
              <a:spcBef>
                <a:spcPts val="535"/>
              </a:spcBef>
            </a:pPr>
            <a:r>
              <a:rPr sz="1800" dirty="0">
                <a:latin typeface="Calibri"/>
                <a:cs typeface="Calibri"/>
              </a:rPr>
              <a:t>The</a:t>
            </a:r>
            <a:r>
              <a:rPr sz="1800" spc="-45" dirty="0">
                <a:latin typeface="Calibri"/>
                <a:cs typeface="Calibri"/>
              </a:rPr>
              <a:t> </a:t>
            </a:r>
            <a:r>
              <a:rPr sz="1800" spc="-10" dirty="0">
                <a:latin typeface="Calibri"/>
                <a:cs typeface="Calibri"/>
              </a:rPr>
              <a:t>distribution</a:t>
            </a:r>
            <a:r>
              <a:rPr lang="it-IT" sz="1800" spc="-10" dirty="0">
                <a:latin typeface="Calibri"/>
                <a:cs typeface="Calibri"/>
              </a:rPr>
              <a:t> </a:t>
            </a:r>
            <a:r>
              <a:rPr lang="it-IT" sz="1800" spc="-10" dirty="0" err="1">
                <a:latin typeface="Calibri"/>
                <a:cs typeface="Calibri"/>
              </a:rPr>
              <a:t>which</a:t>
            </a:r>
            <a:r>
              <a:rPr lang="it-IT" sz="1800" spc="-10" dirty="0">
                <a:latin typeface="Calibri"/>
                <a:cs typeface="Calibri"/>
              </a:rPr>
              <a:t> </a:t>
            </a:r>
            <a:r>
              <a:rPr lang="it-IT" sz="1800" spc="-10" dirty="0" err="1">
                <a:latin typeface="Calibri"/>
                <a:cs typeface="Calibri"/>
              </a:rPr>
              <a:t>fits</a:t>
            </a:r>
            <a:r>
              <a:rPr lang="it-IT" sz="1800" spc="-10" dirty="0">
                <a:latin typeface="Calibri"/>
                <a:cs typeface="Calibri"/>
              </a:rPr>
              <a:t> </a:t>
            </a:r>
            <a:r>
              <a:rPr lang="it-IT" sz="1800" spc="-10" dirty="0" err="1">
                <a:latin typeface="Calibri"/>
                <a:cs typeface="Calibri"/>
              </a:rPr>
              <a:t>better</a:t>
            </a:r>
            <a:r>
              <a:rPr lang="it-IT" sz="1800" spc="-10" dirty="0">
                <a:latin typeface="Calibri"/>
                <a:cs typeface="Calibri"/>
              </a:rPr>
              <a:t> the samples </a:t>
            </a:r>
            <a:r>
              <a:rPr lang="it-IT" sz="1800" spc="-10" dirty="0" err="1">
                <a:latin typeface="Calibri"/>
                <a:cs typeface="Calibri"/>
              </a:rPr>
              <a:t>is</a:t>
            </a:r>
            <a:r>
              <a:rPr lang="it-IT" sz="1800" spc="-10" dirty="0">
                <a:latin typeface="Calibri"/>
                <a:cs typeface="Calibri"/>
              </a:rPr>
              <a:t> the </a:t>
            </a:r>
            <a:r>
              <a:rPr lang="it-IT" sz="1800" b="1" spc="-10" dirty="0" err="1">
                <a:latin typeface="Calibri"/>
                <a:cs typeface="Calibri"/>
              </a:rPr>
              <a:t>HyperExponential</a:t>
            </a:r>
            <a:r>
              <a:rPr lang="it-IT" spc="-10" dirty="0">
                <a:latin typeface="Calibri"/>
                <a:cs typeface="Calibri"/>
              </a:rPr>
              <a:t> for </a:t>
            </a:r>
            <a:r>
              <a:rPr lang="it-IT" spc="-10" dirty="0" err="1">
                <a:latin typeface="Calibri"/>
                <a:cs typeface="Calibri"/>
              </a:rPr>
              <a:t>all</a:t>
            </a:r>
            <a:r>
              <a:rPr lang="it-IT" spc="-10" dirty="0">
                <a:latin typeface="Calibri"/>
                <a:cs typeface="Calibri"/>
              </a:rPr>
              <a:t> the stages</a:t>
            </a:r>
            <a:r>
              <a:rPr sz="1800" spc="-20" dirty="0">
                <a:latin typeface="Calibri"/>
                <a:cs typeface="Calibri"/>
              </a:rPr>
              <a:t>:</a:t>
            </a:r>
            <a:endParaRPr sz="1800" dirty="0">
              <a:latin typeface="Calibri"/>
              <a:cs typeface="Calibri"/>
            </a:endParaRPr>
          </a:p>
          <a:p>
            <a:pPr marL="755015" marR="86360" indent="-285750">
              <a:lnSpc>
                <a:spcPct val="120000"/>
              </a:lnSpc>
              <a:buFont typeface="Courier New"/>
              <a:buChar char="o"/>
              <a:tabLst>
                <a:tab pos="756285" algn="l"/>
              </a:tabLst>
            </a:pPr>
            <a:r>
              <a:rPr lang="it-IT" sz="1800" b="1" dirty="0">
                <a:latin typeface="Calibri"/>
                <a:cs typeface="Calibri"/>
              </a:rPr>
              <a:t>Audio editing</a:t>
            </a:r>
            <a:r>
              <a:rPr sz="1800" b="1" spc="-55" dirty="0">
                <a:latin typeface="Calibri"/>
                <a:cs typeface="Calibri"/>
              </a:rPr>
              <a:t> </a:t>
            </a:r>
            <a:r>
              <a:rPr sz="1800" dirty="0">
                <a:latin typeface="Wingdings"/>
                <a:cs typeface="Wingdings"/>
              </a:rPr>
              <a:t></a:t>
            </a:r>
            <a:r>
              <a:rPr sz="1800" spc="-100" dirty="0">
                <a:latin typeface="Times New Roman"/>
                <a:cs typeface="Times New Roman"/>
              </a:rPr>
              <a:t> </a:t>
            </a:r>
            <a:r>
              <a:rPr sz="1800" dirty="0">
                <a:latin typeface="Calibri"/>
                <a:cs typeface="Calibri"/>
              </a:rPr>
              <a:t>lambda1</a:t>
            </a:r>
            <a:r>
              <a:rPr sz="1800" spc="-10" dirty="0">
                <a:latin typeface="Calibri"/>
                <a:cs typeface="Calibri"/>
              </a:rPr>
              <a:t> </a:t>
            </a:r>
            <a:r>
              <a:rPr sz="1800" dirty="0">
                <a:latin typeface="Calibri"/>
                <a:cs typeface="Calibri"/>
              </a:rPr>
              <a:t>=</a:t>
            </a:r>
            <a:r>
              <a:rPr sz="1800" spc="-60" dirty="0">
                <a:latin typeface="Calibri"/>
                <a:cs typeface="Calibri"/>
              </a:rPr>
              <a:t> </a:t>
            </a:r>
            <a:r>
              <a:rPr lang="it-IT" sz="1800" dirty="0">
                <a:latin typeface="Calibri"/>
                <a:cs typeface="Calibri"/>
              </a:rPr>
              <a:t>0.054226907827379</a:t>
            </a:r>
            <a:r>
              <a:rPr sz="1800" dirty="0">
                <a:latin typeface="Calibri"/>
                <a:cs typeface="Calibri"/>
              </a:rPr>
              <a:t>,</a:t>
            </a:r>
            <a:r>
              <a:rPr sz="1800" spc="-45" dirty="0">
                <a:latin typeface="Calibri"/>
                <a:cs typeface="Calibri"/>
              </a:rPr>
              <a:t> </a:t>
            </a:r>
            <a:endParaRPr lang="it-IT" sz="1800" spc="-45" dirty="0">
              <a:latin typeface="Calibri"/>
              <a:cs typeface="Calibri"/>
            </a:endParaRPr>
          </a:p>
          <a:p>
            <a:pPr marL="469265" marR="86360">
              <a:lnSpc>
                <a:spcPct val="120000"/>
              </a:lnSpc>
              <a:tabLst>
                <a:tab pos="756285" algn="l"/>
              </a:tabLst>
            </a:pPr>
            <a:r>
              <a:rPr lang="en-US" spc="-45" dirty="0">
                <a:latin typeface="Calibri"/>
                <a:cs typeface="Calibri"/>
              </a:rPr>
              <a:t>      </a:t>
            </a:r>
            <a:r>
              <a:rPr sz="1800" dirty="0">
                <a:latin typeface="Calibri"/>
                <a:cs typeface="Calibri"/>
              </a:rPr>
              <a:t>lambda2</a:t>
            </a:r>
            <a:r>
              <a:rPr sz="1800" spc="-30" dirty="0">
                <a:latin typeface="Calibri"/>
                <a:cs typeface="Calibri"/>
              </a:rPr>
              <a:t> </a:t>
            </a:r>
            <a:r>
              <a:rPr sz="1800" spc="-50" dirty="0">
                <a:latin typeface="Calibri"/>
                <a:cs typeface="Calibri"/>
              </a:rPr>
              <a:t>= </a:t>
            </a:r>
            <a:r>
              <a:rPr lang="it-IT" sz="1800" dirty="0">
                <a:latin typeface="Calibri"/>
                <a:cs typeface="Calibri"/>
              </a:rPr>
              <a:t>0.216503199437902</a:t>
            </a:r>
            <a:r>
              <a:rPr sz="1800" dirty="0">
                <a:latin typeface="Calibri"/>
                <a:cs typeface="Calibri"/>
              </a:rPr>
              <a:t>,</a:t>
            </a:r>
            <a:r>
              <a:rPr lang="it-IT" sz="1800" spc="-10" dirty="0">
                <a:latin typeface="Calibri"/>
                <a:cs typeface="Calibri"/>
              </a:rPr>
              <a:t> </a:t>
            </a:r>
            <a:r>
              <a:rPr lang="it-IT" sz="1800" dirty="0">
                <a:latin typeface="Calibri"/>
                <a:cs typeface="Calibri"/>
              </a:rPr>
              <a:t>p1</a:t>
            </a:r>
            <a:r>
              <a:rPr lang="it-IT" sz="1800" spc="5" dirty="0">
                <a:latin typeface="Calibri"/>
                <a:cs typeface="Calibri"/>
              </a:rPr>
              <a:t> </a:t>
            </a:r>
            <a:r>
              <a:rPr lang="it-IT" sz="1800" dirty="0">
                <a:latin typeface="Calibri"/>
                <a:cs typeface="Calibri"/>
              </a:rPr>
              <a:t>=</a:t>
            </a:r>
            <a:r>
              <a:rPr lang="it-IT" sz="1800" spc="-20" dirty="0">
                <a:latin typeface="Calibri"/>
                <a:cs typeface="Calibri"/>
              </a:rPr>
              <a:t> </a:t>
            </a:r>
            <a:r>
              <a:rPr lang="it-IT" sz="1800" spc="-10" dirty="0">
                <a:latin typeface="Calibri"/>
                <a:cs typeface="Calibri"/>
              </a:rPr>
              <a:t>0.208010070660864</a:t>
            </a:r>
          </a:p>
          <a:p>
            <a:pPr marL="469265" marR="86360">
              <a:lnSpc>
                <a:spcPct val="120000"/>
              </a:lnSpc>
              <a:tabLst>
                <a:tab pos="756285" algn="l"/>
              </a:tabLst>
            </a:pPr>
            <a:endParaRPr lang="it-IT" sz="1800" dirty="0">
              <a:latin typeface="Calibri"/>
              <a:cs typeface="Calibri"/>
            </a:endParaRPr>
          </a:p>
          <a:p>
            <a:pPr marL="755015" marR="5080" indent="-285750">
              <a:lnSpc>
                <a:spcPct val="120000"/>
              </a:lnSpc>
              <a:spcBef>
                <a:spcPts val="5"/>
              </a:spcBef>
              <a:buFont typeface="Courier New"/>
              <a:buChar char="o"/>
              <a:tabLst>
                <a:tab pos="756285" algn="l"/>
              </a:tabLst>
            </a:pPr>
            <a:r>
              <a:rPr lang="it-IT" sz="1800" b="1" dirty="0">
                <a:latin typeface="Calibri"/>
                <a:cs typeface="Calibri"/>
              </a:rPr>
              <a:t>Video editing</a:t>
            </a:r>
            <a:r>
              <a:rPr sz="1800" b="1" spc="-45" dirty="0">
                <a:latin typeface="Calibri"/>
                <a:cs typeface="Calibri"/>
              </a:rPr>
              <a:t> </a:t>
            </a:r>
            <a:r>
              <a:rPr sz="1800" dirty="0">
                <a:latin typeface="Wingdings"/>
                <a:cs typeface="Wingdings"/>
              </a:rPr>
              <a:t></a:t>
            </a:r>
            <a:r>
              <a:rPr sz="1800" spc="-100" dirty="0">
                <a:latin typeface="Times New Roman"/>
                <a:cs typeface="Times New Roman"/>
              </a:rPr>
              <a:t> </a:t>
            </a:r>
            <a:r>
              <a:rPr sz="1800" dirty="0">
                <a:latin typeface="Calibri"/>
                <a:cs typeface="Calibri"/>
              </a:rPr>
              <a:t>lambda1</a:t>
            </a:r>
            <a:r>
              <a:rPr sz="1800" spc="-50" dirty="0">
                <a:latin typeface="Calibri"/>
                <a:cs typeface="Calibri"/>
              </a:rPr>
              <a:t> </a:t>
            </a:r>
            <a:r>
              <a:rPr sz="1800" dirty="0">
                <a:latin typeface="Calibri"/>
                <a:cs typeface="Calibri"/>
              </a:rPr>
              <a:t>=</a:t>
            </a:r>
            <a:r>
              <a:rPr sz="1800" spc="-40" dirty="0">
                <a:latin typeface="Calibri"/>
                <a:cs typeface="Calibri"/>
              </a:rPr>
              <a:t> </a:t>
            </a:r>
            <a:r>
              <a:rPr lang="it-IT" sz="1800" dirty="0">
                <a:latin typeface="Calibri"/>
                <a:cs typeface="Calibri"/>
              </a:rPr>
              <a:t>0.049271322004497</a:t>
            </a:r>
            <a:r>
              <a:rPr sz="1800" dirty="0">
                <a:latin typeface="Calibri"/>
                <a:cs typeface="Calibri"/>
              </a:rPr>
              <a:t>,</a:t>
            </a:r>
            <a:r>
              <a:rPr sz="1800" spc="-50" dirty="0">
                <a:latin typeface="Calibri"/>
                <a:cs typeface="Calibri"/>
              </a:rPr>
              <a:t> </a:t>
            </a:r>
            <a:endParaRPr lang="it-IT" sz="1800" spc="-50" dirty="0">
              <a:latin typeface="Calibri"/>
              <a:cs typeface="Calibri"/>
            </a:endParaRPr>
          </a:p>
          <a:p>
            <a:pPr marL="469265" marR="5080">
              <a:lnSpc>
                <a:spcPct val="120000"/>
              </a:lnSpc>
              <a:spcBef>
                <a:spcPts val="5"/>
              </a:spcBef>
              <a:tabLst>
                <a:tab pos="756285" algn="l"/>
              </a:tabLst>
            </a:pPr>
            <a:r>
              <a:rPr lang="en-US" spc="-50" dirty="0">
                <a:latin typeface="Calibri"/>
                <a:cs typeface="Calibri"/>
              </a:rPr>
              <a:t>      </a:t>
            </a:r>
            <a:r>
              <a:rPr sz="1800" dirty="0">
                <a:latin typeface="Calibri"/>
                <a:cs typeface="Calibri"/>
              </a:rPr>
              <a:t>lambda2</a:t>
            </a:r>
            <a:r>
              <a:rPr sz="1800" spc="-50" dirty="0">
                <a:latin typeface="Calibri"/>
                <a:cs typeface="Calibri"/>
              </a:rPr>
              <a:t> = </a:t>
            </a:r>
            <a:r>
              <a:rPr lang="it-IT" sz="1800" dirty="0">
                <a:latin typeface="Calibri"/>
                <a:cs typeface="Calibri"/>
              </a:rPr>
              <a:t>0.196379739222654</a:t>
            </a:r>
            <a:r>
              <a:rPr sz="1800" dirty="0">
                <a:latin typeface="Calibri"/>
                <a:cs typeface="Calibri"/>
              </a:rPr>
              <a:t>,</a:t>
            </a:r>
            <a:r>
              <a:rPr sz="1800" spc="-10" dirty="0">
                <a:latin typeface="Calibri"/>
                <a:cs typeface="Calibri"/>
              </a:rPr>
              <a:t> </a:t>
            </a:r>
            <a:r>
              <a:rPr sz="1800" dirty="0">
                <a:latin typeface="Calibri"/>
                <a:cs typeface="Calibri"/>
              </a:rPr>
              <a:t>p1</a:t>
            </a:r>
            <a:r>
              <a:rPr sz="1800" spc="5" dirty="0">
                <a:latin typeface="Calibri"/>
                <a:cs typeface="Calibri"/>
              </a:rPr>
              <a:t> </a:t>
            </a:r>
            <a:r>
              <a:rPr sz="1800" dirty="0">
                <a:latin typeface="Calibri"/>
                <a:cs typeface="Calibri"/>
              </a:rPr>
              <a:t>=</a:t>
            </a:r>
            <a:r>
              <a:rPr sz="1800" spc="-20" dirty="0">
                <a:latin typeface="Calibri"/>
                <a:cs typeface="Calibri"/>
              </a:rPr>
              <a:t> </a:t>
            </a:r>
            <a:r>
              <a:rPr lang="it-IT" sz="1800" spc="-10" dirty="0">
                <a:latin typeface="Calibri"/>
                <a:cs typeface="Calibri"/>
              </a:rPr>
              <a:t>0.194408203608659</a:t>
            </a:r>
          </a:p>
          <a:p>
            <a:pPr marL="469265" marR="5080">
              <a:lnSpc>
                <a:spcPct val="120000"/>
              </a:lnSpc>
              <a:spcBef>
                <a:spcPts val="5"/>
              </a:spcBef>
              <a:tabLst>
                <a:tab pos="756285" algn="l"/>
              </a:tabLst>
            </a:pPr>
            <a:endParaRPr sz="1800" dirty="0">
              <a:latin typeface="Calibri"/>
              <a:cs typeface="Calibri"/>
            </a:endParaRPr>
          </a:p>
          <a:p>
            <a:pPr marL="755015" marR="5080" indent="-285750">
              <a:lnSpc>
                <a:spcPct val="120000"/>
              </a:lnSpc>
              <a:spcBef>
                <a:spcPts val="5"/>
              </a:spcBef>
              <a:buFont typeface="Courier New"/>
              <a:buChar char="o"/>
              <a:tabLst>
                <a:tab pos="756285" algn="l"/>
              </a:tabLst>
            </a:pPr>
            <a:r>
              <a:rPr lang="it-IT" sz="1800" b="1" dirty="0">
                <a:latin typeface="Calibri"/>
                <a:cs typeface="Calibri"/>
              </a:rPr>
              <a:t>VFX</a:t>
            </a:r>
            <a:r>
              <a:rPr sz="1800" b="1" spc="-35" dirty="0">
                <a:latin typeface="Calibri"/>
                <a:cs typeface="Calibri"/>
              </a:rPr>
              <a:t> </a:t>
            </a:r>
            <a:r>
              <a:rPr sz="1800" dirty="0">
                <a:latin typeface="Wingdings"/>
                <a:cs typeface="Wingdings"/>
              </a:rPr>
              <a:t></a:t>
            </a:r>
            <a:r>
              <a:rPr sz="1800" spc="-80" dirty="0">
                <a:latin typeface="Times New Roman"/>
                <a:cs typeface="Times New Roman"/>
              </a:rPr>
              <a:t> </a:t>
            </a:r>
            <a:r>
              <a:rPr lang="it-IT" sz="1800" dirty="0">
                <a:latin typeface="Calibri"/>
                <a:cs typeface="Calibri"/>
              </a:rPr>
              <a:t>lambda1</a:t>
            </a:r>
            <a:r>
              <a:rPr lang="it-IT" sz="1800" spc="-50" dirty="0">
                <a:latin typeface="Calibri"/>
                <a:cs typeface="Calibri"/>
              </a:rPr>
              <a:t> </a:t>
            </a:r>
            <a:r>
              <a:rPr lang="it-IT" sz="1800" dirty="0">
                <a:latin typeface="Calibri"/>
                <a:cs typeface="Calibri"/>
              </a:rPr>
              <a:t>=</a:t>
            </a:r>
            <a:r>
              <a:rPr lang="it-IT" sz="1800" spc="-40" dirty="0">
                <a:latin typeface="Calibri"/>
                <a:cs typeface="Calibri"/>
              </a:rPr>
              <a:t> </a:t>
            </a:r>
            <a:r>
              <a:rPr lang="it-IT" sz="1800" dirty="0">
                <a:latin typeface="Calibri"/>
                <a:cs typeface="Calibri"/>
              </a:rPr>
              <a:t>0.040597712741720,</a:t>
            </a:r>
            <a:endParaRPr lang="it-IT" spc="-50" dirty="0">
              <a:latin typeface="Calibri"/>
              <a:cs typeface="Calibri"/>
            </a:endParaRPr>
          </a:p>
          <a:p>
            <a:pPr marL="469265" marR="5080">
              <a:lnSpc>
                <a:spcPct val="120000"/>
              </a:lnSpc>
              <a:spcBef>
                <a:spcPts val="5"/>
              </a:spcBef>
              <a:tabLst>
                <a:tab pos="756285" algn="l"/>
              </a:tabLst>
            </a:pPr>
            <a:r>
              <a:rPr lang="it-IT" sz="1800" spc="-50" dirty="0">
                <a:latin typeface="Calibri"/>
                <a:cs typeface="Calibri"/>
              </a:rPr>
              <a:t>       </a:t>
            </a:r>
            <a:r>
              <a:rPr lang="it-IT" sz="1800" dirty="0">
                <a:latin typeface="Calibri"/>
                <a:cs typeface="Calibri"/>
              </a:rPr>
              <a:t>lambda2</a:t>
            </a:r>
            <a:r>
              <a:rPr lang="it-IT" sz="1800" spc="-50" dirty="0">
                <a:latin typeface="Calibri"/>
                <a:cs typeface="Calibri"/>
              </a:rPr>
              <a:t> = </a:t>
            </a:r>
            <a:r>
              <a:rPr lang="it-IT" sz="1800" dirty="0">
                <a:latin typeface="Calibri"/>
                <a:cs typeface="Calibri"/>
              </a:rPr>
              <a:t>0.160212116919602,</a:t>
            </a:r>
            <a:r>
              <a:rPr lang="it-IT" sz="1800" spc="-10" dirty="0">
                <a:latin typeface="Calibri"/>
                <a:cs typeface="Calibri"/>
              </a:rPr>
              <a:t> </a:t>
            </a:r>
            <a:r>
              <a:rPr lang="it-IT" sz="1800" dirty="0">
                <a:latin typeface="Calibri"/>
                <a:cs typeface="Calibri"/>
              </a:rPr>
              <a:t>p1</a:t>
            </a:r>
            <a:r>
              <a:rPr lang="it-IT" sz="1800" spc="5" dirty="0">
                <a:latin typeface="Calibri"/>
                <a:cs typeface="Calibri"/>
              </a:rPr>
              <a:t> </a:t>
            </a:r>
            <a:r>
              <a:rPr lang="it-IT" sz="1800" dirty="0">
                <a:latin typeface="Calibri"/>
                <a:cs typeface="Calibri"/>
              </a:rPr>
              <a:t>=</a:t>
            </a:r>
            <a:r>
              <a:rPr lang="it-IT" sz="1800" spc="-20" dirty="0">
                <a:latin typeface="Calibri"/>
                <a:cs typeface="Calibri"/>
              </a:rPr>
              <a:t> </a:t>
            </a:r>
            <a:r>
              <a:rPr lang="it-IT" sz="1800" spc="-10" dirty="0">
                <a:latin typeface="Calibri"/>
                <a:cs typeface="Calibri"/>
              </a:rPr>
              <a:t>0.204243742616619</a:t>
            </a:r>
          </a:p>
          <a:p>
            <a:pPr marL="469265" marR="5080">
              <a:lnSpc>
                <a:spcPct val="120000"/>
              </a:lnSpc>
              <a:spcBef>
                <a:spcPts val="5"/>
              </a:spcBef>
              <a:tabLst>
                <a:tab pos="756285" algn="l"/>
              </a:tabLst>
            </a:pPr>
            <a:endParaRPr lang="it-IT" sz="1800" dirty="0">
              <a:latin typeface="Calibri"/>
              <a:cs typeface="Calibri"/>
            </a:endParaRPr>
          </a:p>
          <a:p>
            <a:pPr marL="755015" marR="5080" indent="-285750">
              <a:lnSpc>
                <a:spcPct val="120000"/>
              </a:lnSpc>
              <a:spcBef>
                <a:spcPts val="5"/>
              </a:spcBef>
              <a:buFont typeface="Courier New"/>
              <a:buChar char="o"/>
              <a:tabLst>
                <a:tab pos="756285" algn="l"/>
              </a:tabLst>
            </a:pPr>
            <a:r>
              <a:rPr lang="it-IT" sz="1800" b="1" dirty="0">
                <a:latin typeface="Calibri"/>
                <a:cs typeface="Calibri"/>
              </a:rPr>
              <a:t>Compositing</a:t>
            </a:r>
            <a:r>
              <a:rPr sz="1800" b="1" spc="-15" dirty="0">
                <a:latin typeface="Calibri"/>
                <a:cs typeface="Calibri"/>
              </a:rPr>
              <a:t> </a:t>
            </a:r>
            <a:r>
              <a:rPr sz="1800" dirty="0">
                <a:latin typeface="Wingdings"/>
                <a:cs typeface="Wingdings"/>
              </a:rPr>
              <a:t></a:t>
            </a:r>
            <a:r>
              <a:rPr sz="1800" spc="-70" dirty="0">
                <a:latin typeface="Times New Roman"/>
                <a:cs typeface="Times New Roman"/>
              </a:rPr>
              <a:t> </a:t>
            </a:r>
            <a:r>
              <a:rPr lang="it-IT" sz="1800" dirty="0">
                <a:latin typeface="Calibri"/>
                <a:cs typeface="Calibri"/>
              </a:rPr>
              <a:t>lambda1</a:t>
            </a:r>
            <a:r>
              <a:rPr lang="it-IT" sz="1800" spc="-50" dirty="0">
                <a:latin typeface="Calibri"/>
                <a:cs typeface="Calibri"/>
              </a:rPr>
              <a:t> </a:t>
            </a:r>
            <a:r>
              <a:rPr lang="it-IT" sz="1800" dirty="0">
                <a:latin typeface="Calibri"/>
                <a:cs typeface="Calibri"/>
              </a:rPr>
              <a:t>=</a:t>
            </a:r>
            <a:r>
              <a:rPr lang="it-IT" sz="1800" spc="-40" dirty="0">
                <a:latin typeface="Calibri"/>
                <a:cs typeface="Calibri"/>
              </a:rPr>
              <a:t> </a:t>
            </a:r>
            <a:r>
              <a:rPr lang="it-IT" sz="1800" dirty="0">
                <a:latin typeface="Calibri"/>
                <a:cs typeface="Calibri"/>
              </a:rPr>
              <a:t>0.288123500939979,</a:t>
            </a:r>
            <a:endParaRPr lang="it-IT" spc="-50" dirty="0">
              <a:latin typeface="Calibri"/>
              <a:cs typeface="Calibri"/>
            </a:endParaRPr>
          </a:p>
          <a:p>
            <a:pPr marL="469265" marR="5080">
              <a:lnSpc>
                <a:spcPct val="120000"/>
              </a:lnSpc>
              <a:spcBef>
                <a:spcPts val="5"/>
              </a:spcBef>
              <a:tabLst>
                <a:tab pos="756285" algn="l"/>
              </a:tabLst>
            </a:pPr>
            <a:r>
              <a:rPr lang="it-IT" sz="1800" spc="-50" dirty="0">
                <a:latin typeface="Calibri"/>
                <a:cs typeface="Calibri"/>
              </a:rPr>
              <a:t>      </a:t>
            </a:r>
            <a:r>
              <a:rPr lang="it-IT" sz="1800" dirty="0">
                <a:latin typeface="Calibri"/>
                <a:cs typeface="Calibri"/>
              </a:rPr>
              <a:t>lambda2</a:t>
            </a:r>
            <a:r>
              <a:rPr lang="it-IT" sz="1800" spc="-50" dirty="0">
                <a:latin typeface="Calibri"/>
                <a:cs typeface="Calibri"/>
              </a:rPr>
              <a:t> = </a:t>
            </a:r>
            <a:r>
              <a:rPr lang="it-IT" sz="1800" dirty="0">
                <a:latin typeface="Calibri"/>
                <a:cs typeface="Calibri"/>
              </a:rPr>
              <a:t>4.985082669381305,</a:t>
            </a:r>
            <a:r>
              <a:rPr lang="it-IT" spc="-10" dirty="0">
                <a:latin typeface="Calibri"/>
                <a:cs typeface="Calibri"/>
              </a:rPr>
              <a:t> </a:t>
            </a:r>
            <a:r>
              <a:rPr lang="it-IT" sz="1800" dirty="0">
                <a:latin typeface="Calibri"/>
                <a:cs typeface="Calibri"/>
              </a:rPr>
              <a:t>p1</a:t>
            </a:r>
            <a:r>
              <a:rPr lang="it-IT" sz="1800" spc="5" dirty="0">
                <a:latin typeface="Calibri"/>
                <a:cs typeface="Calibri"/>
              </a:rPr>
              <a:t> </a:t>
            </a:r>
            <a:r>
              <a:rPr lang="it-IT" sz="1800" dirty="0">
                <a:latin typeface="Calibri"/>
                <a:cs typeface="Calibri"/>
              </a:rPr>
              <a:t>=</a:t>
            </a:r>
            <a:r>
              <a:rPr lang="it-IT" sz="1800" spc="-20" dirty="0">
                <a:latin typeface="Calibri"/>
                <a:cs typeface="Calibri"/>
              </a:rPr>
              <a:t> </a:t>
            </a:r>
            <a:r>
              <a:rPr lang="it-IT" sz="1800" spc="-10" dirty="0">
                <a:latin typeface="Calibri"/>
                <a:cs typeface="Calibri"/>
              </a:rPr>
              <a:t>0.998407144503040</a:t>
            </a:r>
            <a:endParaRPr lang="it-IT" sz="1800"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9" name="object 10">
            <a:extLst>
              <a:ext uri="{FF2B5EF4-FFF2-40B4-BE49-F238E27FC236}">
                <a16:creationId xmlns:a16="http://schemas.microsoft.com/office/drawing/2014/main" id="{72E76929-C970-B629-F8F3-BC75DAE07ABF}"/>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Model - JMT</a:t>
            </a:r>
            <a:endParaRPr spc="-10" dirty="0"/>
          </a:p>
        </p:txBody>
      </p:sp>
      <p:sp>
        <p:nvSpPr>
          <p:cNvPr id="3" name="object 3"/>
          <p:cNvSpPr txBox="1"/>
          <p:nvPr/>
        </p:nvSpPr>
        <p:spPr>
          <a:xfrm>
            <a:off x="268935" y="1672272"/>
            <a:ext cx="8441055" cy="1987082"/>
          </a:xfrm>
          <a:prstGeom prst="rect">
            <a:avLst/>
          </a:prstGeom>
        </p:spPr>
        <p:txBody>
          <a:bodyPr vert="horz" wrap="square" lIns="0" tIns="67945" rIns="0" bIns="0" rtlCol="0">
            <a:spAutoFit/>
          </a:bodyPr>
          <a:lstStyle/>
          <a:p>
            <a:pPr marL="12700">
              <a:lnSpc>
                <a:spcPct val="100000"/>
              </a:lnSpc>
              <a:spcBef>
                <a:spcPts val="535"/>
              </a:spcBef>
            </a:pPr>
            <a:r>
              <a:rPr sz="1800" dirty="0">
                <a:latin typeface="Calibri"/>
                <a:cs typeface="Calibri"/>
              </a:rPr>
              <a:t>Then</a:t>
            </a:r>
            <a:r>
              <a:rPr sz="1800" spc="-50" dirty="0">
                <a:latin typeface="Calibri"/>
                <a:cs typeface="Calibri"/>
              </a:rPr>
              <a:t> </a:t>
            </a:r>
            <a:r>
              <a:rPr sz="1800" dirty="0">
                <a:latin typeface="Calibri"/>
                <a:cs typeface="Calibri"/>
              </a:rPr>
              <a:t>I</a:t>
            </a:r>
            <a:r>
              <a:rPr sz="1800" spc="-55" dirty="0">
                <a:latin typeface="Calibri"/>
                <a:cs typeface="Calibri"/>
              </a:rPr>
              <a:t> </a:t>
            </a:r>
            <a:r>
              <a:rPr sz="1800" dirty="0">
                <a:latin typeface="Calibri"/>
                <a:cs typeface="Calibri"/>
              </a:rPr>
              <a:t>decided</a:t>
            </a:r>
            <a:r>
              <a:rPr sz="1800" spc="-10" dirty="0">
                <a:latin typeface="Calibri"/>
                <a:cs typeface="Calibri"/>
              </a:rPr>
              <a:t> </a:t>
            </a:r>
            <a:r>
              <a:rPr sz="1800" dirty="0">
                <a:latin typeface="Calibri"/>
                <a:cs typeface="Calibri"/>
              </a:rPr>
              <a:t>to</a:t>
            </a:r>
            <a:r>
              <a:rPr sz="1800" spc="-50" dirty="0">
                <a:latin typeface="Calibri"/>
                <a:cs typeface="Calibri"/>
              </a:rPr>
              <a:t> </a:t>
            </a:r>
            <a:r>
              <a:rPr sz="1800" dirty="0">
                <a:latin typeface="Calibri"/>
                <a:cs typeface="Calibri"/>
              </a:rPr>
              <a:t>model</a:t>
            </a:r>
            <a:r>
              <a:rPr sz="1800" spc="-45" dirty="0">
                <a:latin typeface="Calibri"/>
                <a:cs typeface="Calibri"/>
              </a:rPr>
              <a:t> </a:t>
            </a:r>
            <a:r>
              <a:rPr sz="1800" dirty="0" err="1">
                <a:latin typeface="Calibri"/>
                <a:cs typeface="Calibri"/>
              </a:rPr>
              <a:t>th</a:t>
            </a:r>
            <a:r>
              <a:rPr lang="it-IT" sz="1800" dirty="0">
                <a:latin typeface="Calibri"/>
                <a:cs typeface="Calibri"/>
              </a:rPr>
              <a:t>e</a:t>
            </a:r>
            <a:r>
              <a:rPr sz="1800" spc="-45" dirty="0">
                <a:latin typeface="Calibri"/>
                <a:cs typeface="Calibri"/>
              </a:rPr>
              <a:t> </a:t>
            </a:r>
            <a:r>
              <a:rPr sz="1800" dirty="0">
                <a:latin typeface="Calibri"/>
                <a:cs typeface="Calibri"/>
              </a:rPr>
              <a:t>problem</a:t>
            </a:r>
            <a:r>
              <a:rPr sz="1800" spc="-20" dirty="0">
                <a:latin typeface="Calibri"/>
                <a:cs typeface="Calibri"/>
              </a:rPr>
              <a:t> </a:t>
            </a:r>
            <a:r>
              <a:rPr sz="1800" dirty="0">
                <a:latin typeface="Calibri"/>
                <a:cs typeface="Calibri"/>
              </a:rPr>
              <a:t>as</a:t>
            </a:r>
            <a:r>
              <a:rPr sz="1800" spc="-60" dirty="0">
                <a:latin typeface="Calibri"/>
                <a:cs typeface="Calibri"/>
              </a:rPr>
              <a:t> </a:t>
            </a:r>
            <a:r>
              <a:rPr sz="1800" dirty="0">
                <a:latin typeface="Calibri"/>
                <a:cs typeface="Calibri"/>
              </a:rPr>
              <a:t>a</a:t>
            </a:r>
            <a:r>
              <a:rPr sz="1800" spc="-30" dirty="0">
                <a:latin typeface="Calibri"/>
                <a:cs typeface="Calibri"/>
              </a:rPr>
              <a:t> </a:t>
            </a:r>
            <a:r>
              <a:rPr sz="1800" b="1" dirty="0">
                <a:latin typeface="Calibri"/>
                <a:cs typeface="Calibri"/>
              </a:rPr>
              <a:t>Queuing</a:t>
            </a:r>
            <a:r>
              <a:rPr sz="1800" b="1" spc="-55" dirty="0">
                <a:latin typeface="Calibri"/>
                <a:cs typeface="Calibri"/>
              </a:rPr>
              <a:t> </a:t>
            </a:r>
            <a:r>
              <a:rPr sz="1800" b="1" dirty="0">
                <a:latin typeface="Calibri"/>
                <a:cs typeface="Calibri"/>
              </a:rPr>
              <a:t>Network</a:t>
            </a:r>
            <a:r>
              <a:rPr sz="1800" b="1" spc="-35" dirty="0">
                <a:latin typeface="Calibri"/>
                <a:cs typeface="Calibri"/>
              </a:rPr>
              <a:t> </a:t>
            </a:r>
            <a:r>
              <a:rPr sz="1800" dirty="0">
                <a:latin typeface="Calibri"/>
                <a:cs typeface="Calibri"/>
              </a:rPr>
              <a:t>defined</a:t>
            </a:r>
            <a:r>
              <a:rPr sz="1800" spc="-5" dirty="0">
                <a:latin typeface="Calibri"/>
                <a:cs typeface="Calibri"/>
              </a:rPr>
              <a:t> </a:t>
            </a:r>
            <a:r>
              <a:rPr sz="1800" dirty="0">
                <a:latin typeface="Calibri"/>
                <a:cs typeface="Calibri"/>
              </a:rPr>
              <a:t>through</a:t>
            </a:r>
            <a:r>
              <a:rPr sz="1800" spc="-15" dirty="0">
                <a:latin typeface="Calibri"/>
                <a:cs typeface="Calibri"/>
              </a:rPr>
              <a:t> </a:t>
            </a:r>
            <a:r>
              <a:rPr sz="1800" b="1" spc="-10" dirty="0">
                <a:latin typeface="Calibri"/>
                <a:cs typeface="Calibri"/>
              </a:rPr>
              <a:t>queuing</a:t>
            </a:r>
            <a:endParaRPr sz="1800" dirty="0">
              <a:latin typeface="Calibri"/>
              <a:cs typeface="Calibri"/>
            </a:endParaRPr>
          </a:p>
          <a:p>
            <a:pPr marL="12700">
              <a:lnSpc>
                <a:spcPct val="100000"/>
              </a:lnSpc>
              <a:spcBef>
                <a:spcPts val="434"/>
              </a:spcBef>
            </a:pPr>
            <a:r>
              <a:rPr sz="1800" b="1" dirty="0">
                <a:latin typeface="Calibri"/>
                <a:cs typeface="Calibri"/>
              </a:rPr>
              <a:t>stations</a:t>
            </a:r>
            <a:r>
              <a:rPr sz="1800" dirty="0">
                <a:latin typeface="Calibri"/>
                <a:cs typeface="Calibri"/>
              </a:rPr>
              <a:t>.</a:t>
            </a:r>
            <a:r>
              <a:rPr sz="1800" spc="-20" dirty="0">
                <a:latin typeface="Calibri"/>
                <a:cs typeface="Calibri"/>
              </a:rPr>
              <a:t> </a:t>
            </a:r>
            <a:r>
              <a:rPr sz="1800" dirty="0">
                <a:latin typeface="Calibri"/>
                <a:cs typeface="Calibri"/>
              </a:rPr>
              <a:t>I</a:t>
            </a:r>
            <a:r>
              <a:rPr sz="1800" spc="-40" dirty="0">
                <a:latin typeface="Calibri"/>
                <a:cs typeface="Calibri"/>
              </a:rPr>
              <a:t> </a:t>
            </a:r>
            <a:r>
              <a:rPr sz="1800" dirty="0">
                <a:latin typeface="Calibri"/>
                <a:cs typeface="Calibri"/>
              </a:rPr>
              <a:t>considered</a:t>
            </a:r>
            <a:r>
              <a:rPr sz="1800" spc="20" dirty="0">
                <a:latin typeface="Calibri"/>
                <a:cs typeface="Calibri"/>
              </a:rPr>
              <a:t> </a:t>
            </a:r>
            <a:r>
              <a:rPr sz="1800" dirty="0">
                <a:latin typeface="Calibri"/>
                <a:cs typeface="Calibri"/>
              </a:rPr>
              <a:t>it</a:t>
            </a:r>
            <a:r>
              <a:rPr sz="1800" spc="-40" dirty="0">
                <a:latin typeface="Calibri"/>
                <a:cs typeface="Calibri"/>
              </a:rPr>
              <a:t> </a:t>
            </a:r>
            <a:r>
              <a:rPr sz="1800" dirty="0">
                <a:latin typeface="Calibri"/>
                <a:cs typeface="Calibri"/>
              </a:rPr>
              <a:t>as</a:t>
            </a:r>
            <a:r>
              <a:rPr sz="1800" spc="-45" dirty="0">
                <a:latin typeface="Calibri"/>
                <a:cs typeface="Calibri"/>
              </a:rPr>
              <a:t> </a:t>
            </a:r>
            <a:r>
              <a:rPr sz="1800" dirty="0">
                <a:latin typeface="Calibri"/>
                <a:cs typeface="Calibri"/>
              </a:rPr>
              <a:t>a</a:t>
            </a:r>
            <a:r>
              <a:rPr sz="1800" spc="-25" dirty="0">
                <a:latin typeface="Calibri"/>
                <a:cs typeface="Calibri"/>
              </a:rPr>
              <a:t> </a:t>
            </a:r>
            <a:r>
              <a:rPr sz="1800" b="1" dirty="0">
                <a:latin typeface="Calibri"/>
                <a:cs typeface="Calibri"/>
              </a:rPr>
              <a:t>closed</a:t>
            </a:r>
            <a:r>
              <a:rPr sz="1800" dirty="0">
                <a:latin typeface="Calibri"/>
                <a:cs typeface="Calibri"/>
              </a:rPr>
              <a:t>,</a:t>
            </a:r>
            <a:r>
              <a:rPr sz="1800" spc="-35" dirty="0">
                <a:latin typeface="Calibri"/>
                <a:cs typeface="Calibri"/>
              </a:rPr>
              <a:t> </a:t>
            </a:r>
            <a:r>
              <a:rPr sz="1800" b="1" dirty="0">
                <a:latin typeface="Calibri"/>
                <a:cs typeface="Calibri"/>
              </a:rPr>
              <a:t>single</a:t>
            </a:r>
            <a:r>
              <a:rPr sz="1800" b="1" spc="-30" dirty="0">
                <a:latin typeface="Calibri"/>
                <a:cs typeface="Calibri"/>
              </a:rPr>
              <a:t> </a:t>
            </a:r>
            <a:r>
              <a:rPr sz="1800" b="1" dirty="0">
                <a:latin typeface="Calibri"/>
                <a:cs typeface="Calibri"/>
              </a:rPr>
              <a:t>class</a:t>
            </a:r>
            <a:r>
              <a:rPr sz="1800" b="1" spc="-35" dirty="0">
                <a:latin typeface="Calibri"/>
                <a:cs typeface="Calibri"/>
              </a:rPr>
              <a:t> </a:t>
            </a:r>
            <a:r>
              <a:rPr sz="1800" b="1" dirty="0">
                <a:latin typeface="Calibri"/>
                <a:cs typeface="Calibri"/>
              </a:rPr>
              <a:t>model</a:t>
            </a:r>
            <a:r>
              <a:rPr lang="it-IT" sz="1800" b="1" dirty="0">
                <a:latin typeface="Calibri"/>
                <a:cs typeface="Calibri"/>
              </a:rPr>
              <a:t> and N </a:t>
            </a:r>
            <a:r>
              <a:rPr lang="it-IT" sz="1800" b="1" dirty="0" err="1">
                <a:latin typeface="Calibri"/>
                <a:cs typeface="Calibri"/>
              </a:rPr>
              <a:t>which</a:t>
            </a:r>
            <a:r>
              <a:rPr lang="it-IT" sz="1800" b="1" dirty="0">
                <a:latin typeface="Calibri"/>
                <a:cs typeface="Calibri"/>
              </a:rPr>
              <a:t> </a:t>
            </a:r>
            <a:r>
              <a:rPr lang="it-IT" sz="1800" b="1" dirty="0" err="1">
                <a:latin typeface="Calibri"/>
                <a:cs typeface="Calibri"/>
              </a:rPr>
              <a:t>represents</a:t>
            </a:r>
            <a:r>
              <a:rPr lang="it-IT" sz="1800" b="1" dirty="0">
                <a:latin typeface="Calibri"/>
                <a:cs typeface="Calibri"/>
              </a:rPr>
              <a:t> the </a:t>
            </a:r>
            <a:r>
              <a:rPr lang="it-IT" sz="1800" b="1" dirty="0" err="1">
                <a:latin typeface="Calibri"/>
                <a:cs typeface="Calibri"/>
              </a:rPr>
              <a:t>number</a:t>
            </a:r>
            <a:r>
              <a:rPr lang="it-IT" sz="1800" b="1" dirty="0">
                <a:latin typeface="Calibri"/>
                <a:cs typeface="Calibri"/>
              </a:rPr>
              <a:t> of </a:t>
            </a:r>
            <a:r>
              <a:rPr lang="it-IT" sz="1800" b="1" dirty="0" err="1">
                <a:latin typeface="Calibri"/>
                <a:cs typeface="Calibri"/>
              </a:rPr>
              <a:t>episodes</a:t>
            </a:r>
            <a:r>
              <a:rPr sz="1800" spc="-25" dirty="0">
                <a:latin typeface="Calibri"/>
                <a:cs typeface="Calibri"/>
              </a:rPr>
              <a:t>.</a:t>
            </a:r>
            <a:endParaRPr sz="1800" dirty="0">
              <a:latin typeface="Calibri"/>
              <a:cs typeface="Calibri"/>
            </a:endParaRPr>
          </a:p>
          <a:p>
            <a:pPr>
              <a:lnSpc>
                <a:spcPct val="100000"/>
              </a:lnSpc>
              <a:spcBef>
                <a:spcPts val="830"/>
              </a:spcBef>
            </a:pPr>
            <a:endParaRPr sz="1800" dirty="0">
              <a:latin typeface="Calibri"/>
              <a:cs typeface="Calibri"/>
            </a:endParaRPr>
          </a:p>
          <a:p>
            <a:pPr>
              <a:lnSpc>
                <a:spcPct val="100000"/>
              </a:lnSpc>
              <a:spcBef>
                <a:spcPts val="830"/>
              </a:spcBef>
            </a:pPr>
            <a:endParaRPr sz="1800" dirty="0">
              <a:latin typeface="Calibri"/>
              <a:cs typeface="Calibri"/>
            </a:endParaRPr>
          </a:p>
          <a:p>
            <a:pPr marL="12700">
              <a:lnSpc>
                <a:spcPct val="100000"/>
              </a:lnSpc>
            </a:pPr>
            <a:r>
              <a:rPr sz="1800" dirty="0">
                <a:latin typeface="Calibri"/>
                <a:cs typeface="Calibri"/>
              </a:rPr>
              <a:t>I</a:t>
            </a:r>
            <a:r>
              <a:rPr sz="1800" spc="-45" dirty="0">
                <a:latin typeface="Calibri"/>
                <a:cs typeface="Calibri"/>
              </a:rPr>
              <a:t> </a:t>
            </a:r>
            <a:r>
              <a:rPr sz="1800" dirty="0">
                <a:latin typeface="Calibri"/>
                <a:cs typeface="Calibri"/>
              </a:rPr>
              <a:t>used</a:t>
            </a:r>
            <a:r>
              <a:rPr sz="1800" spc="-15" dirty="0">
                <a:latin typeface="Calibri"/>
                <a:cs typeface="Calibri"/>
              </a:rPr>
              <a:t> </a:t>
            </a:r>
            <a:r>
              <a:rPr lang="it-IT" sz="1800" spc="-15" dirty="0">
                <a:latin typeface="Calibri"/>
                <a:cs typeface="Calibri"/>
              </a:rPr>
              <a:t>JMT with </a:t>
            </a:r>
            <a:r>
              <a:rPr sz="1800" b="1" dirty="0" err="1">
                <a:latin typeface="Calibri"/>
                <a:cs typeface="Calibri"/>
              </a:rPr>
              <a:t>JSimGraph</a:t>
            </a:r>
            <a:r>
              <a:rPr sz="1800" b="1" spc="-30" dirty="0">
                <a:latin typeface="Calibri"/>
                <a:cs typeface="Calibri"/>
              </a:rPr>
              <a:t> </a:t>
            </a:r>
            <a:r>
              <a:rPr sz="1800" dirty="0">
                <a:latin typeface="Calibri"/>
                <a:cs typeface="Calibri"/>
              </a:rPr>
              <a:t>in</a:t>
            </a:r>
            <a:r>
              <a:rPr sz="1800" spc="-35" dirty="0">
                <a:latin typeface="Calibri"/>
                <a:cs typeface="Calibri"/>
              </a:rPr>
              <a:t> </a:t>
            </a:r>
            <a:r>
              <a:rPr sz="1800" dirty="0">
                <a:latin typeface="Calibri"/>
                <a:cs typeface="Calibri"/>
              </a:rPr>
              <a:t>order</a:t>
            </a:r>
            <a:r>
              <a:rPr sz="1800" spc="-25" dirty="0">
                <a:latin typeface="Calibri"/>
                <a:cs typeface="Calibri"/>
              </a:rPr>
              <a:t> </a:t>
            </a:r>
            <a:r>
              <a:rPr sz="1800" dirty="0">
                <a:latin typeface="Calibri"/>
                <a:cs typeface="Calibri"/>
              </a:rPr>
              <a:t>to</a:t>
            </a:r>
            <a:r>
              <a:rPr sz="1800" spc="-40" dirty="0">
                <a:latin typeface="Calibri"/>
                <a:cs typeface="Calibri"/>
              </a:rPr>
              <a:t> </a:t>
            </a:r>
            <a:r>
              <a:rPr sz="1800" dirty="0">
                <a:latin typeface="Calibri"/>
                <a:cs typeface="Calibri"/>
              </a:rPr>
              <a:t>design</a:t>
            </a:r>
            <a:r>
              <a:rPr sz="1800" spc="-15" dirty="0">
                <a:latin typeface="Calibri"/>
                <a:cs typeface="Calibri"/>
              </a:rPr>
              <a:t> </a:t>
            </a:r>
            <a:r>
              <a:rPr sz="1800" dirty="0">
                <a:latin typeface="Calibri"/>
                <a:cs typeface="Calibri"/>
              </a:rPr>
              <a:t>this</a:t>
            </a:r>
            <a:r>
              <a:rPr sz="1800" spc="-15" dirty="0">
                <a:latin typeface="Calibri"/>
                <a:cs typeface="Calibri"/>
              </a:rPr>
              <a:t> </a:t>
            </a:r>
            <a:r>
              <a:rPr sz="1800" spc="-10" dirty="0">
                <a:latin typeface="Calibri"/>
                <a:cs typeface="Calibri"/>
              </a:rPr>
              <a:t>model</a:t>
            </a:r>
            <a:r>
              <a:rPr sz="1800" spc="-20" dirty="0">
                <a:latin typeface="Calibri"/>
                <a:cs typeface="Calibri"/>
              </a:rPr>
              <a:t>.</a:t>
            </a:r>
            <a:endParaRPr sz="1800"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9" name="object 10">
            <a:extLst>
              <a:ext uri="{FF2B5EF4-FFF2-40B4-BE49-F238E27FC236}">
                <a16:creationId xmlns:a16="http://schemas.microsoft.com/office/drawing/2014/main" id="{AA1DFB10-3254-0C7D-249E-61BFB5281890}"/>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1103</Words>
  <Application>Microsoft Office PowerPoint</Application>
  <PresentationFormat>On-screen Show (4:3)</PresentationFormat>
  <Paragraphs>131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MT</vt:lpstr>
      <vt:lpstr>Calibri</vt:lpstr>
      <vt:lpstr>Courier New</vt:lpstr>
      <vt:lpstr>Times New Roman</vt:lpstr>
      <vt:lpstr>Wingdings</vt:lpstr>
      <vt:lpstr>Office Theme</vt:lpstr>
      <vt:lpstr>PowerPoint Presentation</vt:lpstr>
      <vt:lpstr>Presentation</vt:lpstr>
      <vt:lpstr>Scope</vt:lpstr>
      <vt:lpstr>Fitting Audio Editing Trace</vt:lpstr>
      <vt:lpstr>Fitting Video Editing Trace</vt:lpstr>
      <vt:lpstr>Fitting VFX Trace</vt:lpstr>
      <vt:lpstr>Fitting Compositing Trace</vt:lpstr>
      <vt:lpstr>Distribution Parameters</vt:lpstr>
      <vt:lpstr>Model - JMT</vt:lpstr>
      <vt:lpstr>Model - JMT</vt:lpstr>
      <vt:lpstr>Model - JMT</vt:lpstr>
      <vt:lpstr>Model - JMT</vt:lpstr>
      <vt:lpstr>Model - JMT</vt:lpstr>
      <vt:lpstr>Results: 1 Audio, 1 Video and 1 VFX (not final result)</vt:lpstr>
      <vt:lpstr>Results: 1 Audio, 1 Video and 2 VFX (not final result)</vt:lpstr>
      <vt:lpstr>Results: 1 Audio, 2 Video and 2 VFX (final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Mattia Brambilla</dc:creator>
  <cp:lastModifiedBy>SIMONE DI IENNO</cp:lastModifiedBy>
  <cp:revision>12</cp:revision>
  <dcterms:created xsi:type="dcterms:W3CDTF">2024-01-03T11:50:24Z</dcterms:created>
  <dcterms:modified xsi:type="dcterms:W3CDTF">2024-01-04T19:24:22Z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2023-01-11T00:00:00Z</vt:filetime>
  </property>
  <property fmtid="{D5CDD505-2E9C-101B-9397-08002B2CF9AE}" pid="3" name="Creator">
    <vt:lpwstr>Microsoft® PowerPoint® per Microsoft 365</vt:lpwstr>
  </property>
  <property fmtid="{D5CDD505-2E9C-101B-9397-08002B2CF9AE}" pid="4" name="LastSaved">
    <vt:filetime>2024-01-03T00:00:00Z</vt:filetime>
  </property>
  <property fmtid="{D5CDD505-2E9C-101B-9397-08002B2CF9AE}" pid="5" name="Producer">
    <vt:lpwstr>Microsoft® PowerPoint® per Microsoft 365</vt:lpwstr>
  </property>
</Properties>
</file>