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1"/>
  </p:notesMasterIdLst>
  <p:sldIdLst>
    <p:sldId id="256" r:id="rId2"/>
    <p:sldId id="309" r:id="rId3"/>
    <p:sldId id="310" r:id="rId4"/>
    <p:sldId id="311" r:id="rId5"/>
    <p:sldId id="340" r:id="rId6"/>
    <p:sldId id="341" r:id="rId7"/>
    <p:sldId id="342" r:id="rId8"/>
    <p:sldId id="343" r:id="rId9"/>
    <p:sldId id="313" r:id="rId10"/>
    <p:sldId id="344" r:id="rId11"/>
    <p:sldId id="360" r:id="rId12"/>
    <p:sldId id="346" r:id="rId13"/>
    <p:sldId id="345" r:id="rId14"/>
    <p:sldId id="314" r:id="rId15"/>
    <p:sldId id="347" r:id="rId16"/>
    <p:sldId id="348" r:id="rId17"/>
    <p:sldId id="349" r:id="rId18"/>
    <p:sldId id="350" r:id="rId19"/>
    <p:sldId id="361" r:id="rId20"/>
    <p:sldId id="362" r:id="rId21"/>
    <p:sldId id="364" r:id="rId22"/>
    <p:sldId id="363" r:id="rId23"/>
    <p:sldId id="316" r:id="rId24"/>
    <p:sldId id="358" r:id="rId25"/>
    <p:sldId id="323" r:id="rId26"/>
    <p:sldId id="356" r:id="rId27"/>
    <p:sldId id="357" r:id="rId28"/>
    <p:sldId id="352" r:id="rId29"/>
    <p:sldId id="359" r:id="rId30"/>
    <p:sldId id="327" r:id="rId31"/>
    <p:sldId id="331" r:id="rId32"/>
    <p:sldId id="333" r:id="rId33"/>
    <p:sldId id="334" r:id="rId34"/>
    <p:sldId id="365" r:id="rId35"/>
    <p:sldId id="366" r:id="rId36"/>
    <p:sldId id="367" r:id="rId37"/>
    <p:sldId id="330" r:id="rId38"/>
    <p:sldId id="339" r:id="rId39"/>
    <p:sldId id="328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" panose="02040503050406030204" pitchFamily="18" charset="0"/>
      <p:regular r:id="rId46"/>
      <p:bold r:id="rId47"/>
      <p:italic r:id="rId48"/>
      <p:boldItalic r:id="rId49"/>
    </p:embeddedFont>
    <p:embeddedFont>
      <p:font typeface="Cambria Math" panose="02040503050406030204" pitchFamily="18" charset="0"/>
      <p:regular r:id="rId50"/>
    </p:embeddedFont>
    <p:embeddedFont>
      <p:font typeface="Courier Prime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9" userDrawn="1">
          <p15:clr>
            <a:srgbClr val="9AA0A6"/>
          </p15:clr>
        </p15:guide>
        <p15:guide id="4" pos="26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26D8E"/>
    <a:srgbClr val="D3A7FF"/>
    <a:srgbClr val="D9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07" autoAdjust="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>
        <p:guide orient="horz" pos="2160"/>
        <p:guide pos="3840"/>
        <p:guide orient="horz" pos="3989"/>
        <p:guide pos="2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UMON\Desktop\data\interactions\IPCP_HAWKEYE_LLC_ineractions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UMON\Desktop\data\interactions\SPP_SHIP++_LLC_ineractions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SUMON\Dropbox\PC\Desktop\IPCP_hawkeye_LLC_ineractions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UMON\Dropbox\PC\Desktop\SPP_ship++_LLC_ineractions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SUMON\Dropbox\PC\Desktop\IPCP_hawkeye_LLC_negative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SUMON\Dropbox\PC\Desktop\SPP_ship++_LLC_negativ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233530170063981E-2"/>
          <c:y val="0.13373128151512184"/>
          <c:w val="0.90158399321819616"/>
          <c:h val="0.368103529453968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IPCP_HAWKEYE_LLC_ineractions!$F$1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IPCP_HAWKEYE_LLC_ineractions!$F$2:$F$47</c:f>
              <c:numCache>
                <c:formatCode>General</c:formatCode>
                <c:ptCount val="46"/>
                <c:pt idx="0">
                  <c:v>0</c:v>
                </c:pt>
                <c:pt idx="1">
                  <c:v>1.3679710909405294E-2</c:v>
                </c:pt>
                <c:pt idx="2">
                  <c:v>2.9539668006036655E-2</c:v>
                </c:pt>
                <c:pt idx="3">
                  <c:v>0.22052484448234758</c:v>
                </c:pt>
                <c:pt idx="4">
                  <c:v>3.9887925709277397E-3</c:v>
                </c:pt>
                <c:pt idx="5">
                  <c:v>2.9148114213456356E-2</c:v>
                </c:pt>
                <c:pt idx="6">
                  <c:v>1.2942577314250484E-2</c:v>
                </c:pt>
                <c:pt idx="7">
                  <c:v>6.1234308708393468E-4</c:v>
                </c:pt>
                <c:pt idx="8">
                  <c:v>2.4532413563475006</c:v>
                </c:pt>
                <c:pt idx="9">
                  <c:v>3.7489946312286935</c:v>
                </c:pt>
                <c:pt idx="10">
                  <c:v>4.1842989925725632E-2</c:v>
                </c:pt>
                <c:pt idx="11">
                  <c:v>0.25629852427741673</c:v>
                </c:pt>
                <c:pt idx="12">
                  <c:v>0.15419813041176131</c:v>
                </c:pt>
                <c:pt idx="13">
                  <c:v>8.3943900672743585E-2</c:v>
                </c:pt>
                <c:pt idx="14">
                  <c:v>3.416180437546791</c:v>
                </c:pt>
                <c:pt idx="15">
                  <c:v>0.97149075425881914</c:v>
                </c:pt>
                <c:pt idx="16">
                  <c:v>0.30317849027068655</c:v>
                </c:pt>
                <c:pt idx="17">
                  <c:v>15.885116682414155</c:v>
                </c:pt>
                <c:pt idx="18">
                  <c:v>19.010019125826886</c:v>
                </c:pt>
                <c:pt idx="19">
                  <c:v>20.629509897459172</c:v>
                </c:pt>
                <c:pt idx="20">
                  <c:v>0.7230811902135702</c:v>
                </c:pt>
                <c:pt idx="21">
                  <c:v>0.62762611087113418</c:v>
                </c:pt>
                <c:pt idx="22">
                  <c:v>1.0611506738180014</c:v>
                </c:pt>
                <c:pt idx="23">
                  <c:v>0.88453579804110904</c:v>
                </c:pt>
                <c:pt idx="24">
                  <c:v>2.4849400696586232</c:v>
                </c:pt>
                <c:pt idx="25">
                  <c:v>3.0595912250806241</c:v>
                </c:pt>
                <c:pt idx="26">
                  <c:v>0.36007826148011446</c:v>
                </c:pt>
                <c:pt idx="27">
                  <c:v>0.63330398962941503</c:v>
                </c:pt>
                <c:pt idx="28">
                  <c:v>0.43334512901650318</c:v>
                </c:pt>
                <c:pt idx="29">
                  <c:v>9.3713767642161605E-2</c:v>
                </c:pt>
                <c:pt idx="30">
                  <c:v>1.9987237065488304E-2</c:v>
                </c:pt>
                <c:pt idx="31">
                  <c:v>1.6010688042752172</c:v>
                </c:pt>
                <c:pt idx="32">
                  <c:v>0</c:v>
                </c:pt>
                <c:pt idx="33">
                  <c:v>8.0461885461650066E-3</c:v>
                </c:pt>
                <c:pt idx="34">
                  <c:v>2.7703069269216117E-3</c:v>
                </c:pt>
                <c:pt idx="35">
                  <c:v>7.108693102316605E-4</c:v>
                </c:pt>
                <c:pt idx="36">
                  <c:v>2.1029436639678888E-2</c:v>
                </c:pt>
                <c:pt idx="37">
                  <c:v>2.5727046329265032E-4</c:v>
                </c:pt>
                <c:pt idx="38">
                  <c:v>5.978590004904658E-3</c:v>
                </c:pt>
                <c:pt idx="39">
                  <c:v>1.6519152925369911E-3</c:v>
                </c:pt>
                <c:pt idx="40">
                  <c:v>4.2051386794663076E-3</c:v>
                </c:pt>
                <c:pt idx="41">
                  <c:v>0.30698464089706634</c:v>
                </c:pt>
                <c:pt idx="42">
                  <c:v>0.43591710439468662</c:v>
                </c:pt>
                <c:pt idx="43">
                  <c:v>2.9764405972490687E-3</c:v>
                </c:pt>
                <c:pt idx="44">
                  <c:v>11.077534287102978</c:v>
                </c:pt>
                <c:pt idx="45">
                  <c:v>2.024776342597133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88-4509-B108-3E01C5163578}"/>
            </c:ext>
          </c:extLst>
        </c:ser>
        <c:ser>
          <c:idx val="1"/>
          <c:order val="1"/>
          <c:tx>
            <c:strRef>
              <c:f>IPCP_HAWKEYE_LLC_ineractions!$G$1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IPCP_HAWKEYE_LLC_ineractions!$G$2:$G$47</c:f>
              <c:numCache>
                <c:formatCode>General</c:formatCode>
                <c:ptCount val="46"/>
                <c:pt idx="0">
                  <c:v>75.008242664029012</c:v>
                </c:pt>
                <c:pt idx="1">
                  <c:v>0.30565946055975191</c:v>
                </c:pt>
                <c:pt idx="2">
                  <c:v>0.17506516467264741</c:v>
                </c:pt>
                <c:pt idx="3">
                  <c:v>1.2404232032105071</c:v>
                </c:pt>
                <c:pt idx="4">
                  <c:v>2.9888992980803124</c:v>
                </c:pt>
                <c:pt idx="5">
                  <c:v>2.8474064072270178</c:v>
                </c:pt>
                <c:pt idx="6">
                  <c:v>26.089647350066127</c:v>
                </c:pt>
                <c:pt idx="7">
                  <c:v>6.9982067095306832E-3</c:v>
                </c:pt>
                <c:pt idx="8">
                  <c:v>3.0347852008688294</c:v>
                </c:pt>
                <c:pt idx="9">
                  <c:v>36.815400004082719</c:v>
                </c:pt>
                <c:pt idx="10">
                  <c:v>2.307973380950302</c:v>
                </c:pt>
                <c:pt idx="11">
                  <c:v>31.504524946991957</c:v>
                </c:pt>
                <c:pt idx="12">
                  <c:v>5.3058718689080031</c:v>
                </c:pt>
                <c:pt idx="13">
                  <c:v>11.728854841440624</c:v>
                </c:pt>
                <c:pt idx="14">
                  <c:v>4.0862061453022935</c:v>
                </c:pt>
                <c:pt idx="15">
                  <c:v>1.3756732037734798</c:v>
                </c:pt>
                <c:pt idx="16">
                  <c:v>0.3704814683644494</c:v>
                </c:pt>
                <c:pt idx="17">
                  <c:v>29.092297536920309</c:v>
                </c:pt>
                <c:pt idx="18">
                  <c:v>31.704128722078924</c:v>
                </c:pt>
                <c:pt idx="19">
                  <c:v>31.896032679678022</c:v>
                </c:pt>
                <c:pt idx="20">
                  <c:v>37.116125162064364</c:v>
                </c:pt>
                <c:pt idx="21">
                  <c:v>37.971989053442329</c:v>
                </c:pt>
                <c:pt idx="22">
                  <c:v>36.559133726957228</c:v>
                </c:pt>
                <c:pt idx="23">
                  <c:v>35.918333563250101</c:v>
                </c:pt>
                <c:pt idx="24">
                  <c:v>13.296876912140206</c:v>
                </c:pt>
                <c:pt idx="25">
                  <c:v>12.535000006989517</c:v>
                </c:pt>
                <c:pt idx="26">
                  <c:v>7.6358388953687601</c:v>
                </c:pt>
                <c:pt idx="27">
                  <c:v>16.020176582238516</c:v>
                </c:pt>
                <c:pt idx="28">
                  <c:v>0.69582345079299157</c:v>
                </c:pt>
                <c:pt idx="29">
                  <c:v>1.2640461681965984</c:v>
                </c:pt>
                <c:pt idx="30">
                  <c:v>0.19264806810109208</c:v>
                </c:pt>
                <c:pt idx="31">
                  <c:v>7.5917167668670666</c:v>
                </c:pt>
                <c:pt idx="32">
                  <c:v>76.957163958641061</c:v>
                </c:pt>
                <c:pt idx="33">
                  <c:v>18.288729772181586</c:v>
                </c:pt>
                <c:pt idx="34">
                  <c:v>0.12743411863839416</c:v>
                </c:pt>
                <c:pt idx="35">
                  <c:v>27.981237789338621</c:v>
                </c:pt>
                <c:pt idx="36">
                  <c:v>0.60071042922908824</c:v>
                </c:pt>
                <c:pt idx="37">
                  <c:v>24.947259555025006</c:v>
                </c:pt>
                <c:pt idx="38">
                  <c:v>17.345882467563381</c:v>
                </c:pt>
                <c:pt idx="39">
                  <c:v>22.549607360383906</c:v>
                </c:pt>
                <c:pt idx="40">
                  <c:v>30.00426521208917</c:v>
                </c:pt>
                <c:pt idx="41">
                  <c:v>22.236644687487662</c:v>
                </c:pt>
                <c:pt idx="42">
                  <c:v>0.7701526520723091</c:v>
                </c:pt>
                <c:pt idx="43">
                  <c:v>16.96544877720817</c:v>
                </c:pt>
                <c:pt idx="44">
                  <c:v>26.096940752167818</c:v>
                </c:pt>
                <c:pt idx="45">
                  <c:v>17.54563905871888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88-4509-B108-3E01C5163578}"/>
            </c:ext>
          </c:extLst>
        </c:ser>
        <c:ser>
          <c:idx val="2"/>
          <c:order val="2"/>
          <c:tx>
            <c:strRef>
              <c:f>IPCP_HAWKEYE_LLC_ineractions!$H$1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IPCP_HAWKEYE_LLC_ineractions!$H$2:$H$47</c:f>
              <c:numCache>
                <c:formatCode>General</c:formatCode>
                <c:ptCount val="46"/>
                <c:pt idx="0">
                  <c:v>24.991757335970984</c:v>
                </c:pt>
                <c:pt idx="1">
                  <c:v>99.680660828530847</c:v>
                </c:pt>
                <c:pt idx="2">
                  <c:v>99.795395167321317</c:v>
                </c:pt>
                <c:pt idx="3">
                  <c:v>98.539051952307148</c:v>
                </c:pt>
                <c:pt idx="4">
                  <c:v>97.007111909348765</c:v>
                </c:pt>
                <c:pt idx="5">
                  <c:v>97.123445478559518</c:v>
                </c:pt>
                <c:pt idx="6">
                  <c:v>73.897410072619635</c:v>
                </c:pt>
                <c:pt idx="7">
                  <c:v>99.99238945020339</c:v>
                </c:pt>
                <c:pt idx="8">
                  <c:v>94.51197344278367</c:v>
                </c:pt>
                <c:pt idx="9">
                  <c:v>59.435605364688591</c:v>
                </c:pt>
                <c:pt idx="10">
                  <c:v>97.650183629123973</c:v>
                </c:pt>
                <c:pt idx="11">
                  <c:v>68.239176528730624</c:v>
                </c:pt>
                <c:pt idx="12">
                  <c:v>94.539930000680243</c:v>
                </c:pt>
                <c:pt idx="13">
                  <c:v>88.187201257886642</c:v>
                </c:pt>
                <c:pt idx="14">
                  <c:v>92.497613417150916</c:v>
                </c:pt>
                <c:pt idx="15">
                  <c:v>97.652836041967703</c:v>
                </c:pt>
                <c:pt idx="16">
                  <c:v>99.326340041364872</c:v>
                </c:pt>
                <c:pt idx="17">
                  <c:v>55.022585780665537</c:v>
                </c:pt>
                <c:pt idx="18">
                  <c:v>49.285852152094186</c:v>
                </c:pt>
                <c:pt idx="19">
                  <c:v>47.474457422862812</c:v>
                </c:pt>
                <c:pt idx="20">
                  <c:v>62.160793647722066</c:v>
                </c:pt>
                <c:pt idx="21">
                  <c:v>61.400384835686538</c:v>
                </c:pt>
                <c:pt idx="22">
                  <c:v>62.379715599224774</c:v>
                </c:pt>
                <c:pt idx="23">
                  <c:v>63.197130638708785</c:v>
                </c:pt>
                <c:pt idx="24">
                  <c:v>84.218183018201159</c:v>
                </c:pt>
                <c:pt idx="25">
                  <c:v>84.405408767929856</c:v>
                </c:pt>
                <c:pt idx="26">
                  <c:v>92.004082843151124</c:v>
                </c:pt>
                <c:pt idx="27">
                  <c:v>83.346519428132069</c:v>
                </c:pt>
                <c:pt idx="28">
                  <c:v>98.870831420190513</c:v>
                </c:pt>
                <c:pt idx="29">
                  <c:v>98.642240064161228</c:v>
                </c:pt>
                <c:pt idx="30">
                  <c:v>99.787364694833428</c:v>
                </c:pt>
                <c:pt idx="31">
                  <c:v>90.807214428857719</c:v>
                </c:pt>
                <c:pt idx="32">
                  <c:v>23.042836041358935</c:v>
                </c:pt>
                <c:pt idx="33">
                  <c:v>81.703224039272243</c:v>
                </c:pt>
                <c:pt idx="34">
                  <c:v>99.86979557443469</c:v>
                </c:pt>
                <c:pt idx="35">
                  <c:v>72.018051341351153</c:v>
                </c:pt>
                <c:pt idx="36">
                  <c:v>99.378260134131239</c:v>
                </c:pt>
                <c:pt idx="37">
                  <c:v>75.052483174511693</c:v>
                </c:pt>
                <c:pt idx="38">
                  <c:v>82.648138942431714</c:v>
                </c:pt>
                <c:pt idx="39">
                  <c:v>77.448740724323557</c:v>
                </c:pt>
                <c:pt idx="40">
                  <c:v>69.991529649231367</c:v>
                </c:pt>
                <c:pt idx="41">
                  <c:v>77.456370671615275</c:v>
                </c:pt>
                <c:pt idx="42">
                  <c:v>98.793930243532998</c:v>
                </c:pt>
                <c:pt idx="43">
                  <c:v>83.031574782194582</c:v>
                </c:pt>
                <c:pt idx="44">
                  <c:v>62.825524960729204</c:v>
                </c:pt>
                <c:pt idx="45">
                  <c:v>80.429584598683974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88-4509-B108-3E01C5163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5968250053404"/>
              <c:y val="0.921937903851414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0.122269056405795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126706575824761E-2"/>
          <c:y val="0.13373128151512184"/>
          <c:w val="0.90269079208855207"/>
          <c:h val="0.34097686816685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'SPP_SHIP++_LLC_ineractions'!$F$1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'SPP_SHIP++_LLC_ineractions'!$F$2:$F$47</c:f>
              <c:numCache>
                <c:formatCode>General</c:formatCode>
                <c:ptCount val="46"/>
                <c:pt idx="0">
                  <c:v>0</c:v>
                </c:pt>
                <c:pt idx="1">
                  <c:v>14.975790584340794</c:v>
                </c:pt>
                <c:pt idx="2">
                  <c:v>19.791796888000285</c:v>
                </c:pt>
                <c:pt idx="3">
                  <c:v>20.048344926249325</c:v>
                </c:pt>
                <c:pt idx="4">
                  <c:v>12.526908960024578</c:v>
                </c:pt>
                <c:pt idx="5">
                  <c:v>12.353796642283193</c:v>
                </c:pt>
                <c:pt idx="6">
                  <c:v>13.401243118119579</c:v>
                </c:pt>
                <c:pt idx="7">
                  <c:v>12.00971208465101</c:v>
                </c:pt>
                <c:pt idx="8">
                  <c:v>48.63104371269948</c:v>
                </c:pt>
                <c:pt idx="9">
                  <c:v>5.2425508255726339</c:v>
                </c:pt>
                <c:pt idx="10">
                  <c:v>35.280851047764308</c:v>
                </c:pt>
                <c:pt idx="11">
                  <c:v>33.429298072131935</c:v>
                </c:pt>
                <c:pt idx="12">
                  <c:v>46.847893373277593</c:v>
                </c:pt>
                <c:pt idx="13">
                  <c:v>40.533087372757635</c:v>
                </c:pt>
                <c:pt idx="14">
                  <c:v>45.598816860475836</c:v>
                </c:pt>
                <c:pt idx="15">
                  <c:v>54.416776946552517</c:v>
                </c:pt>
                <c:pt idx="16">
                  <c:v>27.66245379550908</c:v>
                </c:pt>
                <c:pt idx="17">
                  <c:v>30.847081810298459</c:v>
                </c:pt>
                <c:pt idx="18">
                  <c:v>33.772539188740218</c:v>
                </c:pt>
                <c:pt idx="19">
                  <c:v>31.065853196612647</c:v>
                </c:pt>
                <c:pt idx="20">
                  <c:v>29.565409194233233</c:v>
                </c:pt>
                <c:pt idx="21">
                  <c:v>29.10723442363664</c:v>
                </c:pt>
                <c:pt idx="22">
                  <c:v>25.184937388563366</c:v>
                </c:pt>
                <c:pt idx="23">
                  <c:v>25.932289723649092</c:v>
                </c:pt>
                <c:pt idx="24">
                  <c:v>24.589197744804043</c:v>
                </c:pt>
                <c:pt idx="25">
                  <c:v>28.501689977166894</c:v>
                </c:pt>
                <c:pt idx="26">
                  <c:v>21.942453653176301</c:v>
                </c:pt>
                <c:pt idx="27">
                  <c:v>37.071030756990325</c:v>
                </c:pt>
                <c:pt idx="28">
                  <c:v>24.609277272220332</c:v>
                </c:pt>
                <c:pt idx="29">
                  <c:v>24.484913829410875</c:v>
                </c:pt>
                <c:pt idx="30">
                  <c:v>23.969676135075108</c:v>
                </c:pt>
                <c:pt idx="31">
                  <c:v>18.083037399530713</c:v>
                </c:pt>
                <c:pt idx="32">
                  <c:v>0</c:v>
                </c:pt>
                <c:pt idx="33">
                  <c:v>13.289582585983348</c:v>
                </c:pt>
                <c:pt idx="34">
                  <c:v>12.089596118365769</c:v>
                </c:pt>
                <c:pt idx="35">
                  <c:v>14.094805584659357</c:v>
                </c:pt>
                <c:pt idx="36">
                  <c:v>12.22003883854263</c:v>
                </c:pt>
                <c:pt idx="37">
                  <c:v>18.198979019409851</c:v>
                </c:pt>
                <c:pt idx="38">
                  <c:v>16.875856337458728</c:v>
                </c:pt>
                <c:pt idx="39">
                  <c:v>17.941928827992946</c:v>
                </c:pt>
                <c:pt idx="40">
                  <c:v>16.907422211480664</c:v>
                </c:pt>
                <c:pt idx="41">
                  <c:v>19.083771468629511</c:v>
                </c:pt>
                <c:pt idx="42">
                  <c:v>21.042788502445823</c:v>
                </c:pt>
                <c:pt idx="43">
                  <c:v>17.993712842828348</c:v>
                </c:pt>
                <c:pt idx="44">
                  <c:v>20.054384772263766</c:v>
                </c:pt>
                <c:pt idx="45">
                  <c:v>23.36155231143508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E-4ED4-9343-EF4006CBB5CF}"/>
            </c:ext>
          </c:extLst>
        </c:ser>
        <c:ser>
          <c:idx val="1"/>
          <c:order val="1"/>
          <c:tx>
            <c:strRef>
              <c:f>'SPP_SHIP++_LLC_ineractions'!$G$1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'SPP_SHIP++_LLC_ineractions'!$G$2:$G$47</c:f>
              <c:numCache>
                <c:formatCode>General</c:formatCode>
                <c:ptCount val="46"/>
                <c:pt idx="0">
                  <c:v>0</c:v>
                </c:pt>
                <c:pt idx="1">
                  <c:v>29.862249604749969</c:v>
                </c:pt>
                <c:pt idx="2">
                  <c:v>25.465098165560711</c:v>
                </c:pt>
                <c:pt idx="3">
                  <c:v>23.619244945277206</c:v>
                </c:pt>
                <c:pt idx="4">
                  <c:v>9.7937151673685729</c:v>
                </c:pt>
                <c:pt idx="5">
                  <c:v>9.7731167034827315</c:v>
                </c:pt>
                <c:pt idx="6">
                  <c:v>21.540373309165485</c:v>
                </c:pt>
                <c:pt idx="7">
                  <c:v>24.337341537235389</c:v>
                </c:pt>
                <c:pt idx="8">
                  <c:v>11.29978847913107</c:v>
                </c:pt>
                <c:pt idx="9">
                  <c:v>42.152268221489031</c:v>
                </c:pt>
                <c:pt idx="10">
                  <c:v>20.481569503933009</c:v>
                </c:pt>
                <c:pt idx="11">
                  <c:v>16.250254920937717</c:v>
                </c:pt>
                <c:pt idx="12">
                  <c:v>16.559545735924615</c:v>
                </c:pt>
                <c:pt idx="13">
                  <c:v>10.718590088199925</c:v>
                </c:pt>
                <c:pt idx="14">
                  <c:v>12.807264063612189</c:v>
                </c:pt>
                <c:pt idx="15">
                  <c:v>14.358103546060983</c:v>
                </c:pt>
                <c:pt idx="16">
                  <c:v>17.580744801034847</c:v>
                </c:pt>
                <c:pt idx="17">
                  <c:v>7.3709399457744702</c:v>
                </c:pt>
                <c:pt idx="18">
                  <c:v>1.0895828928690086</c:v>
                </c:pt>
                <c:pt idx="19">
                  <c:v>5.2528340683423069</c:v>
                </c:pt>
                <c:pt idx="20">
                  <c:v>10.334270770148255</c:v>
                </c:pt>
                <c:pt idx="21">
                  <c:v>10.650859796479926</c:v>
                </c:pt>
                <c:pt idx="22">
                  <c:v>9.6070878008573501</c:v>
                </c:pt>
                <c:pt idx="23">
                  <c:v>11.136539730823314</c:v>
                </c:pt>
                <c:pt idx="24">
                  <c:v>23.308881038783884</c:v>
                </c:pt>
                <c:pt idx="25">
                  <c:v>23.803717131376288</c:v>
                </c:pt>
                <c:pt idx="26">
                  <c:v>18.842253419466598</c:v>
                </c:pt>
                <c:pt idx="27">
                  <c:v>17.124922525088685</c:v>
                </c:pt>
                <c:pt idx="28">
                  <c:v>17.393152216833403</c:v>
                </c:pt>
                <c:pt idx="29">
                  <c:v>1.4594810110233214</c:v>
                </c:pt>
                <c:pt idx="30">
                  <c:v>0.77951483255999798</c:v>
                </c:pt>
                <c:pt idx="31">
                  <c:v>10.538303108882603</c:v>
                </c:pt>
                <c:pt idx="32">
                  <c:v>0</c:v>
                </c:pt>
                <c:pt idx="33">
                  <c:v>17.559149087822711</c:v>
                </c:pt>
                <c:pt idx="34">
                  <c:v>33.968466351685137</c:v>
                </c:pt>
                <c:pt idx="35">
                  <c:v>23.95474524342653</c:v>
                </c:pt>
                <c:pt idx="36">
                  <c:v>34.377427408914372</c:v>
                </c:pt>
                <c:pt idx="37">
                  <c:v>26.052956355884664</c:v>
                </c:pt>
                <c:pt idx="38">
                  <c:v>28.505873632667729</c:v>
                </c:pt>
                <c:pt idx="39">
                  <c:v>29.025944311067697</c:v>
                </c:pt>
                <c:pt idx="40">
                  <c:v>30.216834916680611</c:v>
                </c:pt>
                <c:pt idx="41">
                  <c:v>26.290220820189276</c:v>
                </c:pt>
                <c:pt idx="42">
                  <c:v>22.130864296145543</c:v>
                </c:pt>
                <c:pt idx="43">
                  <c:v>28.720447086732204</c:v>
                </c:pt>
                <c:pt idx="44">
                  <c:v>30.701903467029233</c:v>
                </c:pt>
                <c:pt idx="45">
                  <c:v>17.928809823571523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6E-4ED4-9343-EF4006CBB5CF}"/>
            </c:ext>
          </c:extLst>
        </c:ser>
        <c:ser>
          <c:idx val="2"/>
          <c:order val="2"/>
          <c:tx>
            <c:strRef>
              <c:f>'SPP_SHIP++_LLC_ineractions'!$H$1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'SPP_SHIP++_LLC_ineractions'!$H$2:$H$47</c:f>
              <c:numCache>
                <c:formatCode>General</c:formatCode>
                <c:ptCount val="46"/>
                <c:pt idx="0">
                  <c:v>100</c:v>
                </c:pt>
                <c:pt idx="1">
                  <c:v>55.161959810909231</c:v>
                </c:pt>
                <c:pt idx="2">
                  <c:v>54.743104946439004</c:v>
                </c:pt>
                <c:pt idx="3">
                  <c:v>56.332410128473477</c:v>
                </c:pt>
                <c:pt idx="4">
                  <c:v>77.679375872606855</c:v>
                </c:pt>
                <c:pt idx="5">
                  <c:v>77.873086654234086</c:v>
                </c:pt>
                <c:pt idx="6">
                  <c:v>65.058383572714945</c:v>
                </c:pt>
                <c:pt idx="7">
                  <c:v>63.652946378113604</c:v>
                </c:pt>
                <c:pt idx="8">
                  <c:v>40.069167808169446</c:v>
                </c:pt>
                <c:pt idx="9">
                  <c:v>52.605180952938333</c:v>
                </c:pt>
                <c:pt idx="10">
                  <c:v>44.237579448302682</c:v>
                </c:pt>
                <c:pt idx="11">
                  <c:v>50.320447006930344</c:v>
                </c:pt>
                <c:pt idx="12">
                  <c:v>36.592560890797785</c:v>
                </c:pt>
                <c:pt idx="13">
                  <c:v>48.748322539042441</c:v>
                </c:pt>
                <c:pt idx="14">
                  <c:v>41.59391907591197</c:v>
                </c:pt>
                <c:pt idx="15">
                  <c:v>31.225119507386502</c:v>
                </c:pt>
                <c:pt idx="16">
                  <c:v>54.75680140345608</c:v>
                </c:pt>
                <c:pt idx="17">
                  <c:v>61.781978243927071</c:v>
                </c:pt>
                <c:pt idx="18">
                  <c:v>65.137877918390771</c:v>
                </c:pt>
                <c:pt idx="19">
                  <c:v>63.681312735045047</c:v>
                </c:pt>
                <c:pt idx="20">
                  <c:v>60.100320035618516</c:v>
                </c:pt>
                <c:pt idx="21">
                  <c:v>60.241905779883432</c:v>
                </c:pt>
                <c:pt idx="22">
                  <c:v>65.207974810579287</c:v>
                </c:pt>
                <c:pt idx="23">
                  <c:v>62.931170545527593</c:v>
                </c:pt>
                <c:pt idx="24">
                  <c:v>52.101921216412073</c:v>
                </c:pt>
                <c:pt idx="25">
                  <c:v>47.694592891456814</c:v>
                </c:pt>
                <c:pt idx="26">
                  <c:v>59.215292927357098</c:v>
                </c:pt>
                <c:pt idx="27">
                  <c:v>45.80404671792099</c:v>
                </c:pt>
                <c:pt idx="28">
                  <c:v>57.997570510946261</c:v>
                </c:pt>
                <c:pt idx="29">
                  <c:v>74.0556051595658</c:v>
                </c:pt>
                <c:pt idx="30">
                  <c:v>75.250809032364899</c:v>
                </c:pt>
                <c:pt idx="31">
                  <c:v>71.378659491586689</c:v>
                </c:pt>
                <c:pt idx="32">
                  <c:v>100</c:v>
                </c:pt>
                <c:pt idx="33">
                  <c:v>69.151268326193943</c:v>
                </c:pt>
                <c:pt idx="34">
                  <c:v>53.941937529949094</c:v>
                </c:pt>
                <c:pt idx="35">
                  <c:v>61.950449171914116</c:v>
                </c:pt>
                <c:pt idx="36">
                  <c:v>53.402533752543</c:v>
                </c:pt>
                <c:pt idx="37">
                  <c:v>55.748064624705485</c:v>
                </c:pt>
                <c:pt idx="38">
                  <c:v>54.618270029873543</c:v>
                </c:pt>
                <c:pt idx="39">
                  <c:v>53.032126860939357</c:v>
                </c:pt>
                <c:pt idx="40">
                  <c:v>52.875742871838725</c:v>
                </c:pt>
                <c:pt idx="41">
                  <c:v>54.626007711181209</c:v>
                </c:pt>
                <c:pt idx="42">
                  <c:v>56.82634720140863</c:v>
                </c:pt>
                <c:pt idx="43">
                  <c:v>53.285840070439448</c:v>
                </c:pt>
                <c:pt idx="44">
                  <c:v>49.243711760707001</c:v>
                </c:pt>
                <c:pt idx="45">
                  <c:v>58.70963786499339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6E-4ED4-9343-EF4006CBB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46710025730125"/>
              <c:y val="0.90206926280853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8.53234854371150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126706575824761E-2"/>
          <c:y val="0.13373128151512184"/>
          <c:w val="0.90269079208855207"/>
          <c:h val="0.34097686816685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IPCP_hawkeye_LLC_ineractions!$E$1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IPCP_hawkeye_LLC_ineractions!$A$2:$A$45</c:f>
              <c:strCache>
                <c:ptCount val="44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</c:strCache>
            </c:strRef>
          </c:cat>
          <c:val>
            <c:numRef>
              <c:f>IPCP_hawkeye_LLC_ineractions!$E$2:$E$45</c:f>
              <c:numCache>
                <c:formatCode>General</c:formatCode>
                <c:ptCount val="44"/>
                <c:pt idx="0">
                  <c:v>2.1619199999999998</c:v>
                </c:pt>
                <c:pt idx="1">
                  <c:v>1.29371E-2</c:v>
                </c:pt>
                <c:pt idx="2">
                  <c:v>4.07027E-3</c:v>
                </c:pt>
                <c:pt idx="3">
                  <c:v>2.9038999999999999E-2</c:v>
                </c:pt>
                <c:pt idx="4">
                  <c:v>1.7057099999999999E-2</c:v>
                </c:pt>
                <c:pt idx="5">
                  <c:v>1.20132E-2</c:v>
                </c:pt>
                <c:pt idx="6">
                  <c:v>1.77959E-2</c:v>
                </c:pt>
                <c:pt idx="7">
                  <c:v>3.9224099999999999E-4</c:v>
                </c:pt>
                <c:pt idx="8">
                  <c:v>1.8341000000000001</c:v>
                </c:pt>
                <c:pt idx="9">
                  <c:v>0.23316899999999999</c:v>
                </c:pt>
                <c:pt idx="10">
                  <c:v>3.6768299999999997E-2</c:v>
                </c:pt>
                <c:pt idx="11">
                  <c:v>2.1214199999999999E-2</c:v>
                </c:pt>
                <c:pt idx="12">
                  <c:v>9.3645099999999995E-3</c:v>
                </c:pt>
                <c:pt idx="13">
                  <c:v>1.4183400000000001E-2</c:v>
                </c:pt>
                <c:pt idx="14">
                  <c:v>0.61768800000000001</c:v>
                </c:pt>
                <c:pt idx="15">
                  <c:v>0.67344400000000004</c:v>
                </c:pt>
                <c:pt idx="16">
                  <c:v>0.313332</c:v>
                </c:pt>
                <c:pt idx="17">
                  <c:v>4.1701699999999997</c:v>
                </c:pt>
                <c:pt idx="18">
                  <c:v>6.3684799999999999</c:v>
                </c:pt>
                <c:pt idx="19">
                  <c:v>5.6658999999999997</c:v>
                </c:pt>
                <c:pt idx="20">
                  <c:v>0.44388300000000003</c:v>
                </c:pt>
                <c:pt idx="21">
                  <c:v>0.31661499999999998</c:v>
                </c:pt>
                <c:pt idx="22">
                  <c:v>0.49559199999999998</c:v>
                </c:pt>
                <c:pt idx="23">
                  <c:v>0.27773599999999998</c:v>
                </c:pt>
                <c:pt idx="24">
                  <c:v>0.158721</c:v>
                </c:pt>
                <c:pt idx="25">
                  <c:v>0.28321499999999999</c:v>
                </c:pt>
                <c:pt idx="26">
                  <c:v>0.25762400000000002</c:v>
                </c:pt>
                <c:pt idx="27">
                  <c:v>0.153887</c:v>
                </c:pt>
                <c:pt idx="28">
                  <c:v>0.80248699999999995</c:v>
                </c:pt>
                <c:pt idx="29">
                  <c:v>1.0795300000000001E-2</c:v>
                </c:pt>
                <c:pt idx="30">
                  <c:v>6.60745E-3</c:v>
                </c:pt>
                <c:pt idx="31">
                  <c:v>0.63355499999999998</c:v>
                </c:pt>
                <c:pt idx="32">
                  <c:v>3.2493899999999999E-2</c:v>
                </c:pt>
                <c:pt idx="33">
                  <c:v>1.39839E-3</c:v>
                </c:pt>
                <c:pt idx="34">
                  <c:v>1.04332E-2</c:v>
                </c:pt>
                <c:pt idx="35">
                  <c:v>1.8646800000000001E-3</c:v>
                </c:pt>
                <c:pt idx="36">
                  <c:v>5.4152799999999997E-3</c:v>
                </c:pt>
                <c:pt idx="37">
                  <c:v>8.4849599999999997E-3</c:v>
                </c:pt>
                <c:pt idx="38">
                  <c:v>2.0381300000000001E-2</c:v>
                </c:pt>
                <c:pt idx="39">
                  <c:v>2.5913400000000001E-3</c:v>
                </c:pt>
                <c:pt idx="40">
                  <c:v>1.76318E-2</c:v>
                </c:pt>
                <c:pt idx="41">
                  <c:v>1.59363E-2</c:v>
                </c:pt>
                <c:pt idx="42">
                  <c:v>2.6047900000000001E-3</c:v>
                </c:pt>
                <c:pt idx="43">
                  <c:v>2.0129000000000001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F-4A41-A888-775641FA7883}"/>
            </c:ext>
          </c:extLst>
        </c:ser>
        <c:ser>
          <c:idx val="1"/>
          <c:order val="1"/>
          <c:tx>
            <c:strRef>
              <c:f>IPCP_hawkeye_LLC_ineractions!$F$1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IPCP_hawkeye_LLC_ineractions!$A$2:$A$45</c:f>
              <c:strCache>
                <c:ptCount val="44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</c:strCache>
            </c:strRef>
          </c:cat>
          <c:val>
            <c:numRef>
              <c:f>IPCP_hawkeye_LLC_ineractions!$F$2:$F$45</c:f>
              <c:numCache>
                <c:formatCode>General</c:formatCode>
                <c:ptCount val="44"/>
                <c:pt idx="0">
                  <c:v>68.607500000000002</c:v>
                </c:pt>
                <c:pt idx="1">
                  <c:v>99.3917</c:v>
                </c:pt>
                <c:pt idx="2">
                  <c:v>99.039599999999993</c:v>
                </c:pt>
                <c:pt idx="3">
                  <c:v>97.651600000000002</c:v>
                </c:pt>
                <c:pt idx="4">
                  <c:v>96.893199999999993</c:v>
                </c:pt>
                <c:pt idx="5">
                  <c:v>96.9024</c:v>
                </c:pt>
                <c:pt idx="6">
                  <c:v>80.633700000000005</c:v>
                </c:pt>
                <c:pt idx="7">
                  <c:v>99.669600000000003</c:v>
                </c:pt>
                <c:pt idx="8">
                  <c:v>83.993300000000005</c:v>
                </c:pt>
                <c:pt idx="9">
                  <c:v>82.244399999999999</c:v>
                </c:pt>
                <c:pt idx="10">
                  <c:v>88.270099999999999</c:v>
                </c:pt>
                <c:pt idx="11">
                  <c:v>68.837000000000003</c:v>
                </c:pt>
                <c:pt idx="12">
                  <c:v>78.413600000000002</c:v>
                </c:pt>
                <c:pt idx="13">
                  <c:v>76.129599999999996</c:v>
                </c:pt>
                <c:pt idx="14">
                  <c:v>82.86</c:v>
                </c:pt>
                <c:pt idx="15">
                  <c:v>83.123099999999994</c:v>
                </c:pt>
                <c:pt idx="16">
                  <c:v>76.160399999999996</c:v>
                </c:pt>
                <c:pt idx="17">
                  <c:v>84.737799999999993</c:v>
                </c:pt>
                <c:pt idx="18">
                  <c:v>69.2102</c:v>
                </c:pt>
                <c:pt idx="19">
                  <c:v>71.190799999999996</c:v>
                </c:pt>
                <c:pt idx="20">
                  <c:v>72.639399999999995</c:v>
                </c:pt>
                <c:pt idx="21">
                  <c:v>70.323599999999999</c:v>
                </c:pt>
                <c:pt idx="22">
                  <c:v>70.5244</c:v>
                </c:pt>
                <c:pt idx="23">
                  <c:v>71.195800000000006</c:v>
                </c:pt>
                <c:pt idx="24">
                  <c:v>71.174800000000005</c:v>
                </c:pt>
                <c:pt idx="25">
                  <c:v>72.998699999999999</c:v>
                </c:pt>
                <c:pt idx="26">
                  <c:v>92.484300000000005</c:v>
                </c:pt>
                <c:pt idx="27">
                  <c:v>87.251499999999993</c:v>
                </c:pt>
                <c:pt idx="28">
                  <c:v>74.438100000000006</c:v>
                </c:pt>
                <c:pt idx="29">
                  <c:v>99.473299999999995</c:v>
                </c:pt>
                <c:pt idx="30">
                  <c:v>98.989900000000006</c:v>
                </c:pt>
                <c:pt idx="31">
                  <c:v>79.497500000000002</c:v>
                </c:pt>
                <c:pt idx="32">
                  <c:v>88.928399999999996</c:v>
                </c:pt>
                <c:pt idx="33">
                  <c:v>99.682299999999998</c:v>
                </c:pt>
                <c:pt idx="34">
                  <c:v>99.757000000000005</c:v>
                </c:pt>
                <c:pt idx="35">
                  <c:v>99.688599999999994</c:v>
                </c:pt>
                <c:pt idx="36">
                  <c:v>78.710599999999999</c:v>
                </c:pt>
                <c:pt idx="37">
                  <c:v>78.760599999999997</c:v>
                </c:pt>
                <c:pt idx="38">
                  <c:v>79.748800000000003</c:v>
                </c:pt>
                <c:pt idx="39">
                  <c:v>84.457099999999997</c:v>
                </c:pt>
                <c:pt idx="40">
                  <c:v>88.166200000000003</c:v>
                </c:pt>
                <c:pt idx="41">
                  <c:v>96.319199999999995</c:v>
                </c:pt>
                <c:pt idx="42">
                  <c:v>80.507900000000006</c:v>
                </c:pt>
                <c:pt idx="43">
                  <c:v>73.109099999999998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0F-4A41-A888-775641FA7883}"/>
            </c:ext>
          </c:extLst>
        </c:ser>
        <c:ser>
          <c:idx val="2"/>
          <c:order val="2"/>
          <c:tx>
            <c:strRef>
              <c:f>IPCP_hawkeye_LLC_ineractions!$G$1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IPCP_hawkeye_LLC_ineractions!$A$2:$A$45</c:f>
              <c:strCache>
                <c:ptCount val="44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</c:strCache>
            </c:strRef>
          </c:cat>
          <c:val>
            <c:numRef>
              <c:f>IPCP_hawkeye_LLC_ineractions!$G$2:$G$45</c:f>
              <c:numCache>
                <c:formatCode>General</c:formatCode>
                <c:ptCount val="44"/>
                <c:pt idx="0">
                  <c:v>29.230599999999999</c:v>
                </c:pt>
                <c:pt idx="1">
                  <c:v>0.59532600000000002</c:v>
                </c:pt>
                <c:pt idx="2">
                  <c:v>0.95631999999999995</c:v>
                </c:pt>
                <c:pt idx="3">
                  <c:v>2.3193899999999998</c:v>
                </c:pt>
                <c:pt idx="4">
                  <c:v>3.08975</c:v>
                </c:pt>
                <c:pt idx="5">
                  <c:v>3.0856300000000001</c:v>
                </c:pt>
                <c:pt idx="6">
                  <c:v>19.348500000000001</c:v>
                </c:pt>
                <c:pt idx="7">
                  <c:v>0.33000600000000002</c:v>
                </c:pt>
                <c:pt idx="8">
                  <c:v>14.172599999999999</c:v>
                </c:pt>
                <c:pt idx="9">
                  <c:v>17.522400000000001</c:v>
                </c:pt>
                <c:pt idx="10">
                  <c:v>11.693099999999999</c:v>
                </c:pt>
                <c:pt idx="11">
                  <c:v>31.1418</c:v>
                </c:pt>
                <c:pt idx="12">
                  <c:v>21.577000000000002</c:v>
                </c:pt>
                <c:pt idx="13">
                  <c:v>23.856300000000001</c:v>
                </c:pt>
                <c:pt idx="14">
                  <c:v>16.522300000000001</c:v>
                </c:pt>
                <c:pt idx="15">
                  <c:v>16.203499999999998</c:v>
                </c:pt>
                <c:pt idx="16">
                  <c:v>23.526299999999999</c:v>
                </c:pt>
                <c:pt idx="17">
                  <c:v>11.092000000000001</c:v>
                </c:pt>
                <c:pt idx="18">
                  <c:v>24.421399999999998</c:v>
                </c:pt>
                <c:pt idx="19">
                  <c:v>23.1433</c:v>
                </c:pt>
                <c:pt idx="20">
                  <c:v>26.916699999999999</c:v>
                </c:pt>
                <c:pt idx="21">
                  <c:v>29.3598</c:v>
                </c:pt>
                <c:pt idx="22">
                  <c:v>28.98</c:v>
                </c:pt>
                <c:pt idx="23">
                  <c:v>28.526499999999999</c:v>
                </c:pt>
                <c:pt idx="24">
                  <c:v>28.666499999999999</c:v>
                </c:pt>
                <c:pt idx="25">
                  <c:v>26.718</c:v>
                </c:pt>
                <c:pt idx="26">
                  <c:v>7.2580999999999998</c:v>
                </c:pt>
                <c:pt idx="27">
                  <c:v>12.5946</c:v>
                </c:pt>
                <c:pt idx="28">
                  <c:v>24.759399999999999</c:v>
                </c:pt>
                <c:pt idx="29">
                  <c:v>0.51592800000000005</c:v>
                </c:pt>
                <c:pt idx="30">
                  <c:v>1.00349</c:v>
                </c:pt>
                <c:pt idx="31">
                  <c:v>19.8689</c:v>
                </c:pt>
                <c:pt idx="32">
                  <c:v>11.039099999999999</c:v>
                </c:pt>
                <c:pt idx="33">
                  <c:v>0.31626900000000002</c:v>
                </c:pt>
                <c:pt idx="34">
                  <c:v>0.23257700000000001</c:v>
                </c:pt>
                <c:pt idx="35">
                  <c:v>0.30953700000000001</c:v>
                </c:pt>
                <c:pt idx="36">
                  <c:v>21.283999999999999</c:v>
                </c:pt>
                <c:pt idx="37">
                  <c:v>21.230899999999998</c:v>
                </c:pt>
                <c:pt idx="38">
                  <c:v>20.230799999999999</c:v>
                </c:pt>
                <c:pt idx="39">
                  <c:v>15.5403</c:v>
                </c:pt>
                <c:pt idx="40">
                  <c:v>11.8161</c:v>
                </c:pt>
                <c:pt idx="41">
                  <c:v>3.66486</c:v>
                </c:pt>
                <c:pt idx="42">
                  <c:v>19.4895</c:v>
                </c:pt>
                <c:pt idx="43">
                  <c:v>24.878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0F-4A41-A888-775641FA7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46710025730125"/>
              <c:y val="0.90206926280853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8.53234854371150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126706575824761E-2"/>
          <c:y val="0.13373128151512184"/>
          <c:w val="0.90269079208855207"/>
          <c:h val="0.34097686816685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'SPP_ship++_LLC_ineractions'!$E$1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'SPP_ship++_LLC_ineractions'!$E$2:$E$46</c:f>
              <c:numCache>
                <c:formatCode>General</c:formatCode>
                <c:ptCount val="45"/>
                <c:pt idx="0">
                  <c:v>40.8108</c:v>
                </c:pt>
                <c:pt idx="1">
                  <c:v>27.095500000000001</c:v>
                </c:pt>
                <c:pt idx="2">
                  <c:v>24.615200000000002</c:v>
                </c:pt>
                <c:pt idx="3">
                  <c:v>27.432600000000001</c:v>
                </c:pt>
                <c:pt idx="4">
                  <c:v>32.960700000000003</c:v>
                </c:pt>
                <c:pt idx="5">
                  <c:v>32.984000000000002</c:v>
                </c:pt>
                <c:pt idx="6">
                  <c:v>27.6584</c:v>
                </c:pt>
                <c:pt idx="7">
                  <c:v>24.860099999999999</c:v>
                </c:pt>
                <c:pt idx="8">
                  <c:v>42.067</c:v>
                </c:pt>
                <c:pt idx="9">
                  <c:v>3.3419500000000002</c:v>
                </c:pt>
                <c:pt idx="10">
                  <c:v>23.9846</c:v>
                </c:pt>
                <c:pt idx="11">
                  <c:v>47.9617</c:v>
                </c:pt>
                <c:pt idx="12">
                  <c:v>38.124400000000001</c:v>
                </c:pt>
                <c:pt idx="13">
                  <c:v>46.011400000000002</c:v>
                </c:pt>
                <c:pt idx="14">
                  <c:v>40.525100000000002</c:v>
                </c:pt>
                <c:pt idx="15">
                  <c:v>38.0809</c:v>
                </c:pt>
                <c:pt idx="16">
                  <c:v>14.0946</c:v>
                </c:pt>
                <c:pt idx="17">
                  <c:v>44.629300000000001</c:v>
                </c:pt>
                <c:pt idx="18">
                  <c:v>63.516800000000003</c:v>
                </c:pt>
                <c:pt idx="19">
                  <c:v>60.448599999999999</c:v>
                </c:pt>
                <c:pt idx="20">
                  <c:v>46.8977</c:v>
                </c:pt>
                <c:pt idx="21">
                  <c:v>43.552399999999999</c:v>
                </c:pt>
                <c:pt idx="22">
                  <c:v>48.005099999999999</c:v>
                </c:pt>
                <c:pt idx="23">
                  <c:v>43.350200000000001</c:v>
                </c:pt>
                <c:pt idx="24">
                  <c:v>22.7074</c:v>
                </c:pt>
                <c:pt idx="25">
                  <c:v>24.900600000000001</c:v>
                </c:pt>
                <c:pt idx="26">
                  <c:v>32.275399999999998</c:v>
                </c:pt>
                <c:pt idx="27">
                  <c:v>28.030899999999999</c:v>
                </c:pt>
                <c:pt idx="28">
                  <c:v>14.678100000000001</c:v>
                </c:pt>
                <c:pt idx="29">
                  <c:v>46.215699999999998</c:v>
                </c:pt>
                <c:pt idx="30">
                  <c:v>66.993799999999993</c:v>
                </c:pt>
                <c:pt idx="31">
                  <c:v>30.800799999999999</c:v>
                </c:pt>
                <c:pt idx="32">
                  <c:v>45.151499999999999</c:v>
                </c:pt>
                <c:pt idx="33">
                  <c:v>26.768699999999999</c:v>
                </c:pt>
                <c:pt idx="34">
                  <c:v>33.120800000000003</c:v>
                </c:pt>
                <c:pt idx="35">
                  <c:v>26.8306</c:v>
                </c:pt>
                <c:pt idx="36">
                  <c:v>23.0688</c:v>
                </c:pt>
                <c:pt idx="37">
                  <c:v>22.827100000000002</c:v>
                </c:pt>
                <c:pt idx="38">
                  <c:v>21.1233</c:v>
                </c:pt>
                <c:pt idx="39">
                  <c:v>17.138999999999999</c:v>
                </c:pt>
                <c:pt idx="40">
                  <c:v>20.836200000000002</c:v>
                </c:pt>
                <c:pt idx="41">
                  <c:v>26.757300000000001</c:v>
                </c:pt>
                <c:pt idx="42">
                  <c:v>20.643000000000001</c:v>
                </c:pt>
                <c:pt idx="43">
                  <c:v>10.6546</c:v>
                </c:pt>
                <c:pt idx="44">
                  <c:v>24.576741666666667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99-488F-B817-F22B79EB734B}"/>
            </c:ext>
          </c:extLst>
        </c:ser>
        <c:ser>
          <c:idx val="1"/>
          <c:order val="1"/>
          <c:tx>
            <c:strRef>
              <c:f>'SPP_ship++_LLC_ineractions'!$F$1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'SPP_ship++_LLC_ineractions'!$F$2:$F$46</c:f>
              <c:numCache>
                <c:formatCode>General</c:formatCode>
                <c:ptCount val="45"/>
                <c:pt idx="0">
                  <c:v>47.558799999999998</c:v>
                </c:pt>
                <c:pt idx="1">
                  <c:v>71.765600000000006</c:v>
                </c:pt>
                <c:pt idx="2">
                  <c:v>74.012600000000006</c:v>
                </c:pt>
                <c:pt idx="3">
                  <c:v>68.5428</c:v>
                </c:pt>
                <c:pt idx="4">
                  <c:v>58.253599999999999</c:v>
                </c:pt>
                <c:pt idx="5">
                  <c:v>58.2224</c:v>
                </c:pt>
                <c:pt idx="6">
                  <c:v>59.555399999999999</c:v>
                </c:pt>
                <c:pt idx="7">
                  <c:v>74.157399999999996</c:v>
                </c:pt>
                <c:pt idx="8">
                  <c:v>44.6203</c:v>
                </c:pt>
                <c:pt idx="9">
                  <c:v>53.2515</c:v>
                </c:pt>
                <c:pt idx="10">
                  <c:v>61.179499999999997</c:v>
                </c:pt>
                <c:pt idx="11">
                  <c:v>36.738100000000003</c:v>
                </c:pt>
                <c:pt idx="12">
                  <c:v>41.737000000000002</c:v>
                </c:pt>
                <c:pt idx="13">
                  <c:v>37.909300000000002</c:v>
                </c:pt>
                <c:pt idx="14">
                  <c:v>45.613900000000001</c:v>
                </c:pt>
                <c:pt idx="15">
                  <c:v>46.144799999999996</c:v>
                </c:pt>
                <c:pt idx="16">
                  <c:v>55.247300000000003</c:v>
                </c:pt>
                <c:pt idx="17">
                  <c:v>49.372300000000003</c:v>
                </c:pt>
                <c:pt idx="18">
                  <c:v>26.719200000000001</c:v>
                </c:pt>
                <c:pt idx="19">
                  <c:v>28.677700000000002</c:v>
                </c:pt>
                <c:pt idx="20">
                  <c:v>38.719499999999996</c:v>
                </c:pt>
                <c:pt idx="21">
                  <c:v>41.153599999999997</c:v>
                </c:pt>
                <c:pt idx="22">
                  <c:v>37.127200000000002</c:v>
                </c:pt>
                <c:pt idx="23">
                  <c:v>41.522100000000002</c:v>
                </c:pt>
                <c:pt idx="24">
                  <c:v>49.063000000000002</c:v>
                </c:pt>
                <c:pt idx="25">
                  <c:v>47.676900000000003</c:v>
                </c:pt>
                <c:pt idx="26">
                  <c:v>58.7913</c:v>
                </c:pt>
                <c:pt idx="27">
                  <c:v>55.543199999999999</c:v>
                </c:pt>
                <c:pt idx="28">
                  <c:v>55.568899999999999</c:v>
                </c:pt>
                <c:pt idx="29">
                  <c:v>39.093800000000002</c:v>
                </c:pt>
                <c:pt idx="30">
                  <c:v>30.4331</c:v>
                </c:pt>
                <c:pt idx="31">
                  <c:v>53.448500000000003</c:v>
                </c:pt>
                <c:pt idx="32">
                  <c:v>49.766100000000002</c:v>
                </c:pt>
                <c:pt idx="33">
                  <c:v>72.493200000000002</c:v>
                </c:pt>
                <c:pt idx="34">
                  <c:v>66.287700000000001</c:v>
                </c:pt>
                <c:pt idx="35">
                  <c:v>72.447800000000001</c:v>
                </c:pt>
                <c:pt idx="36">
                  <c:v>60.361899999999999</c:v>
                </c:pt>
                <c:pt idx="37">
                  <c:v>61.819899999999997</c:v>
                </c:pt>
                <c:pt idx="38">
                  <c:v>62.479900000000001</c:v>
                </c:pt>
                <c:pt idx="39">
                  <c:v>58.506300000000003</c:v>
                </c:pt>
                <c:pt idx="40">
                  <c:v>59.966799999999999</c:v>
                </c:pt>
                <c:pt idx="41">
                  <c:v>67.608699999999999</c:v>
                </c:pt>
                <c:pt idx="42">
                  <c:v>63.685400000000001</c:v>
                </c:pt>
                <c:pt idx="43">
                  <c:v>60.583399999999997</c:v>
                </c:pt>
                <c:pt idx="44">
                  <c:v>63.000591666666658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99-488F-B817-F22B79EB734B}"/>
            </c:ext>
          </c:extLst>
        </c:ser>
        <c:ser>
          <c:idx val="2"/>
          <c:order val="2"/>
          <c:tx>
            <c:strRef>
              <c:f>'SPP_ship++_LLC_ineractions'!$G$1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'SPP_ship++_LLC_ineractions'!$G$2:$G$46</c:f>
              <c:numCache>
                <c:formatCode>General</c:formatCode>
                <c:ptCount val="45"/>
                <c:pt idx="0">
                  <c:v>11.6304</c:v>
                </c:pt>
                <c:pt idx="1">
                  <c:v>1.1389100000000001</c:v>
                </c:pt>
                <c:pt idx="2">
                  <c:v>1.37218</c:v>
                </c:pt>
                <c:pt idx="3">
                  <c:v>4.0245499999999996</c:v>
                </c:pt>
                <c:pt idx="4">
                  <c:v>8.7857199999999995</c:v>
                </c:pt>
                <c:pt idx="5">
                  <c:v>8.7936300000000003</c:v>
                </c:pt>
                <c:pt idx="6">
                  <c:v>12.786300000000001</c:v>
                </c:pt>
                <c:pt idx="7">
                  <c:v>0.98257300000000003</c:v>
                </c:pt>
                <c:pt idx="8">
                  <c:v>13.3127</c:v>
                </c:pt>
                <c:pt idx="9">
                  <c:v>43.406599999999997</c:v>
                </c:pt>
                <c:pt idx="10">
                  <c:v>14.835900000000001</c:v>
                </c:pt>
                <c:pt idx="11">
                  <c:v>15.3002</c:v>
                </c:pt>
                <c:pt idx="12">
                  <c:v>20.138500000000001</c:v>
                </c:pt>
                <c:pt idx="13">
                  <c:v>16.0793</c:v>
                </c:pt>
                <c:pt idx="14">
                  <c:v>13.860900000000001</c:v>
                </c:pt>
                <c:pt idx="15">
                  <c:v>15.7743</c:v>
                </c:pt>
                <c:pt idx="16">
                  <c:v>30.658100000000001</c:v>
                </c:pt>
                <c:pt idx="17">
                  <c:v>5.9983700000000004</c:v>
                </c:pt>
                <c:pt idx="18">
                  <c:v>9.7640100000000007</c:v>
                </c:pt>
                <c:pt idx="19">
                  <c:v>10.873699999999999</c:v>
                </c:pt>
                <c:pt idx="20">
                  <c:v>14.3828</c:v>
                </c:pt>
                <c:pt idx="21">
                  <c:v>15.2941</c:v>
                </c:pt>
                <c:pt idx="22">
                  <c:v>14.867699999999999</c:v>
                </c:pt>
                <c:pt idx="23">
                  <c:v>15.127700000000001</c:v>
                </c:pt>
                <c:pt idx="24">
                  <c:v>28.229600000000001</c:v>
                </c:pt>
                <c:pt idx="25">
                  <c:v>27.422499999999999</c:v>
                </c:pt>
                <c:pt idx="26">
                  <c:v>8.9333799999999997</c:v>
                </c:pt>
                <c:pt idx="27">
                  <c:v>16.425899999999999</c:v>
                </c:pt>
                <c:pt idx="28">
                  <c:v>29.753</c:v>
                </c:pt>
                <c:pt idx="29">
                  <c:v>14.6905</c:v>
                </c:pt>
                <c:pt idx="30">
                  <c:v>2.5730599999999999</c:v>
                </c:pt>
                <c:pt idx="31">
                  <c:v>15.7507</c:v>
                </c:pt>
                <c:pt idx="32">
                  <c:v>5.0823900000000002</c:v>
                </c:pt>
                <c:pt idx="33">
                  <c:v>0.73812999999999995</c:v>
                </c:pt>
                <c:pt idx="34">
                  <c:v>0.591445</c:v>
                </c:pt>
                <c:pt idx="35">
                  <c:v>0.72160899999999994</c:v>
                </c:pt>
                <c:pt idx="36">
                  <c:v>16.569299999999998</c:v>
                </c:pt>
                <c:pt idx="37">
                  <c:v>15.353</c:v>
                </c:pt>
                <c:pt idx="38">
                  <c:v>16.396799999999999</c:v>
                </c:pt>
                <c:pt idx="39">
                  <c:v>24.354700000000001</c:v>
                </c:pt>
                <c:pt idx="40">
                  <c:v>19.196999999999999</c:v>
                </c:pt>
                <c:pt idx="41">
                  <c:v>5.63408</c:v>
                </c:pt>
                <c:pt idx="42">
                  <c:v>15.6716</c:v>
                </c:pt>
                <c:pt idx="43">
                  <c:v>28.762</c:v>
                </c:pt>
                <c:pt idx="44">
                  <c:v>12.422671166666666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99-488F-B817-F22B79EB7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46710025730125"/>
              <c:y val="0.90206926280853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8.53234854371150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311222576316555E-2"/>
          <c:y val="0.10788306095022426"/>
          <c:w val="0.89534381495362803"/>
          <c:h val="0.36003368067155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IPCP_hawkeye_LLC_negative!$B$1</c:f>
              <c:strCache>
                <c:ptCount val="1"/>
                <c:pt idx="0">
                  <c:v>neg_C_evicts_P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IPCP_hawkeye_LLC_negative!$A$2:$A$47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IPCP_hawkeye_LLC_negative!$B$2:$B$47</c:f>
              <c:numCache>
                <c:formatCode>General</c:formatCode>
                <c:ptCount val="46"/>
                <c:pt idx="0">
                  <c:v>0.13006599999999999</c:v>
                </c:pt>
                <c:pt idx="1">
                  <c:v>0</c:v>
                </c:pt>
                <c:pt idx="2">
                  <c:v>0</c:v>
                </c:pt>
                <c:pt idx="3">
                  <c:v>3.18046E-4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0.31015700000000002</c:v>
                </c:pt>
                <c:pt idx="9">
                  <c:v>3.3672199999999999E-2</c:v>
                </c:pt>
                <c:pt idx="10">
                  <c:v>3.8510999999999997E-2</c:v>
                </c:pt>
                <c:pt idx="11">
                  <c:v>1.29419E-3</c:v>
                </c:pt>
                <c:pt idx="12">
                  <c:v>6.9870699999999997E-3</c:v>
                </c:pt>
                <c:pt idx="13">
                  <c:v>1.346E-2</c:v>
                </c:pt>
                <c:pt idx="14">
                  <c:v>0.27432800000000002</c:v>
                </c:pt>
                <c:pt idx="15">
                  <c:v>2.2693399999999999E-2</c:v>
                </c:pt>
                <c:pt idx="16">
                  <c:v>2.4541799999999999E-2</c:v>
                </c:pt>
                <c:pt idx="17">
                  <c:v>7.0461700000000002E-2</c:v>
                </c:pt>
                <c:pt idx="18">
                  <c:v>9.9506499999999998E-2</c:v>
                </c:pt>
                <c:pt idx="19">
                  <c:v>5.4199900000000002E-2</c:v>
                </c:pt>
                <c:pt idx="20">
                  <c:v>2.60599E-2</c:v>
                </c:pt>
                <c:pt idx="21">
                  <c:v>1.7932699999999999E-2</c:v>
                </c:pt>
                <c:pt idx="22">
                  <c:v>3.9412399999999998E-4</c:v>
                </c:pt>
                <c:pt idx="23">
                  <c:v>5.1707200000000002E-3</c:v>
                </c:pt>
                <c:pt idx="24">
                  <c:v>6.3426399999999994E-2</c:v>
                </c:pt>
                <c:pt idx="25">
                  <c:v>0.129521</c:v>
                </c:pt>
                <c:pt idx="26">
                  <c:v>2.2864200000000001E-2</c:v>
                </c:pt>
                <c:pt idx="27">
                  <c:v>0.33519399999999999</c:v>
                </c:pt>
                <c:pt idx="28">
                  <c:v>6.12522E-2</c:v>
                </c:pt>
                <c:pt idx="29">
                  <c:v>3.1653200000000001E-3</c:v>
                </c:pt>
                <c:pt idx="30">
                  <c:v>4.2605600000000001E-4</c:v>
                </c:pt>
                <c:pt idx="31">
                  <c:v>2.0551699999999999E-2</c:v>
                </c:pt>
                <c:pt idx="32">
                  <c:v>2.8695800000000003E-4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8.5050800000000004E-4</c:v>
                </c:pt>
                <c:pt idx="38">
                  <c:v>9.8208900000000002E-2</c:v>
                </c:pt>
                <c:pt idx="39">
                  <c:v>0.165685</c:v>
                </c:pt>
                <c:pt idx="40">
                  <c:v>1.9353199999999999E-3</c:v>
                </c:pt>
                <c:pt idx="41">
                  <c:v>1.6882900000000001E-4</c:v>
                </c:pt>
                <c:pt idx="42">
                  <c:v>1.47066E-4</c:v>
                </c:pt>
                <c:pt idx="43">
                  <c:v>0.44099699999999997</c:v>
                </c:pt>
                <c:pt idx="44">
                  <c:v>5.9023298416666668E-2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D-4A1F-BE17-389EE716BE11}"/>
            </c:ext>
          </c:extLst>
        </c:ser>
        <c:ser>
          <c:idx val="1"/>
          <c:order val="1"/>
          <c:tx>
            <c:strRef>
              <c:f>IPCP_hawkeye_LLC_negative!$C$1</c:f>
              <c:strCache>
                <c:ptCount val="1"/>
                <c:pt idx="0">
                  <c:v>neg_P_evicts_P</c:v>
                </c:pt>
              </c:strCache>
            </c:strRef>
          </c:tx>
          <c:spPr>
            <a:solidFill>
              <a:srgbClr val="FFC000">
                <a:lumMod val="60000"/>
                <a:lumOff val="4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IPCP_hawkeye_LLC_negative!$A$2:$A$47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IPCP_hawkeye_LLC_negative!$C$2:$C$47</c:f>
              <c:numCache>
                <c:formatCode>General</c:formatCode>
                <c:ptCount val="46"/>
                <c:pt idx="0">
                  <c:v>0.22761500000000001</c:v>
                </c:pt>
                <c:pt idx="1">
                  <c:v>3.7824899999999999E-3</c:v>
                </c:pt>
                <c:pt idx="2">
                  <c:v>1.00647E-3</c:v>
                </c:pt>
                <c:pt idx="3">
                  <c:v>8.9052999999999997E-3</c:v>
                </c:pt>
                <c:pt idx="4">
                  <c:v>0</c:v>
                </c:pt>
                <c:pt idx="5">
                  <c:v>0</c:v>
                </c:pt>
                <c:pt idx="6">
                  <c:v>7.6988399999999998E-4</c:v>
                </c:pt>
                <c:pt idx="7">
                  <c:v>0</c:v>
                </c:pt>
                <c:pt idx="8">
                  <c:v>1.2973300000000001</c:v>
                </c:pt>
                <c:pt idx="9">
                  <c:v>6.8747299999999997E-2</c:v>
                </c:pt>
                <c:pt idx="10">
                  <c:v>0.24739700000000001</c:v>
                </c:pt>
                <c:pt idx="11">
                  <c:v>4.8532300000000002E-4</c:v>
                </c:pt>
                <c:pt idx="12">
                  <c:v>1.59563E-2</c:v>
                </c:pt>
                <c:pt idx="13">
                  <c:v>2.5114399999999999E-2</c:v>
                </c:pt>
                <c:pt idx="14">
                  <c:v>0.91299699999999995</c:v>
                </c:pt>
                <c:pt idx="15">
                  <c:v>7.7723399999999998E-2</c:v>
                </c:pt>
                <c:pt idx="16">
                  <c:v>0.105485</c:v>
                </c:pt>
                <c:pt idx="17">
                  <c:v>0.16525300000000001</c:v>
                </c:pt>
                <c:pt idx="18">
                  <c:v>0.14119200000000001</c:v>
                </c:pt>
                <c:pt idx="19">
                  <c:v>0.16875899999999999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6.9688200000000006E-2</c:v>
                </c:pt>
                <c:pt idx="25">
                  <c:v>0.16234299999999999</c:v>
                </c:pt>
                <c:pt idx="26">
                  <c:v>8.4039199999999994E-2</c:v>
                </c:pt>
                <c:pt idx="27">
                  <c:v>0.20532800000000001</c:v>
                </c:pt>
                <c:pt idx="28">
                  <c:v>0.11000799999999999</c:v>
                </c:pt>
                <c:pt idx="29">
                  <c:v>3.3914100000000003E-2</c:v>
                </c:pt>
                <c:pt idx="30">
                  <c:v>4.4025799999999997E-3</c:v>
                </c:pt>
                <c:pt idx="31">
                  <c:v>0.19181599999999999</c:v>
                </c:pt>
                <c:pt idx="32">
                  <c:v>9.5652699999999998E-4</c:v>
                </c:pt>
                <c:pt idx="33">
                  <c:v>1.6366499999999999E-3</c:v>
                </c:pt>
                <c:pt idx="34">
                  <c:v>0</c:v>
                </c:pt>
                <c:pt idx="35">
                  <c:v>1.6366900000000001E-3</c:v>
                </c:pt>
                <c:pt idx="36">
                  <c:v>0</c:v>
                </c:pt>
                <c:pt idx="37">
                  <c:v>2.8350300000000001E-3</c:v>
                </c:pt>
                <c:pt idx="38">
                  <c:v>0.108014</c:v>
                </c:pt>
                <c:pt idx="39">
                  <c:v>0.40193899999999999</c:v>
                </c:pt>
                <c:pt idx="40">
                  <c:v>9.6766100000000004E-3</c:v>
                </c:pt>
                <c:pt idx="41">
                  <c:v>1.51946E-3</c:v>
                </c:pt>
                <c:pt idx="42">
                  <c:v>0</c:v>
                </c:pt>
                <c:pt idx="43">
                  <c:v>0.54435599999999995</c:v>
                </c:pt>
                <c:pt idx="44">
                  <c:v>8.9380830583333334E-2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D-4A1F-BE17-389EE716BE11}"/>
            </c:ext>
          </c:extLst>
        </c:ser>
        <c:ser>
          <c:idx val="2"/>
          <c:order val="2"/>
          <c:tx>
            <c:strRef>
              <c:f>IPCP_hawkeye_LLC_negative!$D$1</c:f>
              <c:strCache>
                <c:ptCount val="1"/>
                <c:pt idx="0">
                  <c:v>neg_P_evicts_C</c:v>
                </c:pt>
              </c:strCache>
            </c:strRef>
          </c:tx>
          <c:spPr>
            <a:solidFill>
              <a:srgbClr val="ED7D31">
                <a:lumMod val="20000"/>
                <a:lumOff val="8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IPCP_hawkeye_LLC_negative!$A$2:$A$47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IPCP_hawkeye_LLC_negative!$D$2:$D$47</c:f>
              <c:numCache>
                <c:formatCode>General</c:formatCode>
                <c:ptCount val="46"/>
                <c:pt idx="0">
                  <c:v>2.1904300000000001</c:v>
                </c:pt>
                <c:pt idx="1">
                  <c:v>6.6749899999999996E-3</c:v>
                </c:pt>
                <c:pt idx="2">
                  <c:v>1.9849799999999999E-3</c:v>
                </c:pt>
                <c:pt idx="3">
                  <c:v>2.8306100000000001E-2</c:v>
                </c:pt>
                <c:pt idx="4">
                  <c:v>1.4310399999999999E-2</c:v>
                </c:pt>
                <c:pt idx="5">
                  <c:v>9.3542299999999998E-3</c:v>
                </c:pt>
                <c:pt idx="6">
                  <c:v>1.5141099999999999E-2</c:v>
                </c:pt>
                <c:pt idx="7">
                  <c:v>1.3118099999999999E-4</c:v>
                </c:pt>
                <c:pt idx="8">
                  <c:v>1.3715599999999999</c:v>
                </c:pt>
                <c:pt idx="9">
                  <c:v>2.1372800000000001</c:v>
                </c:pt>
                <c:pt idx="10">
                  <c:v>0.50717500000000004</c:v>
                </c:pt>
                <c:pt idx="11">
                  <c:v>0.14996499999999999</c:v>
                </c:pt>
                <c:pt idx="12">
                  <c:v>0.69722099999999998</c:v>
                </c:pt>
                <c:pt idx="13">
                  <c:v>0.201736</c:v>
                </c:pt>
                <c:pt idx="14">
                  <c:v>0.97348199999999996</c:v>
                </c:pt>
                <c:pt idx="15">
                  <c:v>0.89777499999999999</c:v>
                </c:pt>
                <c:pt idx="16">
                  <c:v>0.74312699999999998</c:v>
                </c:pt>
                <c:pt idx="17">
                  <c:v>0.163357</c:v>
                </c:pt>
                <c:pt idx="18">
                  <c:v>0.13312399999999999</c:v>
                </c:pt>
                <c:pt idx="19">
                  <c:v>0.22295899999999999</c:v>
                </c:pt>
                <c:pt idx="20">
                  <c:v>1.39208</c:v>
                </c:pt>
                <c:pt idx="21">
                  <c:v>1.5452699999999999</c:v>
                </c:pt>
                <c:pt idx="22">
                  <c:v>2.0975299999999999</c:v>
                </c:pt>
                <c:pt idx="23">
                  <c:v>1.6578900000000001</c:v>
                </c:pt>
                <c:pt idx="24">
                  <c:v>0.68819699999999995</c:v>
                </c:pt>
                <c:pt idx="25">
                  <c:v>0.96737600000000001</c:v>
                </c:pt>
                <c:pt idx="26">
                  <c:v>0.101231</c:v>
                </c:pt>
                <c:pt idx="27">
                  <c:v>0.22594900000000001</c:v>
                </c:pt>
                <c:pt idx="28">
                  <c:v>2.34449</c:v>
                </c:pt>
                <c:pt idx="29">
                  <c:v>6.6471600000000006E-2</c:v>
                </c:pt>
                <c:pt idx="30">
                  <c:v>4.573E-2</c:v>
                </c:pt>
                <c:pt idx="31">
                  <c:v>0.64243099999999997</c:v>
                </c:pt>
                <c:pt idx="32">
                  <c:v>2.0278399999999999E-2</c:v>
                </c:pt>
                <c:pt idx="33">
                  <c:v>1.1690400000000001E-3</c:v>
                </c:pt>
                <c:pt idx="34">
                  <c:v>8.2258499999999998E-3</c:v>
                </c:pt>
                <c:pt idx="35">
                  <c:v>9.3525200000000002E-4</c:v>
                </c:pt>
                <c:pt idx="36">
                  <c:v>1.25091E-3</c:v>
                </c:pt>
                <c:pt idx="37">
                  <c:v>8.5050799999999999E-3</c:v>
                </c:pt>
                <c:pt idx="38">
                  <c:v>7.2652099999999997E-2</c:v>
                </c:pt>
                <c:pt idx="39">
                  <c:v>0</c:v>
                </c:pt>
                <c:pt idx="40">
                  <c:v>0.35351900000000003</c:v>
                </c:pt>
                <c:pt idx="41">
                  <c:v>6.9220000000000002E-3</c:v>
                </c:pt>
                <c:pt idx="42">
                  <c:v>6.1767499999999999E-3</c:v>
                </c:pt>
                <c:pt idx="43">
                  <c:v>2.3949699999999998</c:v>
                </c:pt>
                <c:pt idx="44">
                  <c:v>0.23955036516666664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BD-4A1F-BE17-389EE716BE11}"/>
            </c:ext>
          </c:extLst>
        </c:ser>
        <c:ser>
          <c:idx val="3"/>
          <c:order val="3"/>
          <c:tx>
            <c:strRef>
              <c:f>IPCP_hawkeye_LLC_negative!$E$1</c:f>
              <c:strCache>
                <c:ptCount val="1"/>
                <c:pt idx="0">
                  <c:v>useless_P_evicts_dead_C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IPCP_hawkeye_LLC_negative!$A$2:$A$47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IPCP_hawkeye_LLC_negative!$E$2:$E$47</c:f>
              <c:numCache>
                <c:formatCode>General</c:formatCode>
                <c:ptCount val="46"/>
                <c:pt idx="0">
                  <c:v>48.842700000000001</c:v>
                </c:pt>
                <c:pt idx="1">
                  <c:v>0.64391399999999999</c:v>
                </c:pt>
                <c:pt idx="2">
                  <c:v>1.20262</c:v>
                </c:pt>
                <c:pt idx="3">
                  <c:v>2.4343300000000001</c:v>
                </c:pt>
                <c:pt idx="4">
                  <c:v>5.7786600000000004</c:v>
                </c:pt>
                <c:pt idx="5">
                  <c:v>5.8415499999999998</c:v>
                </c:pt>
                <c:pt idx="6">
                  <c:v>59.705300000000001</c:v>
                </c:pt>
                <c:pt idx="7">
                  <c:v>0.33110000000000001</c:v>
                </c:pt>
                <c:pt idx="8">
                  <c:v>20.8492</c:v>
                </c:pt>
                <c:pt idx="9">
                  <c:v>80.107799999999997</c:v>
                </c:pt>
                <c:pt idx="10">
                  <c:v>18.2624</c:v>
                </c:pt>
                <c:pt idx="11">
                  <c:v>93.726200000000006</c:v>
                </c:pt>
                <c:pt idx="12">
                  <c:v>32.040300000000002</c:v>
                </c:pt>
                <c:pt idx="13">
                  <c:v>44.344499999999996</c:v>
                </c:pt>
                <c:pt idx="14">
                  <c:v>23.340800000000002</c:v>
                </c:pt>
                <c:pt idx="15">
                  <c:v>22.332000000000001</c:v>
                </c:pt>
                <c:pt idx="16">
                  <c:v>32.400700000000001</c:v>
                </c:pt>
                <c:pt idx="17">
                  <c:v>23.144300000000001</c:v>
                </c:pt>
                <c:pt idx="18">
                  <c:v>62.119</c:v>
                </c:pt>
                <c:pt idx="19">
                  <c:v>59.634599999999999</c:v>
                </c:pt>
                <c:pt idx="20">
                  <c:v>81.2209</c:v>
                </c:pt>
                <c:pt idx="21">
                  <c:v>86.877799999999993</c:v>
                </c:pt>
                <c:pt idx="22">
                  <c:v>86.482699999999994</c:v>
                </c:pt>
                <c:pt idx="23">
                  <c:v>84.298599999999993</c:v>
                </c:pt>
                <c:pt idx="24">
                  <c:v>56.431699999999999</c:v>
                </c:pt>
                <c:pt idx="25">
                  <c:v>51.081099999999999</c:v>
                </c:pt>
                <c:pt idx="26">
                  <c:v>17.879200000000001</c:v>
                </c:pt>
                <c:pt idx="27">
                  <c:v>40.450099999999999</c:v>
                </c:pt>
                <c:pt idx="28">
                  <c:v>32.602600000000002</c:v>
                </c:pt>
                <c:pt idx="29">
                  <c:v>0.85915699999999995</c:v>
                </c:pt>
                <c:pt idx="30">
                  <c:v>1.1575899999999999</c:v>
                </c:pt>
                <c:pt idx="31">
                  <c:v>22.446300000000001</c:v>
                </c:pt>
                <c:pt idx="32">
                  <c:v>32.840800000000002</c:v>
                </c:pt>
                <c:pt idx="33">
                  <c:v>0.439558</c:v>
                </c:pt>
                <c:pt idx="34">
                  <c:v>26.981100000000001</c:v>
                </c:pt>
                <c:pt idx="35">
                  <c:v>0.42226599999999997</c:v>
                </c:pt>
                <c:pt idx="36">
                  <c:v>48.694699999999997</c:v>
                </c:pt>
                <c:pt idx="37">
                  <c:v>42.481299999999997</c:v>
                </c:pt>
                <c:pt idx="38">
                  <c:v>48.068899999999999</c:v>
                </c:pt>
                <c:pt idx="39">
                  <c:v>64.181399999999996</c:v>
                </c:pt>
                <c:pt idx="40">
                  <c:v>40.459200000000003</c:v>
                </c:pt>
                <c:pt idx="41">
                  <c:v>3.13347</c:v>
                </c:pt>
                <c:pt idx="42">
                  <c:v>47.376899999999999</c:v>
                </c:pt>
                <c:pt idx="43">
                  <c:v>54.603900000000003</c:v>
                </c:pt>
                <c:pt idx="44">
                  <c:v>34.140291166666664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BD-4A1F-BE17-389EE716BE11}"/>
            </c:ext>
          </c:extLst>
        </c:ser>
        <c:ser>
          <c:idx val="4"/>
          <c:order val="4"/>
          <c:tx>
            <c:strRef>
              <c:f>IPCP_hawkeye_LLC_negative!$F$1</c:f>
              <c:strCache>
                <c:ptCount val="1"/>
                <c:pt idx="0">
                  <c:v>useless_P_evicts_useless_P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IPCP_hawkeye_LLC_negative!$A$2:$A$47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IPCP_hawkeye_LLC_negative!$F$2:$F$47</c:f>
              <c:numCache>
                <c:formatCode>General</c:formatCode>
                <c:ptCount val="46"/>
                <c:pt idx="0">
                  <c:v>48.609200000000001</c:v>
                </c:pt>
                <c:pt idx="1">
                  <c:v>99.345600000000005</c:v>
                </c:pt>
                <c:pt idx="2">
                  <c:v>98.794399999999996</c:v>
                </c:pt>
                <c:pt idx="3">
                  <c:v>97.528099999999995</c:v>
                </c:pt>
                <c:pt idx="4">
                  <c:v>94.206999999999994</c:v>
                </c:pt>
                <c:pt idx="5">
                  <c:v>94.149100000000004</c:v>
                </c:pt>
                <c:pt idx="6">
                  <c:v>40.278799999999997</c:v>
                </c:pt>
                <c:pt idx="7">
                  <c:v>99.668800000000005</c:v>
                </c:pt>
                <c:pt idx="8">
                  <c:v>76.171700000000001</c:v>
                </c:pt>
                <c:pt idx="9">
                  <c:v>17.6525</c:v>
                </c:pt>
                <c:pt idx="10">
                  <c:v>80.944500000000005</c:v>
                </c:pt>
                <c:pt idx="11">
                  <c:v>6.12202</c:v>
                </c:pt>
                <c:pt idx="12">
                  <c:v>67.239500000000007</c:v>
                </c:pt>
                <c:pt idx="13">
                  <c:v>55.415199999999999</c:v>
                </c:pt>
                <c:pt idx="14">
                  <c:v>74.498400000000004</c:v>
                </c:pt>
                <c:pt idx="15">
                  <c:v>76.669799999999995</c:v>
                </c:pt>
                <c:pt idx="16">
                  <c:v>66.726200000000006</c:v>
                </c:pt>
                <c:pt idx="17">
                  <c:v>76.456599999999995</c:v>
                </c:pt>
                <c:pt idx="18">
                  <c:v>37.507199999999997</c:v>
                </c:pt>
                <c:pt idx="19">
                  <c:v>39.919400000000003</c:v>
                </c:pt>
                <c:pt idx="20">
                  <c:v>17.360900000000001</c:v>
                </c:pt>
                <c:pt idx="21">
                  <c:v>11.558999999999999</c:v>
                </c:pt>
                <c:pt idx="22">
                  <c:v>11.4194</c:v>
                </c:pt>
                <c:pt idx="23">
                  <c:v>14.0383</c:v>
                </c:pt>
                <c:pt idx="24">
                  <c:v>42.747</c:v>
                </c:pt>
                <c:pt idx="25">
                  <c:v>47.659700000000001</c:v>
                </c:pt>
                <c:pt idx="26">
                  <c:v>81.912599999999998</c:v>
                </c:pt>
                <c:pt idx="27">
                  <c:v>58.783499999999997</c:v>
                </c:pt>
                <c:pt idx="28">
                  <c:v>64.881699999999995</c:v>
                </c:pt>
                <c:pt idx="29">
                  <c:v>99.037300000000002</c:v>
                </c:pt>
                <c:pt idx="30">
                  <c:v>98.791799999999995</c:v>
                </c:pt>
                <c:pt idx="31">
                  <c:v>76.698899999999995</c:v>
                </c:pt>
                <c:pt idx="32">
                  <c:v>67.137699999999995</c:v>
                </c:pt>
                <c:pt idx="33">
                  <c:v>99.557599999999994</c:v>
                </c:pt>
                <c:pt idx="34">
                  <c:v>73.010599999999997</c:v>
                </c:pt>
                <c:pt idx="35">
                  <c:v>99.575199999999995</c:v>
                </c:pt>
                <c:pt idx="36">
                  <c:v>51.304099999999998</c:v>
                </c:pt>
                <c:pt idx="37">
                  <c:v>57.506500000000003</c:v>
                </c:pt>
                <c:pt idx="38">
                  <c:v>51.652299999999997</c:v>
                </c:pt>
                <c:pt idx="39">
                  <c:v>35.250999999999998</c:v>
                </c:pt>
                <c:pt idx="40">
                  <c:v>59.175699999999999</c:v>
                </c:pt>
                <c:pt idx="41">
                  <c:v>96.857900000000001</c:v>
                </c:pt>
                <c:pt idx="42">
                  <c:v>52.616799999999998</c:v>
                </c:pt>
                <c:pt idx="43">
                  <c:v>42.015799999999999</c:v>
                </c:pt>
                <c:pt idx="44">
                  <c:v>65.471766666666667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BD-4A1F-BE17-389EE716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027621606548438"/>
              <c:y val="0.87411621611361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negative</a:t>
                </a:r>
                <a:r>
                  <a:rPr lang="en-US" sz="2000" baseline="0"/>
                  <a:t> interactions(%)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3.294878606666142E-3"/>
              <c:y val="6.013054799922146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5454298954786059E-2"/>
          <c:y val="3.0778207940354374E-3"/>
          <c:w val="0.89540673243969615"/>
          <c:h val="8.9443951462342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311222576316555E-2"/>
          <c:y val="0.10788306095022426"/>
          <c:w val="0.89534381495362803"/>
          <c:h val="0.36003368067155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'SPP_ship++_LLC_negative'!$B$1</c:f>
              <c:strCache>
                <c:ptCount val="1"/>
                <c:pt idx="0">
                  <c:v>neg_C_evicts_P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'SPP_ship++_LLC_negative'!$B$2:$B$46</c:f>
              <c:numCache>
                <c:formatCode>General</c:formatCode>
                <c:ptCount val="45"/>
                <c:pt idx="0">
                  <c:v>0.30585099999999998</c:v>
                </c:pt>
                <c:pt idx="1">
                  <c:v>1.5761099999999999E-4</c:v>
                </c:pt>
                <c:pt idx="2">
                  <c:v>7.5567899999999999E-4</c:v>
                </c:pt>
                <c:pt idx="3">
                  <c:v>4.2068899999999996E-3</c:v>
                </c:pt>
                <c:pt idx="4">
                  <c:v>1.76717E-3</c:v>
                </c:pt>
                <c:pt idx="5">
                  <c:v>1.1789999999999999E-3</c:v>
                </c:pt>
                <c:pt idx="6">
                  <c:v>1.09804E-3</c:v>
                </c:pt>
                <c:pt idx="7">
                  <c:v>0</c:v>
                </c:pt>
                <c:pt idx="8">
                  <c:v>2.03208E-2</c:v>
                </c:pt>
                <c:pt idx="9">
                  <c:v>0.313083</c:v>
                </c:pt>
                <c:pt idx="10">
                  <c:v>0.525478</c:v>
                </c:pt>
                <c:pt idx="11">
                  <c:v>3.4030599999999999E-3</c:v>
                </c:pt>
                <c:pt idx="12">
                  <c:v>0.30583199999999999</c:v>
                </c:pt>
                <c:pt idx="13">
                  <c:v>0.18568100000000001</c:v>
                </c:pt>
                <c:pt idx="14">
                  <c:v>5.3751500000000001E-2</c:v>
                </c:pt>
                <c:pt idx="15">
                  <c:v>6.7103300000000005E-2</c:v>
                </c:pt>
                <c:pt idx="16">
                  <c:v>8.5716799999999996E-2</c:v>
                </c:pt>
                <c:pt idx="17">
                  <c:v>1.9835100000000001E-2</c:v>
                </c:pt>
                <c:pt idx="18">
                  <c:v>1.8388000000000002E-2</c:v>
                </c:pt>
                <c:pt idx="19">
                  <c:v>2.0443099999999999E-2</c:v>
                </c:pt>
                <c:pt idx="20">
                  <c:v>6.2182899999999996E-3</c:v>
                </c:pt>
                <c:pt idx="21">
                  <c:v>1.70211E-3</c:v>
                </c:pt>
                <c:pt idx="22">
                  <c:v>0</c:v>
                </c:pt>
                <c:pt idx="23">
                  <c:v>1.6927999999999999E-3</c:v>
                </c:pt>
                <c:pt idx="24">
                  <c:v>0.39933200000000002</c:v>
                </c:pt>
                <c:pt idx="25">
                  <c:v>0.55078499999999997</c:v>
                </c:pt>
                <c:pt idx="26">
                  <c:v>8.54491E-2</c:v>
                </c:pt>
                <c:pt idx="27">
                  <c:v>0.31880399999999998</c:v>
                </c:pt>
                <c:pt idx="28">
                  <c:v>8.98148E-2</c:v>
                </c:pt>
                <c:pt idx="29">
                  <c:v>0.439253</c:v>
                </c:pt>
                <c:pt idx="30">
                  <c:v>8.1273100000000001E-2</c:v>
                </c:pt>
                <c:pt idx="31">
                  <c:v>7.6793700000000006E-2</c:v>
                </c:pt>
                <c:pt idx="32">
                  <c:v>1.0567699999999999E-2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9.9013E-3</c:v>
                </c:pt>
                <c:pt idx="38">
                  <c:v>3.2036200000000001E-2</c:v>
                </c:pt>
                <c:pt idx="39">
                  <c:v>0</c:v>
                </c:pt>
                <c:pt idx="40">
                  <c:v>5.6066400000000002E-2</c:v>
                </c:pt>
                <c:pt idx="41">
                  <c:v>1.2853400000000001E-3</c:v>
                </c:pt>
                <c:pt idx="42">
                  <c:v>1.91419E-2</c:v>
                </c:pt>
                <c:pt idx="43">
                  <c:v>0.99823799999999996</c:v>
                </c:pt>
                <c:pt idx="44">
                  <c:v>0.11619104068181819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9-441E-A81F-9E2CB8B2868C}"/>
            </c:ext>
          </c:extLst>
        </c:ser>
        <c:ser>
          <c:idx val="1"/>
          <c:order val="1"/>
          <c:tx>
            <c:strRef>
              <c:f>'SPP_ship++_LLC_negative'!$C$1</c:f>
              <c:strCache>
                <c:ptCount val="1"/>
                <c:pt idx="0">
                  <c:v>neg_P_evicts_P</c:v>
                </c:pt>
              </c:strCache>
            </c:strRef>
          </c:tx>
          <c:spPr>
            <a:solidFill>
              <a:srgbClr val="FFC000">
                <a:lumMod val="60000"/>
                <a:lumOff val="4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'SPP_ship++_LLC_negative'!$C$2:$C$46</c:f>
              <c:numCache>
                <c:formatCode>General</c:formatCode>
                <c:ptCount val="45"/>
                <c:pt idx="0">
                  <c:v>6.6489400000000004E-2</c:v>
                </c:pt>
                <c:pt idx="1">
                  <c:v>1.0559900000000001E-2</c:v>
                </c:pt>
                <c:pt idx="2">
                  <c:v>2.8111199999999999E-2</c:v>
                </c:pt>
                <c:pt idx="3">
                  <c:v>5.9886300000000003E-2</c:v>
                </c:pt>
                <c:pt idx="4">
                  <c:v>1.5315499999999999E-2</c:v>
                </c:pt>
                <c:pt idx="5">
                  <c:v>1.3951399999999999E-2</c:v>
                </c:pt>
                <c:pt idx="6">
                  <c:v>4.1725400000000003E-2</c:v>
                </c:pt>
                <c:pt idx="7">
                  <c:v>0</c:v>
                </c:pt>
                <c:pt idx="8">
                  <c:v>4.6133800000000003E-2</c:v>
                </c:pt>
                <c:pt idx="9">
                  <c:v>5.3992400000000003E-2</c:v>
                </c:pt>
                <c:pt idx="10">
                  <c:v>0.98715799999999998</c:v>
                </c:pt>
                <c:pt idx="11">
                  <c:v>0</c:v>
                </c:pt>
                <c:pt idx="12">
                  <c:v>0.13883300000000001</c:v>
                </c:pt>
                <c:pt idx="13">
                  <c:v>9.25541E-2</c:v>
                </c:pt>
                <c:pt idx="14">
                  <c:v>9.08968E-2</c:v>
                </c:pt>
                <c:pt idx="15">
                  <c:v>9.0298500000000004E-2</c:v>
                </c:pt>
                <c:pt idx="16">
                  <c:v>3.9444899999999998E-2</c:v>
                </c:pt>
                <c:pt idx="17">
                  <c:v>9.6407999999999994E-2</c:v>
                </c:pt>
                <c:pt idx="18">
                  <c:v>2.4517299999999999E-2</c:v>
                </c:pt>
                <c:pt idx="19">
                  <c:v>2.2998500000000002E-2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0.14361299999999999</c:v>
                </c:pt>
                <c:pt idx="25">
                  <c:v>0.17244999999999999</c:v>
                </c:pt>
                <c:pt idx="26">
                  <c:v>0.23324900000000001</c:v>
                </c:pt>
                <c:pt idx="27">
                  <c:v>0.53924499999999997</c:v>
                </c:pt>
                <c:pt idx="28">
                  <c:v>4.99613E-2</c:v>
                </c:pt>
                <c:pt idx="29">
                  <c:v>3.47709</c:v>
                </c:pt>
                <c:pt idx="30">
                  <c:v>0.77747299999999997</c:v>
                </c:pt>
                <c:pt idx="31">
                  <c:v>0.12975500000000001</c:v>
                </c:pt>
                <c:pt idx="32">
                  <c:v>3.54458E-2</c:v>
                </c:pt>
                <c:pt idx="33">
                  <c:v>9.6665100000000001E-4</c:v>
                </c:pt>
                <c:pt idx="34">
                  <c:v>4.9588499999999999E-3</c:v>
                </c:pt>
                <c:pt idx="35">
                  <c:v>4.5142699999999999E-3</c:v>
                </c:pt>
                <c:pt idx="36">
                  <c:v>0</c:v>
                </c:pt>
                <c:pt idx="37">
                  <c:v>2.7870300000000001E-2</c:v>
                </c:pt>
                <c:pt idx="38">
                  <c:v>2.2425299999999999E-2</c:v>
                </c:pt>
                <c:pt idx="39">
                  <c:v>0</c:v>
                </c:pt>
                <c:pt idx="40">
                  <c:v>0.12459199999999999</c:v>
                </c:pt>
                <c:pt idx="41">
                  <c:v>1.0282700000000001E-2</c:v>
                </c:pt>
                <c:pt idx="42">
                  <c:v>2.1876400000000001E-2</c:v>
                </c:pt>
                <c:pt idx="43">
                  <c:v>0.44039899999999998</c:v>
                </c:pt>
                <c:pt idx="44">
                  <c:v>0.18489640843181815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99-441E-A81F-9E2CB8B2868C}"/>
            </c:ext>
          </c:extLst>
        </c:ser>
        <c:ser>
          <c:idx val="2"/>
          <c:order val="2"/>
          <c:tx>
            <c:strRef>
              <c:f>'SPP_ship++_LLC_negative'!$D$1</c:f>
              <c:strCache>
                <c:ptCount val="1"/>
                <c:pt idx="0">
                  <c:v>neg_P_evicts_C</c:v>
                </c:pt>
              </c:strCache>
            </c:strRef>
          </c:tx>
          <c:spPr>
            <a:solidFill>
              <a:srgbClr val="ED7D31">
                <a:lumMod val="20000"/>
                <a:lumOff val="8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'SPP_ship++_LLC_negative'!$D$2:$D$46</c:f>
              <c:numCache>
                <c:formatCode>General</c:formatCode>
                <c:ptCount val="45"/>
                <c:pt idx="0">
                  <c:v>2.5531899999999998</c:v>
                </c:pt>
                <c:pt idx="1">
                  <c:v>8.1957499999999999E-3</c:v>
                </c:pt>
                <c:pt idx="2">
                  <c:v>4.7985600000000003E-3</c:v>
                </c:pt>
                <c:pt idx="3">
                  <c:v>5.9638900000000002E-2</c:v>
                </c:pt>
                <c:pt idx="4">
                  <c:v>3.7307E-2</c:v>
                </c:pt>
                <c:pt idx="5">
                  <c:v>4.08718E-2</c:v>
                </c:pt>
                <c:pt idx="6">
                  <c:v>6.8078299999999994E-2</c:v>
                </c:pt>
                <c:pt idx="7">
                  <c:v>0</c:v>
                </c:pt>
                <c:pt idx="8">
                  <c:v>3.8763399999999999</c:v>
                </c:pt>
                <c:pt idx="9">
                  <c:v>0.32214199999999998</c:v>
                </c:pt>
                <c:pt idx="10">
                  <c:v>2.1432000000000002</c:v>
                </c:pt>
                <c:pt idx="11">
                  <c:v>0.35832199999999997</c:v>
                </c:pt>
                <c:pt idx="12">
                  <c:v>0.40531299999999998</c:v>
                </c:pt>
                <c:pt idx="13">
                  <c:v>0.26620100000000002</c:v>
                </c:pt>
                <c:pt idx="14">
                  <c:v>5.4542400000000004</c:v>
                </c:pt>
                <c:pt idx="15">
                  <c:v>0.37593300000000002</c:v>
                </c:pt>
                <c:pt idx="16">
                  <c:v>2.2843900000000001</c:v>
                </c:pt>
                <c:pt idx="17">
                  <c:v>1.0890899999999999</c:v>
                </c:pt>
                <c:pt idx="18">
                  <c:v>6.7392000000000003</c:v>
                </c:pt>
                <c:pt idx="19">
                  <c:v>6.4855700000000001</c:v>
                </c:pt>
                <c:pt idx="20">
                  <c:v>0.774177</c:v>
                </c:pt>
                <c:pt idx="21">
                  <c:v>0.90126499999999998</c:v>
                </c:pt>
                <c:pt idx="22">
                  <c:v>1.00756</c:v>
                </c:pt>
                <c:pt idx="23">
                  <c:v>0.59755800000000003</c:v>
                </c:pt>
                <c:pt idx="24">
                  <c:v>1.20166</c:v>
                </c:pt>
                <c:pt idx="25">
                  <c:v>1.88727</c:v>
                </c:pt>
                <c:pt idx="26">
                  <c:v>0.31740499999999999</c:v>
                </c:pt>
                <c:pt idx="27">
                  <c:v>1.3902699999999999</c:v>
                </c:pt>
                <c:pt idx="28">
                  <c:v>1.0477399999999999</c:v>
                </c:pt>
                <c:pt idx="29">
                  <c:v>18.096800000000002</c:v>
                </c:pt>
                <c:pt idx="30">
                  <c:v>1.5202899999999999</c:v>
                </c:pt>
                <c:pt idx="31">
                  <c:v>1.8893899999999999</c:v>
                </c:pt>
                <c:pt idx="32">
                  <c:v>2.2456299999999998E-2</c:v>
                </c:pt>
                <c:pt idx="33">
                  <c:v>6.4443400000000004E-4</c:v>
                </c:pt>
                <c:pt idx="34">
                  <c:v>2.6565299999999998E-3</c:v>
                </c:pt>
                <c:pt idx="35">
                  <c:v>1.2897900000000001E-3</c:v>
                </c:pt>
                <c:pt idx="36">
                  <c:v>1.75354E-3</c:v>
                </c:pt>
                <c:pt idx="37">
                  <c:v>4.4005800000000003E-3</c:v>
                </c:pt>
                <c:pt idx="38">
                  <c:v>6.21501E-2</c:v>
                </c:pt>
                <c:pt idx="39">
                  <c:v>0</c:v>
                </c:pt>
                <c:pt idx="40">
                  <c:v>0.18315000000000001</c:v>
                </c:pt>
                <c:pt idx="41">
                  <c:v>1.18251E-2</c:v>
                </c:pt>
                <c:pt idx="42">
                  <c:v>3.7111800000000001E-3</c:v>
                </c:pt>
                <c:pt idx="43">
                  <c:v>4.1397500000000003</c:v>
                </c:pt>
                <c:pt idx="44">
                  <c:v>1.5372089514545457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99-441E-A81F-9E2CB8B2868C}"/>
            </c:ext>
          </c:extLst>
        </c:ser>
        <c:ser>
          <c:idx val="3"/>
          <c:order val="3"/>
          <c:tx>
            <c:strRef>
              <c:f>'SPP_ship++_LLC_negative'!$E$1</c:f>
              <c:strCache>
                <c:ptCount val="1"/>
                <c:pt idx="0">
                  <c:v>useless_P_evicts_dead_C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'SPP_ship++_LLC_negative'!$E$2:$E$46</c:f>
              <c:numCache>
                <c:formatCode>General</c:formatCode>
                <c:ptCount val="45"/>
                <c:pt idx="0">
                  <c:v>90.039900000000003</c:v>
                </c:pt>
                <c:pt idx="1">
                  <c:v>28.748699999999999</c:v>
                </c:pt>
                <c:pt idx="2">
                  <c:v>26.5322</c:v>
                </c:pt>
                <c:pt idx="3">
                  <c:v>32.996899999999997</c:v>
                </c:pt>
                <c:pt idx="4">
                  <c:v>47.7072</c:v>
                </c:pt>
                <c:pt idx="5">
                  <c:v>47.880800000000001</c:v>
                </c:pt>
                <c:pt idx="6">
                  <c:v>73.258099999999999</c:v>
                </c:pt>
                <c:pt idx="7">
                  <c:v>29.290800000000001</c:v>
                </c:pt>
                <c:pt idx="8">
                  <c:v>56.269300000000001</c:v>
                </c:pt>
                <c:pt idx="9">
                  <c:v>85.098500000000001</c:v>
                </c:pt>
                <c:pt idx="10">
                  <c:v>51.6633</c:v>
                </c:pt>
                <c:pt idx="11">
                  <c:v>96.353899999999996</c:v>
                </c:pt>
                <c:pt idx="12">
                  <c:v>79.935900000000004</c:v>
                </c:pt>
                <c:pt idx="13">
                  <c:v>80.434700000000007</c:v>
                </c:pt>
                <c:pt idx="14">
                  <c:v>55.0227</c:v>
                </c:pt>
                <c:pt idx="15">
                  <c:v>61.770200000000003</c:v>
                </c:pt>
                <c:pt idx="16">
                  <c:v>62.531100000000002</c:v>
                </c:pt>
                <c:pt idx="17">
                  <c:v>61.057200000000002</c:v>
                </c:pt>
                <c:pt idx="18">
                  <c:v>87.229500000000002</c:v>
                </c:pt>
                <c:pt idx="19">
                  <c:v>84.445400000000006</c:v>
                </c:pt>
                <c:pt idx="20">
                  <c:v>94.018600000000006</c:v>
                </c:pt>
                <c:pt idx="21">
                  <c:v>93.370699999999999</c:v>
                </c:pt>
                <c:pt idx="22">
                  <c:v>94.128200000000007</c:v>
                </c:pt>
                <c:pt idx="23">
                  <c:v>93.561000000000007</c:v>
                </c:pt>
                <c:pt idx="24">
                  <c:v>79.819500000000005</c:v>
                </c:pt>
                <c:pt idx="25">
                  <c:v>81.056899999999999</c:v>
                </c:pt>
                <c:pt idx="26">
                  <c:v>55.518000000000001</c:v>
                </c:pt>
                <c:pt idx="27">
                  <c:v>69.493200000000002</c:v>
                </c:pt>
                <c:pt idx="28">
                  <c:v>62.436900000000001</c:v>
                </c:pt>
                <c:pt idx="29">
                  <c:v>47.631700000000002</c:v>
                </c:pt>
                <c:pt idx="30">
                  <c:v>75.185400000000001</c:v>
                </c:pt>
                <c:pt idx="31">
                  <c:v>58.336799999999997</c:v>
                </c:pt>
                <c:pt idx="32">
                  <c:v>65.859099999999998</c:v>
                </c:pt>
                <c:pt idx="33">
                  <c:v>47.188299999999998</c:v>
                </c:pt>
                <c:pt idx="34">
                  <c:v>40.779800000000002</c:v>
                </c:pt>
                <c:pt idx="35">
                  <c:v>47.187600000000003</c:v>
                </c:pt>
                <c:pt idx="36">
                  <c:v>66.174199999999999</c:v>
                </c:pt>
                <c:pt idx="37">
                  <c:v>61.207299999999996</c:v>
                </c:pt>
                <c:pt idx="38">
                  <c:v>60.498800000000003</c:v>
                </c:pt>
                <c:pt idx="39">
                  <c:v>39.615499999999997</c:v>
                </c:pt>
                <c:pt idx="40">
                  <c:v>73.175399999999996</c:v>
                </c:pt>
                <c:pt idx="41">
                  <c:v>38.179499999999997</c:v>
                </c:pt>
                <c:pt idx="42">
                  <c:v>60.143500000000003</c:v>
                </c:pt>
                <c:pt idx="43">
                  <c:v>71.829099999999997</c:v>
                </c:pt>
                <c:pt idx="44">
                  <c:v>63.969575000000006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99-441E-A81F-9E2CB8B2868C}"/>
            </c:ext>
          </c:extLst>
        </c:ser>
        <c:ser>
          <c:idx val="4"/>
          <c:order val="4"/>
          <c:tx>
            <c:strRef>
              <c:f>'SPP_ship++_LLC_negative'!$F$1</c:f>
              <c:strCache>
                <c:ptCount val="1"/>
                <c:pt idx="0">
                  <c:v>useless_P_evicts_useless_P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'SPP_ship++_LLC_negative'!$F$2:$F$46</c:f>
              <c:numCache>
                <c:formatCode>General</c:formatCode>
                <c:ptCount val="45"/>
                <c:pt idx="0">
                  <c:v>7.0345700000000004</c:v>
                </c:pt>
                <c:pt idx="1">
                  <c:v>71.232399999999998</c:v>
                </c:pt>
                <c:pt idx="2">
                  <c:v>73.434100000000001</c:v>
                </c:pt>
                <c:pt idx="3">
                  <c:v>66.879400000000004</c:v>
                </c:pt>
                <c:pt idx="4">
                  <c:v>52.238399999999999</c:v>
                </c:pt>
                <c:pt idx="5">
                  <c:v>52.063200000000002</c:v>
                </c:pt>
                <c:pt idx="6">
                  <c:v>26.631</c:v>
                </c:pt>
                <c:pt idx="7">
                  <c:v>70.709199999999996</c:v>
                </c:pt>
                <c:pt idx="8">
                  <c:v>39.7879</c:v>
                </c:pt>
                <c:pt idx="9">
                  <c:v>14.212300000000001</c:v>
                </c:pt>
                <c:pt idx="10">
                  <c:v>44.680900000000001</c:v>
                </c:pt>
                <c:pt idx="11">
                  <c:v>3.2843499999999999</c:v>
                </c:pt>
                <c:pt idx="12">
                  <c:v>19.214099999999998</c:v>
                </c:pt>
                <c:pt idx="13">
                  <c:v>19.020900000000001</c:v>
                </c:pt>
                <c:pt idx="14">
                  <c:v>39.378399999999999</c:v>
                </c:pt>
                <c:pt idx="15">
                  <c:v>37.696399999999997</c:v>
                </c:pt>
                <c:pt idx="16">
                  <c:v>35.0593</c:v>
                </c:pt>
                <c:pt idx="17">
                  <c:v>37.737499999999997</c:v>
                </c:pt>
                <c:pt idx="18">
                  <c:v>5.9883499999999996</c:v>
                </c:pt>
                <c:pt idx="19">
                  <c:v>9.0256299999999996</c:v>
                </c:pt>
                <c:pt idx="20">
                  <c:v>5.2009800000000004</c:v>
                </c:pt>
                <c:pt idx="21">
                  <c:v>5.7263099999999998</c:v>
                </c:pt>
                <c:pt idx="22">
                  <c:v>4.8642000000000003</c:v>
                </c:pt>
                <c:pt idx="23">
                  <c:v>5.8397300000000003</c:v>
                </c:pt>
                <c:pt idx="24">
                  <c:v>18.4359</c:v>
                </c:pt>
                <c:pt idx="25">
                  <c:v>16.332599999999999</c:v>
                </c:pt>
                <c:pt idx="26">
                  <c:v>43.8459</c:v>
                </c:pt>
                <c:pt idx="27">
                  <c:v>28.258500000000002</c:v>
                </c:pt>
                <c:pt idx="28">
                  <c:v>36.375599999999999</c:v>
                </c:pt>
                <c:pt idx="29">
                  <c:v>30.3551</c:v>
                </c:pt>
                <c:pt idx="30">
                  <c:v>22.435600000000001</c:v>
                </c:pt>
                <c:pt idx="31">
                  <c:v>39.567300000000003</c:v>
                </c:pt>
                <c:pt idx="32">
                  <c:v>34.072400000000002</c:v>
                </c:pt>
                <c:pt idx="33">
                  <c:v>52.810099999999998</c:v>
                </c:pt>
                <c:pt idx="34">
                  <c:v>59.212600000000002</c:v>
                </c:pt>
                <c:pt idx="35">
                  <c:v>52.806600000000003</c:v>
                </c:pt>
                <c:pt idx="36">
                  <c:v>33.823999999999998</c:v>
                </c:pt>
                <c:pt idx="37">
                  <c:v>38.750599999999999</c:v>
                </c:pt>
                <c:pt idx="38">
                  <c:v>39.384599999999999</c:v>
                </c:pt>
                <c:pt idx="39">
                  <c:v>60.384500000000003</c:v>
                </c:pt>
                <c:pt idx="40">
                  <c:v>26.460799999999999</c:v>
                </c:pt>
                <c:pt idx="41">
                  <c:v>61.7971</c:v>
                </c:pt>
                <c:pt idx="42">
                  <c:v>39.811700000000002</c:v>
                </c:pt>
                <c:pt idx="43">
                  <c:v>22.592500000000001</c:v>
                </c:pt>
                <c:pt idx="44">
                  <c:v>34.192125454545469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99-441E-A81F-9E2CB8B28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027621606548438"/>
              <c:y val="0.87411621611361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negative</a:t>
                </a:r>
                <a:r>
                  <a:rPr lang="en-US" sz="2000" baseline="0"/>
                  <a:t> interactions(%)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2.2442776048342793E-3"/>
              <c:y val="3.388076490438696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5454298954786059E-2"/>
          <c:y val="3.0778207940354374E-3"/>
          <c:w val="0.89540673243969615"/>
          <c:h val="8.9443951462342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335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16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2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367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797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92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318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034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940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80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92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028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238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050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862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528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58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299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445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686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65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8256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486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087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192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2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205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427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392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74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96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6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the interaction part with 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90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35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2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95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36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609900" y="3407453"/>
            <a:ext cx="75912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15611" y="408161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2" name="Google Shape;12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418035" y="5500400"/>
            <a:ext cx="66236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315834" y="3243175"/>
            <a:ext cx="2616400" cy="12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44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2pPr>
            <a:lvl3pPr lvl="2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3pPr>
            <a:lvl4pPr lvl="3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4pPr>
            <a:lvl5pPr lvl="4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5pPr>
            <a:lvl6pPr lvl="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6pPr>
            <a:lvl7pPr lvl="6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7pPr>
            <a:lvl8pPr lvl="7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8pPr>
            <a:lvl9pPr lvl="8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None/>
              <a:defRPr sz="144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 userDrawn="1">
          <p15:clr>
            <a:srgbClr val="FA7B17"/>
          </p15:clr>
        </p15:guide>
        <p15:guide id="2" pos="7536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800" cy="5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48640" lvl="0" indent="-5029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1097280" lvl="1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645920" lvl="2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2194560" lvl="3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743200" lvl="4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3291840" lvl="5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840480" lvl="6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4389120" lvl="7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937760" lvl="8" indent="-502920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9" name="Google Shape;19;p3"/>
          <p:cNvCxnSpPr/>
          <p:nvPr/>
        </p:nvCxnSpPr>
        <p:spPr>
          <a:xfrm rot="10800000" flipH="1">
            <a:off x="511048" y="1464994"/>
            <a:ext cx="11459600" cy="1440"/>
          </a:xfrm>
          <a:prstGeom prst="straightConnector1">
            <a:avLst/>
          </a:prstGeom>
          <a:noFill/>
          <a:ln w="1905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/>
          <p:nvPr/>
        </p:nvSpPr>
        <p:spPr>
          <a:xfrm>
            <a:off x="5679768" y="6306767"/>
            <a:ext cx="4836800" cy="50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8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547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AOS">
  <p:cSld name="TITLE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15601" y="1386496"/>
            <a:ext cx="11360800" cy="21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3" name="Google Shape;23;p4" descr="jkdjfkjsdklfjd" title="jhjdhfjsdh"/>
          <p:cNvSpPr txBox="1">
            <a:spLocks noGrp="1"/>
          </p:cNvSpPr>
          <p:nvPr>
            <p:ph type="ctrTitle" idx="2"/>
          </p:nvPr>
        </p:nvSpPr>
        <p:spPr>
          <a:xfrm>
            <a:off x="2194145" y="3822100"/>
            <a:ext cx="8228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4" name="Google Shape;24;p4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426833" y="6087397"/>
            <a:ext cx="4183200" cy="58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 userDrawn="1">
          <p15:clr>
            <a:srgbClr val="FA7B17"/>
          </p15:clr>
        </p15:guide>
        <p15:guide id="2" orient="horz" pos="54" userDrawn="1">
          <p15:clr>
            <a:srgbClr val="FA7B17"/>
          </p15:clr>
        </p15:guide>
        <p15:guide id="3" orient="horz" pos="1280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24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15601" y="3778834"/>
            <a:ext cx="11360800" cy="105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336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2pPr>
            <a:lvl3pPr lvl="2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08001" y="152401"/>
            <a:ext cx="11176000" cy="76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564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08001" y="1066800"/>
            <a:ext cx="11176000" cy="563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48640" lvl="0" indent="-5486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4320">
                <a:latin typeface="Arial"/>
                <a:ea typeface="Arial"/>
                <a:cs typeface="Arial"/>
                <a:sym typeface="Arial"/>
              </a:defRPr>
            </a:lvl1pPr>
            <a:lvl2pPr marL="1097280" lvl="1" indent="-5181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840">
                <a:latin typeface="Arial"/>
                <a:ea typeface="Arial"/>
                <a:cs typeface="Arial"/>
                <a:sym typeface="Arial"/>
              </a:defRPr>
            </a:lvl2pPr>
            <a:lvl3pPr marL="1645920" lvl="2" indent="-4876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3360">
                <a:latin typeface="Arial"/>
                <a:ea typeface="Arial"/>
                <a:cs typeface="Arial"/>
                <a:sym typeface="Arial"/>
              </a:defRPr>
            </a:lvl3pPr>
            <a:lvl4pPr marL="2194560" lvl="3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880">
                <a:latin typeface="Arial"/>
                <a:ea typeface="Arial"/>
                <a:cs typeface="Arial"/>
                <a:sym typeface="Arial"/>
              </a:defRPr>
            </a:lvl4pPr>
            <a:lvl5pPr marL="2743200" lvl="4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880">
                <a:latin typeface="Arial"/>
                <a:ea typeface="Arial"/>
                <a:cs typeface="Arial"/>
                <a:sym typeface="Arial"/>
              </a:defRPr>
            </a:lvl5pPr>
            <a:lvl6pPr marL="3291840" lvl="5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840480" lvl="6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4389120" lvl="7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937760" lvl="8" indent="-411480" algn="l" rtl="0">
              <a:lnSpc>
                <a:spcPct val="90000"/>
              </a:lnSpc>
              <a:spcBef>
                <a:spcPts val="600"/>
              </a:spcBef>
              <a:spcAft>
                <a:spcPts val="192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769600" y="6340475"/>
            <a:ext cx="9144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16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800" cy="45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59678" y="631421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EA4335"/>
          </p15:clr>
        </p15:guide>
        <p15:guide id="2" orient="horz" pos="2288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n98/Champsim-RnD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ctrTitle" idx="2"/>
          </p:nvPr>
        </p:nvSpPr>
        <p:spPr>
          <a:xfrm>
            <a:off x="983640" y="564767"/>
            <a:ext cx="10224720" cy="576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r>
              <a:rPr lang="en" sz="3000" dirty="0">
                <a:solidFill>
                  <a:schemeClr val="dk1"/>
                </a:solidFill>
              </a:rPr>
              <a:t>CS-773 Project</a:t>
            </a:r>
            <a:br>
              <a:rPr lang="en" sz="3000" dirty="0">
                <a:solidFill>
                  <a:schemeClr val="dk1"/>
                </a:solidFill>
              </a:rPr>
            </a:br>
            <a:br>
              <a:rPr lang="en" sz="6480" b="1" dirty="0"/>
            </a:br>
            <a:r>
              <a:rPr lang="en-US" sz="4800" b="1" dirty="0"/>
              <a:t>Microarchitecture interactions in multicore systems</a:t>
            </a:r>
            <a:endParaRPr sz="4200" b="1" dirty="0"/>
          </a:p>
          <a:p>
            <a:pPr algn="l"/>
            <a:br>
              <a:rPr lang="en" sz="2880" dirty="0"/>
            </a:br>
            <a:endParaRPr sz="2880" dirty="0">
              <a:solidFill>
                <a:srgbClr val="000000"/>
              </a:solidFill>
            </a:endParaRPr>
          </a:p>
          <a:p>
            <a:r>
              <a:rPr lang="es-ES" sz="3000" dirty="0">
                <a:solidFill>
                  <a:srgbClr val="000000"/>
                </a:solidFill>
              </a:rPr>
              <a:t>Sumon Nath</a:t>
            </a:r>
            <a:br>
              <a:rPr lang="es-ES" sz="3000" dirty="0">
                <a:solidFill>
                  <a:srgbClr val="000000"/>
                </a:solidFill>
              </a:rPr>
            </a:br>
            <a:r>
              <a:rPr lang="es-ES" sz="3000" dirty="0" err="1">
                <a:solidFill>
                  <a:srgbClr val="000000"/>
                </a:solidFill>
              </a:rPr>
              <a:t>Profetcher</a:t>
            </a:r>
            <a:r>
              <a:rPr lang="es-ES" sz="3000" dirty="0">
                <a:solidFill>
                  <a:srgbClr val="000000"/>
                </a:solidFill>
              </a:rPr>
              <a:t>(#7)</a:t>
            </a:r>
            <a:br>
              <a:rPr lang="es-ES" sz="3000" dirty="0">
                <a:solidFill>
                  <a:srgbClr val="000000"/>
                </a:solidFill>
              </a:rPr>
            </a:br>
            <a:r>
              <a:rPr lang="es-ES" sz="3000" dirty="0">
                <a:solidFill>
                  <a:srgbClr val="000000"/>
                </a:solidFill>
              </a:rPr>
              <a:t>sumon@cse.iitb.ac.in</a:t>
            </a:r>
            <a:endParaRPr sz="2400" dirty="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0877741" y="6333134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fld id="{00000000-1234-1234-1234-123412341234}" type="slidenum">
              <a:rPr lang="en" sz="216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 sz="216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Predictor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2FCF6-0778-E822-927C-5C03847ADB56}"/>
              </a:ext>
            </a:extLst>
          </p:cNvPr>
          <p:cNvSpPr txBox="1"/>
          <p:nvPr/>
        </p:nvSpPr>
        <p:spPr>
          <a:xfrm>
            <a:off x="1135627" y="1945217"/>
            <a:ext cx="10402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Dead block predictor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8-bit global hysteresis counter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Increments counter when block is evicted with no reuse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Decrements counter on cache hits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Predicts block is dead when counter saturates</a:t>
            </a:r>
          </a:p>
        </p:txBody>
      </p:sp>
    </p:spTree>
    <p:extLst>
      <p:ext uri="{BB962C8B-B14F-4D97-AF65-F5344CB8AC3E}">
        <p14:creationId xmlns:p14="http://schemas.microsoft.com/office/powerpoint/2010/main" val="38993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6382A3-FF08-E48C-2FB8-BEC7BDE19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777729"/>
              </p:ext>
            </p:extLst>
          </p:nvPr>
        </p:nvGraphicFramePr>
        <p:xfrm>
          <a:off x="148167" y="1401100"/>
          <a:ext cx="11871768" cy="446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Predictor results -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(80%) neutral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05C68C-A0CC-3D35-FAA2-CB84071560C6}"/>
              </a:ext>
            </a:extLst>
          </p:cNvPr>
          <p:cNvSpPr/>
          <p:nvPr/>
        </p:nvSpPr>
        <p:spPr>
          <a:xfrm>
            <a:off x="5640164" y="2215604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IPCP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>
                <a:solidFill>
                  <a:schemeClr val="tx1"/>
                </a:solidFill>
              </a:rPr>
              <a:t>Hawkeye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72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D60DD7C-9862-913D-EE09-E76B1C89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047607"/>
              </p:ext>
            </p:extLst>
          </p:nvPr>
        </p:nvGraphicFramePr>
        <p:xfrm>
          <a:off x="130619" y="1551227"/>
          <a:ext cx="11930762" cy="433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Predictor results -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(60%) neutral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311469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SPP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 err="1">
                <a:solidFill>
                  <a:schemeClr val="tx1"/>
                </a:solidFill>
              </a:rPr>
              <a:t>SHiP</a:t>
            </a:r>
            <a:r>
              <a:rPr lang="en-US" sz="2400" b="1" dirty="0">
                <a:solidFill>
                  <a:schemeClr val="tx1"/>
                </a:solidFill>
              </a:rPr>
              <a:t>++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0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Pros &amp; cons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CB9CA-2D2D-CC9B-A6B8-685FA695529C}"/>
              </a:ext>
            </a:extLst>
          </p:cNvPr>
          <p:cNvSpPr txBox="1"/>
          <p:nvPr/>
        </p:nvSpPr>
        <p:spPr>
          <a:xfrm>
            <a:off x="1135625" y="2179096"/>
            <a:ext cx="4704736" cy="282630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Simple to implement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Dynamically adapts to changing program 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B4712-A397-FE91-CBA8-9D733C8B0C29}"/>
              </a:ext>
            </a:extLst>
          </p:cNvPr>
          <p:cNvSpPr txBox="1"/>
          <p:nvPr/>
        </p:nvSpPr>
        <p:spPr>
          <a:xfrm>
            <a:off x="6651523" y="2288262"/>
            <a:ext cx="4272116" cy="22814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Course grained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High number of neutral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58550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E7255C89-F332-40E4-89F4-3EDB8E3CF5B3}"/>
              </a:ext>
            </a:extLst>
          </p:cNvPr>
          <p:cNvSpPr txBox="1"/>
          <p:nvPr/>
        </p:nvSpPr>
        <p:spPr>
          <a:xfrm>
            <a:off x="964633" y="1723335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Table which stores the evictions as well as all cache accesses.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80727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75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E7255C89-F332-40E4-89F4-3EDB8E3CF5B3}"/>
              </a:ext>
            </a:extLst>
          </p:cNvPr>
          <p:cNvSpPr txBox="1"/>
          <p:nvPr/>
        </p:nvSpPr>
        <p:spPr>
          <a:xfrm>
            <a:off x="964633" y="1723335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Table which stores the evictions as well as all cache accesses.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17563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56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E7255C89-F332-40E4-89F4-3EDB8E3CF5B3}"/>
              </a:ext>
            </a:extLst>
          </p:cNvPr>
          <p:cNvSpPr txBox="1"/>
          <p:nvPr/>
        </p:nvSpPr>
        <p:spPr>
          <a:xfrm>
            <a:off x="964633" y="1723335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Table which stores the evictions as well as all cache accesses.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10303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02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E7255C89-F332-40E4-89F4-3EDB8E3CF5B3}"/>
              </a:ext>
            </a:extLst>
          </p:cNvPr>
          <p:cNvSpPr txBox="1"/>
          <p:nvPr/>
        </p:nvSpPr>
        <p:spPr>
          <a:xfrm>
            <a:off x="964633" y="1723335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Table which stores the evictions as well as all cache accesses.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59423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8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E7255C89-F332-40E4-89F4-3EDB8E3CF5B3}"/>
              </a:ext>
            </a:extLst>
          </p:cNvPr>
          <p:cNvSpPr txBox="1"/>
          <p:nvPr/>
        </p:nvSpPr>
        <p:spPr>
          <a:xfrm>
            <a:off x="964633" y="1723335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Table which stores the evictions as well as all cache accesses.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/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4E9A7F4A-E288-503C-C6DC-C381DCD83719}"/>
              </a:ext>
            </a:extLst>
          </p:cNvPr>
          <p:cNvSpPr/>
          <p:nvPr/>
        </p:nvSpPr>
        <p:spPr>
          <a:xfrm>
            <a:off x="964633" y="3270059"/>
            <a:ext cx="604684" cy="26427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2D0AD-A6BC-C857-31C1-5EA4FB07C17A}"/>
              </a:ext>
            </a:extLst>
          </p:cNvPr>
          <p:cNvSpPr txBox="1"/>
          <p:nvPr/>
        </p:nvSpPr>
        <p:spPr>
          <a:xfrm>
            <a:off x="7369309" y="3866546"/>
            <a:ext cx="123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- 2 hits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A608F-0BCE-46AC-E6C2-9BCB607CC10D}"/>
              </a:ext>
            </a:extLst>
          </p:cNvPr>
          <p:cNvSpPr txBox="1"/>
          <p:nvPr/>
        </p:nvSpPr>
        <p:spPr>
          <a:xfrm>
            <a:off x="4365461" y="3866546"/>
            <a:ext cx="123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- 0 hits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AE57D-4069-D9B6-B6DB-729635E675E2}"/>
              </a:ext>
            </a:extLst>
          </p:cNvPr>
          <p:cNvSpPr/>
          <p:nvPr/>
        </p:nvSpPr>
        <p:spPr>
          <a:xfrm>
            <a:off x="1902542" y="3759399"/>
            <a:ext cx="8352626" cy="675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2C529-FD65-85CB-03E3-ABF82ECC6DE8}"/>
              </a:ext>
            </a:extLst>
          </p:cNvPr>
          <p:cNvSpPr txBox="1"/>
          <p:nvPr/>
        </p:nvSpPr>
        <p:spPr>
          <a:xfrm>
            <a:off x="10422346" y="3728047"/>
            <a:ext cx="176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Negative interaction</a:t>
            </a:r>
          </a:p>
        </p:txBody>
      </p:sp>
    </p:spTree>
    <p:extLst>
      <p:ext uri="{BB962C8B-B14F-4D97-AF65-F5344CB8AC3E}">
        <p14:creationId xmlns:p14="http://schemas.microsoft.com/office/powerpoint/2010/main" val="31147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60DD7C-9862-913D-EE09-E76B1C89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44926"/>
              </p:ext>
            </p:extLst>
          </p:nvPr>
        </p:nvGraphicFramePr>
        <p:xfrm>
          <a:off x="130619" y="1468785"/>
          <a:ext cx="11930762" cy="433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True interactions at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(87%) negative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311469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IPCP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>
                <a:solidFill>
                  <a:schemeClr val="tx1"/>
                </a:solidFill>
              </a:rPr>
              <a:t>Hawkeye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55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1735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Background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28636-CAC2-4E7B-8FD4-CC9EB0566750}"/>
              </a:ext>
            </a:extLst>
          </p:cNvPr>
          <p:cNvSpPr/>
          <p:nvPr/>
        </p:nvSpPr>
        <p:spPr>
          <a:xfrm>
            <a:off x="2311506" y="3135087"/>
            <a:ext cx="2396101" cy="15787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80" dirty="0"/>
              <a:t>Cache Management techniques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3D8B8-4D6A-4D1F-93DD-6CFA63910C8F}"/>
              </a:ext>
            </a:extLst>
          </p:cNvPr>
          <p:cNvSpPr/>
          <p:nvPr/>
        </p:nvSpPr>
        <p:spPr>
          <a:xfrm>
            <a:off x="7484397" y="3135087"/>
            <a:ext cx="2396101" cy="15787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80" dirty="0"/>
              <a:t>Cache Prefetcher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348F348-659A-4A70-BAF1-F86D8D30E5BD}"/>
              </a:ext>
            </a:extLst>
          </p:cNvPr>
          <p:cNvSpPr/>
          <p:nvPr/>
        </p:nvSpPr>
        <p:spPr>
          <a:xfrm>
            <a:off x="4707605" y="3542675"/>
            <a:ext cx="2776790" cy="76356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6385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D60DD7C-9862-913D-EE09-E76B1C89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95772"/>
              </p:ext>
            </p:extLst>
          </p:nvPr>
        </p:nvGraphicFramePr>
        <p:xfrm>
          <a:off x="130619" y="1513026"/>
          <a:ext cx="11930762" cy="433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True interactions at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(63%) negative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311469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SPP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 err="1">
                <a:solidFill>
                  <a:schemeClr val="tx1"/>
                </a:solidFill>
              </a:rPr>
              <a:t>SHiP</a:t>
            </a:r>
            <a:r>
              <a:rPr lang="en-US" sz="2400" b="1" dirty="0">
                <a:solidFill>
                  <a:schemeClr val="tx1"/>
                </a:solidFill>
              </a:rPr>
              <a:t>++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0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1999F5-245A-4478-A653-2AFAF60F5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244187"/>
              </p:ext>
            </p:extLst>
          </p:nvPr>
        </p:nvGraphicFramePr>
        <p:xfrm>
          <a:off x="51619" y="1504333"/>
          <a:ext cx="12088761" cy="4229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Breakdown of neg interactions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1784555" y="5734062"/>
            <a:ext cx="7964129" cy="1077218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Almost 99% neg interaction are due to useless evicting useless blocks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789201" y="2215604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IPCP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>
                <a:solidFill>
                  <a:schemeClr val="tx1"/>
                </a:solidFill>
              </a:rPr>
              <a:t>Hawkeye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8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1999F5-245A-4478-A653-2AFAF60F5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872984"/>
              </p:ext>
            </p:extLst>
          </p:nvPr>
        </p:nvGraphicFramePr>
        <p:xfrm>
          <a:off x="103239" y="1548581"/>
          <a:ext cx="12088761" cy="4185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215604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SPP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 err="1">
                <a:solidFill>
                  <a:schemeClr val="tx1"/>
                </a:solidFill>
              </a:rPr>
              <a:t>SHiP</a:t>
            </a:r>
            <a:r>
              <a:rPr lang="en-US" sz="2400" b="1" dirty="0">
                <a:solidFill>
                  <a:schemeClr val="tx1"/>
                </a:solidFill>
              </a:rPr>
              <a:t>++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Google Shape;44;p8">
            <a:extLst>
              <a:ext uri="{FF2B5EF4-FFF2-40B4-BE49-F238E27FC236}">
                <a16:creationId xmlns:a16="http://schemas.microsoft.com/office/drawing/2014/main" id="{9662F48E-FB14-CDD7-B933-BF5982A9E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Breakdown of neg interactions</a:t>
            </a:r>
            <a:endParaRPr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80D07-F9DB-C342-2174-D41B85E1195C}"/>
              </a:ext>
            </a:extLst>
          </p:cNvPr>
          <p:cNvSpPr txBox="1"/>
          <p:nvPr/>
        </p:nvSpPr>
        <p:spPr>
          <a:xfrm>
            <a:off x="1784555" y="5734062"/>
            <a:ext cx="7964129" cy="1077218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Almost 98% neg interaction are due to useless evicting useless blocks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62414" y="49433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Ideal performance improvement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416025" y="2016540"/>
            <a:ext cx="10917497" cy="1755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What if all negative interactions are eliminated?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Upper bound performance improvement </a:t>
            </a:r>
          </a:p>
        </p:txBody>
      </p:sp>
    </p:spTree>
    <p:extLst>
      <p:ext uri="{BB962C8B-B14F-4D97-AF65-F5344CB8AC3E}">
        <p14:creationId xmlns:p14="http://schemas.microsoft.com/office/powerpoint/2010/main" val="16342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62413" y="37763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Methodology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762413" y="1949596"/>
            <a:ext cx="10917497" cy="352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Mathematical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Additional penalty introduced by negative interactions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Remove penalty to find perf. improvement</a:t>
            </a:r>
          </a:p>
        </p:txBody>
      </p:sp>
    </p:spTree>
    <p:extLst>
      <p:ext uri="{BB962C8B-B14F-4D97-AF65-F5344CB8AC3E}">
        <p14:creationId xmlns:p14="http://schemas.microsoft.com/office/powerpoint/2010/main" val="160099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49732" y="302756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Additional penalty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/>
              <p:nvPr/>
            </p:nvSpPr>
            <p:spPr>
              <a:xfrm>
                <a:off x="651969" y="4111306"/>
                <a:ext cx="10888062" cy="87853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𝐴𝑑𝑑𝑖𝑡𝑖𝑜𝑛𝑎𝑙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𝑑𝑢𝑒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𝑖𝑛𝑡𝑒𝑟𝑎𝑡𝑖𝑜𝑛𝑠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𝐿𝐿𝐶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𝑚𝑖𝑠𝑠</m:t>
                    </m:r>
                  </m:oMath>
                </a14:m>
                <a:r>
                  <a:rPr lang="en-US" sz="2160" i="1" dirty="0">
                    <a:latin typeface="Cambria Math" panose="02040503050406030204" pitchFamily="18" charset="0"/>
                  </a:rPr>
                  <a:t> (P)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𝑝𝑟𝑒𝑓𝑒𝑡𝑐h𝑒𝑟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𝑤𝑖𝑡h𝑜𝑢𝑡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r</a:t>
                </a:r>
                <a:endParaRPr lang="en-US" sz="288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9" y="4111306"/>
                <a:ext cx="10888062" cy="878538"/>
              </a:xfrm>
              <a:prstGeom prst="roundRect">
                <a:avLst/>
              </a:prstGeom>
              <a:blipFill>
                <a:blip r:embed="rId3"/>
                <a:stretch>
                  <a:fillRect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B5B8CD-7212-1353-52B1-D0BF70F02374}"/>
              </a:ext>
            </a:extLst>
          </p:cNvPr>
          <p:cNvSpPr txBox="1"/>
          <p:nvPr/>
        </p:nvSpPr>
        <p:spPr>
          <a:xfrm>
            <a:off x="607873" y="1877407"/>
            <a:ext cx="10435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Negative interaction introduce additional penalty for every DRAM access = </a:t>
            </a:r>
            <a:r>
              <a:rPr lang="en-US" sz="2800" b="1" i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# DRAM access = # of LLC misses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D50BF-126D-9401-C44F-6AC659C73C57}"/>
              </a:ext>
            </a:extLst>
          </p:cNvPr>
          <p:cNvSpPr txBox="1"/>
          <p:nvPr/>
        </p:nvSpPr>
        <p:spPr>
          <a:xfrm>
            <a:off x="607873" y="5407861"/>
            <a:ext cx="1092992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Problem: </a:t>
            </a:r>
            <a:r>
              <a:rPr lang="en-US" sz="3200" b="1" dirty="0">
                <a:solidFill>
                  <a:schemeClr val="tx1"/>
                </a:solidFill>
              </a:rPr>
              <a:t>Multiple LLC misses processed </a:t>
            </a:r>
            <a:r>
              <a:rPr lang="en-US" sz="3200" dirty="0">
                <a:solidFill>
                  <a:schemeClr val="tx1"/>
                </a:solidFill>
              </a:rPr>
              <a:t>simultaneously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49732" y="302756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Out-of-order CPU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41524-6C74-3C02-CF5C-1EDB1A1051DE}"/>
              </a:ext>
            </a:extLst>
          </p:cNvPr>
          <p:cNvSpPr txBox="1"/>
          <p:nvPr/>
        </p:nvSpPr>
        <p:spPr>
          <a:xfrm>
            <a:off x="958645" y="2168016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1458B-D83E-071F-E08A-8D713CB2BBAC}"/>
              </a:ext>
            </a:extLst>
          </p:cNvPr>
          <p:cNvSpPr txBox="1"/>
          <p:nvPr/>
        </p:nvSpPr>
        <p:spPr>
          <a:xfrm>
            <a:off x="958645" y="2860287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CFDFB-0B53-5760-EBA4-C407A776B93C}"/>
              </a:ext>
            </a:extLst>
          </p:cNvPr>
          <p:cNvSpPr txBox="1"/>
          <p:nvPr/>
        </p:nvSpPr>
        <p:spPr>
          <a:xfrm>
            <a:off x="958645" y="3574680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6242C-A1C0-70AB-4351-EECA7558162A}"/>
              </a:ext>
            </a:extLst>
          </p:cNvPr>
          <p:cNvSpPr txBox="1"/>
          <p:nvPr/>
        </p:nvSpPr>
        <p:spPr>
          <a:xfrm>
            <a:off x="958645" y="4311197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AC9AC1-B5C0-47AC-3EBC-C082CB57CF17}"/>
              </a:ext>
            </a:extLst>
          </p:cNvPr>
          <p:cNvCxnSpPr>
            <a:stCxn id="3" idx="3"/>
          </p:cNvCxnSpPr>
          <p:nvPr/>
        </p:nvCxnSpPr>
        <p:spPr>
          <a:xfrm flipV="1">
            <a:off x="2418735" y="2389241"/>
            <a:ext cx="4395020" cy="9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366F4F-3ED9-D3AD-50AF-0BB14078C26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18735" y="3091120"/>
            <a:ext cx="5619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D6C190-5299-494A-B60E-555FFD6DD59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18735" y="3805513"/>
            <a:ext cx="6843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8372CB-A409-AD2C-3FC2-67599F86F36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418735" y="4542030"/>
            <a:ext cx="8346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5E0D73-B5E1-505A-2779-B6C49362CE7F}"/>
              </a:ext>
            </a:extLst>
          </p:cNvPr>
          <p:cNvSpPr txBox="1"/>
          <p:nvPr/>
        </p:nvSpPr>
        <p:spPr>
          <a:xfrm>
            <a:off x="3377381" y="1873092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 cycles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AA2BE-D5D0-FD3F-CD9B-6A5DA3B58272}"/>
              </a:ext>
            </a:extLst>
          </p:cNvPr>
          <p:cNvSpPr txBox="1"/>
          <p:nvPr/>
        </p:nvSpPr>
        <p:spPr>
          <a:xfrm>
            <a:off x="3377381" y="2576538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 cycles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931DC4-A33A-AB0C-874D-42D0FE8A39E8}"/>
              </a:ext>
            </a:extLst>
          </p:cNvPr>
          <p:cNvSpPr txBox="1"/>
          <p:nvPr/>
        </p:nvSpPr>
        <p:spPr>
          <a:xfrm>
            <a:off x="3377381" y="3304418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120 cycles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C8AF95-E604-B8E5-D18D-CA5E01F6D7E7}"/>
              </a:ext>
            </a:extLst>
          </p:cNvPr>
          <p:cNvSpPr txBox="1"/>
          <p:nvPr/>
        </p:nvSpPr>
        <p:spPr>
          <a:xfrm>
            <a:off x="3377381" y="4026154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130 cycles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2CD24-A03C-74C4-ED9F-1DA237A5BBBC}"/>
              </a:ext>
            </a:extLst>
          </p:cNvPr>
          <p:cNvSpPr txBox="1"/>
          <p:nvPr/>
        </p:nvSpPr>
        <p:spPr>
          <a:xfrm>
            <a:off x="849043" y="4929301"/>
            <a:ext cx="1074174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Average miss latency = (100 + 110 + 120 + 130) /4 = 115 cycles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Amortized miss latency over the instruction window = 115 / 4 = 29 cycles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901D9E70-AF59-A6B8-5593-7348DAF9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03292"/>
              </p:ext>
            </p:extLst>
          </p:nvPr>
        </p:nvGraphicFramePr>
        <p:xfrm>
          <a:off x="958645" y="2034651"/>
          <a:ext cx="1460090" cy="2825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090">
                  <a:extLst>
                    <a:ext uri="{9D8B030D-6E8A-4147-A177-3AD203B41FA5}">
                      <a16:colId xmlns:a16="http://schemas.microsoft.com/office/drawing/2014/main" val="1537439613"/>
                    </a:ext>
                  </a:extLst>
                </a:gridCol>
              </a:tblGrid>
              <a:tr h="70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854871"/>
                  </a:ext>
                </a:extLst>
              </a:tr>
              <a:tr h="706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333197"/>
                  </a:ext>
                </a:extLst>
              </a:tr>
              <a:tr h="70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7286798"/>
                  </a:ext>
                </a:extLst>
              </a:tr>
              <a:tr h="70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933896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DD3F235-79E9-1908-6B61-6563A07505FD}"/>
              </a:ext>
            </a:extLst>
          </p:cNvPr>
          <p:cNvSpPr txBox="1"/>
          <p:nvPr/>
        </p:nvSpPr>
        <p:spPr>
          <a:xfrm>
            <a:off x="1135625" y="1578076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MSHR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DF532-E020-B856-DB8A-6433E0B17558}"/>
              </a:ext>
            </a:extLst>
          </p:cNvPr>
          <p:cNvSpPr/>
          <p:nvPr/>
        </p:nvSpPr>
        <p:spPr>
          <a:xfrm>
            <a:off x="9232491" y="5663379"/>
            <a:ext cx="280219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4C3915-9A45-9BFA-CBBF-03FFCFBBF6E1}"/>
              </a:ext>
            </a:extLst>
          </p:cNvPr>
          <p:cNvSpPr txBox="1"/>
          <p:nvPr/>
        </p:nvSpPr>
        <p:spPr>
          <a:xfrm>
            <a:off x="7875639" y="6055567"/>
            <a:ext cx="299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MSHR occupancy</a:t>
            </a:r>
          </a:p>
        </p:txBody>
      </p:sp>
    </p:spTree>
    <p:extLst>
      <p:ext uri="{BB962C8B-B14F-4D97-AF65-F5344CB8AC3E}">
        <p14:creationId xmlns:p14="http://schemas.microsoft.com/office/powerpoint/2010/main" val="30389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/>
      <p:bldP spid="37" grpId="0"/>
      <p:bldP spid="40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49732" y="302756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Additional penalty - Fixed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1153571" y="6262034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/>
              <p:nvPr/>
            </p:nvSpPr>
            <p:spPr>
              <a:xfrm>
                <a:off x="651968" y="5043620"/>
                <a:ext cx="10888063" cy="9103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𝑚𝑖𝑠𝑠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𝑝𝑟𝑒𝑓𝑒𝑡𝑐h𝑒𝑟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𝑚𝑖𝑠𝑠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𝑤𝑖𝑡h𝑜𝑢𝑡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𝑝𝑟𝑒𝑓𝑒𝑡𝑐h𝑒𝑟</m:t>
                        </m:r>
                      </m:num>
                      <m:den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𝒂𝒗𝒈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𝑴𝑺𝑯𝑹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𝒐𝒄𝒄𝒖𝒑𝒂𝒏𝒄𝒚</m:t>
                        </m:r>
                      </m:den>
                    </m:f>
                  </m:oMath>
                </a14:m>
                <a:endParaRPr lang="en-US" sz="300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8" y="5043620"/>
                <a:ext cx="10888063" cy="9103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B5B8CD-7212-1353-52B1-D0BF70F02374}"/>
              </a:ext>
            </a:extLst>
          </p:cNvPr>
          <p:cNvSpPr txBox="1"/>
          <p:nvPr/>
        </p:nvSpPr>
        <p:spPr>
          <a:xfrm>
            <a:off x="607873" y="1779716"/>
            <a:ext cx="10435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Negative interaction introduce additional penalty for every DRAM access </a:t>
            </a:r>
            <a:endParaRPr lang="en-US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# DRAM access = # of LLC misses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150596-6BAC-A2F9-1162-201676E2AB8F}"/>
                  </a:ext>
                </a:extLst>
              </p:cNvPr>
              <p:cNvSpPr txBox="1"/>
              <p:nvPr/>
            </p:nvSpPr>
            <p:spPr>
              <a:xfrm>
                <a:off x="651969" y="3704141"/>
                <a:ext cx="10888062" cy="87853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𝐴𝑑𝑑𝑖𝑡𝑖𝑜𝑛𝑎𝑙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𝑑𝑢𝑒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𝑖𝑛𝑡𝑒𝑟𝑎𝑡𝑖𝑜𝑛𝑠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𝐿𝐿𝐶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𝑚𝑖𝑠𝑠</m:t>
                    </m:r>
                  </m:oMath>
                </a14:m>
                <a:r>
                  <a:rPr lang="en-US" sz="2160" i="1" dirty="0">
                    <a:latin typeface="Cambria Math" panose="02040503050406030204" pitchFamily="18" charset="0"/>
                  </a:rPr>
                  <a:t> (P)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𝑝𝑟𝑒𝑓𝑒𝑡𝑐h𝑒𝑟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𝑤𝑖𝑡h𝑜𝑢𝑡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r</a:t>
                </a:r>
                <a:endParaRPr lang="en-US" sz="2880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150596-6BAC-A2F9-1162-201676E2A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9" y="3704141"/>
                <a:ext cx="10888062" cy="878538"/>
              </a:xfrm>
              <a:prstGeom prst="roundRect">
                <a:avLst/>
              </a:prstGeom>
              <a:blipFill>
                <a:blip r:embed="rId4"/>
                <a:stretch>
                  <a:fillRect b="-8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1484DB77-CAC6-8DFD-A20D-1F520EF30F62}"/>
              </a:ext>
            </a:extLst>
          </p:cNvPr>
          <p:cNvSpPr/>
          <p:nvPr/>
        </p:nvSpPr>
        <p:spPr>
          <a:xfrm>
            <a:off x="4923502" y="3198968"/>
            <a:ext cx="2344994" cy="1888883"/>
          </a:xfrm>
          <a:prstGeom prst="mathMultiply">
            <a:avLst>
              <a:gd name="adj1" fmla="val 3778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9176" y="44545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CPU cycles saved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/>
              <p:nvPr/>
            </p:nvSpPr>
            <p:spPr>
              <a:xfrm>
                <a:off x="649730" y="2659847"/>
                <a:ext cx="10888063" cy="64698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𝑙𝑙𝑐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𝑚𝑖𝑠𝑠𝑒𝑠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𝑓𝑟𝑎𝑐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𝑖𝑛𝑡𝑒𝑟𝑎𝑐𝑡𝑖𝑜𝑛𝑠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0" y="2659847"/>
                <a:ext cx="10888063" cy="6469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E5621C5-E5A9-0AD4-951D-9DBB5085C24E}"/>
              </a:ext>
            </a:extLst>
          </p:cNvPr>
          <p:cNvSpPr txBox="1"/>
          <p:nvPr/>
        </p:nvSpPr>
        <p:spPr>
          <a:xfrm>
            <a:off x="878205" y="1812395"/>
            <a:ext cx="871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 fraction of LLC misses suffering from penalty be </a:t>
            </a:r>
            <a:r>
              <a:rPr lang="en-US" sz="2800" b="1" i="1" dirty="0"/>
              <a:t>F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/>
              <p:nvPr/>
            </p:nvSpPr>
            <p:spPr>
              <a:xfrm>
                <a:off x="649730" y="3669479"/>
                <a:ext cx="10888063" cy="64698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𝑐𝑦𝑐𝑙𝑒𝑠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𝑠𝑎𝑣𝑒𝑑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0" y="3669479"/>
                <a:ext cx="10888063" cy="6469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6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9176" y="44545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Performance improvement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/>
              <p:nvPr/>
            </p:nvSpPr>
            <p:spPr>
              <a:xfrm>
                <a:off x="659176" y="2184557"/>
                <a:ext cx="10888063" cy="123104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𝑤𝑖𝑡h𝑜𝑢𝑡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𝑛𝑒𝑔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𝑖𝑛𝑡𝑒𝑟𝑎𝑐𝑡𝑖𝑜𝑛𝑠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𝑖𝑛𝑠𝑡𝑟𝑢𝑐𝑡𝑖𝑜𝑛𝑠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𝑐𝑦𝑐𝑙𝑒𝑠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𝑛𝑒𝑔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𝑖𝑛𝑡𝑒𝑟𝑎𝑐𝑡𝑖𝑜𝑛𝑠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- </m:t>
                          </m:r>
                          <m:r>
                            <m:rPr>
                              <m:nor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6" y="2184557"/>
                <a:ext cx="10888063" cy="123104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/>
              <p:nvPr/>
            </p:nvSpPr>
            <p:spPr>
              <a:xfrm>
                <a:off x="659176" y="4079811"/>
                <a:ext cx="10888063" cy="112577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𝑺𝒑𝒆𝒆𝒅𝒖𝒑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3200" i="1" baseline="-25000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𝑛𝑒𝑔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𝑖𝑛𝑡𝑒𝑟𝑎𝑐𝑡𝑖𝑜𝑛𝑠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6" y="4079811"/>
                <a:ext cx="10888063" cy="11257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74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24418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Previous ideas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B789-F75C-4706-AD7F-AA00F553DDA4}"/>
              </a:ext>
            </a:extLst>
          </p:cNvPr>
          <p:cNvSpPr txBox="1"/>
          <p:nvPr/>
        </p:nvSpPr>
        <p:spPr>
          <a:xfrm>
            <a:off x="427703" y="1733258"/>
            <a:ext cx="11577483" cy="465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Prefetch aware cache management [MICRO 2011]</a:t>
            </a:r>
          </a:p>
          <a:p>
            <a:pPr marL="1097280" lvl="1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60" dirty="0"/>
              <a:t>Targets replacement policy only</a:t>
            </a:r>
          </a:p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Kill the PC - KPC [ASPLOS 2017]</a:t>
            </a:r>
          </a:p>
          <a:p>
            <a:pPr marL="1163956" indent="-615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60" dirty="0"/>
              <a:t>Not flexible</a:t>
            </a:r>
          </a:p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Harmony</a:t>
            </a:r>
            <a:r>
              <a:rPr lang="en-US" sz="3360" baseline="30000" dirty="0"/>
              <a:t>3</a:t>
            </a:r>
            <a:endParaRPr lang="en-US" sz="3360" dirty="0"/>
          </a:p>
          <a:p>
            <a:pPr marL="1163956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60" dirty="0"/>
              <a:t>Targets replacement policy only</a:t>
            </a:r>
          </a:p>
        </p:txBody>
      </p:sp>
    </p:spTree>
    <p:extLst>
      <p:ext uri="{BB962C8B-B14F-4D97-AF65-F5344CB8AC3E}">
        <p14:creationId xmlns:p14="http://schemas.microsoft.com/office/powerpoint/2010/main" val="10560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420597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Multicore systems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1F4F1-BCF8-44A5-84EC-E2F4BCAC95E3}"/>
              </a:ext>
            </a:extLst>
          </p:cNvPr>
          <p:cNvSpPr/>
          <p:nvPr/>
        </p:nvSpPr>
        <p:spPr>
          <a:xfrm>
            <a:off x="1543290" y="2153161"/>
            <a:ext cx="8841060" cy="3296267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360" dirty="0">
                <a:solidFill>
                  <a:schemeClr val="tx1"/>
                </a:solidFill>
              </a:rPr>
              <a:t>Servers – Multicore system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b="1" dirty="0">
                <a:solidFill>
                  <a:schemeClr val="tx1"/>
                </a:solidFill>
              </a:rPr>
              <a:t>32</a:t>
            </a:r>
            <a:r>
              <a:rPr lang="en-US" sz="3360" dirty="0">
                <a:solidFill>
                  <a:schemeClr val="tx1"/>
                </a:solidFill>
              </a:rPr>
              <a:t> cores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>
                <a:solidFill>
                  <a:schemeClr val="tx1"/>
                </a:solidFill>
              </a:rPr>
              <a:t>DRAM BW per channel – </a:t>
            </a:r>
            <a:r>
              <a:rPr lang="en-US" sz="3360" b="1" dirty="0">
                <a:solidFill>
                  <a:schemeClr val="tx1"/>
                </a:solidFill>
              </a:rPr>
              <a:t>6400 MT/s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b="1" dirty="0">
                <a:solidFill>
                  <a:schemeClr val="tx1"/>
                </a:solidFill>
              </a:rPr>
              <a:t>4</a:t>
            </a:r>
            <a:r>
              <a:rPr lang="en-US" sz="3360" dirty="0">
                <a:solidFill>
                  <a:schemeClr val="tx1"/>
                </a:solidFill>
              </a:rPr>
              <a:t> available channels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>
                <a:solidFill>
                  <a:schemeClr val="tx1"/>
                </a:solidFill>
              </a:rPr>
              <a:t>1 channel for 8 cores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>
                <a:solidFill>
                  <a:schemeClr val="tx1"/>
                </a:solidFill>
              </a:rPr>
              <a:t>On average per core DRAM BW </a:t>
            </a:r>
          </a:p>
          <a:p>
            <a:pPr lvl="3"/>
            <a:r>
              <a:rPr lang="en-US" sz="3360" dirty="0">
                <a:solidFill>
                  <a:schemeClr val="tx1"/>
                </a:solidFill>
              </a:rPr>
              <a:t>– </a:t>
            </a:r>
            <a:r>
              <a:rPr lang="en-US" sz="3360" dirty="0">
                <a:solidFill>
                  <a:srgbClr val="FF0000"/>
                </a:solidFill>
              </a:rPr>
              <a:t>800 MT/s</a:t>
            </a:r>
          </a:p>
        </p:txBody>
      </p:sp>
    </p:spTree>
    <p:extLst>
      <p:ext uri="{BB962C8B-B14F-4D97-AF65-F5344CB8AC3E}">
        <p14:creationId xmlns:p14="http://schemas.microsoft.com/office/powerpoint/2010/main" val="306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C2C863-B59F-D977-A27F-AB9A37A1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8" y="1985370"/>
            <a:ext cx="9472377" cy="4608676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71182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IPCP</a:t>
            </a:r>
            <a:br>
              <a:rPr lang="en-US" sz="4000" dirty="0"/>
            </a:br>
            <a:r>
              <a:rPr lang="en-US" sz="4000" dirty="0"/>
              <a:t>(low DRAM Bandwidth,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399765" y="6201421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~15%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SPEC 2017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0EF7F-6F8B-4382-B807-90E13705877E}"/>
              </a:ext>
            </a:extLst>
          </p:cNvPr>
          <p:cNvSpPr txBox="1"/>
          <p:nvPr/>
        </p:nvSpPr>
        <p:spPr>
          <a:xfrm>
            <a:off x="1636541" y="1491598"/>
            <a:ext cx="40166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rgbClr val="FF0000"/>
                </a:solidFill>
              </a:rPr>
              <a:t>NONI: no negative interactions</a:t>
            </a:r>
          </a:p>
        </p:txBody>
      </p:sp>
    </p:spTree>
    <p:extLst>
      <p:ext uri="{BB962C8B-B14F-4D97-AF65-F5344CB8AC3E}">
        <p14:creationId xmlns:p14="http://schemas.microsoft.com/office/powerpoint/2010/main" val="24503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9EB0C-53FF-AC8D-9C8D-6FDCEE17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28" y="1514188"/>
            <a:ext cx="9808497" cy="4772211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2766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SPP</a:t>
            </a:r>
            <a:br>
              <a:rPr lang="en-US" sz="4000" dirty="0"/>
            </a:br>
            <a:r>
              <a:rPr lang="en-US" sz="4000" dirty="0"/>
              <a:t>(low DRAM BW 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482959" y="6101494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SPEC 2017</a:t>
            </a:r>
          </a:p>
        </p:txBody>
      </p:sp>
    </p:spTree>
    <p:extLst>
      <p:ext uri="{BB962C8B-B14F-4D97-AF65-F5344CB8AC3E}">
        <p14:creationId xmlns:p14="http://schemas.microsoft.com/office/powerpoint/2010/main" val="10129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45977-6D2C-D850-0E90-456F4CD8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9" y="1558434"/>
            <a:ext cx="10073941" cy="4901360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2766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IP-stride &amp; Next-line (low DRAM BW 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654206" y="6203747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~17%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SPEC 2017</a:t>
            </a:r>
          </a:p>
        </p:txBody>
      </p:sp>
    </p:spTree>
    <p:extLst>
      <p:ext uri="{BB962C8B-B14F-4D97-AF65-F5344CB8AC3E}">
        <p14:creationId xmlns:p14="http://schemas.microsoft.com/office/powerpoint/2010/main" val="7098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56CF6C-D296-17CA-BC7F-EBD37092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23" y="1617428"/>
            <a:ext cx="9396996" cy="4572000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71182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IPCP</a:t>
            </a:r>
            <a:br>
              <a:rPr lang="en-US" sz="4000" dirty="0"/>
            </a:br>
            <a:r>
              <a:rPr lang="en-US" sz="4000" dirty="0"/>
              <a:t>(low DRAM Bandwidth,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960203" y="6189428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~21%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GAP</a:t>
            </a:r>
          </a:p>
        </p:txBody>
      </p:sp>
    </p:spTree>
    <p:extLst>
      <p:ext uri="{BB962C8B-B14F-4D97-AF65-F5344CB8AC3E}">
        <p14:creationId xmlns:p14="http://schemas.microsoft.com/office/powerpoint/2010/main" val="21169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8BA9B-583D-639B-7688-0C3EF02C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61" y="1483567"/>
            <a:ext cx="9396996" cy="4572000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2766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SPP</a:t>
            </a:r>
            <a:br>
              <a:rPr lang="en-US" sz="4000" dirty="0"/>
            </a:br>
            <a:r>
              <a:rPr lang="en-US" sz="4000" dirty="0"/>
              <a:t>(low DRAM BW 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732766" y="6055567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~11%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13280" y="1982685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GAP</a:t>
            </a:r>
          </a:p>
        </p:txBody>
      </p:sp>
    </p:spTree>
    <p:extLst>
      <p:ext uri="{BB962C8B-B14F-4D97-AF65-F5344CB8AC3E}">
        <p14:creationId xmlns:p14="http://schemas.microsoft.com/office/powerpoint/2010/main" val="19665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3C7F41-38BA-FDF8-2302-84B52A83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78" y="1617428"/>
            <a:ext cx="9396996" cy="4572000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2766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IP-stride &amp; Next-line (low DRAM BW 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960203" y="6189428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~21%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72274" y="1967937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GAP</a:t>
            </a:r>
          </a:p>
        </p:txBody>
      </p:sp>
    </p:spTree>
    <p:extLst>
      <p:ext uri="{BB962C8B-B14F-4D97-AF65-F5344CB8AC3E}">
        <p14:creationId xmlns:p14="http://schemas.microsoft.com/office/powerpoint/2010/main" val="11003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405848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983640" y="1900364"/>
            <a:ext cx="9381403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/>
              <a:t>Overall high performance improvement for the ideal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/>
              <a:t>Will be exploring various ideas and techniques to minimize the negative interactions</a:t>
            </a:r>
          </a:p>
        </p:txBody>
      </p:sp>
    </p:spTree>
    <p:extLst>
      <p:ext uri="{BB962C8B-B14F-4D97-AF65-F5344CB8AC3E}">
        <p14:creationId xmlns:p14="http://schemas.microsoft.com/office/powerpoint/2010/main" val="3794003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21407" y="464842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Github link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1383471" y="2136339"/>
            <a:ext cx="938140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>
                <a:hlinkClick r:id="rId3"/>
              </a:rPr>
              <a:t>https://github.com/smn98/Champsim-RnD</a:t>
            </a:r>
            <a:endParaRPr lang="en-US" sz="3360" dirty="0"/>
          </a:p>
        </p:txBody>
      </p:sp>
    </p:spTree>
    <p:extLst>
      <p:ext uri="{BB962C8B-B14F-4D97-AF65-F5344CB8AC3E}">
        <p14:creationId xmlns:p14="http://schemas.microsoft.com/office/powerpoint/2010/main" val="3266204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D28A-1E80-4C33-B2D6-FE219C0B7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CAF9-172C-4E4B-8507-85BE017ED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4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9176" y="41743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Idea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CAE24-BFA0-4DF1-B044-87228CF0F01D}"/>
              </a:ext>
            </a:extLst>
          </p:cNvPr>
          <p:cNvSpPr txBox="1"/>
          <p:nvPr/>
        </p:nvSpPr>
        <p:spPr>
          <a:xfrm>
            <a:off x="471948" y="1831639"/>
            <a:ext cx="11720052" cy="309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Fine grained approach: identify interactions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Dynamically tune replacement policy &amp; prefetcher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Across the cache hierarchy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Flexible: works with any prefetcher &amp; 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37973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4BB244F-AF4F-8863-A63F-D7742137AFA9}"/>
              </a:ext>
            </a:extLst>
          </p:cNvPr>
          <p:cNvSpPr/>
          <p:nvPr/>
        </p:nvSpPr>
        <p:spPr>
          <a:xfrm>
            <a:off x="4508863" y="2514600"/>
            <a:ext cx="493776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73984" y="321772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Interactions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8CF92C-1D9E-8B35-BA67-C4182E770880}"/>
              </a:ext>
            </a:extLst>
          </p:cNvPr>
          <p:cNvSpPr/>
          <p:nvPr/>
        </p:nvSpPr>
        <p:spPr>
          <a:xfrm>
            <a:off x="1163446" y="1898317"/>
            <a:ext cx="2452255" cy="4169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1B6402-F4CC-770D-1B8C-E10C03E772A4}"/>
              </a:ext>
            </a:extLst>
          </p:cNvPr>
          <p:cNvSpPr/>
          <p:nvPr/>
        </p:nvSpPr>
        <p:spPr>
          <a:xfrm>
            <a:off x="1281886" y="2043083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4FC78D-7977-052B-A2B8-76A1A2377A3D}"/>
              </a:ext>
            </a:extLst>
          </p:cNvPr>
          <p:cNvSpPr/>
          <p:nvPr/>
        </p:nvSpPr>
        <p:spPr>
          <a:xfrm>
            <a:off x="1281898" y="2571481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8A6680-FA34-C909-D8E1-9F49CFC101CB}"/>
              </a:ext>
            </a:extLst>
          </p:cNvPr>
          <p:cNvSpPr/>
          <p:nvPr/>
        </p:nvSpPr>
        <p:spPr>
          <a:xfrm>
            <a:off x="1329261" y="2087237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13D027-2D4D-5F74-34FA-B554AB2BA456}"/>
              </a:ext>
            </a:extLst>
          </p:cNvPr>
          <p:cNvSpPr/>
          <p:nvPr/>
        </p:nvSpPr>
        <p:spPr>
          <a:xfrm>
            <a:off x="1886058" y="208723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E00267-10D8-ACBE-E158-A1904FA6FC06}"/>
              </a:ext>
            </a:extLst>
          </p:cNvPr>
          <p:cNvSpPr/>
          <p:nvPr/>
        </p:nvSpPr>
        <p:spPr>
          <a:xfrm>
            <a:off x="2442846" y="2087237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66788C-0779-D93C-A501-61F049FD4B9A}"/>
              </a:ext>
            </a:extLst>
          </p:cNvPr>
          <p:cNvSpPr/>
          <p:nvPr/>
        </p:nvSpPr>
        <p:spPr>
          <a:xfrm>
            <a:off x="2987796" y="208723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C9DE80-440E-8E2D-8E99-10AB7B3C2205}"/>
              </a:ext>
            </a:extLst>
          </p:cNvPr>
          <p:cNvSpPr/>
          <p:nvPr/>
        </p:nvSpPr>
        <p:spPr>
          <a:xfrm>
            <a:off x="1329261" y="2589291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A522EB-84EE-8483-1457-7FA29EE7C2FD}"/>
              </a:ext>
            </a:extLst>
          </p:cNvPr>
          <p:cNvSpPr/>
          <p:nvPr/>
        </p:nvSpPr>
        <p:spPr>
          <a:xfrm>
            <a:off x="1886058" y="2589289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D7F5A2-F6F6-379E-2829-7DCBC7DBC14A}"/>
              </a:ext>
            </a:extLst>
          </p:cNvPr>
          <p:cNvSpPr/>
          <p:nvPr/>
        </p:nvSpPr>
        <p:spPr>
          <a:xfrm>
            <a:off x="2442846" y="2589291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8AB1-BF96-5D67-04A9-F864F79226C0}"/>
              </a:ext>
            </a:extLst>
          </p:cNvPr>
          <p:cNvSpPr/>
          <p:nvPr/>
        </p:nvSpPr>
        <p:spPr>
          <a:xfrm>
            <a:off x="2987796" y="2589289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A6AFE9-55EF-C31D-BFC7-BC316015D9FE}"/>
              </a:ext>
            </a:extLst>
          </p:cNvPr>
          <p:cNvSpPr/>
          <p:nvPr/>
        </p:nvSpPr>
        <p:spPr>
          <a:xfrm>
            <a:off x="1281896" y="3097945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D2C4F9-6A23-DA42-F83B-63B1FC59D7C1}"/>
              </a:ext>
            </a:extLst>
          </p:cNvPr>
          <p:cNvSpPr/>
          <p:nvPr/>
        </p:nvSpPr>
        <p:spPr>
          <a:xfrm>
            <a:off x="1329259" y="311575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29DFF0-56CA-4A49-80A8-1C971CE89795}"/>
              </a:ext>
            </a:extLst>
          </p:cNvPr>
          <p:cNvSpPr/>
          <p:nvPr/>
        </p:nvSpPr>
        <p:spPr>
          <a:xfrm>
            <a:off x="1886056" y="3115753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41CE7C-E0CD-C606-64D2-95B37505DC28}"/>
              </a:ext>
            </a:extLst>
          </p:cNvPr>
          <p:cNvSpPr/>
          <p:nvPr/>
        </p:nvSpPr>
        <p:spPr>
          <a:xfrm>
            <a:off x="2442844" y="311575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CB80E7-A934-8F38-F695-FD007906BEA8}"/>
              </a:ext>
            </a:extLst>
          </p:cNvPr>
          <p:cNvSpPr/>
          <p:nvPr/>
        </p:nvSpPr>
        <p:spPr>
          <a:xfrm>
            <a:off x="2987794" y="3115753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62C321-F79D-7C27-BB30-906A64EC0AD4}"/>
              </a:ext>
            </a:extLst>
          </p:cNvPr>
          <p:cNvSpPr txBox="1"/>
          <p:nvPr/>
        </p:nvSpPr>
        <p:spPr>
          <a:xfrm rot="5400000">
            <a:off x="2294908" y="3969422"/>
            <a:ext cx="49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304E7A-7047-657C-191D-67BFF90C7A78}"/>
              </a:ext>
            </a:extLst>
          </p:cNvPr>
          <p:cNvSpPr/>
          <p:nvPr/>
        </p:nvSpPr>
        <p:spPr>
          <a:xfrm>
            <a:off x="1281896" y="5462224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94D303-5B7C-3251-34C6-9D33364A2F78}"/>
              </a:ext>
            </a:extLst>
          </p:cNvPr>
          <p:cNvSpPr/>
          <p:nvPr/>
        </p:nvSpPr>
        <p:spPr>
          <a:xfrm>
            <a:off x="1329259" y="5480034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84A985-67C8-38C9-D19C-50E272449720}"/>
              </a:ext>
            </a:extLst>
          </p:cNvPr>
          <p:cNvSpPr/>
          <p:nvPr/>
        </p:nvSpPr>
        <p:spPr>
          <a:xfrm>
            <a:off x="1886056" y="5480032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143F82-966B-CEC8-05D1-AEF272BF1827}"/>
              </a:ext>
            </a:extLst>
          </p:cNvPr>
          <p:cNvSpPr/>
          <p:nvPr/>
        </p:nvSpPr>
        <p:spPr>
          <a:xfrm>
            <a:off x="2442844" y="5480034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DF0FBD-484B-C809-292F-873446699ADD}"/>
              </a:ext>
            </a:extLst>
          </p:cNvPr>
          <p:cNvSpPr/>
          <p:nvPr/>
        </p:nvSpPr>
        <p:spPr>
          <a:xfrm>
            <a:off x="2987794" y="5480032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640DAE-2D97-712F-E0E3-7068AE2D4C8B}"/>
              </a:ext>
            </a:extLst>
          </p:cNvPr>
          <p:cNvSpPr/>
          <p:nvPr/>
        </p:nvSpPr>
        <p:spPr>
          <a:xfrm>
            <a:off x="4595312" y="2600374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9002E13-B237-2744-2A04-9FD6DA2DBC90}"/>
              </a:ext>
            </a:extLst>
          </p:cNvPr>
          <p:cNvSpPr/>
          <p:nvPr/>
        </p:nvSpPr>
        <p:spPr>
          <a:xfrm>
            <a:off x="7010032" y="2593311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CAE086A-E576-8DDE-D5BA-C73CB5CBF82B}"/>
              </a:ext>
            </a:extLst>
          </p:cNvPr>
          <p:cNvSpPr/>
          <p:nvPr/>
        </p:nvSpPr>
        <p:spPr>
          <a:xfrm>
            <a:off x="5802672" y="2593311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DBB874-CF72-0C28-C892-3E082339AAD0}"/>
              </a:ext>
            </a:extLst>
          </p:cNvPr>
          <p:cNvSpPr/>
          <p:nvPr/>
        </p:nvSpPr>
        <p:spPr>
          <a:xfrm>
            <a:off x="8234892" y="2599749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7C2E-31F8-FFDE-E715-B6BE96B12B58}"/>
              </a:ext>
            </a:extLst>
          </p:cNvPr>
          <p:cNvSpPr txBox="1"/>
          <p:nvPr/>
        </p:nvSpPr>
        <p:spPr>
          <a:xfrm>
            <a:off x="5886344" y="1898317"/>
            <a:ext cx="585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Dead block : not reused in future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808CBC-FA3A-461D-90C6-229763E1C792}"/>
              </a:ext>
            </a:extLst>
          </p:cNvPr>
          <p:cNvSpPr/>
          <p:nvPr/>
        </p:nvSpPr>
        <p:spPr>
          <a:xfrm>
            <a:off x="9153463" y="4255670"/>
            <a:ext cx="1153159" cy="758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228E2D-0006-78E4-5B2F-9B4897C2156E}"/>
              </a:ext>
            </a:extLst>
          </p:cNvPr>
          <p:cNvSpPr txBox="1"/>
          <p:nvPr/>
        </p:nvSpPr>
        <p:spPr>
          <a:xfrm>
            <a:off x="7320157" y="5238347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Useful block : reused in future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DF39A-4CCB-2ECE-0862-58119EAE032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759300" y="2795869"/>
            <a:ext cx="749563" cy="175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0CE26A4-22B8-7880-0ABE-F6BE58B123D9}"/>
              </a:ext>
            </a:extLst>
          </p:cNvPr>
          <p:cNvSpPr txBox="1"/>
          <p:nvPr/>
        </p:nvSpPr>
        <p:spPr>
          <a:xfrm>
            <a:off x="1742602" y="6248597"/>
            <a:ext cx="131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DDBEF7-6E46-93D7-7DD1-EEC1903314D8}"/>
              </a:ext>
            </a:extLst>
          </p:cNvPr>
          <p:cNvSpPr txBox="1"/>
          <p:nvPr/>
        </p:nvSpPr>
        <p:spPr>
          <a:xfrm>
            <a:off x="4871844" y="5409277"/>
            <a:ext cx="536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Positive Interaction</a:t>
            </a:r>
          </a:p>
        </p:txBody>
      </p:sp>
    </p:spTree>
    <p:extLst>
      <p:ext uri="{BB962C8B-B14F-4D97-AF65-F5344CB8AC3E}">
        <p14:creationId xmlns:p14="http://schemas.microsoft.com/office/powerpoint/2010/main" val="35880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07539 -0.2416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1213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-0.07891 0.233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3" grpId="0" animBg="1"/>
      <p:bldP spid="88" grpId="0" animBg="1"/>
      <p:bldP spid="89" grpId="0" animBg="1"/>
      <p:bldP spid="90" grpId="1" animBg="1"/>
      <p:bldP spid="90" grpId="2" animBg="1"/>
      <p:bldP spid="2" grpId="0"/>
      <p:bldP spid="2" grpId="1"/>
      <p:bldP spid="91" grpId="0" animBg="1"/>
      <p:bldP spid="91" grpId="1" animBg="1"/>
      <p:bldP spid="92" grpId="0"/>
      <p:bldP spid="92" grpId="1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77375" y="33204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Interactions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CAE24-BFA0-4DF1-B044-87228CF0F01D}"/>
              </a:ext>
            </a:extLst>
          </p:cNvPr>
          <p:cNvSpPr txBox="1"/>
          <p:nvPr/>
        </p:nvSpPr>
        <p:spPr>
          <a:xfrm>
            <a:off x="883010" y="1894756"/>
            <a:ext cx="3056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Positive: 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B578EA-661E-4307-B82A-A6306B9D83FD}"/>
              </a:ext>
            </a:extLst>
          </p:cNvPr>
          <p:cNvGrpSpPr/>
          <p:nvPr/>
        </p:nvGrpSpPr>
        <p:grpSpPr>
          <a:xfrm>
            <a:off x="4232418" y="1592453"/>
            <a:ext cx="3653055" cy="1179330"/>
            <a:chOff x="4232418" y="1592452"/>
            <a:chExt cx="4044865" cy="12218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DB4461-020E-61F6-A78B-04A9F9C796BC}"/>
                </a:ext>
              </a:extLst>
            </p:cNvPr>
            <p:cNvSpPr/>
            <p:nvPr/>
          </p:nvSpPr>
          <p:spPr>
            <a:xfrm>
              <a:off x="4232418" y="2055871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CFDBA3-F387-C54D-FE56-B60CFC7613E4}"/>
                </a:ext>
              </a:extLst>
            </p:cNvPr>
            <p:cNvSpPr/>
            <p:nvPr/>
          </p:nvSpPr>
          <p:spPr>
            <a:xfrm>
              <a:off x="7113270" y="2055871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3CEBC9-72A1-2637-D0A2-7E0B96C3481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385577" y="2435098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34379-427A-4D74-2185-3F0EC6C4DB90}"/>
                </a:ext>
              </a:extLst>
            </p:cNvPr>
            <p:cNvSpPr txBox="1"/>
            <p:nvPr/>
          </p:nvSpPr>
          <p:spPr>
            <a:xfrm>
              <a:off x="4247351" y="1596916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22920A-9D4C-93F8-E732-3045DFE61652}"/>
                </a:ext>
              </a:extLst>
            </p:cNvPr>
            <p:cNvSpPr txBox="1"/>
            <p:nvPr/>
          </p:nvSpPr>
          <p:spPr>
            <a:xfrm>
              <a:off x="7247397" y="1592452"/>
              <a:ext cx="102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3D85A8-929F-5531-416C-B8FBB3CA630A}"/>
                </a:ext>
              </a:extLst>
            </p:cNvPr>
            <p:cNvSpPr txBox="1"/>
            <p:nvPr/>
          </p:nvSpPr>
          <p:spPr>
            <a:xfrm>
              <a:off x="5713523" y="1990509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C5BAB1-21E4-71B3-D717-57DC92D51472}"/>
              </a:ext>
            </a:extLst>
          </p:cNvPr>
          <p:cNvGrpSpPr/>
          <p:nvPr/>
        </p:nvGrpSpPr>
        <p:grpSpPr>
          <a:xfrm>
            <a:off x="4232418" y="3151010"/>
            <a:ext cx="3891814" cy="1177948"/>
            <a:chOff x="4190302" y="3257810"/>
            <a:chExt cx="4270028" cy="12366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6221D8-33C4-5252-5E32-99FB48137814}"/>
                </a:ext>
              </a:extLst>
            </p:cNvPr>
            <p:cNvSpPr/>
            <p:nvPr/>
          </p:nvSpPr>
          <p:spPr>
            <a:xfrm>
              <a:off x="4211360" y="3736039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4E6970-F594-27B1-201A-E852CE72BCD1}"/>
                </a:ext>
              </a:extLst>
            </p:cNvPr>
            <p:cNvSpPr/>
            <p:nvPr/>
          </p:nvSpPr>
          <p:spPr>
            <a:xfrm>
              <a:off x="7092212" y="3736039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A83E2C-B847-0AD7-085C-F41FDD45D3C3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5364519" y="4115266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4307BB-299D-375F-4293-29851B864F22}"/>
                </a:ext>
              </a:extLst>
            </p:cNvPr>
            <p:cNvSpPr txBox="1"/>
            <p:nvPr/>
          </p:nvSpPr>
          <p:spPr>
            <a:xfrm>
              <a:off x="4190302" y="3262274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C40C9F-C31E-A622-C036-A6A6181947C1}"/>
                </a:ext>
              </a:extLst>
            </p:cNvPr>
            <p:cNvSpPr txBox="1"/>
            <p:nvPr/>
          </p:nvSpPr>
          <p:spPr>
            <a:xfrm>
              <a:off x="7190347" y="3257810"/>
              <a:ext cx="1269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501CA-1EA2-3434-6C76-1BE43D274017}"/>
                </a:ext>
              </a:extLst>
            </p:cNvPr>
            <p:cNvSpPr txBox="1"/>
            <p:nvPr/>
          </p:nvSpPr>
          <p:spPr>
            <a:xfrm>
              <a:off x="5692465" y="3670677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428E2E-36FF-E003-30B6-35367691D91B}"/>
              </a:ext>
            </a:extLst>
          </p:cNvPr>
          <p:cNvGrpSpPr/>
          <p:nvPr/>
        </p:nvGrpSpPr>
        <p:grpSpPr>
          <a:xfrm>
            <a:off x="4211360" y="4953534"/>
            <a:ext cx="3716953" cy="1211286"/>
            <a:chOff x="4211360" y="4953534"/>
            <a:chExt cx="4055069" cy="119830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B5D4ED3-5482-1A34-097F-F3B53EB7EF68}"/>
                </a:ext>
              </a:extLst>
            </p:cNvPr>
            <p:cNvSpPr/>
            <p:nvPr/>
          </p:nvSpPr>
          <p:spPr>
            <a:xfrm>
              <a:off x="4211360" y="5393387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1DDD5D-467C-8815-F024-B503B498F9EE}"/>
                </a:ext>
              </a:extLst>
            </p:cNvPr>
            <p:cNvSpPr/>
            <p:nvPr/>
          </p:nvSpPr>
          <p:spPr>
            <a:xfrm>
              <a:off x="7092212" y="5393387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A864F4-9D62-7182-96BE-B5CA0A3330D3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5364519" y="5772614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4C96F7-AEE4-B926-E385-1F2D7AA0F313}"/>
                </a:ext>
              </a:extLst>
            </p:cNvPr>
            <p:cNvSpPr txBox="1"/>
            <p:nvPr/>
          </p:nvSpPr>
          <p:spPr>
            <a:xfrm>
              <a:off x="4236497" y="4957998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EAD03-ECBE-4A43-F044-9DCE731E249F}"/>
                </a:ext>
              </a:extLst>
            </p:cNvPr>
            <p:cNvSpPr txBox="1"/>
            <p:nvPr/>
          </p:nvSpPr>
          <p:spPr>
            <a:xfrm>
              <a:off x="7092212" y="4953534"/>
              <a:ext cx="117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9721AB-9E5C-480A-385E-B33DC595AA18}"/>
                </a:ext>
              </a:extLst>
            </p:cNvPr>
            <p:cNvSpPr txBox="1"/>
            <p:nvPr/>
          </p:nvSpPr>
          <p:spPr>
            <a:xfrm>
              <a:off x="5692465" y="5328025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949938-0156-33BC-F3AA-A81F22E1BA3E}"/>
              </a:ext>
            </a:extLst>
          </p:cNvPr>
          <p:cNvGrpSpPr/>
          <p:nvPr/>
        </p:nvGrpSpPr>
        <p:grpSpPr>
          <a:xfrm>
            <a:off x="8361452" y="4953534"/>
            <a:ext cx="3716953" cy="1211286"/>
            <a:chOff x="4211360" y="4953534"/>
            <a:chExt cx="4055069" cy="119830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5C7A95-378D-38BA-D713-0A5C85F90044}"/>
                </a:ext>
              </a:extLst>
            </p:cNvPr>
            <p:cNvSpPr/>
            <p:nvPr/>
          </p:nvSpPr>
          <p:spPr>
            <a:xfrm>
              <a:off x="4211360" y="5393387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26AA474-8D26-92D0-2E6B-78DB267FD4AC}"/>
                </a:ext>
              </a:extLst>
            </p:cNvPr>
            <p:cNvSpPr/>
            <p:nvPr/>
          </p:nvSpPr>
          <p:spPr>
            <a:xfrm>
              <a:off x="7092212" y="5393387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BDEE09-E0F4-388A-32C5-49CC55145488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5364519" y="5772614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5492AF-3741-C606-0183-19FF1051D166}"/>
                </a:ext>
              </a:extLst>
            </p:cNvPr>
            <p:cNvSpPr txBox="1"/>
            <p:nvPr/>
          </p:nvSpPr>
          <p:spPr>
            <a:xfrm>
              <a:off x="4236497" y="4957998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1CCB32-E8EE-0003-B7CA-B38E357C07B2}"/>
                </a:ext>
              </a:extLst>
            </p:cNvPr>
            <p:cNvSpPr txBox="1"/>
            <p:nvPr/>
          </p:nvSpPr>
          <p:spPr>
            <a:xfrm>
              <a:off x="7092212" y="4953534"/>
              <a:ext cx="117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DD466-6692-EC0E-A5B9-D9F51A22131F}"/>
                </a:ext>
              </a:extLst>
            </p:cNvPr>
            <p:cNvSpPr txBox="1"/>
            <p:nvPr/>
          </p:nvSpPr>
          <p:spPr>
            <a:xfrm>
              <a:off x="5692465" y="5328025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9BE0725-C71F-B578-6BB7-FF7C3F1EB77F}"/>
              </a:ext>
            </a:extLst>
          </p:cNvPr>
          <p:cNvSpPr txBox="1"/>
          <p:nvPr/>
        </p:nvSpPr>
        <p:spPr>
          <a:xfrm>
            <a:off x="860092" y="3613799"/>
            <a:ext cx="3056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2. Negative: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E0FE7E-62ED-C63C-5982-EDD8218932E7}"/>
              </a:ext>
            </a:extLst>
          </p:cNvPr>
          <p:cNvSpPr txBox="1"/>
          <p:nvPr/>
        </p:nvSpPr>
        <p:spPr>
          <a:xfrm>
            <a:off x="876986" y="5420199"/>
            <a:ext cx="3056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3. Neutral: 	</a:t>
            </a:r>
          </a:p>
        </p:txBody>
      </p:sp>
    </p:spTree>
    <p:extLst>
      <p:ext uri="{BB962C8B-B14F-4D97-AF65-F5344CB8AC3E}">
        <p14:creationId xmlns:p14="http://schemas.microsoft.com/office/powerpoint/2010/main" val="5718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01400" y="505004"/>
            <a:ext cx="1093639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Where does prefetcher comes in?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FBC72B-A6DC-C83E-A20F-D6A107AE78AE}"/>
              </a:ext>
            </a:extLst>
          </p:cNvPr>
          <p:cNvGrpSpPr/>
          <p:nvPr/>
        </p:nvGrpSpPr>
        <p:grpSpPr>
          <a:xfrm>
            <a:off x="926614" y="2114789"/>
            <a:ext cx="4935847" cy="795132"/>
            <a:chOff x="3144721" y="2633868"/>
            <a:chExt cx="4935847" cy="7951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D7BB68-BB91-AEE1-C4B7-9B38AA97577B}"/>
                </a:ext>
              </a:extLst>
            </p:cNvPr>
            <p:cNvSpPr/>
            <p:nvPr/>
          </p:nvSpPr>
          <p:spPr>
            <a:xfrm>
              <a:off x="3144721" y="2696954"/>
              <a:ext cx="1716199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5417C9-00C3-02A1-B2D0-7C9C5A69237C}"/>
                </a:ext>
              </a:extLst>
            </p:cNvPr>
            <p:cNvSpPr/>
            <p:nvPr/>
          </p:nvSpPr>
          <p:spPr>
            <a:xfrm>
              <a:off x="6421258" y="2696954"/>
              <a:ext cx="1659310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63AA82-DEF2-13BC-F229-5FED6BD209A1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4860920" y="3062977"/>
              <a:ext cx="1560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401EBF-A213-85A9-7B58-2FFF19072895}"/>
                </a:ext>
              </a:extLst>
            </p:cNvPr>
            <p:cNvSpPr txBox="1"/>
            <p:nvPr/>
          </p:nvSpPr>
          <p:spPr>
            <a:xfrm>
              <a:off x="5157099" y="2633868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6E5E0B-4607-6676-0730-40ED9C8F2F73}"/>
              </a:ext>
            </a:extLst>
          </p:cNvPr>
          <p:cNvGrpSpPr/>
          <p:nvPr/>
        </p:nvGrpSpPr>
        <p:grpSpPr>
          <a:xfrm>
            <a:off x="940153" y="3827175"/>
            <a:ext cx="4878956" cy="795132"/>
            <a:chOff x="2060356" y="3795023"/>
            <a:chExt cx="4878956" cy="7951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891844-98E0-2E27-2FA5-0B3F6CD29695}"/>
                </a:ext>
              </a:extLst>
            </p:cNvPr>
            <p:cNvSpPr/>
            <p:nvPr/>
          </p:nvSpPr>
          <p:spPr>
            <a:xfrm>
              <a:off x="2060356" y="3858109"/>
              <a:ext cx="1659309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1E95E3-EDBD-4858-AD32-77AA48AB1BF2}"/>
                </a:ext>
              </a:extLst>
            </p:cNvPr>
            <p:cNvSpPr/>
            <p:nvPr/>
          </p:nvSpPr>
          <p:spPr>
            <a:xfrm>
              <a:off x="5280002" y="3858109"/>
              <a:ext cx="1659310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AFFC37C-3DFF-70FA-BE6B-490AF7E88F41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3719665" y="4224132"/>
              <a:ext cx="1560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1D2402-5182-B0EF-224E-194C4F21C450}"/>
                </a:ext>
              </a:extLst>
            </p:cNvPr>
            <p:cNvSpPr txBox="1"/>
            <p:nvPr/>
          </p:nvSpPr>
          <p:spPr>
            <a:xfrm>
              <a:off x="4015844" y="3795023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172097-690F-E382-47F6-32D96DDE2590}"/>
              </a:ext>
            </a:extLst>
          </p:cNvPr>
          <p:cNvGrpSpPr/>
          <p:nvPr/>
        </p:nvGrpSpPr>
        <p:grpSpPr>
          <a:xfrm>
            <a:off x="6425298" y="2114789"/>
            <a:ext cx="4878957" cy="795132"/>
            <a:chOff x="3324514" y="4956177"/>
            <a:chExt cx="4878957" cy="7951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6E8505-72C6-3433-34CA-E7DDD55083F0}"/>
                </a:ext>
              </a:extLst>
            </p:cNvPr>
            <p:cNvSpPr/>
            <p:nvPr/>
          </p:nvSpPr>
          <p:spPr>
            <a:xfrm>
              <a:off x="3324514" y="5019263"/>
              <a:ext cx="1659309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FF6521-0868-ACF4-CBC5-5D7E856EA666}"/>
                </a:ext>
              </a:extLst>
            </p:cNvPr>
            <p:cNvSpPr/>
            <p:nvPr/>
          </p:nvSpPr>
          <p:spPr>
            <a:xfrm>
              <a:off x="6544161" y="5019263"/>
              <a:ext cx="1659310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FBE6A6E-24AC-33AC-9764-4D501CCDA327}"/>
                </a:ext>
              </a:extLst>
            </p:cNvPr>
            <p:cNvCxnSpPr>
              <a:cxnSpLocks/>
              <a:stCxn id="50" idx="3"/>
              <a:endCxn id="51" idx="1"/>
            </p:cNvCxnSpPr>
            <p:nvPr/>
          </p:nvCxnSpPr>
          <p:spPr>
            <a:xfrm>
              <a:off x="4983823" y="5385286"/>
              <a:ext cx="1560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F9AC606-0572-DCE5-19D7-94414B1D2FA1}"/>
                </a:ext>
              </a:extLst>
            </p:cNvPr>
            <p:cNvSpPr txBox="1"/>
            <p:nvPr/>
          </p:nvSpPr>
          <p:spPr>
            <a:xfrm>
              <a:off x="5280002" y="4956177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350F58-7634-51F2-E83E-5E3671EDDE4E}"/>
              </a:ext>
            </a:extLst>
          </p:cNvPr>
          <p:cNvGrpSpPr/>
          <p:nvPr/>
        </p:nvGrpSpPr>
        <p:grpSpPr>
          <a:xfrm>
            <a:off x="6476318" y="3839251"/>
            <a:ext cx="4827937" cy="795132"/>
            <a:chOff x="2060356" y="3795023"/>
            <a:chExt cx="4827937" cy="79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E1A050-B8CC-814A-B687-51C2287101AB}"/>
                </a:ext>
              </a:extLst>
            </p:cNvPr>
            <p:cNvSpPr/>
            <p:nvPr/>
          </p:nvSpPr>
          <p:spPr>
            <a:xfrm>
              <a:off x="2060356" y="3858109"/>
              <a:ext cx="1659309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742D32D-23E8-28DE-1301-85BA69C2D06C}"/>
                </a:ext>
              </a:extLst>
            </p:cNvPr>
            <p:cNvSpPr/>
            <p:nvPr/>
          </p:nvSpPr>
          <p:spPr>
            <a:xfrm>
              <a:off x="5280002" y="3858109"/>
              <a:ext cx="1608291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291FE3-045B-F707-DA2A-B300DEE17C53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3719665" y="4224132"/>
              <a:ext cx="1560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B35997-AABC-81AB-F341-128BDA77B156}"/>
                </a:ext>
              </a:extLst>
            </p:cNvPr>
            <p:cNvSpPr txBox="1"/>
            <p:nvPr/>
          </p:nvSpPr>
          <p:spPr>
            <a:xfrm>
              <a:off x="4015844" y="3795023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103808F-D38A-5F76-89B3-2A601C49BC71}"/>
              </a:ext>
            </a:extLst>
          </p:cNvPr>
          <p:cNvSpPr txBox="1"/>
          <p:nvPr/>
        </p:nvSpPr>
        <p:spPr>
          <a:xfrm>
            <a:off x="634641" y="5612967"/>
            <a:ext cx="1114450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Takeaway: Consider interactions with </a:t>
            </a:r>
            <a:r>
              <a:rPr lang="en-US" sz="3200" b="1" dirty="0">
                <a:solidFill>
                  <a:schemeClr val="tx1"/>
                </a:solidFill>
              </a:rPr>
              <a:t>at-least one prefetch</a:t>
            </a:r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708F7FE8-0BEF-A3C1-9FF8-7D6AB260F41F}"/>
              </a:ext>
            </a:extLst>
          </p:cNvPr>
          <p:cNvSpPr/>
          <p:nvPr/>
        </p:nvSpPr>
        <p:spPr>
          <a:xfrm>
            <a:off x="6206893" y="3098673"/>
            <a:ext cx="5519846" cy="2315221"/>
          </a:xfrm>
          <a:prstGeom prst="mathMultiply">
            <a:avLst>
              <a:gd name="adj1" fmla="val 3778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CCFE0E-1D7D-9BAC-634A-41DEF5CE6E3E}"/>
              </a:ext>
            </a:extLst>
          </p:cNvPr>
          <p:cNvSpPr txBox="1"/>
          <p:nvPr/>
        </p:nvSpPr>
        <p:spPr>
          <a:xfrm>
            <a:off x="4645507" y="2996219"/>
            <a:ext cx="2939562" cy="10215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745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06660" y="37635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Goal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312BA-A16C-5E7A-8952-9EA01D29E240}"/>
              </a:ext>
            </a:extLst>
          </p:cNvPr>
          <p:cNvSpPr txBox="1"/>
          <p:nvPr/>
        </p:nvSpPr>
        <p:spPr>
          <a:xfrm>
            <a:off x="1330822" y="1742288"/>
            <a:ext cx="938140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360" dirty="0"/>
              <a:t>Capture interaction b/w cache management techniques &amp; cache prefetchers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E788C3-DA6E-584C-73D9-20521A4EAFFF}"/>
              </a:ext>
            </a:extLst>
          </p:cNvPr>
          <p:cNvSpPr/>
          <p:nvPr/>
        </p:nvSpPr>
        <p:spPr>
          <a:xfrm>
            <a:off x="1198086" y="3210997"/>
            <a:ext cx="3937820" cy="11264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At least one prefetch block in an interaction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048A2E-9FAC-7438-61AB-FEDDB5D0A791}"/>
              </a:ext>
            </a:extLst>
          </p:cNvPr>
          <p:cNvSpPr/>
          <p:nvPr/>
        </p:nvSpPr>
        <p:spPr>
          <a:xfrm>
            <a:off x="7093560" y="4885303"/>
            <a:ext cx="3937820" cy="112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management decision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1DC8F5-DDBD-0FCF-0FDA-14AE41AE4270}"/>
              </a:ext>
            </a:extLst>
          </p:cNvPr>
          <p:cNvSpPr/>
          <p:nvPr/>
        </p:nvSpPr>
        <p:spPr>
          <a:xfrm>
            <a:off x="1198086" y="4885304"/>
            <a:ext cx="3937820" cy="112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Evictions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CB1791-B227-F15B-A3BB-E96EB756A271}"/>
              </a:ext>
            </a:extLst>
          </p:cNvPr>
          <p:cNvSpPr/>
          <p:nvPr/>
        </p:nvSpPr>
        <p:spPr>
          <a:xfrm>
            <a:off x="7056094" y="3232275"/>
            <a:ext cx="3937820" cy="11264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Prefetching decisions</a:t>
            </a:r>
            <a:endParaRPr lang="en-US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4DBE80-1BCC-F2C9-AD4B-DA7B2D968B91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5135906" y="3774228"/>
            <a:ext cx="1920188" cy="21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03DAE-42FB-B136-BB4E-26F604ECD8BE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135906" y="5448534"/>
            <a:ext cx="19576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AD2594-CB4F-7274-104D-ACFF9D1ADE7B}"/>
              </a:ext>
            </a:extLst>
          </p:cNvPr>
          <p:cNvSpPr txBox="1"/>
          <p:nvPr/>
        </p:nvSpPr>
        <p:spPr>
          <a:xfrm>
            <a:off x="5378496" y="3298511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51146-1BA1-48A0-14AE-6FA5E1A7BDD9}"/>
              </a:ext>
            </a:extLst>
          </p:cNvPr>
          <p:cNvSpPr txBox="1"/>
          <p:nvPr/>
        </p:nvSpPr>
        <p:spPr>
          <a:xfrm>
            <a:off x="5397229" y="4912561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Captures</a:t>
            </a:r>
          </a:p>
        </p:txBody>
      </p:sp>
    </p:spTree>
    <p:extLst>
      <p:ext uri="{BB962C8B-B14F-4D97-AF65-F5344CB8AC3E}">
        <p14:creationId xmlns:p14="http://schemas.microsoft.com/office/powerpoint/2010/main" val="36207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4885" y="405848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Ways to identify interactions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793E8-1443-4BF1-8185-9266A144B522}"/>
              </a:ext>
            </a:extLst>
          </p:cNvPr>
          <p:cNvSpPr txBox="1"/>
          <p:nvPr/>
        </p:nvSpPr>
        <p:spPr>
          <a:xfrm>
            <a:off x="901691" y="3682503"/>
            <a:ext cx="8293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Techniques used:</a:t>
            </a:r>
          </a:p>
          <a:p>
            <a:pPr marL="1084263" indent="-685800">
              <a:buFont typeface="Wingdings" panose="05000000000000000000" pitchFamily="2" charset="2"/>
              <a:buChar char="Ø"/>
            </a:pPr>
            <a:r>
              <a:rPr lang="en-US" sz="4800" dirty="0"/>
              <a:t>Predictor based</a:t>
            </a:r>
          </a:p>
          <a:p>
            <a:pPr marL="1084263" indent="-685800">
              <a:buFont typeface="Wingdings" panose="05000000000000000000" pitchFamily="2" charset="2"/>
              <a:buChar char="Ø"/>
            </a:pPr>
            <a:r>
              <a:rPr lang="en-US" sz="4800" dirty="0"/>
              <a:t>Future access based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76CCE-27DA-6686-CD49-D22CBD865DB2}"/>
              </a:ext>
            </a:extLst>
          </p:cNvPr>
          <p:cNvSpPr txBox="1"/>
          <p:nvPr/>
        </p:nvSpPr>
        <p:spPr>
          <a:xfrm>
            <a:off x="901691" y="1940380"/>
            <a:ext cx="10636103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Problem: correctly identify blocks to be 			    useful/dead</a:t>
            </a:r>
          </a:p>
        </p:txBody>
      </p:sp>
    </p:spTree>
    <p:extLst>
      <p:ext uri="{BB962C8B-B14F-4D97-AF65-F5344CB8AC3E}">
        <p14:creationId xmlns:p14="http://schemas.microsoft.com/office/powerpoint/2010/main" val="2619934810"/>
      </p:ext>
    </p:extLst>
  </p:cSld>
  <p:clrMapOvr>
    <a:masterClrMapping/>
  </p:clrMapOvr>
</p:sld>
</file>

<file path=ppt/theme/theme1.xml><?xml version="1.0" encoding="utf-8"?>
<a:theme xmlns:a="http://schemas.openxmlformats.org/drawingml/2006/main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11539</TotalTime>
  <Words>1278</Words>
  <Application>Microsoft Office PowerPoint</Application>
  <PresentationFormat>Widescreen</PresentationFormat>
  <Paragraphs>340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Cambria</vt:lpstr>
      <vt:lpstr>Wingdings</vt:lpstr>
      <vt:lpstr>Arial</vt:lpstr>
      <vt:lpstr>Calibri</vt:lpstr>
      <vt:lpstr>Courier Prime</vt:lpstr>
      <vt:lpstr>Cambria Math</vt:lpstr>
      <vt:lpstr>cs773</vt:lpstr>
      <vt:lpstr>CS-773 Project  Microarchitecture interactions in multicore systems   Sumon Nath Profetcher(#7) sumon@cse.iitb.ac.in</vt:lpstr>
      <vt:lpstr>Background</vt:lpstr>
      <vt:lpstr>Previous ideas</vt:lpstr>
      <vt:lpstr>Idea</vt:lpstr>
      <vt:lpstr>Interactions</vt:lpstr>
      <vt:lpstr>Interactions</vt:lpstr>
      <vt:lpstr>Where does prefetcher comes in?</vt:lpstr>
      <vt:lpstr>Goal</vt:lpstr>
      <vt:lpstr>Ways to identify interactions</vt:lpstr>
      <vt:lpstr>Predictor based</vt:lpstr>
      <vt:lpstr>Predictor results - LLC</vt:lpstr>
      <vt:lpstr>Predictor results - LLC</vt:lpstr>
      <vt:lpstr>Pros &amp; cons</vt:lpstr>
      <vt:lpstr>Future access based</vt:lpstr>
      <vt:lpstr>Future access based</vt:lpstr>
      <vt:lpstr>Future access based</vt:lpstr>
      <vt:lpstr>Future access based</vt:lpstr>
      <vt:lpstr>Future access based</vt:lpstr>
      <vt:lpstr>True interactions at LLC</vt:lpstr>
      <vt:lpstr>True interactions at LLC</vt:lpstr>
      <vt:lpstr>Breakdown of neg interactions</vt:lpstr>
      <vt:lpstr>Breakdown of neg interactions</vt:lpstr>
      <vt:lpstr>Ideal performance improvement</vt:lpstr>
      <vt:lpstr>Methodology</vt:lpstr>
      <vt:lpstr>Additional penalty</vt:lpstr>
      <vt:lpstr>Out-of-order CPU</vt:lpstr>
      <vt:lpstr>Additional penalty - Fixed</vt:lpstr>
      <vt:lpstr>CPU cycles saved</vt:lpstr>
      <vt:lpstr>Performance improvement</vt:lpstr>
      <vt:lpstr>Multicore systems</vt:lpstr>
      <vt:lpstr>Performance improvement : IPCP (low DRAM Bandwidth, baseline: LRU, no pref)</vt:lpstr>
      <vt:lpstr>Performance improvement : SPP (low DRAM BW , baseline: LRU, no pref)</vt:lpstr>
      <vt:lpstr>Performance improvement : IP-stride &amp; Next-line (low DRAM BW , baseline: LRU, no pref)</vt:lpstr>
      <vt:lpstr>Performance improvement : IPCP (low DRAM Bandwidth, baseline: LRU, no pref)</vt:lpstr>
      <vt:lpstr>Performance improvement : SPP (low DRAM BW , baseline: LRU, no pref)</vt:lpstr>
      <vt:lpstr>Performance improvement : IP-stride &amp; Next-line (low DRAM BW , baseline: LRU, no pref)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CS-773 Paper Presentation  Improving the Utilization of  Micro-operation Caches in x86 Processors   Sumon Nath Hyperthreads(#6) sumon@cse.iitb.ac.in</dc:title>
  <dc:creator>Sumon Nath</dc:creator>
  <cp:lastModifiedBy>Sumon Nath</cp:lastModifiedBy>
  <cp:revision>120</cp:revision>
  <dcterms:modified xsi:type="dcterms:W3CDTF">2022-05-05T03:24:00Z</dcterms:modified>
</cp:coreProperties>
</file>