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9" r:id="rId10"/>
    <p:sldId id="321" r:id="rId11"/>
    <p:sldId id="316" r:id="rId12"/>
    <p:sldId id="323" r:id="rId13"/>
    <p:sldId id="325" r:id="rId14"/>
    <p:sldId id="317" r:id="rId15"/>
    <p:sldId id="327" r:id="rId16"/>
    <p:sldId id="326" r:id="rId17"/>
    <p:sldId id="318" r:id="rId18"/>
    <p:sldId id="322" r:id="rId19"/>
    <p:sldId id="329" r:id="rId20"/>
    <p:sldId id="332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30" r:id="rId29"/>
    <p:sldId id="339" r:id="rId30"/>
    <p:sldId id="328" r:id="rId31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Courier Prime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D8E"/>
    <a:srgbClr val="D3A7FF"/>
    <a:srgbClr val="D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7" autoAdjust="0"/>
  </p:normalViewPr>
  <p:slideViewPr>
    <p:cSldViewPr snapToGrid="0">
      <p:cViewPr varScale="1">
        <p:scale>
          <a:sx n="82" d="100"/>
          <a:sy n="82" d="100"/>
        </p:scale>
        <p:origin x="972" y="84"/>
      </p:cViewPr>
      <p:guideLst>
        <p:guide orient="horz" pos="1800"/>
        <p:guide pos="2880"/>
        <p:guide orient="horz" pos="3324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UMON\Dropbox\PC\Desktop\Champsim%20data\Microarchitecture%20interactions\window_neg_breakdown\ipcp\IPCP_LRU_LLC_ineraction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UMON\Dropbox\PC\Desktop\Champsim%20data\Microarchitecture%20interactions\window_neg_breakdown\ipcp\IPCP_LRU_LLC_ineraction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UMON\Dropbox\PC\Desktop\Champsim%20data\Microarchitecture%20interactions\micro_interaction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UMON\Dropbox\PC\Desktop\Champsim%20data\Microarchitecture%20interactions\micro_interaction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UMON\Dropbox\PC\Desktop\Champsim%20data\Microarchitecture%20interactions\micro_interaction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UMON\Dropbox\PC\Desktop\Champsim%20data\Microarchitecture%20interactions\micro_inter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16658446851811E-2"/>
          <c:y val="0.14592575737875438"/>
          <c:w val="0.91165104901844085"/>
          <c:h val="0.340254193212846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IPCP_LRU_LLC_ineractions!$E$1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IPCP_LRU_LLC_ineractions!$A$2:$A$46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IPCP_LRU_LLC_ineractions!$E$2:$E$46</c:f>
              <c:numCache>
                <c:formatCode>General</c:formatCode>
                <c:ptCount val="45"/>
                <c:pt idx="0">
                  <c:v>0.91234499999999996</c:v>
                </c:pt>
                <c:pt idx="1">
                  <c:v>6.6418800000000002E-3</c:v>
                </c:pt>
                <c:pt idx="2">
                  <c:v>4.4839600000000004E-3</c:v>
                </c:pt>
                <c:pt idx="3">
                  <c:v>1.8322399999999999E-2</c:v>
                </c:pt>
                <c:pt idx="4">
                  <c:v>8.4539699999999999E-3</c:v>
                </c:pt>
                <c:pt idx="5">
                  <c:v>8.3589600000000003E-3</c:v>
                </c:pt>
                <c:pt idx="6">
                  <c:v>1.3427700000000001E-2</c:v>
                </c:pt>
                <c:pt idx="7">
                  <c:v>3.9138600000000002E-4</c:v>
                </c:pt>
                <c:pt idx="8">
                  <c:v>0.95817399999999997</c:v>
                </c:pt>
                <c:pt idx="9">
                  <c:v>1.24128E-2</c:v>
                </c:pt>
                <c:pt idx="10">
                  <c:v>1.1719500000000001E-2</c:v>
                </c:pt>
                <c:pt idx="11">
                  <c:v>4.3423300000000001E-3</c:v>
                </c:pt>
                <c:pt idx="12">
                  <c:v>7.6470300000000005E-2</c:v>
                </c:pt>
                <c:pt idx="13">
                  <c:v>6.4991500000000004E-3</c:v>
                </c:pt>
                <c:pt idx="14">
                  <c:v>0.17302400000000001</c:v>
                </c:pt>
                <c:pt idx="15">
                  <c:v>0.37659700000000002</c:v>
                </c:pt>
                <c:pt idx="16">
                  <c:v>0.10268099999999999</c:v>
                </c:pt>
                <c:pt idx="17">
                  <c:v>4.42652</c:v>
                </c:pt>
                <c:pt idx="18">
                  <c:v>1.7418100000000001</c:v>
                </c:pt>
                <c:pt idx="19">
                  <c:v>1.6731199999999999</c:v>
                </c:pt>
                <c:pt idx="20">
                  <c:v>0.104918</c:v>
                </c:pt>
                <c:pt idx="21">
                  <c:v>3.4214500000000002E-2</c:v>
                </c:pt>
                <c:pt idx="22">
                  <c:v>5.9472800000000001E-3</c:v>
                </c:pt>
                <c:pt idx="23">
                  <c:v>1.6811599999999999E-2</c:v>
                </c:pt>
                <c:pt idx="24">
                  <c:v>6.23581E-2</c:v>
                </c:pt>
                <c:pt idx="25">
                  <c:v>7.6112899999999997E-2</c:v>
                </c:pt>
                <c:pt idx="26">
                  <c:v>6.9041699999999998E-2</c:v>
                </c:pt>
                <c:pt idx="27">
                  <c:v>1.20336E-2</c:v>
                </c:pt>
                <c:pt idx="28">
                  <c:v>0.367176</c:v>
                </c:pt>
                <c:pt idx="29">
                  <c:v>4.5241500000000002E-3</c:v>
                </c:pt>
                <c:pt idx="30">
                  <c:v>1.7917300000000001E-2</c:v>
                </c:pt>
                <c:pt idx="31">
                  <c:v>0.34638000000000002</c:v>
                </c:pt>
                <c:pt idx="32">
                  <c:v>2.3264199999999999E-2</c:v>
                </c:pt>
                <c:pt idx="33">
                  <c:v>9.2782200000000002E-4</c:v>
                </c:pt>
                <c:pt idx="34">
                  <c:v>8.0395299999999996E-3</c:v>
                </c:pt>
                <c:pt idx="35">
                  <c:v>1.1597700000000001E-3</c:v>
                </c:pt>
                <c:pt idx="36">
                  <c:v>2.6339800000000002E-3</c:v>
                </c:pt>
                <c:pt idx="37">
                  <c:v>7.6861899999999999E-3</c:v>
                </c:pt>
                <c:pt idx="38">
                  <c:v>2.0646600000000001E-2</c:v>
                </c:pt>
                <c:pt idx="39">
                  <c:v>3.8294399999999999E-3</c:v>
                </c:pt>
                <c:pt idx="40">
                  <c:v>9.2796200000000006E-3</c:v>
                </c:pt>
                <c:pt idx="41">
                  <c:v>7.6568799999999996E-3</c:v>
                </c:pt>
                <c:pt idx="42">
                  <c:v>3.7843299999999998E-3</c:v>
                </c:pt>
                <c:pt idx="43">
                  <c:v>0.91638699999999995</c:v>
                </c:pt>
                <c:pt idx="44">
                  <c:v>0.28769376881818182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F-4D3C-9A42-D46E6BCA7D32}"/>
            </c:ext>
          </c:extLst>
        </c:ser>
        <c:ser>
          <c:idx val="1"/>
          <c:order val="1"/>
          <c:tx>
            <c:strRef>
              <c:f>IPCP_LRU_LLC_ineractions!$F$1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IPCP_LRU_LLC_ineractions!$A$2:$A$46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IPCP_LRU_LLC_ineractions!$F$2:$F$46</c:f>
              <c:numCache>
                <c:formatCode>General</c:formatCode>
                <c:ptCount val="45"/>
                <c:pt idx="0">
                  <c:v>67.765199999999993</c:v>
                </c:pt>
                <c:pt idx="1">
                  <c:v>99.417199999999994</c:v>
                </c:pt>
                <c:pt idx="2">
                  <c:v>99.015100000000004</c:v>
                </c:pt>
                <c:pt idx="3">
                  <c:v>96.674099999999996</c:v>
                </c:pt>
                <c:pt idx="4">
                  <c:v>96.897099999999995</c:v>
                </c:pt>
                <c:pt idx="5">
                  <c:v>96.930999999999997</c:v>
                </c:pt>
                <c:pt idx="6">
                  <c:v>69.207800000000006</c:v>
                </c:pt>
                <c:pt idx="7">
                  <c:v>99.581100000000006</c:v>
                </c:pt>
                <c:pt idx="8">
                  <c:v>83.025400000000005</c:v>
                </c:pt>
                <c:pt idx="9">
                  <c:v>82.269499999999994</c:v>
                </c:pt>
                <c:pt idx="10">
                  <c:v>85.046099999999996</c:v>
                </c:pt>
                <c:pt idx="11">
                  <c:v>60.307299999999998</c:v>
                </c:pt>
                <c:pt idx="12">
                  <c:v>82.311000000000007</c:v>
                </c:pt>
                <c:pt idx="13">
                  <c:v>71.530600000000007</c:v>
                </c:pt>
                <c:pt idx="14">
                  <c:v>80.852599999999995</c:v>
                </c:pt>
                <c:pt idx="15">
                  <c:v>78.412499999999994</c:v>
                </c:pt>
                <c:pt idx="16">
                  <c:v>72.440299999999993</c:v>
                </c:pt>
                <c:pt idx="17">
                  <c:v>84.897199999999998</c:v>
                </c:pt>
                <c:pt idx="18">
                  <c:v>74.366500000000002</c:v>
                </c:pt>
                <c:pt idx="19">
                  <c:v>74.426400000000001</c:v>
                </c:pt>
                <c:pt idx="20">
                  <c:v>55.9086</c:v>
                </c:pt>
                <c:pt idx="21">
                  <c:v>56.301400000000001</c:v>
                </c:pt>
                <c:pt idx="22">
                  <c:v>57.434899999999999</c:v>
                </c:pt>
                <c:pt idx="23">
                  <c:v>56.338999999999999</c:v>
                </c:pt>
                <c:pt idx="24">
                  <c:v>66.654499999999999</c:v>
                </c:pt>
                <c:pt idx="25">
                  <c:v>68.186700000000002</c:v>
                </c:pt>
                <c:pt idx="26">
                  <c:v>89.685599999999994</c:v>
                </c:pt>
                <c:pt idx="27">
                  <c:v>74.844499999999996</c:v>
                </c:pt>
                <c:pt idx="28">
                  <c:v>67.300700000000006</c:v>
                </c:pt>
                <c:pt idx="29">
                  <c:v>99.412700000000001</c:v>
                </c:pt>
                <c:pt idx="30">
                  <c:v>98.1905</c:v>
                </c:pt>
                <c:pt idx="31">
                  <c:v>79.738600000000005</c:v>
                </c:pt>
                <c:pt idx="32">
                  <c:v>85.4542</c:v>
                </c:pt>
                <c:pt idx="33">
                  <c:v>99.665999999999997</c:v>
                </c:pt>
                <c:pt idx="34">
                  <c:v>99.674000000000007</c:v>
                </c:pt>
                <c:pt idx="35">
                  <c:v>99.661600000000007</c:v>
                </c:pt>
                <c:pt idx="36">
                  <c:v>74.619799999999998</c:v>
                </c:pt>
                <c:pt idx="37">
                  <c:v>78.829800000000006</c:v>
                </c:pt>
                <c:pt idx="38">
                  <c:v>78.390500000000003</c:v>
                </c:pt>
                <c:pt idx="39">
                  <c:v>71.443899999999999</c:v>
                </c:pt>
                <c:pt idx="40">
                  <c:v>66.450900000000004</c:v>
                </c:pt>
                <c:pt idx="41">
                  <c:v>96.623999999999995</c:v>
                </c:pt>
                <c:pt idx="42">
                  <c:v>77.987499999999997</c:v>
                </c:pt>
                <c:pt idx="43">
                  <c:v>71.894800000000004</c:v>
                </c:pt>
                <c:pt idx="44">
                  <c:v>80.13792500000001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7F-4D3C-9A42-D46E6BCA7D32}"/>
            </c:ext>
          </c:extLst>
        </c:ser>
        <c:ser>
          <c:idx val="2"/>
          <c:order val="2"/>
          <c:tx>
            <c:strRef>
              <c:f>IPCP_LRU_LLC_ineractions!$G$1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IPCP_LRU_LLC_ineractions!$A$2:$A$46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IPCP_LRU_LLC_ineractions!$G$2:$G$46</c:f>
              <c:numCache>
                <c:formatCode>General</c:formatCode>
                <c:ptCount val="45"/>
                <c:pt idx="0">
                  <c:v>31.322500000000002</c:v>
                </c:pt>
                <c:pt idx="1">
                  <c:v>0.576183</c:v>
                </c:pt>
                <c:pt idx="2">
                  <c:v>0.98042899999999999</c:v>
                </c:pt>
                <c:pt idx="3">
                  <c:v>3.3075399999999999</c:v>
                </c:pt>
                <c:pt idx="4">
                  <c:v>3.0944699999999998</c:v>
                </c:pt>
                <c:pt idx="5">
                  <c:v>3.06067</c:v>
                </c:pt>
                <c:pt idx="6">
                  <c:v>30.7788</c:v>
                </c:pt>
                <c:pt idx="7">
                  <c:v>0.41852200000000001</c:v>
                </c:pt>
                <c:pt idx="8">
                  <c:v>16.016400000000001</c:v>
                </c:pt>
                <c:pt idx="9">
                  <c:v>17.7181</c:v>
                </c:pt>
                <c:pt idx="10">
                  <c:v>14.9422</c:v>
                </c:pt>
                <c:pt idx="11">
                  <c:v>39.688299999999998</c:v>
                </c:pt>
                <c:pt idx="12">
                  <c:v>17.612500000000001</c:v>
                </c:pt>
                <c:pt idx="13">
                  <c:v>28.462900000000001</c:v>
                </c:pt>
                <c:pt idx="14">
                  <c:v>18.974399999999999</c:v>
                </c:pt>
                <c:pt idx="15">
                  <c:v>21.210899999999999</c:v>
                </c:pt>
                <c:pt idx="16">
                  <c:v>27.457000000000001</c:v>
                </c:pt>
                <c:pt idx="17">
                  <c:v>10.676299999999999</c:v>
                </c:pt>
                <c:pt idx="18">
                  <c:v>23.8917</c:v>
                </c:pt>
                <c:pt idx="19">
                  <c:v>23.900500000000001</c:v>
                </c:pt>
                <c:pt idx="20">
                  <c:v>43.986499999999999</c:v>
                </c:pt>
                <c:pt idx="21">
                  <c:v>43.664299999999997</c:v>
                </c:pt>
                <c:pt idx="22">
                  <c:v>42.559199999999997</c:v>
                </c:pt>
                <c:pt idx="23">
                  <c:v>43.644199999999998</c:v>
                </c:pt>
                <c:pt idx="24">
                  <c:v>33.283200000000001</c:v>
                </c:pt>
                <c:pt idx="25">
                  <c:v>31.737200000000001</c:v>
                </c:pt>
                <c:pt idx="26">
                  <c:v>10.2454</c:v>
                </c:pt>
                <c:pt idx="27">
                  <c:v>25.1434</c:v>
                </c:pt>
                <c:pt idx="28">
                  <c:v>32.332099999999997</c:v>
                </c:pt>
                <c:pt idx="29">
                  <c:v>0.58277400000000001</c:v>
                </c:pt>
                <c:pt idx="30">
                  <c:v>1.79155</c:v>
                </c:pt>
                <c:pt idx="31">
                  <c:v>19.914999999999999</c:v>
                </c:pt>
                <c:pt idx="32">
                  <c:v>14.522600000000001</c:v>
                </c:pt>
                <c:pt idx="33">
                  <c:v>0.333088</c:v>
                </c:pt>
                <c:pt idx="34">
                  <c:v>0.317969</c:v>
                </c:pt>
                <c:pt idx="35">
                  <c:v>0.33726200000000001</c:v>
                </c:pt>
                <c:pt idx="36">
                  <c:v>25.377500000000001</c:v>
                </c:pt>
                <c:pt idx="37">
                  <c:v>21.162500000000001</c:v>
                </c:pt>
                <c:pt idx="38">
                  <c:v>21.588899999999999</c:v>
                </c:pt>
                <c:pt idx="39">
                  <c:v>28.552299999999999</c:v>
                </c:pt>
                <c:pt idx="40">
                  <c:v>33.5398</c:v>
                </c:pt>
                <c:pt idx="41">
                  <c:v>3.3683800000000002</c:v>
                </c:pt>
                <c:pt idx="42">
                  <c:v>22.008700000000001</c:v>
                </c:pt>
                <c:pt idx="43">
                  <c:v>27.188800000000001</c:v>
                </c:pt>
                <c:pt idx="44">
                  <c:v>19.57438493181818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7F-4D3C-9A42-D46E6BCA7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Benchmarks</a:t>
                </a:r>
              </a:p>
            </c:rich>
          </c:tx>
          <c:layout>
            <c:manualLayout>
              <c:xMode val="edge"/>
              <c:yMode val="edge"/>
              <c:x val="0.48518302229637839"/>
              <c:y val="0.878129995806953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Interactions(%)</a:t>
                </a:r>
              </a:p>
            </c:rich>
          </c:tx>
          <c:layout>
            <c:manualLayout>
              <c:xMode val="edge"/>
              <c:yMode val="edge"/>
              <c:x val="1.0997241913694538E-3"/>
              <c:y val="0.15033040333045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IPCP_LRU_LLC_negative!$B$1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IPCP_LRU_LLC_negative!$A$2:$A$46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IPCP_LRU_LLC_negative!$B$2:$B$46</c:f>
              <c:numCache>
                <c:formatCode>General</c:formatCode>
                <c:ptCount val="45"/>
                <c:pt idx="0">
                  <c:v>0.111691</c:v>
                </c:pt>
                <c:pt idx="1">
                  <c:v>0</c:v>
                </c:pt>
                <c:pt idx="2">
                  <c:v>0</c:v>
                </c:pt>
                <c:pt idx="3">
                  <c:v>2.9384000000000002E-4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1.6084600000000001E-2</c:v>
                </c:pt>
                <c:pt idx="9">
                  <c:v>1.5495800000000001E-2</c:v>
                </c:pt>
                <c:pt idx="10" formatCode="0.00E+00">
                  <c:v>7.9522600000000003E-5</c:v>
                </c:pt>
                <c:pt idx="11">
                  <c:v>5.7413199999999998E-2</c:v>
                </c:pt>
                <c:pt idx="12">
                  <c:v>1.0175699999999999E-4</c:v>
                </c:pt>
                <c:pt idx="13">
                  <c:v>1.0452700000000001E-3</c:v>
                </c:pt>
                <c:pt idx="14">
                  <c:v>4.2890499999999998E-2</c:v>
                </c:pt>
                <c:pt idx="15">
                  <c:v>2.21195E-2</c:v>
                </c:pt>
                <c:pt idx="16">
                  <c:v>4.0787400000000001E-2</c:v>
                </c:pt>
                <c:pt idx="17">
                  <c:v>3.30145E-4</c:v>
                </c:pt>
                <c:pt idx="18">
                  <c:v>0</c:v>
                </c:pt>
                <c:pt idx="19">
                  <c:v>1.24406E-3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5.97887E-2</c:v>
                </c:pt>
                <c:pt idx="25">
                  <c:v>6.3575499999999993E-2</c:v>
                </c:pt>
                <c:pt idx="26">
                  <c:v>1.3861699999999999E-2</c:v>
                </c:pt>
                <c:pt idx="27">
                  <c:v>2.82454E-2</c:v>
                </c:pt>
                <c:pt idx="28">
                  <c:v>6.1438599999999997E-4</c:v>
                </c:pt>
                <c:pt idx="29">
                  <c:v>1.58752E-3</c:v>
                </c:pt>
                <c:pt idx="30">
                  <c:v>2.6591800000000001E-3</c:v>
                </c:pt>
                <c:pt idx="31">
                  <c:v>2.3694200000000001E-3</c:v>
                </c:pt>
                <c:pt idx="32">
                  <c:v>3.00022E-2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0.765625</c:v>
                </c:pt>
                <c:pt idx="41">
                  <c:v>0</c:v>
                </c:pt>
                <c:pt idx="42">
                  <c:v>0</c:v>
                </c:pt>
                <c:pt idx="43">
                  <c:v>0.24457300000000001</c:v>
                </c:pt>
                <c:pt idx="44">
                  <c:v>3.4601786377272729E-2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D-46BD-85E2-EAA5FDCF21BE}"/>
            </c:ext>
          </c:extLst>
        </c:ser>
        <c:ser>
          <c:idx val="1"/>
          <c:order val="1"/>
          <c:tx>
            <c:strRef>
              <c:f>IPCP_LRU_LLC_negative!$C$1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IPCP_LRU_LLC_negative!$A$2:$A$46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IPCP_LRU_LLC_negative!$C$2:$C$46</c:f>
              <c:numCache>
                <c:formatCode>General</c:formatCode>
                <c:ptCount val="45"/>
                <c:pt idx="0">
                  <c:v>9.96166E-2</c:v>
                </c:pt>
                <c:pt idx="1">
                  <c:v>0</c:v>
                </c:pt>
                <c:pt idx="2">
                  <c:v>1.9329199999999999E-4</c:v>
                </c:pt>
                <c:pt idx="3">
                  <c:v>4.9952800000000004E-3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5.2083600000000001E-2</c:v>
                </c:pt>
                <c:pt idx="9">
                  <c:v>2.5078699999999999E-2</c:v>
                </c:pt>
                <c:pt idx="10" formatCode="0.00E+00">
                  <c:v>9.0882899999999997E-5</c:v>
                </c:pt>
                <c:pt idx="11">
                  <c:v>2.4506400000000001E-2</c:v>
                </c:pt>
                <c:pt idx="12">
                  <c:v>5.0878499999999999E-4</c:v>
                </c:pt>
                <c:pt idx="13">
                  <c:v>1.0452700000000001E-3</c:v>
                </c:pt>
                <c:pt idx="14">
                  <c:v>9.9070900000000003E-2</c:v>
                </c:pt>
                <c:pt idx="15">
                  <c:v>4.7701500000000001E-2</c:v>
                </c:pt>
                <c:pt idx="16">
                  <c:v>4.9469899999999997E-2</c:v>
                </c:pt>
                <c:pt idx="17">
                  <c:v>6.9330499999999996E-3</c:v>
                </c:pt>
                <c:pt idx="18">
                  <c:v>0</c:v>
                </c:pt>
                <c:pt idx="19">
                  <c:v>1.24406E-3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6.1079099999999997E-2</c:v>
                </c:pt>
                <c:pt idx="25">
                  <c:v>5.8749599999999999E-2</c:v>
                </c:pt>
                <c:pt idx="26">
                  <c:v>4.1502600000000001E-2</c:v>
                </c:pt>
                <c:pt idx="27">
                  <c:v>4.34545E-2</c:v>
                </c:pt>
                <c:pt idx="28">
                  <c:v>1.33117E-3</c:v>
                </c:pt>
                <c:pt idx="29">
                  <c:v>6.2442299999999999E-3</c:v>
                </c:pt>
                <c:pt idx="30">
                  <c:v>3.5761399999999998E-3</c:v>
                </c:pt>
                <c:pt idx="31">
                  <c:v>1.50064E-2</c:v>
                </c:pt>
                <c:pt idx="32">
                  <c:v>8.3987599999999996E-2</c:v>
                </c:pt>
                <c:pt idx="33">
                  <c:v>6.9819900000000004E-4</c:v>
                </c:pt>
                <c:pt idx="34">
                  <c:v>0</c:v>
                </c:pt>
                <c:pt idx="35">
                  <c:v>6.9822700000000005E-4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0.415296</c:v>
                </c:pt>
                <c:pt idx="41">
                  <c:v>0</c:v>
                </c:pt>
                <c:pt idx="42">
                  <c:v>0</c:v>
                </c:pt>
                <c:pt idx="43">
                  <c:v>0.27704800000000002</c:v>
                </c:pt>
                <c:pt idx="44">
                  <c:v>3.2300226952272727E-2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D-46BD-85E2-EAA5FDCF21BE}"/>
            </c:ext>
          </c:extLst>
        </c:ser>
        <c:ser>
          <c:idx val="2"/>
          <c:order val="2"/>
          <c:tx>
            <c:strRef>
              <c:f>IPCP_LRU_LLC_negative!$D$1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IPCP_LRU_LLC_negative!$A$2:$A$46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IPCP_LRU_LLC_negative!$D$2:$D$46</c:f>
              <c:numCache>
                <c:formatCode>General</c:formatCode>
                <c:ptCount val="45"/>
                <c:pt idx="0">
                  <c:v>0.76070899999999997</c:v>
                </c:pt>
                <c:pt idx="1">
                  <c:v>4.4538800000000001E-4</c:v>
                </c:pt>
                <c:pt idx="2">
                  <c:v>9.6646199999999996E-4</c:v>
                </c:pt>
                <c:pt idx="3">
                  <c:v>1.8952699999999999E-2</c:v>
                </c:pt>
                <c:pt idx="4">
                  <c:v>0</c:v>
                </c:pt>
                <c:pt idx="5">
                  <c:v>1.10559E-4</c:v>
                </c:pt>
                <c:pt idx="6">
                  <c:v>0</c:v>
                </c:pt>
                <c:pt idx="7">
                  <c:v>1.04809E-3</c:v>
                </c:pt>
                <c:pt idx="8">
                  <c:v>1.0046200000000001</c:v>
                </c:pt>
                <c:pt idx="9">
                  <c:v>6.2186999999999997E-3</c:v>
                </c:pt>
                <c:pt idx="10">
                  <c:v>2.5674399999999998E-3</c:v>
                </c:pt>
                <c:pt idx="11">
                  <c:v>0.62219800000000003</c:v>
                </c:pt>
                <c:pt idx="12">
                  <c:v>3.3919000000000001E-4</c:v>
                </c:pt>
                <c:pt idx="13">
                  <c:v>1.3669000000000001E-3</c:v>
                </c:pt>
                <c:pt idx="14">
                  <c:v>1.4283699999999999</c:v>
                </c:pt>
                <c:pt idx="15">
                  <c:v>0.61319500000000005</c:v>
                </c:pt>
                <c:pt idx="16">
                  <c:v>0.78535900000000003</c:v>
                </c:pt>
                <c:pt idx="17">
                  <c:v>2.31102E-3</c:v>
                </c:pt>
                <c:pt idx="18">
                  <c:v>2.6600700000000001E-3</c:v>
                </c:pt>
                <c:pt idx="19">
                  <c:v>9.9524799999999997E-3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1.9006399999999999E-4</c:v>
                </c:pt>
                <c:pt idx="24">
                  <c:v>0.61014599999999997</c:v>
                </c:pt>
                <c:pt idx="25">
                  <c:v>0.57952300000000001</c:v>
                </c:pt>
                <c:pt idx="26">
                  <c:v>1.6584499999999999E-2</c:v>
                </c:pt>
                <c:pt idx="27">
                  <c:v>1.12982E-2</c:v>
                </c:pt>
                <c:pt idx="28">
                  <c:v>8.9085899999999992E-3</c:v>
                </c:pt>
                <c:pt idx="29">
                  <c:v>3.3126200000000001E-2</c:v>
                </c:pt>
                <c:pt idx="30">
                  <c:v>3.0443000000000001E-2</c:v>
                </c:pt>
                <c:pt idx="31">
                  <c:v>0.237732</c:v>
                </c:pt>
                <c:pt idx="32">
                  <c:v>0.239647</c:v>
                </c:pt>
                <c:pt idx="33">
                  <c:v>0</c:v>
                </c:pt>
                <c:pt idx="34">
                  <c:v>1.16896E-4</c:v>
                </c:pt>
                <c:pt idx="35">
                  <c:v>0</c:v>
                </c:pt>
                <c:pt idx="36">
                  <c:v>0</c:v>
                </c:pt>
                <c:pt idx="37">
                  <c:v>2.5325599999999999E-4</c:v>
                </c:pt>
                <c:pt idx="38">
                  <c:v>1.6844200000000001E-3</c:v>
                </c:pt>
                <c:pt idx="39">
                  <c:v>0</c:v>
                </c:pt>
                <c:pt idx="40">
                  <c:v>0.56586999999999998</c:v>
                </c:pt>
                <c:pt idx="41">
                  <c:v>3.3720899999999999E-3</c:v>
                </c:pt>
                <c:pt idx="42">
                  <c:v>5.5457E-4</c:v>
                </c:pt>
                <c:pt idx="43">
                  <c:v>1.2330099999999999</c:v>
                </c:pt>
                <c:pt idx="44">
                  <c:v>0.2007693132954545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D-46BD-85E2-EAA5FDCF21BE}"/>
            </c:ext>
          </c:extLst>
        </c:ser>
        <c:ser>
          <c:idx val="3"/>
          <c:order val="3"/>
          <c:tx>
            <c:strRef>
              <c:f>IPCP_LRU_LLC_negative!$E$1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IPCP_LRU_LLC_negative!$A$2:$A$46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IPCP_LRU_LLC_negative!$E$2:$E$46</c:f>
              <c:numCache>
                <c:formatCode>General</c:formatCode>
                <c:ptCount val="45"/>
                <c:pt idx="0">
                  <c:v>50.200699999999998</c:v>
                </c:pt>
                <c:pt idx="1">
                  <c:v>0.61430099999999999</c:v>
                </c:pt>
                <c:pt idx="2">
                  <c:v>1.0100899999999999</c:v>
                </c:pt>
                <c:pt idx="3">
                  <c:v>3.66771</c:v>
                </c:pt>
                <c:pt idx="4">
                  <c:v>3.20119</c:v>
                </c:pt>
                <c:pt idx="5">
                  <c:v>3.1650900000000002</c:v>
                </c:pt>
                <c:pt idx="6">
                  <c:v>44.537799999999997</c:v>
                </c:pt>
                <c:pt idx="7">
                  <c:v>0.41124300000000003</c:v>
                </c:pt>
                <c:pt idx="8">
                  <c:v>26.9102</c:v>
                </c:pt>
                <c:pt idx="9">
                  <c:v>74.751499999999993</c:v>
                </c:pt>
                <c:pt idx="10">
                  <c:v>18.218299999999999</c:v>
                </c:pt>
                <c:pt idx="11">
                  <c:v>67.638900000000007</c:v>
                </c:pt>
                <c:pt idx="12">
                  <c:v>24.161300000000001</c:v>
                </c:pt>
                <c:pt idx="13">
                  <c:v>40.08</c:v>
                </c:pt>
                <c:pt idx="14">
                  <c:v>30.816600000000001</c:v>
                </c:pt>
                <c:pt idx="15">
                  <c:v>30.496500000000001</c:v>
                </c:pt>
                <c:pt idx="16">
                  <c:v>40.114699999999999</c:v>
                </c:pt>
                <c:pt idx="17">
                  <c:v>22.425799999999999</c:v>
                </c:pt>
                <c:pt idx="18">
                  <c:v>49.472000000000001</c:v>
                </c:pt>
                <c:pt idx="19">
                  <c:v>50.093299999999999</c:v>
                </c:pt>
                <c:pt idx="20">
                  <c:v>78.927400000000006</c:v>
                </c:pt>
                <c:pt idx="21">
                  <c:v>77.515000000000001</c:v>
                </c:pt>
                <c:pt idx="22">
                  <c:v>73.740499999999997</c:v>
                </c:pt>
                <c:pt idx="23">
                  <c:v>77.614999999999995</c:v>
                </c:pt>
                <c:pt idx="24">
                  <c:v>54.478499999999997</c:v>
                </c:pt>
                <c:pt idx="25">
                  <c:v>51.624699999999997</c:v>
                </c:pt>
                <c:pt idx="26">
                  <c:v>11.8109</c:v>
                </c:pt>
                <c:pt idx="27">
                  <c:v>37.174399999999999</c:v>
                </c:pt>
                <c:pt idx="28">
                  <c:v>49.935299999999998</c:v>
                </c:pt>
                <c:pt idx="29">
                  <c:v>0.63267799999999996</c:v>
                </c:pt>
                <c:pt idx="30">
                  <c:v>1.9181900000000001</c:v>
                </c:pt>
                <c:pt idx="31">
                  <c:v>20.378599999999999</c:v>
                </c:pt>
                <c:pt idx="32">
                  <c:v>17.775700000000001</c:v>
                </c:pt>
                <c:pt idx="33">
                  <c:v>0.331179</c:v>
                </c:pt>
                <c:pt idx="34">
                  <c:v>0.33946599999999999</c:v>
                </c:pt>
                <c:pt idx="35">
                  <c:v>0.333287</c:v>
                </c:pt>
                <c:pt idx="36">
                  <c:v>32.7301</c:v>
                </c:pt>
                <c:pt idx="37">
                  <c:v>26.840299999999999</c:v>
                </c:pt>
                <c:pt idx="38">
                  <c:v>29.1707</c:v>
                </c:pt>
                <c:pt idx="39">
                  <c:v>36.319800000000001</c:v>
                </c:pt>
                <c:pt idx="40">
                  <c:v>60.095799999999997</c:v>
                </c:pt>
                <c:pt idx="41">
                  <c:v>3.5909399999999998</c:v>
                </c:pt>
                <c:pt idx="42">
                  <c:v>28.9605</c:v>
                </c:pt>
                <c:pt idx="43">
                  <c:v>53.688400000000001</c:v>
                </c:pt>
                <c:pt idx="44">
                  <c:v>31.998058272727267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D-46BD-85E2-EAA5FDCF21BE}"/>
            </c:ext>
          </c:extLst>
        </c:ser>
        <c:ser>
          <c:idx val="4"/>
          <c:order val="4"/>
          <c:tx>
            <c:strRef>
              <c:f>IPCP_LRU_LLC_negative!$F$1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IPCP_LRU_LLC_negative!$A$2:$A$46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IPCP_LRU_LLC_negative!$F$2:$F$46</c:f>
              <c:numCache>
                <c:formatCode>General</c:formatCode>
                <c:ptCount val="45"/>
                <c:pt idx="0">
                  <c:v>48.827199999999998</c:v>
                </c:pt>
                <c:pt idx="1">
                  <c:v>99.385300000000001</c:v>
                </c:pt>
                <c:pt idx="2">
                  <c:v>98.988699999999994</c:v>
                </c:pt>
                <c:pt idx="3">
                  <c:v>96.308000000000007</c:v>
                </c:pt>
                <c:pt idx="4">
                  <c:v>96.7988</c:v>
                </c:pt>
                <c:pt idx="5">
                  <c:v>96.834800000000001</c:v>
                </c:pt>
                <c:pt idx="6">
                  <c:v>55.462200000000003</c:v>
                </c:pt>
                <c:pt idx="7">
                  <c:v>99.587699999999998</c:v>
                </c:pt>
                <c:pt idx="8">
                  <c:v>72.016999999999996</c:v>
                </c:pt>
                <c:pt idx="9">
                  <c:v>25.201699999999999</c:v>
                </c:pt>
                <c:pt idx="10">
                  <c:v>81.778999999999996</c:v>
                </c:pt>
                <c:pt idx="11">
                  <c:v>31.657</c:v>
                </c:pt>
                <c:pt idx="12">
                  <c:v>75.837800000000001</c:v>
                </c:pt>
                <c:pt idx="13">
                  <c:v>59.916600000000003</c:v>
                </c:pt>
                <c:pt idx="14">
                  <c:v>67.613</c:v>
                </c:pt>
                <c:pt idx="15">
                  <c:v>68.820400000000006</c:v>
                </c:pt>
                <c:pt idx="16">
                  <c:v>59.009700000000002</c:v>
                </c:pt>
                <c:pt idx="17">
                  <c:v>77.564700000000002</c:v>
                </c:pt>
                <c:pt idx="18">
                  <c:v>50.525399999999998</c:v>
                </c:pt>
                <c:pt idx="19">
                  <c:v>49.894300000000001</c:v>
                </c:pt>
                <c:pt idx="20">
                  <c:v>21.072600000000001</c:v>
                </c:pt>
                <c:pt idx="21">
                  <c:v>22.484999999999999</c:v>
                </c:pt>
                <c:pt idx="22">
                  <c:v>26.259499999999999</c:v>
                </c:pt>
                <c:pt idx="23">
                  <c:v>22.384799999999998</c:v>
                </c:pt>
                <c:pt idx="24">
                  <c:v>44.790500000000002</c:v>
                </c:pt>
                <c:pt idx="25">
                  <c:v>47.673400000000001</c:v>
                </c:pt>
                <c:pt idx="26">
                  <c:v>88.117099999999994</c:v>
                </c:pt>
                <c:pt idx="27">
                  <c:v>62.742600000000003</c:v>
                </c:pt>
                <c:pt idx="28">
                  <c:v>50.053800000000003</c:v>
                </c:pt>
                <c:pt idx="29">
                  <c:v>99.326400000000007</c:v>
                </c:pt>
                <c:pt idx="30">
                  <c:v>98.045100000000005</c:v>
                </c:pt>
                <c:pt idx="31">
                  <c:v>79.366299999999995</c:v>
                </c:pt>
                <c:pt idx="32">
                  <c:v>81.870699999999999</c:v>
                </c:pt>
                <c:pt idx="33">
                  <c:v>99.668099999999995</c:v>
                </c:pt>
                <c:pt idx="34">
                  <c:v>99.660399999999996</c:v>
                </c:pt>
                <c:pt idx="35">
                  <c:v>99.665999999999997</c:v>
                </c:pt>
                <c:pt idx="36">
                  <c:v>67.269900000000007</c:v>
                </c:pt>
                <c:pt idx="37">
                  <c:v>73.159400000000005</c:v>
                </c:pt>
                <c:pt idx="38">
                  <c:v>70.827600000000004</c:v>
                </c:pt>
                <c:pt idx="39">
                  <c:v>63.680199999999999</c:v>
                </c:pt>
                <c:pt idx="40">
                  <c:v>38.157400000000003</c:v>
                </c:pt>
                <c:pt idx="41">
                  <c:v>96.405699999999996</c:v>
                </c:pt>
                <c:pt idx="42">
                  <c:v>71.039000000000001</c:v>
                </c:pt>
                <c:pt idx="43">
                  <c:v>44.557000000000002</c:v>
                </c:pt>
                <c:pt idx="44">
                  <c:v>67.734268181818166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DD-46BD-85E2-EAA5FDCF2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Benchmarks</a:t>
                </a:r>
              </a:p>
            </c:rich>
          </c:tx>
          <c:layout>
            <c:manualLayout>
              <c:xMode val="edge"/>
              <c:yMode val="edge"/>
              <c:x val="0.45875937912756054"/>
              <c:y val="0.87411622250407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negative</a:t>
                </a:r>
                <a:r>
                  <a:rPr lang="en-US" sz="1600" baseline="0"/>
                  <a:t> interactions(%)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6.5097207515975117E-3"/>
              <c:y val="1.46822331434134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2215027166899"/>
          <c:y val="5.9692203486971067E-2"/>
          <c:w val="0.88075160560035815"/>
          <c:h val="0.3680705239125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'6400_lru_llc'!$AC$2</c:f>
              <c:strCache>
                <c:ptCount val="1"/>
                <c:pt idx="0">
                  <c:v>IPCP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'6400_lru_llc'!$A$3:$A$48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'6400_lru_llc'!$AC$3:$AC$48</c:f>
              <c:numCache>
                <c:formatCode>General</c:formatCode>
                <c:ptCount val="46"/>
                <c:pt idx="0">
                  <c:v>1.0003063497022346</c:v>
                </c:pt>
                <c:pt idx="1">
                  <c:v>1.0017334340864088</c:v>
                </c:pt>
                <c:pt idx="2">
                  <c:v>1.013144874100717</c:v>
                </c:pt>
                <c:pt idx="3">
                  <c:v>1.0070859438930362</c:v>
                </c:pt>
                <c:pt idx="4">
                  <c:v>0.9454258662556243</c:v>
                </c:pt>
                <c:pt idx="5">
                  <c:v>0.94531018379113796</c:v>
                </c:pt>
                <c:pt idx="6">
                  <c:v>0.9951092785763701</c:v>
                </c:pt>
                <c:pt idx="7">
                  <c:v>1.0014584334425882</c:v>
                </c:pt>
                <c:pt idx="8">
                  <c:v>1.0557556153389913</c:v>
                </c:pt>
                <c:pt idx="9">
                  <c:v>1.0309859965127084</c:v>
                </c:pt>
                <c:pt idx="10">
                  <c:v>1.0402257041459608</c:v>
                </c:pt>
                <c:pt idx="11">
                  <c:v>1.0416939896297355</c:v>
                </c:pt>
                <c:pt idx="12">
                  <c:v>0.99903355771090441</c:v>
                </c:pt>
                <c:pt idx="13">
                  <c:v>0.99868996371986196</c:v>
                </c:pt>
                <c:pt idx="14">
                  <c:v>1.0372119601128258</c:v>
                </c:pt>
                <c:pt idx="15">
                  <c:v>1.1906358105844703</c:v>
                </c:pt>
                <c:pt idx="16">
                  <c:v>1.0177812501386734</c:v>
                </c:pt>
                <c:pt idx="17">
                  <c:v>0.95089563786473563</c:v>
                </c:pt>
                <c:pt idx="18">
                  <c:v>0.98773584000804804</c:v>
                </c:pt>
                <c:pt idx="19">
                  <c:v>0.9889334404282637</c:v>
                </c:pt>
                <c:pt idx="20">
                  <c:v>1.0132793026223061</c:v>
                </c:pt>
                <c:pt idx="21">
                  <c:v>1.0159660674909836</c:v>
                </c:pt>
                <c:pt idx="22">
                  <c:v>1.0056666271312436</c:v>
                </c:pt>
                <c:pt idx="23">
                  <c:v>1.0162471256941759</c:v>
                </c:pt>
                <c:pt idx="24">
                  <c:v>1.0005081055223353</c:v>
                </c:pt>
                <c:pt idx="25">
                  <c:v>1.000900576593347</c:v>
                </c:pt>
                <c:pt idx="26">
                  <c:v>1.0419423822727862</c:v>
                </c:pt>
                <c:pt idx="27">
                  <c:v>1.0153215645807605</c:v>
                </c:pt>
                <c:pt idx="28">
                  <c:v>0.99779753641152769</c:v>
                </c:pt>
                <c:pt idx="29">
                  <c:v>0.99917371583133097</c:v>
                </c:pt>
                <c:pt idx="30">
                  <c:v>1.0038865175191312</c:v>
                </c:pt>
                <c:pt idx="31">
                  <c:v>1.0018760173756436</c:v>
                </c:pt>
                <c:pt idx="32">
                  <c:v>1.000000256939426</c:v>
                </c:pt>
                <c:pt idx="33">
                  <c:v>1.0113702699145155</c:v>
                </c:pt>
                <c:pt idx="34">
                  <c:v>1.0000547335500287</c:v>
                </c:pt>
                <c:pt idx="35">
                  <c:v>1.0047848125183465</c:v>
                </c:pt>
                <c:pt idx="36">
                  <c:v>1.000045074020393</c:v>
                </c:pt>
                <c:pt idx="37">
                  <c:v>1.0002534806891792</c:v>
                </c:pt>
                <c:pt idx="38">
                  <c:v>1.0044650941848166</c:v>
                </c:pt>
                <c:pt idx="39">
                  <c:v>1.0054834107045698</c:v>
                </c:pt>
                <c:pt idx="40">
                  <c:v>1.0000327540476601</c:v>
                </c:pt>
                <c:pt idx="41">
                  <c:v>1.0013700230216906</c:v>
                </c:pt>
                <c:pt idx="42">
                  <c:v>0.98522423670544446</c:v>
                </c:pt>
                <c:pt idx="43">
                  <c:v>1.0200039739613715</c:v>
                </c:pt>
                <c:pt idx="44">
                  <c:v>1.0014915039749639</c:v>
                </c:pt>
                <c:pt idx="45">
                  <c:v>1.0082415867912922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0-42A1-B5E1-A968AA414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Benchmarks</a:t>
                </a:r>
              </a:p>
            </c:rich>
          </c:tx>
          <c:layout>
            <c:manualLayout>
              <c:xMode val="edge"/>
              <c:yMode val="edge"/>
              <c:x val="0.48450481473608259"/>
              <c:y val="0.90979880212617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ax val="1.2"/>
          <c:min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Speedup wihtout negative interactions</a:t>
                </a:r>
              </a:p>
            </c:rich>
          </c:tx>
          <c:layout>
            <c:manualLayout>
              <c:xMode val="edge"/>
              <c:yMode val="edge"/>
              <c:x val="1.0167055489144278E-2"/>
              <c:y val="3.51132907394019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8809052956363521E-2"/>
          <c:y val="5.9692203486971067E-2"/>
          <c:w val="0.90716406443640185"/>
          <c:h val="0.432918831704460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'6400_lru_llc'!$AE$2</c:f>
              <c:strCache>
                <c:ptCount val="1"/>
                <c:pt idx="0">
                  <c:v>IPCP(no neg)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'6400_lru_llc'!$A$3:$A$48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'6400_lru_llc'!$AE$3:$AE$48</c:f>
              <c:numCache>
                <c:formatCode>General</c:formatCode>
                <c:ptCount val="46"/>
                <c:pt idx="0">
                  <c:v>1.015977351421393</c:v>
                </c:pt>
                <c:pt idx="1">
                  <c:v>1.6367628770432905</c:v>
                </c:pt>
                <c:pt idx="2">
                  <c:v>4.0639057583860101</c:v>
                </c:pt>
                <c:pt idx="3">
                  <c:v>1.4105470277070489</c:v>
                </c:pt>
                <c:pt idx="4">
                  <c:v>1.56015544883775</c:v>
                </c:pt>
                <c:pt idx="5">
                  <c:v>1.5604389334670148</c:v>
                </c:pt>
                <c:pt idx="6">
                  <c:v>1.5773065258885113</c:v>
                </c:pt>
                <c:pt idx="7">
                  <c:v>1.1237898065619634</c:v>
                </c:pt>
                <c:pt idx="8">
                  <c:v>1.1222500805786815</c:v>
                </c:pt>
                <c:pt idx="9">
                  <c:v>1.0441514510713445</c:v>
                </c:pt>
                <c:pt idx="10">
                  <c:v>1.5653503445392853</c:v>
                </c:pt>
                <c:pt idx="11">
                  <c:v>1.1044679454260098</c:v>
                </c:pt>
                <c:pt idx="12">
                  <c:v>1.3826134202764948</c:v>
                </c:pt>
                <c:pt idx="13">
                  <c:v>1.334199869335233</c:v>
                </c:pt>
                <c:pt idx="14">
                  <c:v>1.0902187431972656</c:v>
                </c:pt>
                <c:pt idx="15">
                  <c:v>1.3291758346223064</c:v>
                </c:pt>
                <c:pt idx="16">
                  <c:v>0.96537301313182877</c:v>
                </c:pt>
                <c:pt idx="17">
                  <c:v>1.1111024916754739</c:v>
                </c:pt>
                <c:pt idx="18">
                  <c:v>1.0510860327161489</c:v>
                </c:pt>
                <c:pt idx="19">
                  <c:v>1.0569338433629849</c:v>
                </c:pt>
                <c:pt idx="20">
                  <c:v>1.2514894167200685</c:v>
                </c:pt>
                <c:pt idx="21">
                  <c:v>1.2132955400155427</c:v>
                </c:pt>
                <c:pt idx="22">
                  <c:v>1.274496598650332</c:v>
                </c:pt>
                <c:pt idx="23">
                  <c:v>1.2147396753551447</c:v>
                </c:pt>
                <c:pt idx="24">
                  <c:v>1.0042500804805732</c:v>
                </c:pt>
                <c:pt idx="25">
                  <c:v>1.0013433713184758</c:v>
                </c:pt>
                <c:pt idx="26">
                  <c:v>1.7112554226486618</c:v>
                </c:pt>
                <c:pt idx="27">
                  <c:v>1.1330227941769846</c:v>
                </c:pt>
                <c:pt idx="28">
                  <c:v>1.0725642431299112</c:v>
                </c:pt>
                <c:pt idx="29">
                  <c:v>1.2934154475758464</c:v>
                </c:pt>
                <c:pt idx="30">
                  <c:v>1.7390719468451357</c:v>
                </c:pt>
                <c:pt idx="31">
                  <c:v>1.0580768828529183</c:v>
                </c:pt>
                <c:pt idx="32">
                  <c:v>1.0027790378771502</c:v>
                </c:pt>
                <c:pt idx="33">
                  <c:v>1.3269856192657401</c:v>
                </c:pt>
                <c:pt idx="34">
                  <c:v>1.7147315839301973</c:v>
                </c:pt>
                <c:pt idx="35">
                  <c:v>1.6771681014751934</c:v>
                </c:pt>
                <c:pt idx="36">
                  <c:v>1.715891543824317</c:v>
                </c:pt>
                <c:pt idx="37">
                  <c:v>1.1306836031603429</c:v>
                </c:pt>
                <c:pt idx="38">
                  <c:v>1.9917925705004476</c:v>
                </c:pt>
                <c:pt idx="39">
                  <c:v>1.6429741007116336</c:v>
                </c:pt>
                <c:pt idx="40">
                  <c:v>1.0325307523812071</c:v>
                </c:pt>
                <c:pt idx="41">
                  <c:v>1.1813912798834403</c:v>
                </c:pt>
                <c:pt idx="42">
                  <c:v>1.3813946556004446</c:v>
                </c:pt>
                <c:pt idx="43">
                  <c:v>1.9400432243424741</c:v>
                </c:pt>
                <c:pt idx="44">
                  <c:v>0.99921975226467086</c:v>
                </c:pt>
                <c:pt idx="45">
                  <c:v>1.3177047375106996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7-49B9-B107-BAFAC7B6D1A1}"/>
            </c:ext>
          </c:extLst>
        </c:ser>
        <c:ser>
          <c:idx val="1"/>
          <c:order val="1"/>
          <c:tx>
            <c:strRef>
              <c:f>'6400_lru_llc'!$AH$2</c:f>
              <c:strCache>
                <c:ptCount val="1"/>
                <c:pt idx="0">
                  <c:v>Ideal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'6400_lru_llc'!$A$3:$A$48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'6400_lru_llc'!$AH$3:$AH$48</c:f>
              <c:numCache>
                <c:formatCode>General</c:formatCode>
                <c:ptCount val="46"/>
                <c:pt idx="0">
                  <c:v>1.0810941775187406</c:v>
                </c:pt>
                <c:pt idx="1">
                  <c:v>1.6617071027508452</c:v>
                </c:pt>
                <c:pt idx="2">
                  <c:v>4.4245528988949117</c:v>
                </c:pt>
                <c:pt idx="3">
                  <c:v>1.4437927873736072</c:v>
                </c:pt>
                <c:pt idx="4">
                  <c:v>1.6654854542454907</c:v>
                </c:pt>
                <c:pt idx="5">
                  <c:v>1.6663835377134644</c:v>
                </c:pt>
                <c:pt idx="6">
                  <c:v>1.6029949527954281</c:v>
                </c:pt>
                <c:pt idx="7">
                  <c:v>1.1283483233024516</c:v>
                </c:pt>
                <c:pt idx="8">
                  <c:v>1.4820774891903727</c:v>
                </c:pt>
                <c:pt idx="9">
                  <c:v>3.0922154659048449</c:v>
                </c:pt>
                <c:pt idx="10">
                  <c:v>3.7604656692962228</c:v>
                </c:pt>
                <c:pt idx="11">
                  <c:v>1.9554222001774451</c:v>
                </c:pt>
                <c:pt idx="12">
                  <c:v>2.8643055515316074</c:v>
                </c:pt>
                <c:pt idx="13">
                  <c:v>2.5871858445238392</c:v>
                </c:pt>
                <c:pt idx="14">
                  <c:v>1.3710869206663365</c:v>
                </c:pt>
                <c:pt idx="15">
                  <c:v>2.7521217553830604</c:v>
                </c:pt>
                <c:pt idx="16">
                  <c:v>1.3697313790826358</c:v>
                </c:pt>
                <c:pt idx="17">
                  <c:v>1.2208759651520964</c:v>
                </c:pt>
                <c:pt idx="18">
                  <c:v>1.106073136784701</c:v>
                </c:pt>
                <c:pt idx="19">
                  <c:v>1.1131007701253031</c:v>
                </c:pt>
                <c:pt idx="20">
                  <c:v>1.7804954007449973</c:v>
                </c:pt>
                <c:pt idx="21">
                  <c:v>2.3622530513931026</c:v>
                </c:pt>
                <c:pt idx="22">
                  <c:v>1.311380948365517</c:v>
                </c:pt>
                <c:pt idx="23">
                  <c:v>2.3563911093870504</c:v>
                </c:pt>
                <c:pt idx="24">
                  <c:v>1.2777494933275892</c:v>
                </c:pt>
                <c:pt idx="25">
                  <c:v>1.2449308755760369</c:v>
                </c:pt>
                <c:pt idx="26">
                  <c:v>1.8755560103697637</c:v>
                </c:pt>
                <c:pt idx="27">
                  <c:v>1.1609530546401889</c:v>
                </c:pt>
                <c:pt idx="28">
                  <c:v>1.8406391225207128</c:v>
                </c:pt>
                <c:pt idx="29">
                  <c:v>1.3269921490711984</c:v>
                </c:pt>
                <c:pt idx="30">
                  <c:v>1.807831774728039</c:v>
                </c:pt>
                <c:pt idx="31">
                  <c:v>1.0627320564318208</c:v>
                </c:pt>
                <c:pt idx="32">
                  <c:v>1.0064447251293156</c:v>
                </c:pt>
                <c:pt idx="33">
                  <c:v>1.7215028966275439</c:v>
                </c:pt>
                <c:pt idx="34">
                  <c:v>1.718299736472843</c:v>
                </c:pt>
                <c:pt idx="35">
                  <c:v>1.6838662766062027</c:v>
                </c:pt>
                <c:pt idx="36">
                  <c:v>1.7194959894238606</c:v>
                </c:pt>
                <c:pt idx="37">
                  <c:v>1.1345167067007602</c:v>
                </c:pt>
                <c:pt idx="38">
                  <c:v>2.1151230754401182</c:v>
                </c:pt>
                <c:pt idx="39">
                  <c:v>1.6463178047973563</c:v>
                </c:pt>
                <c:pt idx="40">
                  <c:v>1.0333334478458478</c:v>
                </c:pt>
                <c:pt idx="41">
                  <c:v>1.1932007757137375</c:v>
                </c:pt>
                <c:pt idx="42">
                  <c:v>1.421379597203773</c:v>
                </c:pt>
                <c:pt idx="43">
                  <c:v>1.9461441193702447</c:v>
                </c:pt>
                <c:pt idx="44">
                  <c:v>1.1460692971952064</c:v>
                </c:pt>
                <c:pt idx="45">
                  <c:v>1.6257421249910877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37-49B9-B107-BAFAC7B6D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Benchmarks</a:t>
                </a:r>
              </a:p>
            </c:rich>
          </c:tx>
          <c:layout>
            <c:manualLayout>
              <c:xMode val="edge"/>
              <c:yMode val="edge"/>
              <c:x val="0.48450481473608259"/>
              <c:y val="0.90979880212617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Speedup wihtout negative interactions</a:t>
                </a:r>
              </a:p>
            </c:rich>
          </c:tx>
          <c:layout>
            <c:manualLayout>
              <c:xMode val="edge"/>
              <c:yMode val="edge"/>
              <c:x val="1.0167055489144278E-2"/>
              <c:y val="3.51132907394019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8226750448140463"/>
          <c:y val="9.5590739309286091E-2"/>
          <c:w val="0.2321098609581892"/>
          <c:h val="9.66231884841375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8809052956363521E-2"/>
          <c:y val="5.9692203486971067E-2"/>
          <c:w val="0.90716406443640185"/>
          <c:h val="0.432918831704460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'800_lru_llc (2)'!$AC$2</c:f>
              <c:strCache>
                <c:ptCount val="1"/>
                <c:pt idx="0">
                  <c:v>IPCP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'800_lru_llc (2)'!$A$3:$A$48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'800_lru_llc (2)'!$AC$3:$AC$48</c:f>
              <c:numCache>
                <c:formatCode>General</c:formatCode>
                <c:ptCount val="46"/>
                <c:pt idx="0">
                  <c:v>1.0009390830749818</c:v>
                </c:pt>
                <c:pt idx="1">
                  <c:v>1.0027218944138576</c:v>
                </c:pt>
                <c:pt idx="2">
                  <c:v>1.0267213851536676</c:v>
                </c:pt>
                <c:pt idx="3">
                  <c:v>1.0192053253264859</c:v>
                </c:pt>
                <c:pt idx="4">
                  <c:v>1.0226764118892955</c:v>
                </c:pt>
                <c:pt idx="5">
                  <c:v>1.0222843391673124</c:v>
                </c:pt>
                <c:pt idx="6">
                  <c:v>1.0175153515566304</c:v>
                </c:pt>
                <c:pt idx="7">
                  <c:v>1.0033325867029042</c:v>
                </c:pt>
                <c:pt idx="8">
                  <c:v>1.0771702505455405</c:v>
                </c:pt>
                <c:pt idx="9">
                  <c:v>1.154207099123346</c:v>
                </c:pt>
                <c:pt idx="10">
                  <c:v>1.6239697205095378</c:v>
                </c:pt>
                <c:pt idx="11">
                  <c:v>1.0411694814343764</c:v>
                </c:pt>
                <c:pt idx="12">
                  <c:v>1.2862673425006821</c:v>
                </c:pt>
                <c:pt idx="13">
                  <c:v>1.1756151198578326</c:v>
                </c:pt>
                <c:pt idx="14">
                  <c:v>1.0554388995851702</c:v>
                </c:pt>
                <c:pt idx="15">
                  <c:v>1.1723332969342468</c:v>
                </c:pt>
                <c:pt idx="16">
                  <c:v>1.0572101633367517</c:v>
                </c:pt>
                <c:pt idx="17">
                  <c:v>0.98208815497140145</c:v>
                </c:pt>
                <c:pt idx="18">
                  <c:v>0.98350588026283181</c:v>
                </c:pt>
                <c:pt idx="19">
                  <c:v>0.98723060517682037</c:v>
                </c:pt>
                <c:pt idx="20">
                  <c:v>1.0449750988414479</c:v>
                </c:pt>
                <c:pt idx="21">
                  <c:v>1.0484413696975685</c:v>
                </c:pt>
                <c:pt idx="22">
                  <c:v>1.0316932419667511</c:v>
                </c:pt>
                <c:pt idx="23">
                  <c:v>1.0493584672727101</c:v>
                </c:pt>
                <c:pt idx="24">
                  <c:v>1.0037944450747576</c:v>
                </c:pt>
                <c:pt idx="25">
                  <c:v>1.0048885475617577</c:v>
                </c:pt>
                <c:pt idx="26">
                  <c:v>1.1340494306506266</c:v>
                </c:pt>
                <c:pt idx="27">
                  <c:v>1.0419295065503555</c:v>
                </c:pt>
                <c:pt idx="28">
                  <c:v>1.0425088492400825</c:v>
                </c:pt>
                <c:pt idx="29">
                  <c:v>1.0063732568265196</c:v>
                </c:pt>
                <c:pt idx="30">
                  <c:v>1.0142456044473187</c:v>
                </c:pt>
                <c:pt idx="31">
                  <c:v>1.0076042136736747</c:v>
                </c:pt>
                <c:pt idx="32">
                  <c:v>0.99999970703106578</c:v>
                </c:pt>
                <c:pt idx="33">
                  <c:v>1.1693248495198652</c:v>
                </c:pt>
                <c:pt idx="34">
                  <c:v>1.0004962297776867</c:v>
                </c:pt>
                <c:pt idx="35">
                  <c:v>1.0487130160647471</c:v>
                </c:pt>
                <c:pt idx="36">
                  <c:v>1.0004880001110108</c:v>
                </c:pt>
                <c:pt idx="37">
                  <c:v>1.0092300548755129</c:v>
                </c:pt>
                <c:pt idx="38">
                  <c:v>1.0500451385729075</c:v>
                </c:pt>
                <c:pt idx="39">
                  <c:v>1.0366317321486895</c:v>
                </c:pt>
                <c:pt idx="40">
                  <c:v>1.0001435965610552</c:v>
                </c:pt>
                <c:pt idx="41">
                  <c:v>1.0136397297176249</c:v>
                </c:pt>
                <c:pt idx="42">
                  <c:v>1.0185394539920825</c:v>
                </c:pt>
                <c:pt idx="43">
                  <c:v>1.0550484568516385</c:v>
                </c:pt>
                <c:pt idx="44">
                  <c:v>1.0042057631680998</c:v>
                </c:pt>
                <c:pt idx="45">
                  <c:v>1.0523572481111878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9-4E4E-83AB-92EA24C33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Benchmarks</a:t>
                </a:r>
              </a:p>
            </c:rich>
          </c:tx>
          <c:layout>
            <c:manualLayout>
              <c:xMode val="edge"/>
              <c:yMode val="edge"/>
              <c:x val="0.48450481473608259"/>
              <c:y val="0.90979880212617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Speedup wihtout negative interactions</a:t>
                </a:r>
              </a:p>
            </c:rich>
          </c:tx>
          <c:layout>
            <c:manualLayout>
              <c:xMode val="edge"/>
              <c:yMode val="edge"/>
              <c:x val="1.0167055489144278E-2"/>
              <c:y val="3.51132907394019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6010608633918"/>
          <c:y val="5.9692203486971067E-2"/>
          <c:w val="0.87937211095321743"/>
          <c:h val="0.3934008501682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'800_lru_llc'!$AE$2</c:f>
              <c:strCache>
                <c:ptCount val="1"/>
                <c:pt idx="0">
                  <c:v>IPCP(no neg)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'800_lru_llc'!$A$3:$A$48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'800_lru_llc'!$AE$3:$AE$48</c:f>
              <c:numCache>
                <c:formatCode>General</c:formatCode>
                <c:ptCount val="46"/>
                <c:pt idx="0">
                  <c:v>1.0159143258036714</c:v>
                </c:pt>
                <c:pt idx="1">
                  <c:v>1.628400317129725</c:v>
                </c:pt>
                <c:pt idx="2">
                  <c:v>3.0486104224357411</c:v>
                </c:pt>
                <c:pt idx="3">
                  <c:v>1.3826235921833372</c:v>
                </c:pt>
                <c:pt idx="4">
                  <c:v>1.7582245141770665</c:v>
                </c:pt>
                <c:pt idx="5">
                  <c:v>1.7577898247194315</c:v>
                </c:pt>
                <c:pt idx="6">
                  <c:v>1.4968758338150427</c:v>
                </c:pt>
                <c:pt idx="7">
                  <c:v>1.1245576473904564</c:v>
                </c:pt>
                <c:pt idx="8">
                  <c:v>1.1185328725013171</c:v>
                </c:pt>
                <c:pt idx="9">
                  <c:v>1.1918716300816103</c:v>
                </c:pt>
                <c:pt idx="10">
                  <c:v>0.99000857757727256</c:v>
                </c:pt>
                <c:pt idx="11">
                  <c:v>1.0405729270035584</c:v>
                </c:pt>
                <c:pt idx="12">
                  <c:v>1.2893665834879666</c:v>
                </c:pt>
                <c:pt idx="13">
                  <c:v>1.324273201364647</c:v>
                </c:pt>
                <c:pt idx="14">
                  <c:v>1.0864655245985699</c:v>
                </c:pt>
                <c:pt idx="15">
                  <c:v>1.1928925861494832</c:v>
                </c:pt>
                <c:pt idx="16">
                  <c:v>0.97811836581540379</c:v>
                </c:pt>
                <c:pt idx="17">
                  <c:v>1.1304959963077676</c:v>
                </c:pt>
                <c:pt idx="18">
                  <c:v>1.0505483101653827</c:v>
                </c:pt>
                <c:pt idx="19">
                  <c:v>1.0594575154854879</c:v>
                </c:pt>
                <c:pt idx="20">
                  <c:v>1.0830567681306016</c:v>
                </c:pt>
                <c:pt idx="21">
                  <c:v>1.0724399356143672</c:v>
                </c:pt>
                <c:pt idx="22">
                  <c:v>1.0989061976534327</c:v>
                </c:pt>
                <c:pt idx="23">
                  <c:v>1.0753775555691001</c:v>
                </c:pt>
                <c:pt idx="24">
                  <c:v>1.0046856461643914</c:v>
                </c:pt>
                <c:pt idx="25">
                  <c:v>1.0019601756307837</c:v>
                </c:pt>
                <c:pt idx="26">
                  <c:v>1.4525342506344816</c:v>
                </c:pt>
                <c:pt idx="27">
                  <c:v>1.1610396755905779</c:v>
                </c:pt>
                <c:pt idx="28">
                  <c:v>1.0432344652291012</c:v>
                </c:pt>
                <c:pt idx="29">
                  <c:v>1.2577422817799366</c:v>
                </c:pt>
                <c:pt idx="30">
                  <c:v>1.7099545744808369</c:v>
                </c:pt>
                <c:pt idx="31">
                  <c:v>1.0675863872051286</c:v>
                </c:pt>
                <c:pt idx="32">
                  <c:v>1.0027694810889383</c:v>
                </c:pt>
                <c:pt idx="33">
                  <c:v>1.284088999960441</c:v>
                </c:pt>
                <c:pt idx="34">
                  <c:v>1.7146208523270801</c:v>
                </c:pt>
                <c:pt idx="35">
                  <c:v>1.6914431550622513</c:v>
                </c:pt>
                <c:pt idx="36">
                  <c:v>1.7156102529093127</c:v>
                </c:pt>
                <c:pt idx="37">
                  <c:v>1.1024364054094336</c:v>
                </c:pt>
                <c:pt idx="38">
                  <c:v>1.6999171879430681</c:v>
                </c:pt>
                <c:pt idx="39">
                  <c:v>1.4948076576059697</c:v>
                </c:pt>
                <c:pt idx="40">
                  <c:v>1.0326151107565649</c:v>
                </c:pt>
                <c:pt idx="41">
                  <c:v>1.1719202866957743</c:v>
                </c:pt>
                <c:pt idx="42">
                  <c:v>1.4169865216057953</c:v>
                </c:pt>
                <c:pt idx="43">
                  <c:v>1.678358809269592</c:v>
                </c:pt>
                <c:pt idx="44">
                  <c:v>0.99924005256427206</c:v>
                </c:pt>
                <c:pt idx="45">
                  <c:v>1.2648708930864683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5C-4DDB-BF36-40D8BBBA7D79}"/>
            </c:ext>
          </c:extLst>
        </c:ser>
        <c:ser>
          <c:idx val="1"/>
          <c:order val="1"/>
          <c:tx>
            <c:strRef>
              <c:f>'800_lru_llc'!$AH$2</c:f>
              <c:strCache>
                <c:ptCount val="1"/>
                <c:pt idx="0">
                  <c:v>Ideal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'800_lru_llc'!$A$3:$A$48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'800_lru_llc'!$AH$3:$AH$48</c:f>
              <c:numCache>
                <c:formatCode>General</c:formatCode>
                <c:ptCount val="46"/>
                <c:pt idx="0">
                  <c:v>1.0817305631931649</c:v>
                </c:pt>
                <c:pt idx="1">
                  <c:v>1.6620379337574682</c:v>
                </c:pt>
                <c:pt idx="2">
                  <c:v>4.2426075035396948</c:v>
                </c:pt>
                <c:pt idx="3">
                  <c:v>1.4412175970743251</c:v>
                </c:pt>
                <c:pt idx="4">
                  <c:v>1.8331610416264335</c:v>
                </c:pt>
                <c:pt idx="5">
                  <c:v>1.8338080664222296</c:v>
                </c:pt>
                <c:pt idx="6">
                  <c:v>1.6508372047728979</c:v>
                </c:pt>
                <c:pt idx="7">
                  <c:v>1.1289017938526016</c:v>
                </c:pt>
                <c:pt idx="8">
                  <c:v>1.5164830841856805</c:v>
                </c:pt>
                <c:pt idx="9">
                  <c:v>3.6918859692652157</c:v>
                </c:pt>
                <c:pt idx="10">
                  <c:v>4.1054146652593317</c:v>
                </c:pt>
                <c:pt idx="11">
                  <c:v>2.6913851203713595</c:v>
                </c:pt>
                <c:pt idx="12">
                  <c:v>3.154769361600958</c:v>
                </c:pt>
                <c:pt idx="13">
                  <c:v>2.6915250365124304</c:v>
                </c:pt>
                <c:pt idx="14">
                  <c:v>1.3855443335241588</c:v>
                </c:pt>
                <c:pt idx="15">
                  <c:v>2.9338471641378359</c:v>
                </c:pt>
                <c:pt idx="16">
                  <c:v>1.3631823501465801</c:v>
                </c:pt>
                <c:pt idx="17">
                  <c:v>1.2798555110807379</c:v>
                </c:pt>
                <c:pt idx="18">
                  <c:v>1.1213829441697645</c:v>
                </c:pt>
                <c:pt idx="19">
                  <c:v>1.130003129178164</c:v>
                </c:pt>
                <c:pt idx="20">
                  <c:v>3.150259067357513</c:v>
                </c:pt>
                <c:pt idx="21">
                  <c:v>4.4039327246347586</c:v>
                </c:pt>
                <c:pt idx="22">
                  <c:v>2.1155487390072851</c:v>
                </c:pt>
                <c:pt idx="23">
                  <c:v>4.4244432673323679</c:v>
                </c:pt>
                <c:pt idx="24">
                  <c:v>1.2844121317345776</c:v>
                </c:pt>
                <c:pt idx="25">
                  <c:v>1.2507354920139953</c:v>
                </c:pt>
                <c:pt idx="26">
                  <c:v>2.1304109032792091</c:v>
                </c:pt>
                <c:pt idx="27">
                  <c:v>1.3306725509877033</c:v>
                </c:pt>
                <c:pt idx="28">
                  <c:v>1.8785007624128456</c:v>
                </c:pt>
                <c:pt idx="29">
                  <c:v>1.3274165351322356</c:v>
                </c:pt>
                <c:pt idx="30">
                  <c:v>1.8855187680578092</c:v>
                </c:pt>
                <c:pt idx="31">
                  <c:v>1.0787004546633716</c:v>
                </c:pt>
                <c:pt idx="32">
                  <c:v>1.0064507786044665</c:v>
                </c:pt>
                <c:pt idx="33">
                  <c:v>1.7676530532693315</c:v>
                </c:pt>
                <c:pt idx="34">
                  <c:v>1.7181850692739284</c:v>
                </c:pt>
                <c:pt idx="35">
                  <c:v>1.8238989090107629</c:v>
                </c:pt>
                <c:pt idx="36">
                  <c:v>1.7192080103005232</c:v>
                </c:pt>
                <c:pt idx="37">
                  <c:v>1.1602408179887076</c:v>
                </c:pt>
                <c:pt idx="38">
                  <c:v>2.2768952062430325</c:v>
                </c:pt>
                <c:pt idx="39">
                  <c:v>1.7925571599711803</c:v>
                </c:pt>
                <c:pt idx="40">
                  <c:v>1.0333566372304663</c:v>
                </c:pt>
                <c:pt idx="41">
                  <c:v>1.2258354352780418</c:v>
                </c:pt>
                <c:pt idx="42">
                  <c:v>1.4618038782692706</c:v>
                </c:pt>
                <c:pt idx="43">
                  <c:v>2.1707881890178591</c:v>
                </c:pt>
                <c:pt idx="44">
                  <c:v>1.1481152759788393</c:v>
                </c:pt>
                <c:pt idx="45">
                  <c:v>1.7837636796316514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5C-4DDB-BF36-40D8BBBA7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Benchmarks</a:t>
                </a:r>
              </a:p>
            </c:rich>
          </c:tx>
          <c:layout>
            <c:manualLayout>
              <c:xMode val="edge"/>
              <c:yMode val="edge"/>
              <c:x val="0.50059488420316955"/>
              <c:y val="0.9058470300900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Speedup wihtout negative interactions</a:t>
                </a:r>
              </a:p>
            </c:rich>
          </c:tx>
          <c:layout>
            <c:manualLayout>
              <c:xMode val="edge"/>
              <c:yMode val="edge"/>
              <c:x val="1.0167055489144278E-2"/>
              <c:y val="3.51132907394019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66856887561241973"/>
          <c:y val="7.5831817176185715E-2"/>
          <c:w val="0.28451578038326436"/>
          <c:h val="9.66231884841375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6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6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31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8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6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98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057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053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8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92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2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48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155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96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81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4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6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82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4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36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9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91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51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 rot="10800000" flipH="1">
            <a:off x="383286" y="1220828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n98/Champsim-Rn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dirty="0">
                <a:solidFill>
                  <a:schemeClr val="dk1"/>
                </a:solidFill>
              </a:rPr>
              <a:t>CS-773 Project checkpoint 2</a:t>
            </a:r>
            <a:br>
              <a:rPr lang="en" sz="2500" dirty="0">
                <a:solidFill>
                  <a:schemeClr val="dk1"/>
                </a:solidFill>
              </a:rPr>
            </a:br>
            <a:br>
              <a:rPr lang="en" sz="5400" b="1" dirty="0"/>
            </a:br>
            <a:r>
              <a:rPr lang="en-US" sz="3500" b="1" dirty="0"/>
              <a:t>Microarchitecture interactions</a:t>
            </a:r>
            <a:endParaRPr sz="35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2400" dirty="0"/>
            </a:b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sz="2500" dirty="0">
                <a:solidFill>
                  <a:srgbClr val="000000"/>
                </a:solidFill>
              </a:rPr>
              <a:t>Sumon Nath</a:t>
            </a:r>
            <a:br>
              <a:rPr lang="es-ES" sz="2500" dirty="0">
                <a:solidFill>
                  <a:srgbClr val="000000"/>
                </a:solidFill>
              </a:rPr>
            </a:br>
            <a:r>
              <a:rPr lang="es-ES" sz="2500" dirty="0" err="1">
                <a:solidFill>
                  <a:srgbClr val="000000"/>
                </a:solidFill>
              </a:rPr>
              <a:t>Profetcher</a:t>
            </a:r>
            <a:r>
              <a:rPr lang="es-ES" sz="2500" dirty="0">
                <a:solidFill>
                  <a:srgbClr val="000000"/>
                </a:solidFill>
              </a:rPr>
              <a:t>(#7)</a:t>
            </a:r>
            <a:br>
              <a:rPr lang="es-ES" sz="2500" dirty="0">
                <a:solidFill>
                  <a:srgbClr val="000000"/>
                </a:solidFill>
              </a:rPr>
            </a:br>
            <a:r>
              <a:rPr lang="es-ES" sz="2500" dirty="0">
                <a:solidFill>
                  <a:srgbClr val="000000"/>
                </a:solidFill>
              </a:rPr>
              <a:t>sumon@cse.iitb.ac.in</a:t>
            </a:r>
            <a:endParaRPr sz="20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28A-1E80-4C33-B2D6-FE219C0B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Checkpoint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AF9-172C-4E4B-8507-85BE017ED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8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Ideal performance improvement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644892" y="1780282"/>
            <a:ext cx="7817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if all negative interactions are eliminated?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Upper bound performance improvement </a:t>
            </a:r>
          </a:p>
        </p:txBody>
      </p:sp>
    </p:spTree>
    <p:extLst>
      <p:ext uri="{BB962C8B-B14F-4D97-AF65-F5344CB8AC3E}">
        <p14:creationId xmlns:p14="http://schemas.microsoft.com/office/powerpoint/2010/main" val="1634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311700" y="1911269"/>
                <a:ext cx="8696325" cy="325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(P)</a:t>
                </a:r>
              </a:p>
              <a:p>
                <a:endParaRPr lang="en-US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𝑝𝑟𝑒𝑓𝑒𝑡𝑐h𝑒𝑟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𝑝𝑟𝑒𝑓𝑒𝑡𝑐h𝑒𝑟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𝑀𝑆𝐻𝑅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den>
                      </m:f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𝐹𝑟𝑎𝑐𝑡𝑖𝑜𝑛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𝑙𝑙𝑐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𝑚𝑖𝑠𝑠𝑒𝑠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𝑠𝑢𝑓𝑓𝑒𝑟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(F)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𝑙𝑙𝑐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𝑚𝑖𝑠𝑠𝑒𝑠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𝑓𝑟𝑎𝑐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err="1">
                    <a:latin typeface="Cambria Math" panose="02040503050406030204" pitchFamily="18" charset="0"/>
                  </a:rPr>
                  <a:t>cpu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cycles(no neg.) =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cpu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cycles(with neg.) - 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911269"/>
                <a:ext cx="8696325" cy="3252814"/>
              </a:xfrm>
              <a:prstGeom prst="rect">
                <a:avLst/>
              </a:prstGeom>
              <a:blipFill>
                <a:blip r:embed="rId3"/>
                <a:stretch>
                  <a:fillRect l="-631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Performance improvement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21D6-58AD-4836-8DF6-237737431AEE}"/>
              </a:ext>
            </a:extLst>
          </p:cNvPr>
          <p:cNvSpPr txBox="1"/>
          <p:nvPr/>
        </p:nvSpPr>
        <p:spPr>
          <a:xfrm>
            <a:off x="848662" y="4824800"/>
            <a:ext cx="313306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Baseline: IPCP prefetcher</a:t>
            </a:r>
            <a:endParaRPr lang="en-US" sz="20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8D5247-68B2-4169-8A48-73E1DE153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361865"/>
              </p:ext>
            </p:extLst>
          </p:nvPr>
        </p:nvGraphicFramePr>
        <p:xfrm>
          <a:off x="313721" y="1256132"/>
          <a:ext cx="8655018" cy="323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86F290-703B-4629-A466-A45A505B5BE3}"/>
              </a:ext>
            </a:extLst>
          </p:cNvPr>
          <p:cNvSpPr txBox="1"/>
          <p:nvPr/>
        </p:nvSpPr>
        <p:spPr>
          <a:xfrm>
            <a:off x="4826374" y="4824800"/>
            <a:ext cx="3347242" cy="707886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0.8% </a:t>
            </a:r>
            <a:r>
              <a:rPr lang="en-US" sz="2000" dirty="0"/>
              <a:t>speedup with no negative interaction at LLC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536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Performance improvement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D5008-30A6-4263-8252-155E87A84356}"/>
              </a:ext>
            </a:extLst>
          </p:cNvPr>
          <p:cNvSpPr txBox="1"/>
          <p:nvPr/>
        </p:nvSpPr>
        <p:spPr>
          <a:xfrm>
            <a:off x="681272" y="4721496"/>
            <a:ext cx="3834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Baseline: No prefetcher</a:t>
            </a:r>
            <a:endParaRPr lang="en-US" sz="18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59C523-7A91-49A3-B041-C1C55D3AC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636930"/>
              </p:ext>
            </p:extLst>
          </p:nvPr>
        </p:nvGraphicFramePr>
        <p:xfrm>
          <a:off x="233265" y="1192526"/>
          <a:ext cx="8770776" cy="337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9C91DB-4C2A-4EFD-8FE5-C71022673C29}"/>
              </a:ext>
            </a:extLst>
          </p:cNvPr>
          <p:cNvSpPr txBox="1"/>
          <p:nvPr/>
        </p:nvSpPr>
        <p:spPr>
          <a:xfrm>
            <a:off x="5012561" y="4624316"/>
            <a:ext cx="3300452" cy="1015663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IPCP: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IPCP(no neg) : 31%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Ideal L1D : 62%</a:t>
            </a:r>
          </a:p>
        </p:txBody>
      </p:sp>
    </p:spTree>
    <p:extLst>
      <p:ext uri="{BB962C8B-B14F-4D97-AF65-F5344CB8AC3E}">
        <p14:creationId xmlns:p14="http://schemas.microsoft.com/office/powerpoint/2010/main" val="7346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Low DRAM bandwidth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F4F1-BCF8-44A5-84EC-E2F4BCAC95E3}"/>
              </a:ext>
            </a:extLst>
          </p:cNvPr>
          <p:cNvSpPr/>
          <p:nvPr/>
        </p:nvSpPr>
        <p:spPr>
          <a:xfrm>
            <a:off x="778075" y="1794299"/>
            <a:ext cx="7367550" cy="2746889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Servers – Multicore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32</a:t>
            </a:r>
            <a:r>
              <a:rPr lang="en-US" sz="2800" dirty="0">
                <a:solidFill>
                  <a:schemeClr val="tx1"/>
                </a:solidFill>
              </a:rPr>
              <a:t>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DRAM BW per channel – </a:t>
            </a:r>
            <a:r>
              <a:rPr lang="en-US" sz="2800" b="1" dirty="0">
                <a:solidFill>
                  <a:schemeClr val="tx1"/>
                </a:solidFill>
              </a:rPr>
              <a:t>6400 MT/s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4</a:t>
            </a:r>
            <a:r>
              <a:rPr lang="en-US" sz="2800" dirty="0">
                <a:solidFill>
                  <a:schemeClr val="tx1"/>
                </a:solidFill>
              </a:rPr>
              <a:t> available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channel for 8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On average per core DRAM BW </a:t>
            </a:r>
          </a:p>
          <a:p>
            <a:pPr lvl="3"/>
            <a:r>
              <a:rPr lang="en-US" sz="2800" dirty="0">
                <a:solidFill>
                  <a:schemeClr val="tx1"/>
                </a:solidFill>
              </a:rPr>
              <a:t>– </a:t>
            </a:r>
            <a:r>
              <a:rPr lang="en-US" sz="2800" dirty="0">
                <a:solidFill>
                  <a:srgbClr val="FF0000"/>
                </a:solidFill>
              </a:rPr>
              <a:t>800 MT/s</a:t>
            </a:r>
          </a:p>
        </p:txBody>
      </p:sp>
    </p:spTree>
    <p:extLst>
      <p:ext uri="{BB962C8B-B14F-4D97-AF65-F5344CB8AC3E}">
        <p14:creationId xmlns:p14="http://schemas.microsoft.com/office/powerpoint/2010/main" val="306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485691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Performance improvement(low DRAM BW)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21D6-58AD-4836-8DF6-237737431AEE}"/>
              </a:ext>
            </a:extLst>
          </p:cNvPr>
          <p:cNvSpPr txBox="1"/>
          <p:nvPr/>
        </p:nvSpPr>
        <p:spPr>
          <a:xfrm>
            <a:off x="876654" y="4859977"/>
            <a:ext cx="31330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Baseline: IPCP prefetcher</a:t>
            </a:r>
            <a:endParaRPr lang="en-US" sz="1800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B775D7-8FB8-446B-91CD-4A909FEDE1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42387"/>
              </p:ext>
            </p:extLst>
          </p:nvPr>
        </p:nvGraphicFramePr>
        <p:xfrm>
          <a:off x="0" y="1192527"/>
          <a:ext cx="9041363" cy="3329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4623318" y="4765268"/>
            <a:ext cx="3347242" cy="707886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5.2% </a:t>
            </a:r>
            <a:r>
              <a:rPr lang="en-US" sz="2000" dirty="0"/>
              <a:t>speedup with no negative interaction at LLC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20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30629" y="485691"/>
            <a:ext cx="8976199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Performance improvement(low DRAM BW)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21D6-58AD-4836-8DF6-237737431AEE}"/>
              </a:ext>
            </a:extLst>
          </p:cNvPr>
          <p:cNvSpPr txBox="1"/>
          <p:nvPr/>
        </p:nvSpPr>
        <p:spPr>
          <a:xfrm>
            <a:off x="1064908" y="4688863"/>
            <a:ext cx="31330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Baseline: No prefetcher</a:t>
            </a:r>
            <a:endParaRPr lang="en-US" sz="1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5DC9D2-1CD8-461E-BF2E-DA9D20855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449778"/>
              </p:ext>
            </p:extLst>
          </p:nvPr>
        </p:nvGraphicFramePr>
        <p:xfrm>
          <a:off x="230819" y="1294674"/>
          <a:ext cx="8682362" cy="321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0FDAA5-29AF-41C6-B863-BED1EB3C370C}"/>
              </a:ext>
            </a:extLst>
          </p:cNvPr>
          <p:cNvSpPr txBox="1"/>
          <p:nvPr/>
        </p:nvSpPr>
        <p:spPr>
          <a:xfrm>
            <a:off x="4946030" y="4550363"/>
            <a:ext cx="3300452" cy="1015663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IPCP(with neg):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IPCP(no neg) : 26%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Ideal L1D: 78%</a:t>
            </a:r>
          </a:p>
        </p:txBody>
      </p:sp>
    </p:spTree>
    <p:extLst>
      <p:ext uri="{BB962C8B-B14F-4D97-AF65-F5344CB8AC3E}">
        <p14:creationId xmlns:p14="http://schemas.microsoft.com/office/powerpoint/2010/main" val="23488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28A-1E80-4C33-B2D6-FE219C0B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Checkpoint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AF9-172C-4E4B-8507-85BE017ED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00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644892" y="1780282"/>
            <a:ext cx="78178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Automated all experiments for different prefetcher and replacement policy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Written scripts to generate plots</a:t>
            </a:r>
          </a:p>
        </p:txBody>
      </p:sp>
    </p:spTree>
    <p:extLst>
      <p:ext uri="{BB962C8B-B14F-4D97-AF65-F5344CB8AC3E}">
        <p14:creationId xmlns:p14="http://schemas.microsoft.com/office/powerpoint/2010/main" val="276104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Background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28636-CAC2-4E7B-8FD4-CC9EB0566750}"/>
              </a:ext>
            </a:extLst>
          </p:cNvPr>
          <p:cNvSpPr/>
          <p:nvPr/>
        </p:nvSpPr>
        <p:spPr>
          <a:xfrm>
            <a:off x="1418253" y="2612571"/>
            <a:ext cx="1996751" cy="13156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Cache Replacement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3D8B8-4D6A-4D1F-93DD-6CFA63910C8F}"/>
              </a:ext>
            </a:extLst>
          </p:cNvPr>
          <p:cNvSpPr/>
          <p:nvPr/>
        </p:nvSpPr>
        <p:spPr>
          <a:xfrm>
            <a:off x="5728996" y="2612571"/>
            <a:ext cx="1996751" cy="13156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Cache Prefetcher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348F348-659A-4A70-BAF1-F86D8D30E5BD}"/>
              </a:ext>
            </a:extLst>
          </p:cNvPr>
          <p:cNvSpPr/>
          <p:nvPr/>
        </p:nvSpPr>
        <p:spPr>
          <a:xfrm>
            <a:off x="3415004" y="2952229"/>
            <a:ext cx="2313992" cy="6363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6385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Experiment results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644892" y="1780282"/>
            <a:ext cx="7817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Following graph shows the performance improvement for a </a:t>
            </a:r>
            <a:r>
              <a:rPr lang="en-US" sz="2800" b="1" dirty="0"/>
              <a:t>fixed prefetcher </a:t>
            </a:r>
            <a:r>
              <a:rPr lang="en-US" sz="2800" dirty="0"/>
              <a:t>with varying replacement policies with/without negative interaction compared to an LRU baseline with no prefetching</a:t>
            </a:r>
          </a:p>
        </p:txBody>
      </p:sp>
    </p:spTree>
    <p:extLst>
      <p:ext uri="{BB962C8B-B14F-4D97-AF65-F5344CB8AC3E}">
        <p14:creationId xmlns:p14="http://schemas.microsoft.com/office/powerpoint/2010/main" val="381193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9280C9-BED5-4FA0-B045-9E7B6C84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4" y="1581552"/>
            <a:ext cx="8363887" cy="4069353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0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Performance improvement : IPCP</a:t>
            </a:r>
            <a:br>
              <a:rPr lang="en-US" dirty="0"/>
            </a:br>
            <a:r>
              <a:rPr lang="en-US" dirty="0"/>
              <a:t>(low DRAM BW, baseline: LRU, no </a:t>
            </a:r>
            <a:r>
              <a:rPr lang="en-US" dirty="0" err="1"/>
              <a:t>pref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292169" y="5157856"/>
            <a:ext cx="3347242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Spread of the plot is </a:t>
            </a:r>
            <a:r>
              <a:rPr lang="en-US" sz="2000" b="1" dirty="0"/>
              <a:t>~15%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1206603" y="1812011"/>
            <a:ext cx="29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Bench: SPEC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0EF7F-6F8B-4382-B807-90E13705877E}"/>
              </a:ext>
            </a:extLst>
          </p:cNvPr>
          <p:cNvSpPr txBox="1"/>
          <p:nvPr/>
        </p:nvSpPr>
        <p:spPr>
          <a:xfrm>
            <a:off x="855784" y="1242998"/>
            <a:ext cx="334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NONI: no negative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503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21BF60-A76D-410D-A2F1-4BB2D720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0" y="1353505"/>
            <a:ext cx="8641580" cy="4204461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0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Performance improvement : SPP</a:t>
            </a:r>
            <a:br>
              <a:rPr lang="en-US" dirty="0"/>
            </a:br>
            <a:r>
              <a:rPr lang="en-US" dirty="0"/>
              <a:t>(low DRAM BW , baseline: LRU, no </a:t>
            </a:r>
            <a:r>
              <a:rPr lang="en-US" dirty="0" err="1"/>
              <a:t>pref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292169" y="5157856"/>
            <a:ext cx="3347242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Spread of the plot is </a:t>
            </a:r>
            <a:r>
              <a:rPr lang="en-US" sz="2000" b="1" dirty="0"/>
              <a:t>~9%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1206603" y="1812011"/>
            <a:ext cx="29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10129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CAD95-3271-4C35-BECE-4922850F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0" y="1334898"/>
            <a:ext cx="8473059" cy="4122469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0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Performance improvement : IP-stride &amp; Next-line (low DRAM BW , baseline: LRU, no </a:t>
            </a:r>
            <a:r>
              <a:rPr lang="en-US" sz="3200" dirty="0" err="1"/>
              <a:t>pref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292169" y="5157856"/>
            <a:ext cx="3347242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Spread of the plot is </a:t>
            </a:r>
            <a:r>
              <a:rPr lang="en-US" sz="2000" b="1" dirty="0"/>
              <a:t>~17%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1206603" y="1812011"/>
            <a:ext cx="29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7098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Experiment results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644892" y="1780282"/>
            <a:ext cx="7817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Following graph shows the performance improvement for a </a:t>
            </a:r>
            <a:r>
              <a:rPr lang="en-US" sz="2800" b="1" dirty="0"/>
              <a:t>fixed replacement policy </a:t>
            </a:r>
            <a:r>
              <a:rPr lang="en-US" sz="2800" dirty="0"/>
              <a:t>with varying prefetchers with/without negative interaction compared to an LRU baseline with no prefetching</a:t>
            </a:r>
          </a:p>
        </p:txBody>
      </p:sp>
    </p:spTree>
    <p:extLst>
      <p:ext uri="{BB962C8B-B14F-4D97-AF65-F5344CB8AC3E}">
        <p14:creationId xmlns:p14="http://schemas.microsoft.com/office/powerpoint/2010/main" val="137082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92E43-E0BC-4259-83B4-357D0EDF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9" y="1274953"/>
            <a:ext cx="8803030" cy="4283013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0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Performance improvement : DRRIP</a:t>
            </a:r>
            <a:br>
              <a:rPr lang="en-US" dirty="0"/>
            </a:br>
            <a:r>
              <a:rPr lang="en-US" dirty="0"/>
              <a:t>(low DRAM BW, baseline: LRU, no </a:t>
            </a:r>
            <a:r>
              <a:rPr lang="en-US" dirty="0" err="1"/>
              <a:t>pref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292169" y="5157856"/>
            <a:ext cx="3347242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Spread of the plot is </a:t>
            </a:r>
            <a:r>
              <a:rPr lang="en-US" sz="2000" b="1" dirty="0"/>
              <a:t>~14%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1230049" y="1472042"/>
            <a:ext cx="29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337069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AFAB6-ADFB-4239-9B03-AE72BBAA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1" y="1419248"/>
            <a:ext cx="8749194" cy="4256819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0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Performance improvement : Mockingjay</a:t>
            </a:r>
            <a:br>
              <a:rPr lang="en-US" dirty="0"/>
            </a:br>
            <a:r>
              <a:rPr lang="en-US" dirty="0"/>
              <a:t>(low DRAM BW , baseline: LRU, no </a:t>
            </a:r>
            <a:r>
              <a:rPr lang="en-US" dirty="0" err="1"/>
              <a:t>pref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292169" y="5157856"/>
            <a:ext cx="3347242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Spread of the plot is </a:t>
            </a:r>
            <a:r>
              <a:rPr lang="en-US" sz="2000" b="1" dirty="0"/>
              <a:t>~9%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1206603" y="1812011"/>
            <a:ext cx="29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10735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A9FCA-2AD5-4FED-A9AB-5F6B6A6F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0" y="1341215"/>
            <a:ext cx="8829480" cy="4295882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2637" y="0"/>
            <a:ext cx="904136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Performance improvement : Ship++</a:t>
            </a:r>
            <a:br>
              <a:rPr lang="en-US" sz="3200" dirty="0"/>
            </a:br>
            <a:r>
              <a:rPr lang="en-US" sz="3200" dirty="0"/>
              <a:t>(low DRAM BW , baseline: LRU, no </a:t>
            </a:r>
            <a:r>
              <a:rPr lang="en-US" sz="3200" dirty="0" err="1"/>
              <a:t>pref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292169" y="5157856"/>
            <a:ext cx="3347242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Spread of the plot is </a:t>
            </a:r>
            <a:r>
              <a:rPr lang="en-US" sz="2000" b="1" dirty="0"/>
              <a:t>~10%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1171434" y="1882349"/>
            <a:ext cx="29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24951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644892" y="1780282"/>
            <a:ext cx="7817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Overall we get a high performance improvement for the ideal case when negative interactions are eliminated.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will be exploring various ideas and techniques to minimize the negative interactions and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94003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Github link</a:t>
            </a:r>
            <a:endParaRPr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644892" y="1780282"/>
            <a:ext cx="781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https://github.com/smn98/Champsim-RnD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62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Previous ideas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527719" y="1444380"/>
            <a:ext cx="8088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Prefetch aware cache management(PACMan</a:t>
            </a:r>
            <a:r>
              <a:rPr lang="en-US" sz="2800" baseline="30000" dirty="0"/>
              <a:t>1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Targets replacement policy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Kill the PC(KPC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pPr marL="969963" indent="-512763">
              <a:buFont typeface="Arial" panose="020B0604020202020204" pitchFamily="34" charset="0"/>
              <a:buChar char="•"/>
            </a:pPr>
            <a:r>
              <a:rPr lang="en-US" sz="2800" dirty="0"/>
              <a:t>Not flexible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Harmony</a:t>
            </a:r>
            <a:r>
              <a:rPr lang="en-US" sz="2800" baseline="30000" dirty="0"/>
              <a:t>3</a:t>
            </a:r>
            <a:endParaRPr lang="en-US" sz="2800" dirty="0"/>
          </a:p>
          <a:p>
            <a:pPr marL="969963" indent="-457200">
              <a:buFont typeface="Arial" panose="020B0604020202020204" pitchFamily="34" charset="0"/>
              <a:buChar char="•"/>
            </a:pPr>
            <a:r>
              <a:rPr lang="en-US" sz="2800" dirty="0"/>
              <a:t>Targets replacement policy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E9ACC-9175-46EB-B97B-3BBF5BB7B08E}"/>
              </a:ext>
            </a:extLst>
          </p:cNvPr>
          <p:cNvSpPr txBox="1"/>
          <p:nvPr/>
        </p:nvSpPr>
        <p:spPr>
          <a:xfrm>
            <a:off x="419708" y="4398794"/>
            <a:ext cx="841259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en-US" sz="11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 Jain, Akanksha, and Calvin Lin. "Rethinking </a:t>
            </a:r>
            <a:r>
              <a:rPr lang="en-US" sz="11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belady's</a:t>
            </a:r>
            <a:r>
              <a:rPr lang="en-US" sz="11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 algorithm to accommodate prefetching." In </a:t>
            </a:r>
            <a:r>
              <a:rPr 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2018 ACM/IEEE 45th Annual International Symposium on Computer Architecture (ISCA)</a:t>
            </a:r>
            <a:r>
              <a:rPr lang="en-US" sz="11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, pp. 110-123. IEEE, 2018.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[2] Kim,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Jinchun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Elvira Teran, Paul V. Gratz, Daniel A. Jiménez, Seth H. Pugsley, and Chris Wilkerson. "Kill the program counter: Reconstructing program behavior in the processor cache hierarchy." ACM SIGPLAN Notices 52, no. 4 (2017): 737-749.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[3] Wu, Carole-Jean,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Aamer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Jaleel, Margaret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Martonosi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Simon C. Steely Jr, and Joel Emer. "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PACMan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: prefetch-aware cache management for high performance caching." In Proceedings of the 44th Annual IEEE/ACM International Symposium on Microarchitecture, pp. 442-453. 2011.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28A-1E80-4C33-B2D6-FE219C0B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AF9-172C-4E4B-8507-85BE017ED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Proposed idea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644892" y="1780282"/>
            <a:ext cx="7817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Fine grained approach: identify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Dynamically tune replacement policy &amp; prefetcher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Across the cache hierarchy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Flexible: works with any prefetcher &amp;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7973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Interactions- cache eviction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1EE82-B85A-4C69-86A0-BEF209BE0F2E}"/>
              </a:ext>
            </a:extLst>
          </p:cNvPr>
          <p:cNvSpPr txBox="1"/>
          <p:nvPr/>
        </p:nvSpPr>
        <p:spPr>
          <a:xfrm>
            <a:off x="663082" y="1472169"/>
            <a:ext cx="7817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Positive interaction </a:t>
            </a:r>
          </a:p>
          <a:p>
            <a:r>
              <a:rPr lang="en-US" sz="3200" dirty="0"/>
              <a:t>	</a:t>
            </a:r>
            <a:r>
              <a:rPr lang="en-US" sz="2400" dirty="0"/>
              <a:t>Useful block evicts useless block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Negative interaction</a:t>
            </a:r>
          </a:p>
          <a:p>
            <a:pPr lvl="1"/>
            <a:r>
              <a:rPr lang="en-US" sz="3200" dirty="0"/>
              <a:t>	</a:t>
            </a:r>
            <a:r>
              <a:rPr lang="en-US" sz="2400" dirty="0"/>
              <a:t>Useless block evicts useful block</a:t>
            </a:r>
          </a:p>
          <a:p>
            <a:r>
              <a:rPr lang="en-US" sz="2400" dirty="0"/>
              <a:t>	*Useless prefetch block evicts useless block</a:t>
            </a:r>
          </a:p>
          <a:p>
            <a:pPr marL="344488" indent="-344488">
              <a:buFont typeface="Arial" panose="020B0604020202020204" pitchFamily="34" charset="0"/>
              <a:buChar char="•"/>
              <a:tabLst>
                <a:tab pos="344488" algn="l"/>
              </a:tabLst>
            </a:pPr>
            <a:r>
              <a:rPr lang="en-US" sz="3200" dirty="0"/>
              <a:t>Neutral interaction </a:t>
            </a:r>
          </a:p>
          <a:p>
            <a:r>
              <a:rPr lang="en-US" sz="3200" dirty="0"/>
              <a:t>	</a:t>
            </a:r>
            <a:r>
              <a:rPr lang="en-US" sz="2400" dirty="0"/>
              <a:t>other cases</a:t>
            </a:r>
          </a:p>
        </p:txBody>
      </p:sp>
    </p:spTree>
    <p:extLst>
      <p:ext uri="{BB962C8B-B14F-4D97-AF65-F5344CB8AC3E}">
        <p14:creationId xmlns:p14="http://schemas.microsoft.com/office/powerpoint/2010/main" val="242505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Ways to identify interactions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793E8-1443-4BF1-8185-9266A144B522}"/>
              </a:ext>
            </a:extLst>
          </p:cNvPr>
          <p:cNvSpPr txBox="1"/>
          <p:nvPr/>
        </p:nvSpPr>
        <p:spPr>
          <a:xfrm>
            <a:off x="644892" y="1780282"/>
            <a:ext cx="6910939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Predictor based ~ not precise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Future access based ~ precise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ACB4-0C00-42B5-A31E-E500A4227AD9}"/>
              </a:ext>
            </a:extLst>
          </p:cNvPr>
          <p:cNvSpPr/>
          <p:nvPr/>
        </p:nvSpPr>
        <p:spPr>
          <a:xfrm>
            <a:off x="970383" y="2844125"/>
            <a:ext cx="6466115" cy="58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Identification of interactios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311700" y="1505279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which stores the interaction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91156"/>
              </p:ext>
            </p:extLst>
          </p:nvPr>
        </p:nvGraphicFramePr>
        <p:xfrm>
          <a:off x="2236769" y="2923480"/>
          <a:ext cx="5825065" cy="20171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5013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03437">
                <a:tc>
                  <a:txBody>
                    <a:bodyPr/>
                    <a:lstStyle/>
                    <a:p>
                      <a:r>
                        <a:rPr lang="en-US" err="1"/>
                        <a:t>Is_eviction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Type_1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Line_2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0343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A(evicts)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X(evicted)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0343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X(access)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03437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X(access)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0343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Y(evicts)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Z(evicted)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3E0B46B5-37F3-40B4-B487-0A4446952D9A}"/>
              </a:ext>
            </a:extLst>
          </p:cNvPr>
          <p:cNvSpPr/>
          <p:nvPr/>
        </p:nvSpPr>
        <p:spPr>
          <a:xfrm>
            <a:off x="1189569" y="2902541"/>
            <a:ext cx="440266" cy="18288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18E99-0614-455A-B86A-8EB0E47B45FB}"/>
              </a:ext>
            </a:extLst>
          </p:cNvPr>
          <p:cNvSpPr txBox="1"/>
          <p:nvPr/>
        </p:nvSpPr>
        <p:spPr>
          <a:xfrm>
            <a:off x="230911" y="3562740"/>
            <a:ext cx="210686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end of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table to record interaction</a:t>
            </a:r>
          </a:p>
        </p:txBody>
      </p:sp>
    </p:spTree>
    <p:extLst>
      <p:ext uri="{BB962C8B-B14F-4D97-AF65-F5344CB8AC3E}">
        <p14:creationId xmlns:p14="http://schemas.microsoft.com/office/powerpoint/2010/main" val="32457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Interactions distribution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B02619-9FCF-4346-BEF8-71DCA70F6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437867"/>
              </p:ext>
            </p:extLst>
          </p:nvPr>
        </p:nvGraphicFramePr>
        <p:xfrm>
          <a:off x="264178" y="1316159"/>
          <a:ext cx="8520600" cy="3426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63C569-268E-4C51-A376-1E801F1FEFFA}"/>
              </a:ext>
            </a:extLst>
          </p:cNvPr>
          <p:cNvSpPr txBox="1"/>
          <p:nvPr/>
        </p:nvSpPr>
        <p:spPr>
          <a:xfrm>
            <a:off x="311700" y="4856732"/>
            <a:ext cx="395973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Prefetcher used at L1, L2 : </a:t>
            </a:r>
            <a:r>
              <a:rPr lang="en-US" sz="1600" b="1" dirty="0"/>
              <a:t>IPCP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Replacement policy used at LLC: </a:t>
            </a:r>
            <a:r>
              <a:rPr lang="en-US" sz="1600" b="1" dirty="0"/>
              <a:t>LRU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E844A-74FC-4159-ACCC-7946780F3406}"/>
              </a:ext>
            </a:extLst>
          </p:cNvPr>
          <p:cNvSpPr txBox="1"/>
          <p:nvPr/>
        </p:nvSpPr>
        <p:spPr>
          <a:xfrm>
            <a:off x="4572000" y="4852701"/>
            <a:ext cx="4050546" cy="40011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Negative interactions: ~80%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9D57E-9094-4FFC-8CED-FD2D616A167B}"/>
              </a:ext>
            </a:extLst>
          </p:cNvPr>
          <p:cNvSpPr/>
          <p:nvPr/>
        </p:nvSpPr>
        <p:spPr>
          <a:xfrm>
            <a:off x="8522239" y="1707502"/>
            <a:ext cx="237937" cy="17821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000" dirty="0"/>
              <a:t>Breakdown of negative interactions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647247"/>
              </p:ext>
            </p:extLst>
          </p:nvPr>
        </p:nvGraphicFramePr>
        <p:xfrm>
          <a:off x="105833" y="1414591"/>
          <a:ext cx="8932334" cy="3307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D8E0C3-21A7-4C68-9BF4-BC5B663A7F67}"/>
              </a:ext>
            </a:extLst>
          </p:cNvPr>
          <p:cNvSpPr txBox="1"/>
          <p:nvPr/>
        </p:nvSpPr>
        <p:spPr>
          <a:xfrm>
            <a:off x="457200" y="4815411"/>
            <a:ext cx="8165346" cy="707886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98% : Useless Prefetch blocks evicting useless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Inaccurate prefetches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49CDE-FE32-43A4-9161-508FB50620D8}"/>
              </a:ext>
            </a:extLst>
          </p:cNvPr>
          <p:cNvSpPr/>
          <p:nvPr/>
        </p:nvSpPr>
        <p:spPr>
          <a:xfrm>
            <a:off x="8662196" y="1688840"/>
            <a:ext cx="237937" cy="178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7391</TotalTime>
  <Words>960</Words>
  <Application>Microsoft Office PowerPoint</Application>
  <PresentationFormat>On-screen Show (16:10)</PresentationFormat>
  <Paragraphs>176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Cambria Math</vt:lpstr>
      <vt:lpstr>Arial</vt:lpstr>
      <vt:lpstr>Courier Prime</vt:lpstr>
      <vt:lpstr>Calibri</vt:lpstr>
      <vt:lpstr>Cambria</vt:lpstr>
      <vt:lpstr>Wingdings</vt:lpstr>
      <vt:lpstr>cs773</vt:lpstr>
      <vt:lpstr>CS-773 Project checkpoint 2  Microarchitecture interactions   Sumon Nath Profetcher(#7) sumon@cse.iitb.ac.in</vt:lpstr>
      <vt:lpstr>Background</vt:lpstr>
      <vt:lpstr>Previous ideas</vt:lpstr>
      <vt:lpstr>Proposed idea</vt:lpstr>
      <vt:lpstr>Interactions- cache eviction</vt:lpstr>
      <vt:lpstr>Ways to identify interactions</vt:lpstr>
      <vt:lpstr>Identification of interactios</vt:lpstr>
      <vt:lpstr>Interactions distribution</vt:lpstr>
      <vt:lpstr>Breakdown of negative interactions</vt:lpstr>
      <vt:lpstr>Checkpoint - 1</vt:lpstr>
      <vt:lpstr>Ideal performance improvement</vt:lpstr>
      <vt:lpstr>Methodology</vt:lpstr>
      <vt:lpstr>Performance improvement</vt:lpstr>
      <vt:lpstr>Performance improvement</vt:lpstr>
      <vt:lpstr>Low DRAM bandwidth</vt:lpstr>
      <vt:lpstr>Performance improvement(low DRAM BW)</vt:lpstr>
      <vt:lpstr>Performance improvement(low DRAM BW)</vt:lpstr>
      <vt:lpstr>Checkpoint - 2</vt:lpstr>
      <vt:lpstr>Work done</vt:lpstr>
      <vt:lpstr>Experiment results</vt:lpstr>
      <vt:lpstr>Performance improvement : IPCP (low DRAM BW, baseline: LRU, no pref)</vt:lpstr>
      <vt:lpstr>Performance improvement : SPP (low DRAM BW , baseline: LRU, no pref)</vt:lpstr>
      <vt:lpstr>Performance improvement : IP-stride &amp; Next-line (low DRAM BW , baseline: LRU, no pref)</vt:lpstr>
      <vt:lpstr>Experiment results</vt:lpstr>
      <vt:lpstr>Performance improvement : DRRIP (low DRAM BW, baseline: LRU, no pref)</vt:lpstr>
      <vt:lpstr>Performance improvement : Mockingjay (low DRAM BW , baseline: LRU, no pref)</vt:lpstr>
      <vt:lpstr>Performance improvement : Ship++ (low DRAM BW , baseline: LRU, no pref)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CS-773 Paper Presentation  Improving the Utilization of  Micro-operation Caches in x86 Processors   Sumon Nath Hyperthreads(#6) sumon@cse.iitb.ac.in</dc:title>
  <dc:creator>Sumon Nath</dc:creator>
  <cp:lastModifiedBy>Sumon Nath</cp:lastModifiedBy>
  <cp:revision>109</cp:revision>
  <dcterms:modified xsi:type="dcterms:W3CDTF">2022-04-25T17:39:11Z</dcterms:modified>
</cp:coreProperties>
</file>