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Book Antiqua"/>
      <p:regular r:id="rId36"/>
      <p:bold r:id="rId37"/>
      <p:italic r:id="rId38"/>
      <p:boldItalic r:id="rId39"/>
    </p:embeddedFont>
    <p:embeddedFont>
      <p:font typeface="Courier Prime"/>
      <p:regular r:id="rId40"/>
      <p:bold r:id="rId41"/>
      <p:italic r:id="rId42"/>
      <p:boldItalic r:id="rId43"/>
    </p:embeddedFont>
    <p:embeddedFont>
      <p:font typeface="Cambria Math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989">
          <p15:clr>
            <a:srgbClr val="9AA0A6"/>
          </p15:clr>
        </p15:guide>
        <p15:guide id="4" pos="262">
          <p15:clr>
            <a:srgbClr val="9AA0A6"/>
          </p15:clr>
        </p15:guide>
      </p15:sldGuideLst>
    </p:ext>
    <p:ext uri="GoogleSlidesCustomDataVersion2">
      <go:slidesCustomData xmlns:go="http://customooxmlschemas.google.com/" r:id="rId45" roundtripDataSignature="AMtx7mjAy4HTn/kIC9PDadsYecPg2jV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3989" orient="horz"/>
        <p:guide pos="2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urierPrime-regular.fntdata"/><Relationship Id="rId20" Type="http://schemas.openxmlformats.org/officeDocument/2006/relationships/slide" Target="slides/slide14.xml"/><Relationship Id="rId42" Type="http://schemas.openxmlformats.org/officeDocument/2006/relationships/font" Target="fonts/CourierPrime-italic.fntdata"/><Relationship Id="rId41" Type="http://schemas.openxmlformats.org/officeDocument/2006/relationships/font" Target="fonts/CourierPrime-bold.fntdata"/><Relationship Id="rId22" Type="http://schemas.openxmlformats.org/officeDocument/2006/relationships/slide" Target="slides/slide16.xml"/><Relationship Id="rId44" Type="http://schemas.openxmlformats.org/officeDocument/2006/relationships/font" Target="fonts/CambriaMath-regular.fntdata"/><Relationship Id="rId21" Type="http://schemas.openxmlformats.org/officeDocument/2006/relationships/slide" Target="slides/slide15.xml"/><Relationship Id="rId43" Type="http://schemas.openxmlformats.org/officeDocument/2006/relationships/font" Target="fonts/CourierPrime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BookAntiqua-bold.fntdata"/><Relationship Id="rId14" Type="http://schemas.openxmlformats.org/officeDocument/2006/relationships/slide" Target="slides/slide8.xml"/><Relationship Id="rId36" Type="http://schemas.openxmlformats.org/officeDocument/2006/relationships/font" Target="fonts/BookAntiqua-regular.fntdata"/><Relationship Id="rId17" Type="http://schemas.openxmlformats.org/officeDocument/2006/relationships/slide" Target="slides/slide11.xml"/><Relationship Id="rId39" Type="http://schemas.openxmlformats.org/officeDocument/2006/relationships/font" Target="fonts/BookAntiqua-boldItalic.fntdata"/><Relationship Id="rId16" Type="http://schemas.openxmlformats.org/officeDocument/2006/relationships/slide" Target="slides/slide10.xml"/><Relationship Id="rId38" Type="http://schemas.openxmlformats.org/officeDocument/2006/relationships/font" Target="fonts/BookAntiqua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d.docs.live.net/77f05b85573add3d/Documents/final%20plo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https://d.docs.live.net/77f05b85573add3d/Documents/final%20plot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https://d.docs.live.net/77f05b85573add3d/Documents/final%20plot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https://d.docs.live.net/77f05b85573add3d/Documents/final%20plots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https://d.docs.live.net/77f05b85573add3d/Documents/final%20plots.xlsx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https://d.docs.live.net/77f05b85573add3d/Documents/final%20plo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57910882133164"/>
          <c:y val="6.5861875472260772E-2"/>
          <c:w val="0.80902410823140758"/>
          <c:h val="0.8061564437439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 plots.xlsx]Performance all'!$A$2</c:f>
              <c:strCache>
                <c:ptCount val="1"/>
                <c:pt idx="0">
                  <c:v>Speculative (GM)</c:v>
                </c:pt>
              </c:strCache>
            </c:strRef>
          </c:tx>
          <c:spPr>
            <a:solidFill>
              <a:srgbClr val="537C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all'!$B$2:$D$2</c:f>
              <c:numCache>
                <c:formatCode>General</c:formatCode>
                <c:ptCount val="3"/>
                <c:pt idx="0">
                  <c:v>0.89308831440000003</c:v>
                </c:pt>
                <c:pt idx="1">
                  <c:v>0.5990929626</c:v>
                </c:pt>
                <c:pt idx="2">
                  <c:v>0.89554541460000003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F2-4948-B4A4-D63BE32E5861}"/>
            </c:ext>
          </c:extLst>
        </c:ser>
        <c:ser>
          <c:idx val="1"/>
          <c:order val="1"/>
          <c:tx>
            <c:strRef>
              <c:f>'[final plots.xlsx]Performance all'!$A$3</c:f>
              <c:strCache>
                <c:ptCount val="1"/>
                <c:pt idx="0">
                  <c:v>On-commit (GM)</c:v>
                </c:pt>
              </c:strCache>
            </c:strRef>
          </c:tx>
          <c:spPr>
            <a:solidFill>
              <a:srgbClr val="B2CABF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all'!$B$3:$D$3</c:f>
              <c:numCache>
                <c:formatCode>General</c:formatCode>
                <c:ptCount val="3"/>
                <c:pt idx="0">
                  <c:v>1.1396709060000001</c:v>
                </c:pt>
                <c:pt idx="1">
                  <c:v>1.1708760460000001</c:v>
                </c:pt>
                <c:pt idx="2">
                  <c:v>1.2112876079999999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F2-4948-B4A4-D63BE32E5861}"/>
            </c:ext>
          </c:extLst>
        </c:ser>
        <c:ser>
          <c:idx val="2"/>
          <c:order val="2"/>
          <c:tx>
            <c:strRef>
              <c:f>'[final plots.xlsx]Performance all'!$A$4</c:f>
              <c:strCache>
                <c:ptCount val="1"/>
                <c:pt idx="0">
                  <c:v>Non-secure (GM)</c:v>
                </c:pt>
              </c:strCache>
            </c:strRef>
          </c:tx>
          <c:spPr>
            <a:solidFill>
              <a:srgbClr val="CC222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all'!$B$4:$D$4</c:f>
              <c:numCache>
                <c:formatCode>General</c:formatCode>
                <c:ptCount val="3"/>
                <c:pt idx="0">
                  <c:v>1.159663975</c:v>
                </c:pt>
                <c:pt idx="1">
                  <c:v>1.1823590420000001</c:v>
                </c:pt>
                <c:pt idx="2">
                  <c:v>1.2284548150000001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F2-4948-B4A4-D63BE32E5861}"/>
            </c:ext>
          </c:extLst>
        </c:ser>
        <c:ser>
          <c:idx val="4"/>
          <c:order val="3"/>
          <c:tx>
            <c:strRef>
              <c:f>'[final plots.xlsx]Performance all'!$A$5</c:f>
              <c:strCache>
                <c:ptCount val="1"/>
                <c:pt idx="0">
                  <c:v>On-commit (Non secure)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all'!$B$5:$D$5</c:f>
            </c:numRef>
          </c:val>
          <c:extLst>
            <c:ext xmlns:c16="http://schemas.microsoft.com/office/drawing/2014/chart" uri="{C3380CC4-5D6E-409C-BE32-E72D297353CC}">
              <c16:uniqueId val="{00000003-83F2-4948-B4A4-D63BE32E5861}"/>
            </c:ext>
          </c:extLst>
        </c:ser>
        <c:ser>
          <c:idx val="3"/>
          <c:order val="4"/>
          <c:tx>
            <c:strRef>
              <c:f>'[final plots.xlsx]Performance all'!$A$6</c:f>
              <c:strCache>
                <c:ptCount val="1"/>
                <c:pt idx="0">
                  <c:v>Vanilla (Non secure)</c:v>
                </c:pt>
              </c:strCache>
            </c:strRef>
          </c:tx>
          <c:spPr>
            <a:solidFill>
              <a:srgbClr val="F15B4C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all'!$B$6:$D$6</c:f>
              <c:numCache>
                <c:formatCode>General</c:formatCode>
                <c:ptCount val="3"/>
                <c:pt idx="0">
                  <c:v>1.2929406729999999</c:v>
                </c:pt>
                <c:pt idx="1">
                  <c:v>1.3521148329999999</c:v>
                </c:pt>
                <c:pt idx="2">
                  <c:v>1.3880960579999999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F2-4948-B4A4-D63BE32E5861}"/>
            </c:ext>
          </c:extLst>
        </c:ser>
        <c:ser>
          <c:idx val="5"/>
          <c:order val="5"/>
          <c:tx>
            <c:strRef>
              <c:f>'[final plots.xlsx]Performance all'!$A$7</c:f>
              <c:strCache>
                <c:ptCount val="1"/>
                <c:pt idx="0">
                  <c:v>Secure (GM)</c:v>
                </c:pt>
              </c:strCache>
            </c:strRef>
          </c:tx>
          <c:spPr>
            <a:solidFill>
              <a:srgbClr val="FAA41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3F2-4948-B4A4-D63BE32E58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all'!$B$7:$D$7</c:f>
            </c:numRef>
          </c:val>
          <c:extLst>
            <c:ext xmlns:c16="http://schemas.microsoft.com/office/drawing/2014/chart" uri="{C3380CC4-5D6E-409C-BE32-E72D297353CC}">
              <c16:uniqueId val="{00000006-83F2-4948-B4A4-D63BE32E58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821839"/>
        <c:axId val="2085833839"/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33839"/>
        <c:crosses val="autoZero"/>
        <c:auto val="1"/>
        <c:lblAlgn val="ctr"/>
        <c:lblOffset val="100"/>
        <c:noMultiLvlLbl val="0"/>
      </c:catAx>
      <c:valAx>
        <c:axId val="2085833839"/>
        <c:scaling>
          <c:orientation val="minMax"/>
          <c:max val="1.7000000000000002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Speedup over no prefetching</a:t>
                </a:r>
                <a:r>
                  <a:rPr lang="en-IN" sz="1400" baseline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>
                  <a:defRPr sz="1400">
                    <a:solidFill>
                      <a:sysClr val="windowText" lastClr="000000"/>
                    </a:solidFill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(non secure)</a:t>
                </a:r>
              </a:p>
            </c:rich>
          </c:tx>
          <c:layout>
            <c:manualLayout>
              <c:xMode val="edge"/>
              <c:yMode val="edge"/>
              <c:x val="2.2222914538800331E-2"/>
              <c:y val="0.15223905419363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2183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213392350934317"/>
          <c:y val="6.5496702047376842E-2"/>
          <c:w val="0.71019165501291959"/>
          <c:h val="0.163187897906210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57910882133164"/>
          <c:y val="6.5861875472260772E-2"/>
          <c:w val="0.80902410823140758"/>
          <c:h val="0.8061564437439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 plots.xlsx]Performance all'!$A$2</c:f>
              <c:strCache>
                <c:ptCount val="1"/>
                <c:pt idx="0">
                  <c:v>Speculative (GM)</c:v>
                </c:pt>
              </c:strCache>
            </c:strRef>
          </c:tx>
          <c:spPr>
            <a:solidFill>
              <a:srgbClr val="537C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all'!$B$2:$D$2</c:f>
              <c:numCache>
                <c:formatCode>General</c:formatCode>
                <c:ptCount val="3"/>
                <c:pt idx="0">
                  <c:v>0.89308831440000003</c:v>
                </c:pt>
                <c:pt idx="1">
                  <c:v>0.5990929626</c:v>
                </c:pt>
                <c:pt idx="2">
                  <c:v>0.89554541460000003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D-4C6C-B63E-C673C2640CB3}"/>
            </c:ext>
          </c:extLst>
        </c:ser>
        <c:ser>
          <c:idx val="1"/>
          <c:order val="1"/>
          <c:tx>
            <c:strRef>
              <c:f>'[final plots.xlsx]Performance all'!$A$3</c:f>
              <c:strCache>
                <c:ptCount val="1"/>
                <c:pt idx="0">
                  <c:v>On-commit (GM)</c:v>
                </c:pt>
              </c:strCache>
            </c:strRef>
          </c:tx>
          <c:spPr>
            <a:solidFill>
              <a:srgbClr val="B2CABF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all'!$B$3:$D$3</c:f>
              <c:numCache>
                <c:formatCode>General</c:formatCode>
                <c:ptCount val="3"/>
                <c:pt idx="0">
                  <c:v>1.1396709060000001</c:v>
                </c:pt>
                <c:pt idx="1">
                  <c:v>1.1708760460000001</c:v>
                </c:pt>
                <c:pt idx="2">
                  <c:v>1.2112876079999999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7D-4C6C-B63E-C673C2640CB3}"/>
            </c:ext>
          </c:extLst>
        </c:ser>
        <c:ser>
          <c:idx val="2"/>
          <c:order val="2"/>
          <c:tx>
            <c:strRef>
              <c:f>'[final plots.xlsx]Performance all'!$A$4</c:f>
              <c:strCache>
                <c:ptCount val="1"/>
                <c:pt idx="0">
                  <c:v>Non-secure (GM)</c:v>
                </c:pt>
              </c:strCache>
            </c:strRef>
          </c:tx>
          <c:spPr>
            <a:solidFill>
              <a:srgbClr val="CC222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all'!$B$4:$D$4</c:f>
              <c:numCache>
                <c:formatCode>General</c:formatCode>
                <c:ptCount val="3"/>
                <c:pt idx="0">
                  <c:v>1.159663975</c:v>
                </c:pt>
                <c:pt idx="1">
                  <c:v>1.1823590420000001</c:v>
                </c:pt>
                <c:pt idx="2">
                  <c:v>1.2284548150000001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7D-4C6C-B63E-C673C2640CB3}"/>
            </c:ext>
          </c:extLst>
        </c:ser>
        <c:ser>
          <c:idx val="4"/>
          <c:order val="3"/>
          <c:tx>
            <c:strRef>
              <c:f>'[final plots.xlsx]Performance all'!$A$5</c:f>
              <c:strCache>
                <c:ptCount val="1"/>
                <c:pt idx="0">
                  <c:v>On-commit (Non secure)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all'!$B$5:$D$5</c:f>
              <c:numCache>
                <c:formatCode>General</c:formatCode>
                <c:ptCount val="3"/>
                <c:pt idx="0">
                  <c:v>1.265655405</c:v>
                </c:pt>
                <c:pt idx="1">
                  <c:v>1.327411761</c:v>
                </c:pt>
                <c:pt idx="2">
                  <c:v>1.3832333999999999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7D-4C6C-B63E-C673C2640CB3}"/>
            </c:ext>
          </c:extLst>
        </c:ser>
        <c:ser>
          <c:idx val="3"/>
          <c:order val="4"/>
          <c:tx>
            <c:strRef>
              <c:f>'[final plots.xlsx]Performance all'!$A$6</c:f>
              <c:strCache>
                <c:ptCount val="1"/>
                <c:pt idx="0">
                  <c:v>Vanilla (Non secure)</c:v>
                </c:pt>
              </c:strCache>
            </c:strRef>
          </c:tx>
          <c:spPr>
            <a:solidFill>
              <a:srgbClr val="F15B4C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all'!$B$6:$D$6</c:f>
              <c:numCache>
                <c:formatCode>General</c:formatCode>
                <c:ptCount val="3"/>
                <c:pt idx="0">
                  <c:v>1.2929406729999999</c:v>
                </c:pt>
                <c:pt idx="1">
                  <c:v>1.3521148329999999</c:v>
                </c:pt>
                <c:pt idx="2">
                  <c:v>1.3880960579999999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7D-4C6C-B63E-C673C2640CB3}"/>
            </c:ext>
          </c:extLst>
        </c:ser>
        <c:ser>
          <c:idx val="5"/>
          <c:order val="5"/>
          <c:tx>
            <c:strRef>
              <c:f>'[final plots.xlsx]Performance all'!$A$7</c:f>
              <c:strCache>
                <c:ptCount val="1"/>
                <c:pt idx="0">
                  <c:v>Secure (GM)</c:v>
                </c:pt>
              </c:strCache>
            </c:strRef>
          </c:tx>
          <c:spPr>
            <a:solidFill>
              <a:srgbClr val="FAA41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2"/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87D-4C6C-B63E-C673C2640C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all'!$B$1:$D$1</c:f>
              <c:strCache>
                <c:ptCount val="3"/>
                <c:pt idx="0">
                  <c:v>IP Stride</c:v>
                </c:pt>
                <c:pt idx="1">
                  <c:v>IPCP</c:v>
                </c:pt>
                <c:pt idx="2">
                  <c:v>Berti</c:v>
                </c:pt>
              </c:strCache>
            </c:strRef>
          </c:cat>
          <c:val>
            <c:numRef>
              <c:f>'[final plots.xlsx]Performance all'!$B$7:$D$7</c:f>
            </c:numRef>
          </c:val>
          <c:extLst>
            <c:ext xmlns:c16="http://schemas.microsoft.com/office/drawing/2014/chart" uri="{C3380CC4-5D6E-409C-BE32-E72D297353CC}">
              <c16:uniqueId val="{00000006-387D-4C6C-B63E-C673C2640C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821839"/>
        <c:axId val="2085833839"/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33839"/>
        <c:crosses val="autoZero"/>
        <c:auto val="1"/>
        <c:lblAlgn val="ctr"/>
        <c:lblOffset val="100"/>
        <c:noMultiLvlLbl val="0"/>
      </c:catAx>
      <c:valAx>
        <c:axId val="2085833839"/>
        <c:scaling>
          <c:orientation val="minMax"/>
          <c:max val="1.7000000000000002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Speedup over no prefetching</a:t>
                </a:r>
                <a:r>
                  <a:rPr lang="en-IN" sz="1400" baseline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>
                  <a:defRPr sz="1400">
                    <a:solidFill>
                      <a:sysClr val="windowText" lastClr="000000"/>
                    </a:solidFill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(non secure)</a:t>
                </a:r>
              </a:p>
            </c:rich>
          </c:tx>
          <c:layout>
            <c:manualLayout>
              <c:xMode val="edge"/>
              <c:yMode val="edge"/>
              <c:x val="2.2222914538800331E-2"/>
              <c:y val="0.15223905419363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2183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213392350934317"/>
          <c:y val="6.5496702047376842E-2"/>
          <c:w val="0.76817615255267413"/>
          <c:h val="0.163187897906210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55949940865762"/>
          <c:y val="6.5861875472260772E-2"/>
          <c:w val="0.82204364153814979"/>
          <c:h val="0.8061564437439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 plots.xlsx]Timeliness'!$A$2</c:f>
              <c:strCache>
                <c:ptCount val="1"/>
                <c:pt idx="0">
                  <c:v>L0D speculative (GM)</c:v>
                </c:pt>
              </c:strCache>
            </c:strRef>
          </c:tx>
          <c:spPr>
            <a:solidFill>
              <a:srgbClr val="537C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plots.xlsx]Timeliness'!$B$1:$C$1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plots.xlsx]Timeliness'!$B$2:$C$2</c:f>
            </c:numRef>
          </c:val>
          <c:extLst>
            <c:ext xmlns:c16="http://schemas.microsoft.com/office/drawing/2014/chart" uri="{C3380CC4-5D6E-409C-BE32-E72D297353CC}">
              <c16:uniqueId val="{00000000-004A-484E-A9C0-B2EA3DE1F897}"/>
            </c:ext>
          </c:extLst>
        </c:ser>
        <c:ser>
          <c:idx val="1"/>
          <c:order val="1"/>
          <c:tx>
            <c:strRef>
              <c:f>'[final plots.xlsx]Timeliness (2)'!$A$3</c:f>
              <c:strCache>
                <c:ptCount val="1"/>
                <c:pt idx="0">
                  <c:v>On-commit (GM)</c:v>
                </c:pt>
              </c:strCache>
            </c:strRef>
          </c:tx>
          <c:spPr>
            <a:solidFill>
              <a:srgbClr val="235789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plots.xlsx]Timeliness (2)'!$B$1:$C$1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plots.xlsx]Timeliness (2)'!$B$3:$C$3</c:f>
              <c:numCache>
                <c:formatCode>General</c:formatCode>
                <c:ptCount val="2"/>
                <c:pt idx="0">
                  <c:v>65.041514582015978</c:v>
                </c:pt>
                <c:pt idx="1">
                  <c:v>79.125802370847794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4A-484E-A9C0-B2EA3DE1F897}"/>
            </c:ext>
          </c:extLst>
        </c:ser>
        <c:ser>
          <c:idx val="2"/>
          <c:order val="2"/>
          <c:tx>
            <c:strRef>
              <c:f>'[final plots.xlsx]Timeliness'!$A$4</c:f>
              <c:strCache>
                <c:ptCount val="1"/>
                <c:pt idx="0">
                  <c:v>L1D insecure (GM)</c:v>
                </c:pt>
              </c:strCache>
            </c:strRef>
          </c:tx>
          <c:spPr>
            <a:solidFill>
              <a:srgbClr val="CC222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plots.xlsx]Timeliness'!$B$1:$C$1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plots.xlsx]Timeliness'!$B$4:$C$4</c:f>
            </c:numRef>
          </c:val>
          <c:extLst>
            <c:ext xmlns:c16="http://schemas.microsoft.com/office/drawing/2014/chart" uri="{C3380CC4-5D6E-409C-BE32-E72D297353CC}">
              <c16:uniqueId val="{00000002-004A-484E-A9C0-B2EA3DE1F897}"/>
            </c:ext>
          </c:extLst>
        </c:ser>
        <c:ser>
          <c:idx val="3"/>
          <c:order val="3"/>
          <c:tx>
            <c:strRef>
              <c:f>'[final plots.xlsx]Timeliness (2)'!$A$5</c:f>
              <c:strCache>
                <c:ptCount val="1"/>
                <c:pt idx="0">
                  <c:v>Normal (Non secure)</c:v>
                </c:pt>
              </c:strCache>
            </c:strRef>
          </c:tx>
          <c:spPr>
            <a:solidFill>
              <a:srgbClr val="F15B4C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plots.xlsx]Timeliness (2)'!$B$1:$C$1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plots.xlsx]Timeliness (2)'!$B$5:$C$5</c:f>
              <c:numCache>
                <c:formatCode>General</c:formatCode>
                <c:ptCount val="2"/>
                <c:pt idx="0">
                  <c:v>73.704702403775187</c:v>
                </c:pt>
                <c:pt idx="1">
                  <c:v>83.61086766512561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4A-484E-A9C0-B2EA3DE1F897}"/>
            </c:ext>
          </c:extLst>
        </c:ser>
        <c:ser>
          <c:idx val="4"/>
          <c:order val="4"/>
          <c:tx>
            <c:strRef>
              <c:f>'[final plots.xlsx]Timeliness (2)'!$A$6</c:f>
              <c:strCache>
                <c:ptCount val="1"/>
                <c:pt idx="0">
                  <c:v>On-commit (Non secure)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plots.xlsx]Timeliness (2)'!$B$1:$C$1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plots.xlsx]Timeliness (2)'!$B$6:$C$6</c:f>
            </c:numRef>
          </c:val>
          <c:extLst>
            <c:ext xmlns:c16="http://schemas.microsoft.com/office/drawing/2014/chart" uri="{C3380CC4-5D6E-409C-BE32-E72D297353CC}">
              <c16:uniqueId val="{00000004-004A-484E-A9C0-B2EA3DE1F897}"/>
            </c:ext>
          </c:extLst>
        </c:ser>
        <c:ser>
          <c:idx val="5"/>
          <c:order val="5"/>
          <c:tx>
            <c:strRef>
              <c:f>'[final plots.xlsx]Timeliness'!$A$7</c:f>
              <c:strCache>
                <c:ptCount val="1"/>
                <c:pt idx="0">
                  <c:v>Secure (GM)</c:v>
                </c:pt>
              </c:strCache>
            </c:strRef>
          </c:tx>
          <c:spPr>
            <a:solidFill>
              <a:srgbClr val="FAA41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plots.xlsx]Timeliness'!$B$1:$C$1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plots.xlsx]Timeliness'!$B$7:$C$7</c:f>
            </c:numRef>
          </c:val>
          <c:extLst>
            <c:ext xmlns:c16="http://schemas.microsoft.com/office/drawing/2014/chart" uri="{C3380CC4-5D6E-409C-BE32-E72D297353CC}">
              <c16:uniqueId val="{00000005-004A-484E-A9C0-B2EA3DE1F8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821839"/>
        <c:axId val="2085833839"/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33839"/>
        <c:crosses val="autoZero"/>
        <c:auto val="1"/>
        <c:lblAlgn val="ctr"/>
        <c:lblOffset val="100"/>
        <c:noMultiLvlLbl val="0"/>
      </c:catAx>
      <c:valAx>
        <c:axId val="2085833839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aseline="0">
                    <a:solidFill>
                      <a:sysClr val="windowText" lastClr="000000"/>
                    </a:solidFill>
                  </a:rPr>
                  <a:t>Timeliness(%)</a:t>
                </a:r>
                <a:endParaRPr lang="en-IN" sz="12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1.3230367457214636E-2"/>
              <c:y val="0.18696714367805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21839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4890835069768082"/>
          <c:y val="9.6546148557514311E-2"/>
          <c:w val="0.83796946213139689"/>
          <c:h val="0.12606803250394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55949940865762"/>
          <c:y val="6.5861875472260772E-2"/>
          <c:w val="0.82204364153814979"/>
          <c:h val="0.8061564437439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 plots.xlsx]Accuracy'!$A$2</c:f>
              <c:strCache>
                <c:ptCount val="1"/>
                <c:pt idx="0">
                  <c:v>L0D speculative (GM)</c:v>
                </c:pt>
              </c:strCache>
            </c:strRef>
          </c:tx>
          <c:spPr>
            <a:solidFill>
              <a:srgbClr val="537C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plots.xlsx]Accuracy'!$B$1:$C$1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plots.xlsx]Accuracy'!$B$2:$C$2</c:f>
            </c:numRef>
          </c:val>
          <c:extLst>
            <c:ext xmlns:c16="http://schemas.microsoft.com/office/drawing/2014/chart" uri="{C3380CC4-5D6E-409C-BE32-E72D297353CC}">
              <c16:uniqueId val="{00000000-A507-452D-981D-6A207A56CE30}"/>
            </c:ext>
          </c:extLst>
        </c:ser>
        <c:ser>
          <c:idx val="1"/>
          <c:order val="1"/>
          <c:tx>
            <c:strRef>
              <c:f>'[final plots.xlsx]Accuracy (2)'!$A$3</c:f>
              <c:strCache>
                <c:ptCount val="1"/>
                <c:pt idx="0">
                  <c:v>On-commit (GM)</c:v>
                </c:pt>
              </c:strCache>
            </c:strRef>
          </c:tx>
          <c:spPr>
            <a:solidFill>
              <a:srgbClr val="9CFFFA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plots.xlsx]Accuracy (2)'!$B$1:$C$1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plots.xlsx]Accuracy (2)'!$B$3:$C$3</c:f>
              <c:numCache>
                <c:formatCode>General</c:formatCode>
                <c:ptCount val="2"/>
                <c:pt idx="0">
                  <c:v>76.249726239408915</c:v>
                </c:pt>
                <c:pt idx="1">
                  <c:v>82.307633292216451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07-452D-981D-6A207A56CE30}"/>
            </c:ext>
          </c:extLst>
        </c:ser>
        <c:ser>
          <c:idx val="2"/>
          <c:order val="2"/>
          <c:tx>
            <c:strRef>
              <c:f>'[final plots.xlsx]Accuracy'!$A$4</c:f>
              <c:strCache>
                <c:ptCount val="1"/>
                <c:pt idx="0">
                  <c:v>L1D insecure (GM)</c:v>
                </c:pt>
              </c:strCache>
            </c:strRef>
          </c:tx>
          <c:spPr>
            <a:solidFill>
              <a:srgbClr val="CC222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plots.xlsx]Accuracy'!$B$1:$C$1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plots.xlsx]Accuracy'!$B$4:$C$4</c:f>
            </c:numRef>
          </c:val>
          <c:extLst>
            <c:ext xmlns:c16="http://schemas.microsoft.com/office/drawing/2014/chart" uri="{C3380CC4-5D6E-409C-BE32-E72D297353CC}">
              <c16:uniqueId val="{00000002-A507-452D-981D-6A207A56CE30}"/>
            </c:ext>
          </c:extLst>
        </c:ser>
        <c:ser>
          <c:idx val="3"/>
          <c:order val="3"/>
          <c:tx>
            <c:strRef>
              <c:f>'[final plots.xlsx]Accuracy (2)'!$A$5</c:f>
              <c:strCache>
                <c:ptCount val="1"/>
                <c:pt idx="0">
                  <c:v>Normal (Non secure)</c:v>
                </c:pt>
              </c:strCache>
            </c:strRef>
          </c:tx>
          <c:spPr>
            <a:solidFill>
              <a:srgbClr val="ACF39D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4.646168648605143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507-452D-981D-6A207A56CE30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plots.xlsx]Accuracy (2)'!$B$1:$C$1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plots.xlsx]Accuracy (2)'!$B$5:$C$5</c:f>
              <c:numCache>
                <c:formatCode>General</c:formatCode>
                <c:ptCount val="2"/>
                <c:pt idx="0">
                  <c:v>80.935491723050703</c:v>
                </c:pt>
                <c:pt idx="1">
                  <c:v>85.569260685757385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07-452D-981D-6A207A56CE30}"/>
            </c:ext>
          </c:extLst>
        </c:ser>
        <c:ser>
          <c:idx val="4"/>
          <c:order val="4"/>
          <c:tx>
            <c:strRef>
              <c:f>'[final plots.xlsx]Accuracy (2)'!$A$6</c:f>
              <c:strCache>
                <c:ptCount val="1"/>
                <c:pt idx="0">
                  <c:v>On-commit (Non secure)</c:v>
                </c:pt>
              </c:strCache>
            </c:strRef>
          </c:tx>
          <c:spPr>
            <a:solidFill>
              <a:srgbClr val="A97C7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plots.xlsx]Accuracy (2)'!$B$1:$C$1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plots.xlsx]Accuracy (2)'!$B$6:$C$6</c:f>
            </c:numRef>
          </c:val>
          <c:extLst>
            <c:ext xmlns:c16="http://schemas.microsoft.com/office/drawing/2014/chart" uri="{C3380CC4-5D6E-409C-BE32-E72D297353CC}">
              <c16:uniqueId val="{00000005-A507-452D-981D-6A207A56CE30}"/>
            </c:ext>
          </c:extLst>
        </c:ser>
        <c:ser>
          <c:idx val="5"/>
          <c:order val="5"/>
          <c:tx>
            <c:strRef>
              <c:f>'[final plots.xlsx]Accuracy'!$A$7</c:f>
              <c:strCache>
                <c:ptCount val="1"/>
                <c:pt idx="0">
                  <c:v>Secure (GM)</c:v>
                </c:pt>
              </c:strCache>
            </c:strRef>
          </c:tx>
          <c:spPr>
            <a:solidFill>
              <a:srgbClr val="AF3E4D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7.846721604702032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07-452D-981D-6A207A56CE30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plots.xlsx]Accuracy'!$B$1:$C$1</c:f>
              <c:strCache>
                <c:ptCount val="2"/>
                <c:pt idx="0">
                  <c:v>IP Stride</c:v>
                </c:pt>
                <c:pt idx="1">
                  <c:v>Berti</c:v>
                </c:pt>
              </c:strCache>
            </c:strRef>
          </c:cat>
          <c:val>
            <c:numRef>
              <c:f>'[final plots.xlsx]Accuracy'!$B$7:$C$7</c:f>
            </c:numRef>
          </c:val>
          <c:extLst>
            <c:ext xmlns:c16="http://schemas.microsoft.com/office/drawing/2014/chart" uri="{C3380CC4-5D6E-409C-BE32-E72D297353CC}">
              <c16:uniqueId val="{00000007-A507-452D-981D-6A207A56CE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821839"/>
        <c:axId val="2085833839"/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33839"/>
        <c:crosses val="autoZero"/>
        <c:auto val="1"/>
        <c:lblAlgn val="ctr"/>
        <c:lblOffset val="100"/>
        <c:noMultiLvlLbl val="0"/>
      </c:catAx>
      <c:valAx>
        <c:axId val="2085833839"/>
        <c:scaling>
          <c:orientation val="minMax"/>
          <c:max val="10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>
                    <a:solidFill>
                      <a:sysClr val="windowText" lastClr="000000"/>
                    </a:solidFill>
                  </a:rPr>
                  <a:t>Prefetcher</a:t>
                </a:r>
                <a:r>
                  <a:rPr lang="en-IN" sz="1200" baseline="0">
                    <a:solidFill>
                      <a:sysClr val="windowText" lastClr="000000"/>
                    </a:solidFill>
                  </a:rPr>
                  <a:t> accuracy(%)</a:t>
                </a:r>
                <a:endParaRPr lang="en-IN" sz="12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0318704664887481E-3"/>
              <c:y val="0.134313057038397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21839"/>
        <c:crosses val="autoZero"/>
        <c:crossBetween val="between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4890832743112958"/>
          <c:y val="7.2909361298146846E-2"/>
          <c:w val="0.78406151234356958"/>
          <c:h val="0.13093520141951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27753957475242"/>
          <c:y val="6.5861875472260772E-2"/>
          <c:w val="0.79832557565918327"/>
          <c:h val="0.8061564437439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 plots.xlsx]Performance all (2)'!$A$2</c:f>
              <c:strCache>
                <c:ptCount val="1"/>
                <c:pt idx="0">
                  <c:v>Speculative (GM)</c:v>
                </c:pt>
              </c:strCache>
            </c:strRef>
          </c:tx>
          <c:spPr>
            <a:solidFill>
              <a:srgbClr val="537C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(2)'!$B$2</c:f>
              <c:numCache>
                <c:formatCode>General</c:formatCode>
                <c:ptCount val="1"/>
                <c:pt idx="0">
                  <c:v>0.89554541460000003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4-4724-9128-7C9A2B67A91D}"/>
            </c:ext>
          </c:extLst>
        </c:ser>
        <c:ser>
          <c:idx val="1"/>
          <c:order val="1"/>
          <c:tx>
            <c:strRef>
              <c:f>'[final plots.xlsx]Performance all (2)'!$A$3</c:f>
              <c:strCache>
                <c:ptCount val="1"/>
                <c:pt idx="0">
                  <c:v>On-commit (GM)</c:v>
                </c:pt>
              </c:strCache>
            </c:strRef>
          </c:tx>
          <c:spPr>
            <a:solidFill>
              <a:srgbClr val="B2CABF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(2)'!$B$3</c:f>
              <c:numCache>
                <c:formatCode>General</c:formatCode>
                <c:ptCount val="1"/>
                <c:pt idx="0">
                  <c:v>1.2112876079999999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24-4724-9128-7C9A2B67A91D}"/>
            </c:ext>
          </c:extLst>
        </c:ser>
        <c:ser>
          <c:idx val="2"/>
          <c:order val="2"/>
          <c:tx>
            <c:strRef>
              <c:f>'[final plots.xlsx]Performance all (2)'!$A$4</c:f>
              <c:strCache>
                <c:ptCount val="1"/>
                <c:pt idx="0">
                  <c:v>Non-secure (GM)</c:v>
                </c:pt>
              </c:strCache>
            </c:strRef>
          </c:tx>
          <c:spPr>
            <a:solidFill>
              <a:srgbClr val="CC222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(2)'!$B$4</c:f>
            </c:numRef>
          </c:val>
          <c:extLst>
            <c:ext xmlns:c16="http://schemas.microsoft.com/office/drawing/2014/chart" uri="{C3380CC4-5D6E-409C-BE32-E72D297353CC}">
              <c16:uniqueId val="{00000002-4324-4724-9128-7C9A2B67A91D}"/>
            </c:ext>
          </c:extLst>
        </c:ser>
        <c:ser>
          <c:idx val="4"/>
          <c:order val="3"/>
          <c:tx>
            <c:strRef>
              <c:f>'[final plots.xlsx]Performance all (2)'!$A$5</c:f>
              <c:strCache>
                <c:ptCount val="1"/>
                <c:pt idx="0">
                  <c:v>On-commit (Non secure)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(2)'!$B$5</c:f>
            </c:numRef>
          </c:val>
          <c:extLst>
            <c:ext xmlns:c16="http://schemas.microsoft.com/office/drawing/2014/chart" uri="{C3380CC4-5D6E-409C-BE32-E72D297353CC}">
              <c16:uniqueId val="{00000003-4324-4724-9128-7C9A2B67A91D}"/>
            </c:ext>
          </c:extLst>
        </c:ser>
        <c:ser>
          <c:idx val="3"/>
          <c:order val="4"/>
          <c:tx>
            <c:strRef>
              <c:f>'[final plots.xlsx]Performance all (2)'!$A$6</c:f>
              <c:strCache>
                <c:ptCount val="1"/>
                <c:pt idx="0">
                  <c:v>Vanilla (Non secure)</c:v>
                </c:pt>
              </c:strCache>
            </c:strRef>
          </c:tx>
          <c:spPr>
            <a:solidFill>
              <a:srgbClr val="F15B4C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(2)'!$B$6</c:f>
            </c:numRef>
          </c:val>
          <c:extLst>
            <c:ext xmlns:c16="http://schemas.microsoft.com/office/drawing/2014/chart" uri="{C3380CC4-5D6E-409C-BE32-E72D297353CC}">
              <c16:uniqueId val="{00000004-4324-4724-9128-7C9A2B67A91D}"/>
            </c:ext>
          </c:extLst>
        </c:ser>
        <c:ser>
          <c:idx val="5"/>
          <c:order val="5"/>
          <c:tx>
            <c:strRef>
              <c:f>'[final plots.xlsx]Performance all (2)'!$A$7</c:f>
              <c:strCache>
                <c:ptCount val="1"/>
                <c:pt idx="0">
                  <c:v>On-commit modified (GM)</c:v>
                </c:pt>
              </c:strCache>
            </c:strRef>
          </c:tx>
          <c:spPr>
            <a:solidFill>
              <a:srgbClr val="FAA41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(2)'!$B$7</c:f>
              <c:numCache>
                <c:formatCode>General</c:formatCode>
                <c:ptCount val="1"/>
                <c:pt idx="0">
                  <c:v>1.2262314839999999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324-4724-9128-7C9A2B67A9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821839"/>
        <c:axId val="2085833839"/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33839"/>
        <c:crosses val="autoZero"/>
        <c:auto val="1"/>
        <c:lblAlgn val="ctr"/>
        <c:lblOffset val="100"/>
        <c:noMultiLvlLbl val="0"/>
      </c:catAx>
      <c:valAx>
        <c:axId val="2085833839"/>
        <c:scaling>
          <c:orientation val="minMax"/>
          <c:max val="1.7000000000000002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Speedup over no prefetching</a:t>
                </a:r>
                <a:r>
                  <a:rPr lang="en-IN" sz="1400" baseline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>
                  <a:defRPr sz="1400">
                    <a:solidFill>
                      <a:sysClr val="windowText" lastClr="000000"/>
                    </a:solidFill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(non secure)</a:t>
                </a:r>
              </a:p>
            </c:rich>
          </c:tx>
          <c:layout>
            <c:manualLayout>
              <c:xMode val="edge"/>
              <c:yMode val="edge"/>
              <c:x val="2.2222914538800331E-2"/>
              <c:y val="0.15223905419363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2183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8423183020288564"/>
          <c:y val="0.11839625415306812"/>
          <c:w val="0.77511388002823056"/>
          <c:h val="0.12908617800123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27753957475242"/>
          <c:y val="6.5861875472260772E-2"/>
          <c:w val="0.79832557565918327"/>
          <c:h val="0.80615644374397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 plots.xlsx]Performance all (2)'!$A$2</c:f>
              <c:strCache>
                <c:ptCount val="1"/>
                <c:pt idx="0">
                  <c:v>Speculative (GM)</c:v>
                </c:pt>
              </c:strCache>
            </c:strRef>
          </c:tx>
          <c:spPr>
            <a:solidFill>
              <a:srgbClr val="537C78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(2)'!$B$2</c:f>
              <c:numCache>
                <c:formatCode>General</c:formatCode>
                <c:ptCount val="1"/>
                <c:pt idx="0">
                  <c:v>0.89554541460000003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25-4DCA-9490-7E6E6AC2482B}"/>
            </c:ext>
          </c:extLst>
        </c:ser>
        <c:ser>
          <c:idx val="1"/>
          <c:order val="1"/>
          <c:tx>
            <c:strRef>
              <c:f>'[final plots.xlsx]Performance all (2)'!$A$3</c:f>
              <c:strCache>
                <c:ptCount val="1"/>
                <c:pt idx="0">
                  <c:v>On-commit (GM)</c:v>
                </c:pt>
              </c:strCache>
            </c:strRef>
          </c:tx>
          <c:spPr>
            <a:solidFill>
              <a:srgbClr val="B2CABF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(2)'!$B$3</c:f>
              <c:numCache>
                <c:formatCode>General</c:formatCode>
                <c:ptCount val="1"/>
                <c:pt idx="0">
                  <c:v>1.2112876079999999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25-4DCA-9490-7E6E6AC2482B}"/>
            </c:ext>
          </c:extLst>
        </c:ser>
        <c:ser>
          <c:idx val="2"/>
          <c:order val="2"/>
          <c:tx>
            <c:strRef>
              <c:f>'[final plots.xlsx]Performance all (2)'!$A$4</c:f>
              <c:strCache>
                <c:ptCount val="1"/>
                <c:pt idx="0">
                  <c:v>Non-secure (GM)</c:v>
                </c:pt>
              </c:strCache>
            </c:strRef>
          </c:tx>
          <c:spPr>
            <a:solidFill>
              <a:srgbClr val="CC222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(2)'!$B$4</c:f>
            </c:numRef>
          </c:val>
          <c:extLst>
            <c:ext xmlns:c16="http://schemas.microsoft.com/office/drawing/2014/chart" uri="{C3380CC4-5D6E-409C-BE32-E72D297353CC}">
              <c16:uniqueId val="{00000002-5225-4DCA-9490-7E6E6AC2482B}"/>
            </c:ext>
          </c:extLst>
        </c:ser>
        <c:ser>
          <c:idx val="4"/>
          <c:order val="3"/>
          <c:tx>
            <c:strRef>
              <c:f>'[final plots.xlsx]Performance all (2)'!$A$5</c:f>
              <c:strCache>
                <c:ptCount val="1"/>
                <c:pt idx="0">
                  <c:v>On-commit (Non secure)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(2)'!$B$5</c:f>
            </c:numRef>
          </c:val>
          <c:extLst>
            <c:ext xmlns:c16="http://schemas.microsoft.com/office/drawing/2014/chart" uri="{C3380CC4-5D6E-409C-BE32-E72D297353CC}">
              <c16:uniqueId val="{00000003-5225-4DCA-9490-7E6E6AC2482B}"/>
            </c:ext>
          </c:extLst>
        </c:ser>
        <c:ser>
          <c:idx val="3"/>
          <c:order val="4"/>
          <c:tx>
            <c:strRef>
              <c:f>'[final plots.xlsx]Performance all (2)'!$A$6</c:f>
              <c:strCache>
                <c:ptCount val="1"/>
                <c:pt idx="0">
                  <c:v>Vanilla (Non secure)</c:v>
                </c:pt>
              </c:strCache>
            </c:strRef>
          </c:tx>
          <c:spPr>
            <a:solidFill>
              <a:srgbClr val="F15B4C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(2)'!$B$6</c:f>
            </c:numRef>
          </c:val>
          <c:extLst>
            <c:ext xmlns:c16="http://schemas.microsoft.com/office/drawing/2014/chart" uri="{C3380CC4-5D6E-409C-BE32-E72D297353CC}">
              <c16:uniqueId val="{00000004-5225-4DCA-9490-7E6E6AC2482B}"/>
            </c:ext>
          </c:extLst>
        </c:ser>
        <c:ser>
          <c:idx val="5"/>
          <c:order val="5"/>
          <c:tx>
            <c:strRef>
              <c:f>'[final plots.xlsx]Performance all (2)'!$A$7</c:f>
              <c:strCache>
                <c:ptCount val="1"/>
                <c:pt idx="0">
                  <c:v>On-commit mod-1 (GM)</c:v>
                </c:pt>
              </c:strCache>
            </c:strRef>
          </c:tx>
          <c:spPr>
            <a:solidFill>
              <a:srgbClr val="FAA41B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(2)'!$B$7</c:f>
              <c:numCache>
                <c:formatCode>General</c:formatCode>
                <c:ptCount val="1"/>
                <c:pt idx="0">
                  <c:v>1.2262314839999999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25-4DCA-9490-7E6E6AC2482B}"/>
            </c:ext>
          </c:extLst>
        </c:ser>
        <c:ser>
          <c:idx val="6"/>
          <c:order val="6"/>
          <c:tx>
            <c:strRef>
              <c:f>'[final plots.xlsx]Performance all (2)'!$A$8</c:f>
              <c:strCache>
                <c:ptCount val="1"/>
                <c:pt idx="0">
                  <c:v>On-commit mod-2 (GM)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 plots.xlsx]Performance all (2)'!$B$1</c:f>
              <c:strCache>
                <c:ptCount val="1"/>
                <c:pt idx="0">
                  <c:v>Berti</c:v>
                </c:pt>
              </c:strCache>
            </c:strRef>
          </c:cat>
          <c:val>
            <c:numRef>
              <c:f>'[final plots.xlsx]Performance all (2)'!$B$8</c:f>
              <c:numCache>
                <c:formatCode>General</c:formatCode>
                <c:ptCount val="1"/>
                <c:pt idx="0">
                  <c:v>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25-4DCA-9490-7E6E6AC2482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85821839"/>
        <c:axId val="2085833839"/>
      </c:barChart>
      <c:catAx>
        <c:axId val="208582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33839"/>
        <c:crosses val="autoZero"/>
        <c:auto val="1"/>
        <c:lblAlgn val="ctr"/>
        <c:lblOffset val="100"/>
        <c:noMultiLvlLbl val="0"/>
      </c:catAx>
      <c:valAx>
        <c:axId val="2085833839"/>
        <c:scaling>
          <c:orientation val="minMax"/>
          <c:max val="1.7000000000000002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Speedup over no prefetching</a:t>
                </a:r>
                <a:r>
                  <a:rPr lang="en-IN" sz="1400" baseline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>
                  <a:defRPr sz="1400">
                    <a:solidFill>
                      <a:sysClr val="windowText" lastClr="000000"/>
                    </a:solidFill>
                  </a:defRPr>
                </a:pPr>
                <a:r>
                  <a:rPr lang="en-IN" sz="1400">
                    <a:solidFill>
                      <a:sysClr val="windowText" lastClr="000000"/>
                    </a:solidFill>
                  </a:rPr>
                  <a:t>(non secure)</a:t>
                </a:r>
              </a:p>
            </c:rich>
          </c:tx>
          <c:layout>
            <c:manualLayout>
              <c:xMode val="edge"/>
              <c:yMode val="edge"/>
              <c:x val="2.2222914538800331E-2"/>
              <c:y val="0.15223905419363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821839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8423183020288564"/>
          <c:y val="0.1121727774347515"/>
          <c:w val="0.77511388002823056"/>
          <c:h val="0.12908617800123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11" name="Google Shape;11;p31" title="jhjdhfjsdh"/>
          <p:cNvSpPr txBox="1"/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12" name="Google Shape;12;p31"/>
          <p:cNvSpPr txBox="1"/>
          <p:nvPr>
            <p:ph idx="2" type="ctrTitle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13" name="Google Shape;13;p31" title="jhjdhfjsdh"/>
          <p:cNvSpPr txBox="1"/>
          <p:nvPr>
            <p:ph idx="3" type="ctrTitle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" type="subTitle"/>
          </p:nvPr>
        </p:nvSpPr>
        <p:spPr>
          <a:xfrm>
            <a:off x="9315834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/>
        </p:txBody>
      </p:sp>
      <p:sp>
        <p:nvSpPr>
          <p:cNvPr id="15" name="Google Shape;15;p31"/>
          <p:cNvSpPr txBox="1"/>
          <p:nvPr>
            <p:ph idx="12" type="sldNum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2">
          <p15:clr>
            <a:srgbClr val="FA7B17"/>
          </p15:clr>
        </p15:guide>
        <p15:guide id="2" pos="753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" type="body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32"/>
          <p:cNvCxnSpPr/>
          <p:nvPr/>
        </p:nvCxnSpPr>
        <p:spPr>
          <a:xfrm flipH="1" rot="10800000">
            <a:off x="511048" y="1464994"/>
            <a:ext cx="11459600" cy="144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2"/>
          <p:cNvSpPr txBox="1"/>
          <p:nvPr/>
        </p:nvSpPr>
        <p:spPr>
          <a:xfrm>
            <a:off x="5679768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54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ctrTitle"/>
          </p:nvPr>
        </p:nvSpPr>
        <p:spPr>
          <a:xfrm>
            <a:off x="415601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624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24" name="Google Shape;24;p36" title="jhjdhfjsdh"/>
          <p:cNvSpPr txBox="1"/>
          <p:nvPr>
            <p:ph idx="2" type="ctrTitle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25" name="Google Shape;25;p36" title="jhjdhfjsdh"/>
          <p:cNvSpPr txBox="1"/>
          <p:nvPr>
            <p:ph idx="3" type="ctrTitle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11409046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2">
          <p15:clr>
            <a:srgbClr val="FA7B17"/>
          </p15:clr>
        </p15:guide>
        <p15:guide id="2" orient="horz" pos="54">
          <p15:clr>
            <a:srgbClr val="FA7B17"/>
          </p15:clr>
        </p15:guide>
        <p15:guide id="3" orient="horz" pos="12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ctrTitle"/>
          </p:nvPr>
        </p:nvSpPr>
        <p:spPr>
          <a:xfrm>
            <a:off x="415611" y="992767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624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29" name="Google Shape;29;p37"/>
          <p:cNvSpPr txBox="1"/>
          <p:nvPr>
            <p:ph idx="1" type="subTitle"/>
          </p:nvPr>
        </p:nvSpPr>
        <p:spPr>
          <a:xfrm>
            <a:off x="415601" y="3778834"/>
            <a:ext cx="1136080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3359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2pPr>
            <a:lvl3pPr lvl="2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2800"/>
              <a:buNone/>
              <a:defRPr sz="3359"/>
            </a:lvl9pPr>
          </a:lstStyle>
          <a:p/>
        </p:txBody>
      </p:sp>
      <p:sp>
        <p:nvSpPr>
          <p:cNvPr id="30" name="Google Shape;30;p37"/>
          <p:cNvSpPr txBox="1"/>
          <p:nvPr>
            <p:ph idx="12" type="sldNum"/>
          </p:nvPr>
        </p:nvSpPr>
        <p:spPr>
          <a:xfrm>
            <a:off x="11296611" y="6217622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type="title"/>
          </p:nvPr>
        </p:nvSpPr>
        <p:spPr>
          <a:xfrm>
            <a:off x="508001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564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508001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59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216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15600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4" name="Google Shape;44;p34"/>
          <p:cNvCxnSpPr/>
          <p:nvPr/>
        </p:nvCxnSpPr>
        <p:spPr>
          <a:xfrm flipH="1" rot="10800000">
            <a:off x="511048" y="1464994"/>
            <a:ext cx="11459600" cy="1440"/>
          </a:xfrm>
          <a:prstGeom prst="straightConnector1">
            <a:avLst/>
          </a:prstGeom>
          <a:noFill/>
          <a:ln cap="flat" cmpd="sng" w="19050">
            <a:solidFill>
              <a:srgbClr val="B222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34"/>
          <p:cNvSpPr txBox="1"/>
          <p:nvPr/>
        </p:nvSpPr>
        <p:spPr>
          <a:xfrm>
            <a:off x="5679767" y="6306767"/>
            <a:ext cx="4836800" cy="50616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79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54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47" name="Google Shape;47;p35" title="jhjdhfjsdh"/>
          <p:cNvSpPr txBox="1"/>
          <p:nvPr>
            <p:ph type="ctrTitle"/>
          </p:nvPr>
        </p:nvSpPr>
        <p:spPr>
          <a:xfrm>
            <a:off x="1609900" y="3407453"/>
            <a:ext cx="759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  <a:defRPr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48" name="Google Shape;48;p35"/>
          <p:cNvSpPr txBox="1"/>
          <p:nvPr>
            <p:ph idx="2" type="ctrTitle"/>
          </p:nvPr>
        </p:nvSpPr>
        <p:spPr>
          <a:xfrm>
            <a:off x="415611" y="408161"/>
            <a:ext cx="11360800" cy="2736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624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49" name="Google Shape;49;p35" title="jhjdhfjsdh"/>
          <p:cNvSpPr txBox="1"/>
          <p:nvPr>
            <p:ph idx="3" type="ctrTitle"/>
          </p:nvPr>
        </p:nvSpPr>
        <p:spPr>
          <a:xfrm>
            <a:off x="418035" y="5500400"/>
            <a:ext cx="66236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624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0" name="Google Shape;50;p35"/>
          <p:cNvSpPr txBox="1"/>
          <p:nvPr>
            <p:ph idx="1" type="subTitle"/>
          </p:nvPr>
        </p:nvSpPr>
        <p:spPr>
          <a:xfrm>
            <a:off x="9315833" y="3243175"/>
            <a:ext cx="2616400" cy="1226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44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2pPr>
            <a:lvl3pPr lvl="2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3pPr>
            <a:lvl4pPr lvl="3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4pPr>
            <a:lvl5pPr lvl="4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5pPr>
            <a:lvl6pPr lvl="5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6pPr>
            <a:lvl7pPr lvl="6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7pPr>
            <a:lvl8pPr lvl="7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None/>
              <a:defRPr sz="1440"/>
            </a:lvl8pPr>
            <a:lvl9pPr lvl="8" algn="l">
              <a:lnSpc>
                <a:spcPct val="115000"/>
              </a:lnSpc>
              <a:spcBef>
                <a:spcPts val="1920"/>
              </a:spcBef>
              <a:spcAft>
                <a:spcPts val="1920"/>
              </a:spcAft>
              <a:buSzPts val="3000"/>
              <a:buNone/>
              <a:defRPr sz="1440"/>
            </a:lvl9pPr>
          </a:lstStyle>
          <a:p/>
        </p:txBody>
      </p:sp>
      <p:sp>
        <p:nvSpPr>
          <p:cNvPr id="51" name="Google Shape;51;p35"/>
          <p:cNvSpPr txBox="1"/>
          <p:nvPr>
            <p:ph idx="12" type="sldNum"/>
          </p:nvPr>
        </p:nvSpPr>
        <p:spPr>
          <a:xfrm>
            <a:off x="11409045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1">
          <p15:clr>
            <a:srgbClr val="FA7B17"/>
          </p15:clr>
        </p15:guide>
        <p15:guide id="2" pos="7536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ctrTitle"/>
          </p:nvPr>
        </p:nvSpPr>
        <p:spPr>
          <a:xfrm>
            <a:off x="415600" y="1386496"/>
            <a:ext cx="11360800" cy="211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  <a:defRPr sz="6240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54" name="Google Shape;54;p39" title="jhjdhfjsdh"/>
          <p:cNvSpPr txBox="1"/>
          <p:nvPr>
            <p:ph idx="2" type="ctrTitle"/>
          </p:nvPr>
        </p:nvSpPr>
        <p:spPr>
          <a:xfrm>
            <a:off x="2194145" y="3822100"/>
            <a:ext cx="8228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descr="jkdjfkjsdklfjd" id="55" name="Google Shape;55;p39" title="jhjdhfjsdh"/>
          <p:cNvSpPr txBox="1"/>
          <p:nvPr>
            <p:ph idx="3" type="ctrTitle"/>
          </p:nvPr>
        </p:nvSpPr>
        <p:spPr>
          <a:xfrm>
            <a:off x="426833" y="6087397"/>
            <a:ext cx="4183200" cy="589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1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240"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11409045" y="633313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56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7" name="Google Shape;57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6833" y="85267"/>
            <a:ext cx="1622307" cy="14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1">
          <p15:clr>
            <a:srgbClr val="FA7B17"/>
          </p15:clr>
        </p15:guide>
        <p15:guide id="2" orient="horz" pos="54">
          <p15:clr>
            <a:srgbClr val="FA7B17"/>
          </p15:clr>
        </p15:guide>
        <p15:guide id="3" orient="horz" pos="12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508000" y="152401"/>
            <a:ext cx="11176000" cy="762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564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508000" y="1066800"/>
            <a:ext cx="11176000" cy="563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432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84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3359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88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88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192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10769600" y="6340475"/>
            <a:ext cx="9144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400" u="none" cap="none" strike="noStrik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2160">
              <a:solidFill>
                <a:srgbClr val="B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1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459678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3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1815" y="153637"/>
            <a:ext cx="1360616" cy="11927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EA4335"/>
          </p15:clr>
        </p15:guide>
        <p15:guide id="2" orient="horz" pos="228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415600" y="1536634"/>
            <a:ext cx="11360800" cy="455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1459677" y="6314214"/>
            <a:ext cx="7316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160" u="none" cap="none" strike="noStrike">
                <a:solidFill>
                  <a:srgbClr val="B222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41815" y="153637"/>
            <a:ext cx="1360616" cy="11927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EA4335"/>
          </p15:clr>
        </p15:guide>
        <p15:guide id="2" orient="horz" pos="22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5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6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idx="2" type="ctrTitle"/>
          </p:nvPr>
        </p:nvSpPr>
        <p:spPr>
          <a:xfrm>
            <a:off x="668330" y="564767"/>
            <a:ext cx="10855341" cy="57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</a:pPr>
            <a:br>
              <a:rPr b="1" lang="en-IN" sz="6450"/>
            </a:br>
            <a:r>
              <a:rPr lang="en-IN" sz="4400"/>
              <a:t>Mitigating transient execution attacks with focus on performance-security tradeoff</a:t>
            </a:r>
            <a:br>
              <a:rPr lang="en-IN" sz="4400"/>
            </a:br>
            <a:endParaRPr b="1"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</a:pPr>
            <a:r>
              <a:rPr lang="en-IN" sz="2400">
                <a:solidFill>
                  <a:srgbClr val="000000"/>
                </a:solidFill>
              </a:rPr>
              <a:t>Sumon Nath (21q050007)</a:t>
            </a:r>
            <a:br>
              <a:rPr lang="en-IN" sz="2400"/>
            </a:br>
            <a:r>
              <a:rPr lang="en-IN" sz="2400">
                <a:solidFill>
                  <a:srgbClr val="000000"/>
                </a:solidFill>
              </a:rPr>
              <a:t>guided by Prof. Biswabandan Panda</a:t>
            </a:r>
            <a:br>
              <a:rPr lang="en-IN" sz="2400"/>
            </a:br>
            <a:r>
              <a:rPr lang="en-IN" sz="2400">
                <a:solidFill>
                  <a:srgbClr val="000000"/>
                </a:solidFill>
              </a:rPr>
              <a:t>sumon@cse.iitb.ac.in</a:t>
            </a:r>
            <a:endParaRPr sz="24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67" name="Google Shape;67;p1"/>
          <p:cNvSpPr txBox="1"/>
          <p:nvPr>
            <p:ph idx="12" type="sldNum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 sz="2160">
                <a:latin typeface="Arial"/>
                <a:ea typeface="Arial"/>
                <a:cs typeface="Arial"/>
                <a:sym typeface="Arial"/>
              </a:rPr>
              <a:t>‹#›</a:t>
            </a:fld>
            <a:endParaRPr sz="216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84961" l="74128" r="0" t="0"/>
          <a:stretch/>
        </p:blipFill>
        <p:spPr>
          <a:xfrm>
            <a:off x="0" y="0"/>
            <a:ext cx="3154326" cy="103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/>
              <a:t>Performance analysis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833717" y="1972234"/>
            <a:ext cx="10942683" cy="4565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2919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IN"/>
              <a:t>IP-stride prefetcher : simple</a:t>
            </a:r>
            <a:endParaRPr/>
          </a:p>
          <a:p>
            <a:pPr indent="-502919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IN"/>
              <a:t>Berti : complex</a:t>
            </a:r>
            <a:endParaRPr/>
          </a:p>
        </p:txBody>
      </p:sp>
      <p:sp>
        <p:nvSpPr>
          <p:cNvPr id="207" name="Google Shape;207;p10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IP-stride prefetcher</a:t>
            </a:r>
            <a:endParaRPr/>
          </a:p>
        </p:txBody>
      </p:sp>
      <p:sp>
        <p:nvSpPr>
          <p:cNvPr id="213" name="Google Shape;213;p11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13100" l="16693" r="19434" t="33971"/>
          <a:stretch/>
        </p:blipFill>
        <p:spPr>
          <a:xfrm>
            <a:off x="1213470" y="1559387"/>
            <a:ext cx="9765060" cy="454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/>
              <a:t>Lateness in IP-stride (non-secure)</a:t>
            </a:r>
            <a:endParaRPr/>
          </a:p>
        </p:txBody>
      </p:sp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21" name="Google Shape;2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545" y="1504027"/>
            <a:ext cx="11878235" cy="491212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/>
          <p:nvPr/>
        </p:nvSpPr>
        <p:spPr>
          <a:xfrm>
            <a:off x="3674888" y="6082353"/>
            <a:ext cx="5980100" cy="531364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lateness 7%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/>
              <a:t>Lateness in on-commit prefetcher</a:t>
            </a:r>
            <a:endParaRPr/>
          </a:p>
        </p:txBody>
      </p:sp>
      <p:sp>
        <p:nvSpPr>
          <p:cNvPr id="228" name="Google Shape;228;p13"/>
          <p:cNvSpPr txBox="1"/>
          <p:nvPr>
            <p:ph idx="1" type="body"/>
          </p:nvPr>
        </p:nvSpPr>
        <p:spPr>
          <a:xfrm>
            <a:off x="415601" y="1536634"/>
            <a:ext cx="11360800" cy="500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2919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IN"/>
              <a:t>Commit Late</a:t>
            </a:r>
            <a:endParaRPr/>
          </a:p>
          <a:p>
            <a:pPr indent="-502920" lvl="1" marL="1097280" rtl="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Char char="○"/>
            </a:pPr>
            <a:r>
              <a:rPr lang="en-IN"/>
              <a:t>prefetch would be timely if triggered on speculative access</a:t>
            </a:r>
            <a:endParaRPr/>
          </a:p>
          <a:p>
            <a:pPr indent="-502919" lvl="0" marL="5486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IN"/>
              <a:t>Commit late MSHR</a:t>
            </a:r>
            <a:endParaRPr/>
          </a:p>
          <a:p>
            <a:pPr indent="-502920" lvl="1" marL="1097280" rtl="0" algn="l">
              <a:lnSpc>
                <a:spcPct val="115000"/>
              </a:lnSpc>
              <a:spcBef>
                <a:spcPts val="1920"/>
              </a:spcBef>
              <a:spcAft>
                <a:spcPts val="0"/>
              </a:spcAft>
              <a:buSzPts val="3000"/>
              <a:buChar char="○"/>
            </a:pPr>
            <a:r>
              <a:rPr lang="en-IN"/>
              <a:t>Prefetch in MSHR, would be timely if triggered on speculative access</a:t>
            </a:r>
            <a:endParaRPr/>
          </a:p>
        </p:txBody>
      </p:sp>
      <p:sp>
        <p:nvSpPr>
          <p:cNvPr id="229" name="Google Shape;229;p13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/>
              <a:t>Lateness in on-commit IP-stride(GM)</a:t>
            </a:r>
            <a:endParaRPr/>
          </a:p>
        </p:txBody>
      </p:sp>
      <p:sp>
        <p:nvSpPr>
          <p:cNvPr id="235" name="Google Shape;235;p14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0" y="1485776"/>
            <a:ext cx="11923059" cy="475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3612135" y="6020718"/>
            <a:ext cx="5980100" cy="531364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lateness increases to 11%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415601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/>
              <a:t>Lateness in IP-stride</a:t>
            </a:r>
            <a:endParaRPr/>
          </a:p>
        </p:txBody>
      </p:sp>
      <p:sp>
        <p:nvSpPr>
          <p:cNvPr id="243" name="Google Shape;243;p15"/>
          <p:cNvSpPr txBox="1"/>
          <p:nvPr>
            <p:ph idx="12" type="sldNum"/>
          </p:nvPr>
        </p:nvSpPr>
        <p:spPr>
          <a:xfrm>
            <a:off x="11283638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4" name="Google Shape;2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26" y="1536722"/>
            <a:ext cx="12044348" cy="439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5"/>
          <p:cNvSpPr/>
          <p:nvPr/>
        </p:nvSpPr>
        <p:spPr>
          <a:xfrm>
            <a:off x="1586754" y="5800165"/>
            <a:ext cx="9439834" cy="751917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gcc, mcf, xalancbmk, wrf improves performance with higher prefetch distance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performance degrades with higher prefetch distance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16"/>
          <p:cNvCxnSpPr/>
          <p:nvPr/>
        </p:nvCxnSpPr>
        <p:spPr>
          <a:xfrm>
            <a:off x="9092874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483576" y="582829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Berti</a:t>
            </a:r>
            <a:r>
              <a:rPr baseline="30000" lang="en-IN" sz="4000"/>
              <a:t>[MICRO ‘22]</a:t>
            </a:r>
            <a:r>
              <a:rPr lang="en-IN" sz="4000"/>
              <a:t> prefetcher</a:t>
            </a:r>
            <a:endParaRPr/>
          </a:p>
        </p:txBody>
      </p:sp>
      <p:sp>
        <p:nvSpPr>
          <p:cNvPr id="252" name="Google Shape;252;p16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888023" y="1881554"/>
            <a:ext cx="4737194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and </a:t>
            </a:r>
            <a:r>
              <a:rPr b="1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local delta</a:t>
            </a: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L1D prefetcher</a:t>
            </a:r>
            <a:endParaRPr/>
          </a:p>
        </p:txBody>
      </p:sp>
      <p:cxnSp>
        <p:nvCxnSpPr>
          <p:cNvPr id="254" name="Google Shape;254;p16"/>
          <p:cNvCxnSpPr/>
          <p:nvPr/>
        </p:nvCxnSpPr>
        <p:spPr>
          <a:xfrm>
            <a:off x="2057396" y="3464169"/>
            <a:ext cx="873955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16"/>
          <p:cNvSpPr txBox="1"/>
          <p:nvPr/>
        </p:nvSpPr>
        <p:spPr>
          <a:xfrm>
            <a:off x="905606" y="3288736"/>
            <a:ext cx="928459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2720288" y="2954217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@2</a:t>
            </a:r>
            <a:endParaRPr/>
          </a:p>
        </p:txBody>
      </p:sp>
      <p:sp>
        <p:nvSpPr>
          <p:cNvPr id="257" name="Google Shape;257;p16"/>
          <p:cNvSpPr txBox="1"/>
          <p:nvPr/>
        </p:nvSpPr>
        <p:spPr>
          <a:xfrm>
            <a:off x="3690373" y="2937871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@5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4493404" y="2954217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@7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5697873" y="2954216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@10</a:t>
            </a:r>
            <a:endParaRPr/>
          </a:p>
        </p:txBody>
      </p:sp>
      <p:sp>
        <p:nvSpPr>
          <p:cNvPr id="260" name="Google Shape;260;p16"/>
          <p:cNvSpPr txBox="1"/>
          <p:nvPr/>
        </p:nvSpPr>
        <p:spPr>
          <a:xfrm>
            <a:off x="6745558" y="2954215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@12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8726758" y="2954215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@15</a:t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2734317" y="2390683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3704861" y="239068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4516682" y="2393614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5827483" y="239068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6880181" y="2390028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8845878" y="2390028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268" name="Google Shape;268;p16"/>
          <p:cNvCxnSpPr/>
          <p:nvPr/>
        </p:nvCxnSpPr>
        <p:spPr>
          <a:xfrm>
            <a:off x="7123626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9" name="Google Shape;269;p16"/>
          <p:cNvCxnSpPr/>
          <p:nvPr/>
        </p:nvCxnSpPr>
        <p:spPr>
          <a:xfrm>
            <a:off x="6073700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0" name="Google Shape;270;p16"/>
          <p:cNvCxnSpPr/>
          <p:nvPr/>
        </p:nvCxnSpPr>
        <p:spPr>
          <a:xfrm>
            <a:off x="4775369" y="3429000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1" name="Google Shape;271;p16"/>
          <p:cNvSpPr/>
          <p:nvPr/>
        </p:nvSpPr>
        <p:spPr>
          <a:xfrm rot="10800000">
            <a:off x="6750870" y="4395330"/>
            <a:ext cx="2768352" cy="1388331"/>
          </a:xfrm>
          <a:prstGeom prst="arc">
            <a:avLst>
              <a:gd fmla="val 12475824" name="adj1"/>
              <a:gd fmla="val 20033102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 rot="10800000">
            <a:off x="5897818" y="4565314"/>
            <a:ext cx="3422020" cy="1388331"/>
          </a:xfrm>
          <a:prstGeom prst="arc">
            <a:avLst>
              <a:gd fmla="val 11610969" name="adj1"/>
              <a:gd fmla="val 2086326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 rot="10800000">
            <a:off x="4475821" y="3776935"/>
            <a:ext cx="4978834" cy="2421639"/>
          </a:xfrm>
          <a:prstGeom prst="arc">
            <a:avLst>
              <a:gd fmla="val 11753530" name="adj1"/>
              <a:gd fmla="val 20728996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6039343" y="6311200"/>
            <a:ext cx="1851789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deltas: +8, +5, +3</a:t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469731" y="4893547"/>
            <a:ext cx="38197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find a delta that can trigger a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prefetch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17"/>
          <p:cNvCxnSpPr/>
          <p:nvPr/>
        </p:nvCxnSpPr>
        <p:spPr>
          <a:xfrm>
            <a:off x="9092874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1" name="Google Shape;281;p17"/>
          <p:cNvSpPr txBox="1"/>
          <p:nvPr>
            <p:ph type="title"/>
          </p:nvPr>
        </p:nvSpPr>
        <p:spPr>
          <a:xfrm>
            <a:off x="483576" y="582829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Berti prefetcher</a:t>
            </a:r>
            <a:endParaRPr/>
          </a:p>
        </p:txBody>
      </p:sp>
      <p:sp>
        <p:nvSpPr>
          <p:cNvPr id="282" name="Google Shape;282;p17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3" name="Google Shape;283;p17"/>
          <p:cNvSpPr txBox="1"/>
          <p:nvPr/>
        </p:nvSpPr>
        <p:spPr>
          <a:xfrm>
            <a:off x="888023" y="1881554"/>
            <a:ext cx="4737194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and </a:t>
            </a:r>
            <a:r>
              <a:rPr b="1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local delta</a:t>
            </a: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L1D prefetcher</a:t>
            </a: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>
            <a:off x="2057396" y="3464169"/>
            <a:ext cx="873955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17"/>
          <p:cNvSpPr txBox="1"/>
          <p:nvPr/>
        </p:nvSpPr>
        <p:spPr>
          <a:xfrm>
            <a:off x="905606" y="3288736"/>
            <a:ext cx="928459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2720288" y="2954217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@2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3690373" y="2937871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@5</a:t>
            </a:r>
            <a:endParaRPr/>
          </a:p>
        </p:txBody>
      </p:sp>
      <p:sp>
        <p:nvSpPr>
          <p:cNvPr id="288" name="Google Shape;288;p17"/>
          <p:cNvSpPr txBox="1"/>
          <p:nvPr/>
        </p:nvSpPr>
        <p:spPr>
          <a:xfrm>
            <a:off x="4493404" y="2954217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@7</a:t>
            </a:r>
            <a:endParaRPr/>
          </a:p>
        </p:txBody>
      </p:sp>
      <p:sp>
        <p:nvSpPr>
          <p:cNvPr id="289" name="Google Shape;289;p17"/>
          <p:cNvSpPr txBox="1"/>
          <p:nvPr/>
        </p:nvSpPr>
        <p:spPr>
          <a:xfrm>
            <a:off x="5697873" y="2954216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@10</a:t>
            </a:r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6745558" y="2954215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@12</a:t>
            </a:r>
            <a:endParaRPr/>
          </a:p>
        </p:txBody>
      </p:sp>
      <p:sp>
        <p:nvSpPr>
          <p:cNvPr id="291" name="Google Shape;291;p17"/>
          <p:cNvSpPr txBox="1"/>
          <p:nvPr/>
        </p:nvSpPr>
        <p:spPr>
          <a:xfrm>
            <a:off x="8726758" y="2954215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@15</a:t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2734317" y="2390683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3" name="Google Shape;293;p17"/>
          <p:cNvSpPr txBox="1"/>
          <p:nvPr/>
        </p:nvSpPr>
        <p:spPr>
          <a:xfrm>
            <a:off x="3704861" y="239068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4516682" y="2393614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5827483" y="239068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6880181" y="2390028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97" name="Google Shape;297;p17"/>
          <p:cNvSpPr txBox="1"/>
          <p:nvPr/>
        </p:nvSpPr>
        <p:spPr>
          <a:xfrm>
            <a:off x="8845878" y="2390028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298" name="Google Shape;298;p17"/>
          <p:cNvCxnSpPr/>
          <p:nvPr/>
        </p:nvCxnSpPr>
        <p:spPr>
          <a:xfrm>
            <a:off x="5389684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9" name="Google Shape;299;p17"/>
          <p:cNvCxnSpPr/>
          <p:nvPr/>
        </p:nvCxnSpPr>
        <p:spPr>
          <a:xfrm>
            <a:off x="3951823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0" name="Google Shape;300;p17"/>
          <p:cNvCxnSpPr/>
          <p:nvPr/>
        </p:nvCxnSpPr>
        <p:spPr>
          <a:xfrm>
            <a:off x="2981738" y="3464168"/>
            <a:ext cx="0" cy="21189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1" name="Google Shape;301;p17"/>
          <p:cNvCxnSpPr/>
          <p:nvPr/>
        </p:nvCxnSpPr>
        <p:spPr>
          <a:xfrm>
            <a:off x="5389684" y="5583116"/>
            <a:ext cx="370319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17"/>
          <p:cNvSpPr/>
          <p:nvPr/>
        </p:nvSpPr>
        <p:spPr>
          <a:xfrm rot="10800000">
            <a:off x="3069657" y="3340254"/>
            <a:ext cx="6896737" cy="2691274"/>
          </a:xfrm>
          <a:prstGeom prst="arc">
            <a:avLst>
              <a:gd fmla="val 11946927" name="adj1"/>
              <a:gd fmla="val 20444139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 rot="10800000">
            <a:off x="2435375" y="3209507"/>
            <a:ext cx="7235529" cy="3112161"/>
          </a:xfrm>
          <a:prstGeom prst="arc">
            <a:avLst>
              <a:gd fmla="val 11716418" name="adj1"/>
              <a:gd fmla="val 2071239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5893931" y="5134704"/>
            <a:ext cx="2832827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fetch @15 (latency)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4703717" y="6419216"/>
            <a:ext cx="242245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deltas: +13, +10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483576" y="582829"/>
            <a:ext cx="11292823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Berti hardware extensions</a:t>
            </a:r>
            <a:endParaRPr/>
          </a:p>
        </p:txBody>
      </p:sp>
      <p:sp>
        <p:nvSpPr>
          <p:cNvPr id="311" name="Google Shape;311;p18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16666" l="18545" r="53882" t="15098"/>
          <a:stretch/>
        </p:blipFill>
        <p:spPr>
          <a:xfrm>
            <a:off x="2456329" y="1667435"/>
            <a:ext cx="6911789" cy="481060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/>
          <p:nvPr/>
        </p:nvSpPr>
        <p:spPr>
          <a:xfrm>
            <a:off x="7234518" y="1999129"/>
            <a:ext cx="1541929" cy="142987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7485528" y="4150659"/>
            <a:ext cx="1443317" cy="119678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081432" y="4657165"/>
            <a:ext cx="977153" cy="1048871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081247" y="2194112"/>
            <a:ext cx="1909482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access time of misses</a:t>
            </a:r>
            <a:endParaRPr/>
          </a:p>
        </p:txBody>
      </p:sp>
      <p:sp>
        <p:nvSpPr>
          <p:cNvPr id="317" name="Google Shape;317;p18"/>
          <p:cNvSpPr txBox="1"/>
          <p:nvPr/>
        </p:nvSpPr>
        <p:spPr>
          <a:xfrm>
            <a:off x="2729750" y="5981701"/>
            <a:ext cx="1801907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Calculates latency on fill</a:t>
            </a: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9113401" y="4352466"/>
            <a:ext cx="2728975" cy="60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deltas based on IPs to trigger prefetches</a:t>
            </a:r>
            <a:endParaRPr/>
          </a:p>
        </p:txBody>
      </p:sp>
      <p:cxnSp>
        <p:nvCxnSpPr>
          <p:cNvPr id="319" name="Google Shape;319;p18"/>
          <p:cNvCxnSpPr/>
          <p:nvPr/>
        </p:nvCxnSpPr>
        <p:spPr>
          <a:xfrm flipH="1" rot="10800000">
            <a:off x="4177553" y="5576047"/>
            <a:ext cx="903879" cy="54684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Lateness in Berti</a:t>
            </a:r>
            <a:endParaRPr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31" y="1880880"/>
            <a:ext cx="11683137" cy="387102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9"/>
          <p:cNvSpPr/>
          <p:nvPr/>
        </p:nvSpPr>
        <p:spPr>
          <a:xfrm>
            <a:off x="995082" y="5748254"/>
            <a:ext cx="10565968" cy="538146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Overall lateness increases by  3% compared to non-secure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79853" y="458069"/>
            <a:ext cx="10554154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</a:pPr>
            <a:r>
              <a:rPr lang="en-IN" sz="4000"/>
              <a:t>Problem overview</a:t>
            </a:r>
            <a:endParaRPr sz="2000"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11419080" y="6333120"/>
            <a:ext cx="77292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Meltdown and Spectre security vulnerabilities – what you can do now – GW  Information Security Blog" id="75" name="Google Shape;75;p2"/>
          <p:cNvPicPr preferRelativeResize="0"/>
          <p:nvPr/>
        </p:nvPicPr>
        <p:blipFill rotWithShape="1">
          <a:blip r:embed="rId3">
            <a:alphaModFix/>
          </a:blip>
          <a:srcRect b="0" l="42751" r="4768" t="0"/>
          <a:stretch/>
        </p:blipFill>
        <p:spPr>
          <a:xfrm>
            <a:off x="803607" y="1851324"/>
            <a:ext cx="2278178" cy="27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3554083" y="1933808"/>
            <a:ext cx="43284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Retpoline</a:t>
            </a:r>
            <a:r>
              <a:rPr b="0" baseline="3000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Non-speculative load barrier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LFENCE instructions</a:t>
            </a:r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3554083" y="3068181"/>
            <a:ext cx="22028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GhostMinion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 flipH="1">
            <a:off x="3960911" y="4025677"/>
            <a:ext cx="6833913" cy="46166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Claims to have minimum performance overhead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 flipH="1">
            <a:off x="3960911" y="4807169"/>
            <a:ext cx="6833913" cy="828698"/>
          </a:xfrm>
          <a:prstGeom prst="roundRect">
            <a:avLst>
              <a:gd fmla="val 16667" name="adj"/>
            </a:avLst>
          </a:prstGeom>
          <a:solidFill>
            <a:srgbClr val="FF383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Significantly degrades performance of modern 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 prefetchers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2441642" y="3905644"/>
            <a:ext cx="53313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507459" y="6028421"/>
            <a:ext cx="1117708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[1] P. Kocher, J. Horn, A. Fogh, , D. Genkin, D. Gruss, W. Haas, M. Hamburg, M. Lipp, S. Mangard, T. Prescher, M. Schwarz, and Y. Yarom. Spectre attacks: Exploiting speculative execution. In S&amp;P,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[2] P. Turner. Retpoline: a software construct for preventing branchtarget-injection. https://support.google.com/faqs/answer/ 7625886, 2018.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Timeliness and prefetcher accuracy</a:t>
            </a:r>
            <a:endParaRPr/>
          </a:p>
        </p:txBody>
      </p:sp>
      <p:sp>
        <p:nvSpPr>
          <p:cNvPr id="333" name="Google Shape;333;p20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334" name="Google Shape;334;p20"/>
          <p:cNvGraphicFramePr/>
          <p:nvPr/>
        </p:nvGraphicFramePr>
        <p:xfrm>
          <a:off x="968447" y="2081477"/>
          <a:ext cx="4643200" cy="2695046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35" name="Google Shape;335;p20"/>
          <p:cNvGraphicFramePr/>
          <p:nvPr/>
        </p:nvGraphicFramePr>
        <p:xfrm>
          <a:off x="6162339" y="2041182"/>
          <a:ext cx="4815844" cy="2735341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36" name="Google Shape;336;p20"/>
          <p:cNvSpPr/>
          <p:nvPr/>
        </p:nvSpPr>
        <p:spPr>
          <a:xfrm>
            <a:off x="1004307" y="5353806"/>
            <a:ext cx="10565968" cy="697369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Both Timeliness and prefetcher accuracy drops in on-commit(GM) version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21"/>
          <p:cNvCxnSpPr/>
          <p:nvPr/>
        </p:nvCxnSpPr>
        <p:spPr>
          <a:xfrm>
            <a:off x="9818267" y="3999564"/>
            <a:ext cx="0" cy="34666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2" name="Google Shape;342;p21"/>
          <p:cNvCxnSpPr/>
          <p:nvPr/>
        </p:nvCxnSpPr>
        <p:spPr>
          <a:xfrm>
            <a:off x="8021229" y="3955049"/>
            <a:ext cx="0" cy="6311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3" name="Google Shape;343;p21"/>
          <p:cNvCxnSpPr/>
          <p:nvPr/>
        </p:nvCxnSpPr>
        <p:spPr>
          <a:xfrm>
            <a:off x="2039466" y="3973806"/>
            <a:ext cx="873955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p21"/>
          <p:cNvSpPr txBox="1"/>
          <p:nvPr/>
        </p:nvSpPr>
        <p:spPr>
          <a:xfrm>
            <a:off x="7755091" y="2900317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5" name="Google Shape;345;p21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Modifying Berti</a:t>
            </a:r>
            <a:endParaRPr sz="4000"/>
          </a:p>
        </p:txBody>
      </p:sp>
      <p:sp>
        <p:nvSpPr>
          <p:cNvPr id="346" name="Google Shape;346;p21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7" name="Google Shape;347;p21"/>
          <p:cNvSpPr txBox="1"/>
          <p:nvPr/>
        </p:nvSpPr>
        <p:spPr>
          <a:xfrm>
            <a:off x="4853904" y="2932435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8" name="Google Shape;348;p21"/>
          <p:cNvSpPr txBox="1"/>
          <p:nvPr/>
        </p:nvSpPr>
        <p:spPr>
          <a:xfrm>
            <a:off x="1081015" y="3798373"/>
            <a:ext cx="591829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2702358" y="3161938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@2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4080453" y="3193130"/>
            <a:ext cx="5229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@5</a:t>
            </a:r>
            <a:endParaRPr/>
          </a:p>
        </p:txBody>
      </p:sp>
      <p:sp>
        <p:nvSpPr>
          <p:cNvPr id="351" name="Google Shape;351;p21"/>
          <p:cNvSpPr txBox="1"/>
          <p:nvPr/>
        </p:nvSpPr>
        <p:spPr>
          <a:xfrm>
            <a:off x="4804748" y="3191122"/>
            <a:ext cx="64312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@10</a:t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7639800" y="3154217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@12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9507052" y="3191119"/>
            <a:ext cx="732233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F12</a:t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2716387" y="2900320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4042082" y="2910045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56" name="Google Shape;356;p21"/>
          <p:cNvSpPr txBox="1"/>
          <p:nvPr/>
        </p:nvSpPr>
        <p:spPr>
          <a:xfrm>
            <a:off x="2818682" y="3512801"/>
            <a:ext cx="304892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57" name="Google Shape;357;p21"/>
          <p:cNvSpPr txBox="1"/>
          <p:nvPr/>
        </p:nvSpPr>
        <p:spPr>
          <a:xfrm>
            <a:off x="4124514" y="3541188"/>
            <a:ext cx="425116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4881825" y="3549708"/>
            <a:ext cx="425116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7737965" y="3520523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110</a:t>
            </a:r>
            <a:endParaRPr/>
          </a:p>
        </p:txBody>
      </p:sp>
      <p:sp>
        <p:nvSpPr>
          <p:cNvPr id="360" name="Google Shape;360;p21"/>
          <p:cNvSpPr txBox="1"/>
          <p:nvPr/>
        </p:nvSpPr>
        <p:spPr>
          <a:xfrm>
            <a:off x="9520554" y="3512800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160</a:t>
            </a:r>
            <a:endParaRPr/>
          </a:p>
        </p:txBody>
      </p:sp>
      <p:cxnSp>
        <p:nvCxnSpPr>
          <p:cNvPr id="361" name="Google Shape;361;p21"/>
          <p:cNvCxnSpPr/>
          <p:nvPr/>
        </p:nvCxnSpPr>
        <p:spPr>
          <a:xfrm>
            <a:off x="6132936" y="3955049"/>
            <a:ext cx="0" cy="63114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2" name="Google Shape;362;p21"/>
          <p:cNvCxnSpPr/>
          <p:nvPr/>
        </p:nvCxnSpPr>
        <p:spPr>
          <a:xfrm rot="10800000">
            <a:off x="8021229" y="4321805"/>
            <a:ext cx="17678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21"/>
          <p:cNvCxnSpPr/>
          <p:nvPr/>
        </p:nvCxnSpPr>
        <p:spPr>
          <a:xfrm rot="10800000">
            <a:off x="6114780" y="4576221"/>
            <a:ext cx="1891136" cy="937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21"/>
          <p:cNvSpPr txBox="1"/>
          <p:nvPr/>
        </p:nvSpPr>
        <p:spPr>
          <a:xfrm>
            <a:off x="8102403" y="4346225"/>
            <a:ext cx="168668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latency = 50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6111228" y="4620389"/>
            <a:ext cx="1946367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fetch @12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5432136" y="2899665"/>
            <a:ext cx="3055187" cy="2057850"/>
          </a:xfrm>
          <a:prstGeom prst="arc">
            <a:avLst>
              <a:gd fmla="val 13011283" name="adj1"/>
              <a:gd fmla="val 19288435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7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6053107" y="2468092"/>
            <a:ext cx="183095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Timely delta: +10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5589964" y="2919464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5638969" y="3177427"/>
            <a:ext cx="460382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5617885" y="3536737"/>
            <a:ext cx="425116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371" name="Google Shape;371;p21"/>
          <p:cNvSpPr txBox="1"/>
          <p:nvPr/>
        </p:nvSpPr>
        <p:spPr>
          <a:xfrm>
            <a:off x="6861046" y="2906492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72" name="Google Shape;372;p21"/>
          <p:cNvSpPr txBox="1"/>
          <p:nvPr/>
        </p:nvSpPr>
        <p:spPr>
          <a:xfrm>
            <a:off x="6811890" y="3165179"/>
            <a:ext cx="58060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C10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6888967" y="3523765"/>
            <a:ext cx="425116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90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8316955" y="2912976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8267799" y="3171663"/>
            <a:ext cx="580608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C10</a:t>
            </a:r>
            <a:endParaRPr/>
          </a:p>
        </p:txBody>
      </p:sp>
      <p:sp>
        <p:nvSpPr>
          <p:cNvPr id="376" name="Google Shape;376;p21"/>
          <p:cNvSpPr txBox="1"/>
          <p:nvPr/>
        </p:nvSpPr>
        <p:spPr>
          <a:xfrm>
            <a:off x="8344876" y="3530249"/>
            <a:ext cx="545342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  <p:sp>
        <p:nvSpPr>
          <p:cNvPr id="377" name="Google Shape;377;p21"/>
          <p:cNvSpPr txBox="1"/>
          <p:nvPr/>
        </p:nvSpPr>
        <p:spPr>
          <a:xfrm>
            <a:off x="9563413" y="2877994"/>
            <a:ext cx="73223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Hardware extensions</a:t>
            </a:r>
            <a:endParaRPr/>
          </a:p>
        </p:txBody>
      </p:sp>
      <p:sp>
        <p:nvSpPr>
          <p:cNvPr id="383" name="Google Shape;383;p22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4" name="Google Shape;384;p22"/>
          <p:cNvSpPr txBox="1"/>
          <p:nvPr/>
        </p:nvSpPr>
        <p:spPr>
          <a:xfrm>
            <a:off x="4099675" y="2241176"/>
            <a:ext cx="370806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 is extended to store: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time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Hit/miss flag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Prefetch flag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008596" y="4762129"/>
            <a:ext cx="7890224" cy="1123208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Berti is trained at the time of commit using the information stored in extended ROB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Performance improvement with modified Berti</a:t>
            </a:r>
            <a:endParaRPr/>
          </a:p>
        </p:txBody>
      </p:sp>
      <p:sp>
        <p:nvSpPr>
          <p:cNvPr id="391" name="Google Shape;391;p23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392" name="Google Shape;392;p23"/>
          <p:cNvGraphicFramePr/>
          <p:nvPr/>
        </p:nvGraphicFramePr>
        <p:xfrm>
          <a:off x="1111235" y="2015869"/>
          <a:ext cx="5935413" cy="408132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393" name="Google Shape;393;p23"/>
          <p:cNvSpPr/>
          <p:nvPr/>
        </p:nvSpPr>
        <p:spPr>
          <a:xfrm>
            <a:off x="7449670" y="4125626"/>
            <a:ext cx="4075718" cy="112320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Marginal improvement of 1% with modified Berti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Filtering prefetching requests</a:t>
            </a:r>
            <a:endParaRPr/>
          </a:p>
        </p:txBody>
      </p:sp>
      <p:sp>
        <p:nvSpPr>
          <p:cNvPr id="399" name="Google Shape;399;p24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3014128" y="4295514"/>
            <a:ext cx="1228286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</a:t>
            </a:r>
            <a:endParaRPr/>
          </a:p>
        </p:txBody>
      </p:sp>
      <p:sp>
        <p:nvSpPr>
          <p:cNvPr id="401" name="Google Shape;401;p24"/>
          <p:cNvSpPr/>
          <p:nvPr/>
        </p:nvSpPr>
        <p:spPr>
          <a:xfrm>
            <a:off x="2771899" y="3469153"/>
            <a:ext cx="1712741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2535387" y="2642792"/>
            <a:ext cx="2185768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LLC</a:t>
            </a:r>
            <a:endParaRPr/>
          </a:p>
        </p:txBody>
      </p:sp>
      <p:sp>
        <p:nvSpPr>
          <p:cNvPr id="403" name="Google Shape;403;p24"/>
          <p:cNvSpPr/>
          <p:nvPr/>
        </p:nvSpPr>
        <p:spPr>
          <a:xfrm>
            <a:off x="1540099" y="1847790"/>
            <a:ext cx="4176346" cy="485885"/>
          </a:xfrm>
          <a:prstGeom prst="roundRect">
            <a:avLst>
              <a:gd fmla="val 16667" name="adj"/>
            </a:avLst>
          </a:prstGeom>
          <a:solidFill>
            <a:srgbClr val="BAF8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</a:t>
            </a:r>
            <a:endParaRPr/>
          </a:p>
        </p:txBody>
      </p:sp>
      <p:cxnSp>
        <p:nvCxnSpPr>
          <p:cNvPr id="404" name="Google Shape;404;p24"/>
          <p:cNvCxnSpPr/>
          <p:nvPr/>
        </p:nvCxnSpPr>
        <p:spPr>
          <a:xfrm rot="10800000">
            <a:off x="3628270" y="3955038"/>
            <a:ext cx="1" cy="3404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24"/>
          <p:cNvCxnSpPr/>
          <p:nvPr/>
        </p:nvCxnSpPr>
        <p:spPr>
          <a:xfrm rot="10800000">
            <a:off x="3628269" y="3146982"/>
            <a:ext cx="0" cy="30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24"/>
          <p:cNvCxnSpPr/>
          <p:nvPr/>
        </p:nvCxnSpPr>
        <p:spPr>
          <a:xfrm rot="10800000">
            <a:off x="3628271" y="2333675"/>
            <a:ext cx="0" cy="30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24"/>
          <p:cNvSpPr/>
          <p:nvPr/>
        </p:nvSpPr>
        <p:spPr>
          <a:xfrm>
            <a:off x="2953141" y="5045468"/>
            <a:ext cx="2944546" cy="821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cxnSp>
        <p:nvCxnSpPr>
          <p:cNvPr id="408" name="Google Shape;408;p24"/>
          <p:cNvCxnSpPr/>
          <p:nvPr/>
        </p:nvCxnSpPr>
        <p:spPr>
          <a:xfrm rot="10800000">
            <a:off x="3628269" y="4781399"/>
            <a:ext cx="6156" cy="279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24"/>
          <p:cNvSpPr/>
          <p:nvPr/>
        </p:nvSpPr>
        <p:spPr>
          <a:xfrm>
            <a:off x="4997309" y="4284954"/>
            <a:ext cx="970670" cy="48588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</a:t>
            </a:r>
            <a:endParaRPr/>
          </a:p>
        </p:txBody>
      </p:sp>
      <p:cxnSp>
        <p:nvCxnSpPr>
          <p:cNvPr id="410" name="Google Shape;410;p24"/>
          <p:cNvCxnSpPr/>
          <p:nvPr/>
        </p:nvCxnSpPr>
        <p:spPr>
          <a:xfrm rot="10800000">
            <a:off x="5476487" y="4765336"/>
            <a:ext cx="6156" cy="279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24"/>
          <p:cNvCxnSpPr>
            <a:stCxn id="403" idx="3"/>
            <a:endCxn id="409" idx="3"/>
          </p:cNvCxnSpPr>
          <p:nvPr/>
        </p:nvCxnSpPr>
        <p:spPr>
          <a:xfrm>
            <a:off x="5716445" y="2090732"/>
            <a:ext cx="251400" cy="2437200"/>
          </a:xfrm>
          <a:prstGeom prst="curvedConnector3">
            <a:avLst>
              <a:gd fmla="val 330055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4"/>
          <p:cNvCxnSpPr>
            <a:stCxn id="409" idx="1"/>
            <a:endCxn id="400" idx="3"/>
          </p:cNvCxnSpPr>
          <p:nvPr/>
        </p:nvCxnSpPr>
        <p:spPr>
          <a:xfrm flipH="1">
            <a:off x="4242509" y="4527897"/>
            <a:ext cx="754800" cy="105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24"/>
          <p:cNvCxnSpPr>
            <a:stCxn id="400" idx="1"/>
            <a:endCxn id="401" idx="1"/>
          </p:cNvCxnSpPr>
          <p:nvPr/>
        </p:nvCxnSpPr>
        <p:spPr>
          <a:xfrm rot="10800000">
            <a:off x="2772028" y="3711957"/>
            <a:ext cx="242100" cy="826500"/>
          </a:xfrm>
          <a:prstGeom prst="curvedConnector3">
            <a:avLst>
              <a:gd fmla="val 242615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24"/>
          <p:cNvCxnSpPr>
            <a:stCxn id="401" idx="1"/>
            <a:endCxn id="402" idx="1"/>
          </p:cNvCxnSpPr>
          <p:nvPr/>
        </p:nvCxnSpPr>
        <p:spPr>
          <a:xfrm rot="10800000">
            <a:off x="2535499" y="2885596"/>
            <a:ext cx="236400" cy="826500"/>
          </a:xfrm>
          <a:prstGeom prst="curvedConnector3">
            <a:avLst>
              <a:gd fmla="val 261216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24"/>
          <p:cNvSpPr txBox="1"/>
          <p:nvPr/>
        </p:nvSpPr>
        <p:spPr>
          <a:xfrm>
            <a:off x="3089058" y="5956838"/>
            <a:ext cx="22044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GhostMinion</a:t>
            </a:r>
            <a:endParaRPr b="0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4191283" y="4149387"/>
            <a:ext cx="878767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1777540" y="3973954"/>
            <a:ext cx="65114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Evict</a:t>
            </a:r>
            <a:endParaRPr/>
          </a:p>
        </p:txBody>
      </p:sp>
      <p:sp>
        <p:nvSpPr>
          <p:cNvPr id="418" name="Google Shape;418;p24"/>
          <p:cNvSpPr txBox="1"/>
          <p:nvPr/>
        </p:nvSpPr>
        <p:spPr>
          <a:xfrm>
            <a:off x="1491006" y="3118288"/>
            <a:ext cx="65114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Evict</a:t>
            </a:r>
            <a:endParaRPr/>
          </a:p>
        </p:txBody>
      </p:sp>
      <p:cxnSp>
        <p:nvCxnSpPr>
          <p:cNvPr id="419" name="Google Shape;419;p24"/>
          <p:cNvCxnSpPr>
            <a:stCxn id="409" idx="3"/>
            <a:endCxn id="407" idx="3"/>
          </p:cNvCxnSpPr>
          <p:nvPr/>
        </p:nvCxnSpPr>
        <p:spPr>
          <a:xfrm flipH="1">
            <a:off x="5897779" y="4527897"/>
            <a:ext cx="70200" cy="928500"/>
          </a:xfrm>
          <a:prstGeom prst="curvedConnector3">
            <a:avLst>
              <a:gd fmla="val -466114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24"/>
          <p:cNvSpPr txBox="1"/>
          <p:nvPr/>
        </p:nvSpPr>
        <p:spPr>
          <a:xfrm>
            <a:off x="7294963" y="1817731"/>
            <a:ext cx="406331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Blocks evicted and filled from L1 to L2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hit in L1 no need to issue prefetch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3200"/>
              <a:t>Performance improvement with further modification </a:t>
            </a:r>
            <a:endParaRPr/>
          </a:p>
        </p:txBody>
      </p:sp>
      <p:sp>
        <p:nvSpPr>
          <p:cNvPr id="426" name="Google Shape;426;p25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427" name="Google Shape;427;p25"/>
          <p:cNvGraphicFramePr/>
          <p:nvPr/>
        </p:nvGraphicFramePr>
        <p:xfrm>
          <a:off x="1066410" y="1881399"/>
          <a:ext cx="5935413" cy="408132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428" name="Google Shape;428;p25"/>
          <p:cNvSpPr/>
          <p:nvPr/>
        </p:nvSpPr>
        <p:spPr>
          <a:xfrm>
            <a:off x="7449670" y="4125626"/>
            <a:ext cx="4326730" cy="112320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Improvement of 2% compared to unmodified Berti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Cause of performance drop</a:t>
            </a:r>
            <a:endParaRPr/>
          </a:p>
        </p:txBody>
      </p:sp>
      <p:sp>
        <p:nvSpPr>
          <p:cNvPr id="434" name="Google Shape;434;p26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35" name="Google Shape;435;p26"/>
          <p:cNvSpPr txBox="1"/>
          <p:nvPr/>
        </p:nvSpPr>
        <p:spPr>
          <a:xfrm>
            <a:off x="6966943" y="2857560"/>
            <a:ext cx="30728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GhostMinion cache hierarchy</a:t>
            </a:r>
            <a:endParaRPr/>
          </a:p>
        </p:txBody>
      </p:sp>
      <p:sp>
        <p:nvSpPr>
          <p:cNvPr id="436" name="Google Shape;436;p26"/>
          <p:cNvSpPr txBox="1"/>
          <p:nvPr/>
        </p:nvSpPr>
        <p:spPr>
          <a:xfrm>
            <a:off x="1955022" y="2857560"/>
            <a:ext cx="3182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On-commit prefetch restriction</a:t>
            </a:r>
            <a:endParaRPr/>
          </a:p>
        </p:txBody>
      </p:sp>
      <p:cxnSp>
        <p:nvCxnSpPr>
          <p:cNvPr id="437" name="Google Shape;437;p26"/>
          <p:cNvCxnSpPr/>
          <p:nvPr/>
        </p:nvCxnSpPr>
        <p:spPr>
          <a:xfrm flipH="1">
            <a:off x="5639483" y="2366682"/>
            <a:ext cx="1023018" cy="212463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8" name="Google Shape;438;p26"/>
          <p:cNvCxnSpPr/>
          <p:nvPr/>
        </p:nvCxnSpPr>
        <p:spPr>
          <a:xfrm flipH="1" rot="10800000">
            <a:off x="1955022" y="2537012"/>
            <a:ext cx="3110037" cy="171225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7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Current and ongoing work</a:t>
            </a:r>
            <a:endParaRPr sz="4000"/>
          </a:p>
        </p:txBody>
      </p:sp>
      <p:sp>
        <p:nvSpPr>
          <p:cNvPr id="444" name="Google Shape;444;p27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5" name="Google Shape;445;p27"/>
          <p:cNvSpPr txBox="1"/>
          <p:nvPr/>
        </p:nvSpPr>
        <p:spPr>
          <a:xfrm>
            <a:off x="744069" y="1918447"/>
            <a:ext cx="1069489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conclude that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prefetching restrictions is not 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major contributor to performance degradation in a secure system.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get a marginal improvement of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2%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modification to the Berti prefetcher to work in an on-commit setting.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GhostMinion’s modifications to the flow of data in the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 hierarchy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root cause of performance loss.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looking into further ideas to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the GM hierarchy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make a case that our prefetcher can recover the performance loss by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cache hierarchies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Acknowledgements</a:t>
            </a:r>
            <a:endParaRPr/>
          </a:p>
        </p:txBody>
      </p:sp>
      <p:sp>
        <p:nvSpPr>
          <p:cNvPr id="451" name="Google Shape;451;p28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2" name="Google Shape;452;p28"/>
          <p:cNvSpPr txBox="1"/>
          <p:nvPr/>
        </p:nvSpPr>
        <p:spPr>
          <a:xfrm>
            <a:off x="744069" y="1918447"/>
            <a:ext cx="106948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 to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Prof. Alberto Ros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Agustin Navarro-Torres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their collaboration and contributions to this work.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/>
          <p:nvPr>
            <p:ph idx="2" type="ctrTitle"/>
          </p:nvPr>
        </p:nvSpPr>
        <p:spPr>
          <a:xfrm>
            <a:off x="668330" y="564767"/>
            <a:ext cx="10855341" cy="57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9700" lIns="109700" spcFirstLastPara="1" rIns="109700" wrap="square" tIns="109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5200"/>
              <a:buFont typeface="Arial"/>
              <a:buNone/>
            </a:pPr>
            <a:r>
              <a:rPr b="1" lang="en-IN" sz="7200">
                <a:latin typeface="Book Antiqua"/>
                <a:ea typeface="Book Antiqua"/>
                <a:cs typeface="Book Antiqua"/>
                <a:sym typeface="Book Antiqua"/>
              </a:rPr>
              <a:t>Thank You</a:t>
            </a:r>
            <a:endParaRPr sz="32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8" name="Google Shape;458;p29"/>
          <p:cNvSpPr txBox="1"/>
          <p:nvPr>
            <p:ph idx="12" type="sldNum"/>
          </p:nvPr>
        </p:nvSpPr>
        <p:spPr>
          <a:xfrm>
            <a:off x="11533560" y="6333120"/>
            <a:ext cx="658440" cy="52488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 sz="2160">
                <a:latin typeface="Arial"/>
                <a:ea typeface="Arial"/>
                <a:cs typeface="Arial"/>
                <a:sym typeface="Arial"/>
              </a:rPr>
              <a:t>‹#›</a:t>
            </a:fld>
            <a:endParaRPr sz="216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29"/>
          <p:cNvPicPr preferRelativeResize="0"/>
          <p:nvPr/>
        </p:nvPicPr>
        <p:blipFill rotWithShape="1">
          <a:blip r:embed="rId3">
            <a:alphaModFix/>
          </a:blip>
          <a:srcRect b="84961" l="74128" r="0" t="0"/>
          <a:stretch/>
        </p:blipFill>
        <p:spPr>
          <a:xfrm>
            <a:off x="0" y="0"/>
            <a:ext cx="3154326" cy="103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403643" y="531573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GhostMinion</a:t>
            </a:r>
            <a:r>
              <a:rPr baseline="30000" lang="en-IN" sz="4000"/>
              <a:t>[MICRO ‘21]</a:t>
            </a:r>
            <a:endParaRPr/>
          </a:p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2207310" y="4600314"/>
            <a:ext cx="1228286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1965081" y="3773953"/>
            <a:ext cx="1712741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1728569" y="2947592"/>
            <a:ext cx="2185768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LLC</a:t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733281" y="2152590"/>
            <a:ext cx="4176346" cy="485885"/>
          </a:xfrm>
          <a:prstGeom prst="roundRect">
            <a:avLst>
              <a:gd fmla="val 16667" name="adj"/>
            </a:avLst>
          </a:prstGeom>
          <a:solidFill>
            <a:srgbClr val="BAF8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</a:t>
            </a:r>
            <a:endParaRPr/>
          </a:p>
        </p:txBody>
      </p:sp>
      <p:cxnSp>
        <p:nvCxnSpPr>
          <p:cNvPr id="92" name="Google Shape;92;p3"/>
          <p:cNvCxnSpPr/>
          <p:nvPr/>
        </p:nvCxnSpPr>
        <p:spPr>
          <a:xfrm rot="10800000">
            <a:off x="2821452" y="4259838"/>
            <a:ext cx="1" cy="3404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3"/>
          <p:cNvCxnSpPr/>
          <p:nvPr/>
        </p:nvCxnSpPr>
        <p:spPr>
          <a:xfrm rot="10800000">
            <a:off x="2821451" y="3451782"/>
            <a:ext cx="0" cy="30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3"/>
          <p:cNvCxnSpPr/>
          <p:nvPr/>
        </p:nvCxnSpPr>
        <p:spPr>
          <a:xfrm rot="10800000">
            <a:off x="2821453" y="2638475"/>
            <a:ext cx="0" cy="30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5" name="Google Shape;95;p3"/>
          <p:cNvSpPr/>
          <p:nvPr/>
        </p:nvSpPr>
        <p:spPr>
          <a:xfrm>
            <a:off x="1850488" y="5350268"/>
            <a:ext cx="2944546" cy="821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cxnSp>
        <p:nvCxnSpPr>
          <p:cNvPr id="96" name="Google Shape;96;p3"/>
          <p:cNvCxnSpPr/>
          <p:nvPr/>
        </p:nvCxnSpPr>
        <p:spPr>
          <a:xfrm rot="10800000">
            <a:off x="2821451" y="5086199"/>
            <a:ext cx="6156" cy="279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3"/>
          <p:cNvSpPr/>
          <p:nvPr/>
        </p:nvSpPr>
        <p:spPr>
          <a:xfrm>
            <a:off x="3654231" y="4615554"/>
            <a:ext cx="970670" cy="48588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</a:t>
            </a:r>
            <a:endParaRPr/>
          </a:p>
        </p:txBody>
      </p:sp>
      <p:cxnSp>
        <p:nvCxnSpPr>
          <p:cNvPr id="98" name="Google Shape;98;p3"/>
          <p:cNvCxnSpPr/>
          <p:nvPr/>
        </p:nvCxnSpPr>
        <p:spPr>
          <a:xfrm rot="10800000">
            <a:off x="4146307" y="5086201"/>
            <a:ext cx="6156" cy="279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3"/>
          <p:cNvSpPr txBox="1"/>
          <p:nvPr/>
        </p:nvSpPr>
        <p:spPr>
          <a:xfrm>
            <a:off x="5907264" y="1755604"/>
            <a:ext cx="5301096" cy="2437554"/>
          </a:xfrm>
          <a:prstGeom prst="rect">
            <a:avLst/>
          </a:prstGeom>
          <a:noFill/>
          <a:ln>
            <a:noFill/>
          </a:ln>
        </p:spPr>
        <p:txBody>
          <a:bodyPr anchorCtr="0" anchor="t" bIns="109700" lIns="109700" spcFirstLastPara="1" rIns="109700" wrap="square" tIns="109700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Stores all speculative data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Writeback to L1D on commit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Wiped on context switch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Strictness ordering</a:t>
            </a:r>
            <a:endParaRPr b="0" i="0" sz="2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03643" y="531573"/>
            <a:ext cx="1022472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Data flow in caches</a:t>
            </a:r>
            <a:endParaRPr baseline="30000" sz="4000"/>
          </a:p>
        </p:txBody>
      </p:sp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7810244" y="4295514"/>
            <a:ext cx="1228286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7568015" y="3469153"/>
            <a:ext cx="1712741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7331503" y="2642792"/>
            <a:ext cx="2185768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LLC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6336215" y="1847790"/>
            <a:ext cx="4176346" cy="485885"/>
          </a:xfrm>
          <a:prstGeom prst="roundRect">
            <a:avLst>
              <a:gd fmla="val 16667" name="adj"/>
            </a:avLst>
          </a:prstGeom>
          <a:solidFill>
            <a:srgbClr val="BAF8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</a:t>
            </a:r>
            <a:endParaRPr/>
          </a:p>
        </p:txBody>
      </p:sp>
      <p:cxnSp>
        <p:nvCxnSpPr>
          <p:cNvPr id="110" name="Google Shape;110;p4"/>
          <p:cNvCxnSpPr/>
          <p:nvPr/>
        </p:nvCxnSpPr>
        <p:spPr>
          <a:xfrm rot="10800000">
            <a:off x="8424386" y="3955038"/>
            <a:ext cx="1" cy="3404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4"/>
          <p:cNvCxnSpPr/>
          <p:nvPr/>
        </p:nvCxnSpPr>
        <p:spPr>
          <a:xfrm rot="10800000">
            <a:off x="8424385" y="3146982"/>
            <a:ext cx="0" cy="30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" name="Google Shape;112;p4"/>
          <p:cNvCxnSpPr/>
          <p:nvPr/>
        </p:nvCxnSpPr>
        <p:spPr>
          <a:xfrm rot="10800000">
            <a:off x="8424387" y="2333675"/>
            <a:ext cx="0" cy="30386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4"/>
          <p:cNvSpPr/>
          <p:nvPr/>
        </p:nvSpPr>
        <p:spPr>
          <a:xfrm>
            <a:off x="7749257" y="5045468"/>
            <a:ext cx="2944546" cy="821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cxnSp>
        <p:nvCxnSpPr>
          <p:cNvPr id="114" name="Google Shape;114;p4"/>
          <p:cNvCxnSpPr/>
          <p:nvPr/>
        </p:nvCxnSpPr>
        <p:spPr>
          <a:xfrm rot="10800000">
            <a:off x="8424385" y="4781399"/>
            <a:ext cx="6156" cy="279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4"/>
          <p:cNvSpPr/>
          <p:nvPr/>
        </p:nvSpPr>
        <p:spPr>
          <a:xfrm>
            <a:off x="9793425" y="4284954"/>
            <a:ext cx="970670" cy="485885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</a:t>
            </a:r>
            <a:endParaRPr/>
          </a:p>
        </p:txBody>
      </p:sp>
      <p:cxnSp>
        <p:nvCxnSpPr>
          <p:cNvPr id="116" name="Google Shape;116;p4"/>
          <p:cNvCxnSpPr/>
          <p:nvPr/>
        </p:nvCxnSpPr>
        <p:spPr>
          <a:xfrm rot="10800000">
            <a:off x="10272603" y="4765336"/>
            <a:ext cx="6156" cy="2793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4"/>
          <p:cNvSpPr/>
          <p:nvPr/>
        </p:nvSpPr>
        <p:spPr>
          <a:xfrm>
            <a:off x="2628653" y="4241722"/>
            <a:ext cx="1228286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L1D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2385708" y="3429000"/>
            <a:ext cx="1712741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2149195" y="2597378"/>
            <a:ext cx="2185768" cy="485885"/>
          </a:xfrm>
          <a:prstGeom prst="roundRect">
            <a:avLst>
              <a:gd fmla="val 16667" name="adj"/>
            </a:avLst>
          </a:prstGeom>
          <a:solidFill>
            <a:srgbClr val="F4FF8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LLC</a:t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1153906" y="1826475"/>
            <a:ext cx="4176346" cy="485885"/>
          </a:xfrm>
          <a:prstGeom prst="roundRect">
            <a:avLst>
              <a:gd fmla="val 16667" name="adj"/>
            </a:avLst>
          </a:prstGeom>
          <a:solidFill>
            <a:srgbClr val="BAF8F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</a:t>
            </a:r>
            <a:endParaRPr/>
          </a:p>
        </p:txBody>
      </p:sp>
      <p:cxnSp>
        <p:nvCxnSpPr>
          <p:cNvPr id="121" name="Google Shape;121;p4"/>
          <p:cNvCxnSpPr>
            <a:stCxn id="118" idx="2"/>
            <a:endCxn id="117" idx="0"/>
          </p:cNvCxnSpPr>
          <p:nvPr/>
        </p:nvCxnSpPr>
        <p:spPr>
          <a:xfrm>
            <a:off x="3242079" y="3914885"/>
            <a:ext cx="600" cy="32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4"/>
          <p:cNvCxnSpPr>
            <a:stCxn id="119" idx="2"/>
            <a:endCxn id="118" idx="0"/>
          </p:cNvCxnSpPr>
          <p:nvPr/>
        </p:nvCxnSpPr>
        <p:spPr>
          <a:xfrm>
            <a:off x="3242079" y="3083263"/>
            <a:ext cx="0" cy="34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p4"/>
          <p:cNvSpPr/>
          <p:nvPr/>
        </p:nvSpPr>
        <p:spPr>
          <a:xfrm>
            <a:off x="1769806" y="4991676"/>
            <a:ext cx="2944546" cy="821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/>
          </a:p>
        </p:txBody>
      </p:sp>
      <p:cxnSp>
        <p:nvCxnSpPr>
          <p:cNvPr id="124" name="Google Shape;124;p4"/>
          <p:cNvCxnSpPr>
            <a:stCxn id="117" idx="2"/>
          </p:cNvCxnSpPr>
          <p:nvPr/>
        </p:nvCxnSpPr>
        <p:spPr>
          <a:xfrm flipH="1">
            <a:off x="3242196" y="4727607"/>
            <a:ext cx="600" cy="26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4"/>
          <p:cNvCxnSpPr>
            <a:stCxn id="120" idx="2"/>
            <a:endCxn id="119" idx="0"/>
          </p:cNvCxnSpPr>
          <p:nvPr/>
        </p:nvCxnSpPr>
        <p:spPr>
          <a:xfrm>
            <a:off x="3242079" y="2312360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4"/>
          <p:cNvCxnSpPr>
            <a:stCxn id="120" idx="1"/>
            <a:endCxn id="119" idx="1"/>
          </p:cNvCxnSpPr>
          <p:nvPr/>
        </p:nvCxnSpPr>
        <p:spPr>
          <a:xfrm>
            <a:off x="1153906" y="2069418"/>
            <a:ext cx="995400" cy="771000"/>
          </a:xfrm>
          <a:prstGeom prst="curvedConnector3">
            <a:avLst>
              <a:gd fmla="val -3107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4"/>
          <p:cNvCxnSpPr>
            <a:stCxn id="119" idx="1"/>
            <a:endCxn id="118" idx="1"/>
          </p:cNvCxnSpPr>
          <p:nvPr/>
        </p:nvCxnSpPr>
        <p:spPr>
          <a:xfrm>
            <a:off x="2149195" y="2840321"/>
            <a:ext cx="236400" cy="831600"/>
          </a:xfrm>
          <a:prstGeom prst="curvedConnector3">
            <a:avLst>
              <a:gd fmla="val -13841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" name="Google Shape;128;p4"/>
          <p:cNvCxnSpPr>
            <a:stCxn id="118" idx="1"/>
            <a:endCxn id="117" idx="1"/>
          </p:cNvCxnSpPr>
          <p:nvPr/>
        </p:nvCxnSpPr>
        <p:spPr>
          <a:xfrm>
            <a:off x="2385708" y="3671943"/>
            <a:ext cx="243000" cy="812700"/>
          </a:xfrm>
          <a:prstGeom prst="curvedConnector3">
            <a:avLst>
              <a:gd fmla="val -14941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" name="Google Shape;129;p4"/>
          <p:cNvCxnSpPr>
            <a:stCxn id="117" idx="1"/>
            <a:endCxn id="123" idx="1"/>
          </p:cNvCxnSpPr>
          <p:nvPr/>
        </p:nvCxnSpPr>
        <p:spPr>
          <a:xfrm flipH="1">
            <a:off x="1769753" y="4484665"/>
            <a:ext cx="858900" cy="918000"/>
          </a:xfrm>
          <a:prstGeom prst="curvedConnector3">
            <a:avLst>
              <a:gd fmla="val 14644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" name="Google Shape;130;p4"/>
          <p:cNvCxnSpPr>
            <a:stCxn id="109" idx="3"/>
            <a:endCxn id="115" idx="3"/>
          </p:cNvCxnSpPr>
          <p:nvPr/>
        </p:nvCxnSpPr>
        <p:spPr>
          <a:xfrm>
            <a:off x="10512561" y="2090732"/>
            <a:ext cx="251400" cy="2437200"/>
          </a:xfrm>
          <a:prstGeom prst="curvedConnector3">
            <a:avLst>
              <a:gd fmla="val 330055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4"/>
          <p:cNvCxnSpPr>
            <a:stCxn id="115" idx="1"/>
            <a:endCxn id="106" idx="3"/>
          </p:cNvCxnSpPr>
          <p:nvPr/>
        </p:nvCxnSpPr>
        <p:spPr>
          <a:xfrm flipH="1">
            <a:off x="9038625" y="4527897"/>
            <a:ext cx="754800" cy="105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4"/>
          <p:cNvCxnSpPr>
            <a:stCxn id="106" idx="1"/>
            <a:endCxn id="107" idx="1"/>
          </p:cNvCxnSpPr>
          <p:nvPr/>
        </p:nvCxnSpPr>
        <p:spPr>
          <a:xfrm rot="10800000">
            <a:off x="7568144" y="3711957"/>
            <a:ext cx="242100" cy="826500"/>
          </a:xfrm>
          <a:prstGeom prst="curvedConnector3">
            <a:avLst>
              <a:gd fmla="val 242615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4"/>
          <p:cNvCxnSpPr>
            <a:stCxn id="107" idx="1"/>
            <a:endCxn id="108" idx="1"/>
          </p:cNvCxnSpPr>
          <p:nvPr/>
        </p:nvCxnSpPr>
        <p:spPr>
          <a:xfrm rot="10800000">
            <a:off x="7331615" y="2885596"/>
            <a:ext cx="236400" cy="826500"/>
          </a:xfrm>
          <a:prstGeom prst="curvedConnector3">
            <a:avLst>
              <a:gd fmla="val 261216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4"/>
          <p:cNvSpPr txBox="1"/>
          <p:nvPr/>
        </p:nvSpPr>
        <p:spPr>
          <a:xfrm>
            <a:off x="1425386" y="5972628"/>
            <a:ext cx="40655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 Cache hierarchy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7885174" y="5956838"/>
            <a:ext cx="22044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GhostMinion</a:t>
            </a:r>
            <a:endParaRPr b="0" i="0" sz="2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8987399" y="4149387"/>
            <a:ext cx="878767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6573656" y="3973954"/>
            <a:ext cx="65114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Evict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6287122" y="3118288"/>
            <a:ext cx="65114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Evict</a:t>
            </a:r>
            <a:endParaRPr/>
          </a:p>
        </p:txBody>
      </p:sp>
      <p:cxnSp>
        <p:nvCxnSpPr>
          <p:cNvPr id="139" name="Google Shape;139;p4"/>
          <p:cNvCxnSpPr>
            <a:stCxn id="115" idx="3"/>
            <a:endCxn id="113" idx="3"/>
          </p:cNvCxnSpPr>
          <p:nvPr/>
        </p:nvCxnSpPr>
        <p:spPr>
          <a:xfrm flipH="1">
            <a:off x="10693895" y="4527897"/>
            <a:ext cx="70200" cy="928500"/>
          </a:xfrm>
          <a:prstGeom prst="curvedConnector3">
            <a:avLst>
              <a:gd fmla="val -466114" name="adj1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Attack through prefetchers</a:t>
            </a:r>
            <a:endParaRPr/>
          </a:p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13460" l="7283" r="25505" t="17309"/>
          <a:stretch/>
        </p:blipFill>
        <p:spPr>
          <a:xfrm>
            <a:off x="1998784" y="1632832"/>
            <a:ext cx="8194431" cy="474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Prefetching restrictions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16843" y="2055631"/>
            <a:ext cx="3358313" cy="763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3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GhostMinion</a:t>
            </a:r>
            <a:endParaRPr b="0" i="0" sz="33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75824" y="3537577"/>
            <a:ext cx="28893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Speculative prefetching to filter cache</a:t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4375492" y="3730014"/>
            <a:ext cx="3630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On-commit prefetching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889589" y="4368574"/>
            <a:ext cx="36307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and triggered with speculative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into L0 cache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4617538" y="4368574"/>
            <a:ext cx="36307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and triggered with committed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into non-spec cache</a:t>
            </a:r>
            <a:endParaRPr/>
          </a:p>
        </p:txBody>
      </p:sp>
      <p:cxnSp>
        <p:nvCxnSpPr>
          <p:cNvPr id="158" name="Google Shape;158;p6"/>
          <p:cNvCxnSpPr/>
          <p:nvPr/>
        </p:nvCxnSpPr>
        <p:spPr>
          <a:xfrm>
            <a:off x="650300" y="4245463"/>
            <a:ext cx="322729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9" name="Google Shape;159;p6"/>
          <p:cNvCxnSpPr/>
          <p:nvPr/>
        </p:nvCxnSpPr>
        <p:spPr>
          <a:xfrm>
            <a:off x="4455994" y="4245463"/>
            <a:ext cx="322729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0" name="Google Shape;160;p6"/>
          <p:cNvSpPr txBox="1"/>
          <p:nvPr/>
        </p:nvSpPr>
        <p:spPr>
          <a:xfrm>
            <a:off x="8417213" y="3730014"/>
            <a:ext cx="28893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Non-secure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8563517" y="4368574"/>
            <a:ext cx="36307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and triggered with speculative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into non-spec cache</a:t>
            </a:r>
            <a:endParaRPr/>
          </a:p>
        </p:txBody>
      </p:sp>
      <p:cxnSp>
        <p:nvCxnSpPr>
          <p:cNvPr id="162" name="Google Shape;162;p6"/>
          <p:cNvCxnSpPr/>
          <p:nvPr/>
        </p:nvCxnSpPr>
        <p:spPr>
          <a:xfrm>
            <a:off x="8472077" y="4245463"/>
            <a:ext cx="322729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Prefetching performance in GhostMinion</a:t>
            </a:r>
            <a:endParaRPr sz="4000"/>
          </a:p>
        </p:txBody>
      </p:sp>
      <p:sp>
        <p:nvSpPr>
          <p:cNvPr id="168" name="Google Shape;168;p7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69" name="Google Shape;169;p7"/>
          <p:cNvGrpSpPr/>
          <p:nvPr/>
        </p:nvGrpSpPr>
        <p:grpSpPr>
          <a:xfrm>
            <a:off x="7833462" y="2009769"/>
            <a:ext cx="3720354" cy="1829049"/>
            <a:chOff x="7833462" y="2009769"/>
            <a:chExt cx="3720354" cy="1829049"/>
          </a:xfrm>
        </p:grpSpPr>
        <p:sp>
          <p:nvSpPr>
            <p:cNvPr id="170" name="Google Shape;170;p7"/>
            <p:cNvSpPr txBox="1"/>
            <p:nvPr/>
          </p:nvSpPr>
          <p:spPr>
            <a:xfrm>
              <a:off x="7923110" y="2638489"/>
              <a:ext cx="36307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 performance degradation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Cache pollution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Pressure on microarchitecture structures</a:t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7842427" y="2009769"/>
              <a:ext cx="28893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Speculative (GM)</a:t>
              </a:r>
              <a:endParaRPr/>
            </a:p>
          </p:txBody>
        </p:sp>
        <p:cxnSp>
          <p:nvCxnSpPr>
            <p:cNvPr id="172" name="Google Shape;172;p7"/>
            <p:cNvCxnSpPr/>
            <p:nvPr/>
          </p:nvCxnSpPr>
          <p:spPr>
            <a:xfrm>
              <a:off x="7833462" y="2472634"/>
              <a:ext cx="322729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73" name="Google Shape;173;p7"/>
          <p:cNvGrpSpPr/>
          <p:nvPr/>
        </p:nvGrpSpPr>
        <p:grpSpPr>
          <a:xfrm>
            <a:off x="7794453" y="2085918"/>
            <a:ext cx="3639671" cy="1616061"/>
            <a:chOff x="7833462" y="5061463"/>
            <a:chExt cx="3639671" cy="1616061"/>
          </a:xfrm>
        </p:grpSpPr>
        <p:sp>
          <p:nvSpPr>
            <p:cNvPr id="174" name="Google Shape;174;p7"/>
            <p:cNvSpPr txBox="1"/>
            <p:nvPr/>
          </p:nvSpPr>
          <p:spPr>
            <a:xfrm>
              <a:off x="7842427" y="5754194"/>
              <a:ext cx="36307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Performance improvement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Bert has highest performance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Still 18% gap with vanilla Berti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7833462" y="5061463"/>
              <a:ext cx="28893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On-commit (GM)</a:t>
              </a:r>
              <a:endParaRPr/>
            </a:p>
          </p:txBody>
        </p:sp>
        <p:cxnSp>
          <p:nvCxnSpPr>
            <p:cNvPr id="176" name="Google Shape;176;p7"/>
            <p:cNvCxnSpPr/>
            <p:nvPr/>
          </p:nvCxnSpPr>
          <p:spPr>
            <a:xfrm>
              <a:off x="7833462" y="5569061"/>
              <a:ext cx="322729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aphicFrame>
        <p:nvGraphicFramePr>
          <p:cNvPr id="177" name="Google Shape;177;p7"/>
          <p:cNvGraphicFramePr/>
          <p:nvPr/>
        </p:nvGraphicFramePr>
        <p:xfrm>
          <a:off x="212097" y="1728998"/>
          <a:ext cx="7446818" cy="4664978"/>
        </p:xfrm>
        <a:graphic>
          <a:graphicData uri="http://schemas.openxmlformats.org/drawingml/2006/chart">
            <c:chart r:id="rId3"/>
          </a:graphicData>
        </a:graphic>
      </p:graphicFrame>
      <p:grpSp>
        <p:nvGrpSpPr>
          <p:cNvPr id="178" name="Google Shape;178;p7"/>
          <p:cNvGrpSpPr/>
          <p:nvPr/>
        </p:nvGrpSpPr>
        <p:grpSpPr>
          <a:xfrm>
            <a:off x="7842427" y="2021694"/>
            <a:ext cx="3630706" cy="1514744"/>
            <a:chOff x="3720564" y="1111744"/>
            <a:chExt cx="3630706" cy="1514744"/>
          </a:xfrm>
        </p:grpSpPr>
        <p:sp>
          <p:nvSpPr>
            <p:cNvPr id="179" name="Google Shape;179;p7"/>
            <p:cNvSpPr txBox="1"/>
            <p:nvPr/>
          </p:nvSpPr>
          <p:spPr>
            <a:xfrm>
              <a:off x="3720564" y="1703158"/>
              <a:ext cx="3630706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Performance improvement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Bert has highest performance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Still 17% gap with vanilla Berti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3720564" y="1111744"/>
              <a:ext cx="28893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On-commit (GM)</a:t>
              </a: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3720564" y="1589855"/>
              <a:ext cx="322729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 sz="4000"/>
              <a:t>Possible cause of performance drop?</a:t>
            </a:r>
            <a:endParaRPr/>
          </a:p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6966943" y="2857560"/>
            <a:ext cx="30728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GhostMinion cache hierarchy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1955022" y="2857560"/>
            <a:ext cx="318279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On-commit prefetch restriction</a:t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 flipH="1">
            <a:off x="5639483" y="2366682"/>
            <a:ext cx="1023018" cy="212463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415600" y="582829"/>
            <a:ext cx="11360800" cy="763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2222"/>
              </a:buClr>
              <a:buSzPts val="3600"/>
              <a:buFont typeface="Arial"/>
              <a:buNone/>
            </a:pPr>
            <a:r>
              <a:rPr lang="en-IN"/>
              <a:t>On-commit prefetching in non-secure system</a:t>
            </a:r>
            <a:endParaRPr/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11283637" y="6286400"/>
            <a:ext cx="858800" cy="524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7923110" y="2638489"/>
            <a:ext cx="36307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Marginal performance drop compared to Vanilla config.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On-commit, not primary reason for performance drop in GM.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7842427" y="2009769"/>
            <a:ext cx="33096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On-commit(Non secure)</a:t>
            </a:r>
            <a:endParaRPr/>
          </a:p>
        </p:txBody>
      </p:sp>
      <p:cxnSp>
        <p:nvCxnSpPr>
          <p:cNvPr id="199" name="Google Shape;199;p9"/>
          <p:cNvCxnSpPr/>
          <p:nvPr/>
        </p:nvCxnSpPr>
        <p:spPr>
          <a:xfrm>
            <a:off x="7833462" y="2472634"/>
            <a:ext cx="322729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aphicFrame>
        <p:nvGraphicFramePr>
          <p:cNvPr id="200" name="Google Shape;200;p9"/>
          <p:cNvGraphicFramePr/>
          <p:nvPr/>
        </p:nvGraphicFramePr>
        <p:xfrm>
          <a:off x="176238" y="1603492"/>
          <a:ext cx="7446818" cy="482419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R3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Sumon Nath</dc:creator>
</cp:coreProperties>
</file>