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drawingml.chartshapes+xml" PartName="/ppt/drawings/drawing2.xml"/>
  <Override ContentType="application/vnd.openxmlformats-officedocument.drawingml.chartshapes+xml" PartName="/ppt/drawings/drawing5.xml"/>
  <Override ContentType="application/vnd.openxmlformats-officedocument.drawingml.chartshapes+xml" PartName="/ppt/drawings/drawing1.xml"/>
  <Override ContentType="application/vnd.openxmlformats-officedocument.drawingml.chartshapes+xml" PartName="/ppt/drawings/drawing3.xml"/>
  <Override ContentType="application/vnd.openxmlformats-officedocument.drawingml.chartshapes+xml" PartName="/ppt/drawings/drawing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embeddedFontLst>
    <p:embeddedFont>
      <p:font typeface="Cambria Mat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989">
          <p15:clr>
            <a:srgbClr val="9AA0A6"/>
          </p15:clr>
        </p15:guide>
        <p15:guide id="4" pos="262">
          <p15:clr>
            <a:srgbClr val="9AA0A6"/>
          </p15:clr>
        </p15:guide>
      </p15:sldGuideLst>
    </p:ext>
    <p:ext uri="GoogleSlidesCustomDataVersion2">
      <go:slidesCustomData xmlns:go="http://customooxmlschemas.google.com/" r:id="rId39" roundtripDataSignature="AMtx7mg0vwoiZnxliyG4+XKK1eBQIEY/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3989" orient="horz"/>
        <p:guide pos="26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CambriaMath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USER\OneDrive\Desktop\ISPASS\Intro_motiv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USER\OneDrive\Desktop\ISPASS\Intro_motiv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USER\OneDrive\Desktop\ISPASS\Intro_motiv.xlsx" TargetMode="External"/><Relationship Id="rId2" Type="http://schemas.openxmlformats.org/officeDocument/2006/relationships/chartUserShapes" Target="../drawings/drawing2.xm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USER\OneDrive\Desktop\ISPASS\Intro_motiv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USER\OneDrive\Desktop\ISPASS\Evaluation_plots.xlsx" TargetMode="External"/><Relationship Id="rId2" Type="http://schemas.openxmlformats.org/officeDocument/2006/relationships/chartUserShapes" Target="../drawings/drawing3.xml"/></Relationships>
</file>

<file path=ppt/charts/_rels/chart6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USER\OneDrive\Desktop\ISPASS\Evaluation_plots.xlsx" TargetMode="External"/><Relationship Id="rId2" Type="http://schemas.openxmlformats.org/officeDocument/2006/relationships/chartUserShapes" Target="../drawings/drawing4.xml"/></Relationships>
</file>

<file path=ppt/charts/_rels/chart7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USER\Downloads\4core_graph.xlsx" TargetMode="External"/><Relationship Id="rId2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91288361428178"/>
          <c:y val="2.706151411919178E-2"/>
          <c:w val="0.86955123344893137"/>
          <c:h val="0.86911184469251812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'Speedup Gmean(spec+gap) motiv'!$A$7</c:f>
              <c:strCache>
                <c:ptCount val="1"/>
                <c:pt idx="0">
                  <c:v>On-access Pref (Non-secure cache system)</c:v>
                </c:pt>
              </c:strCache>
            </c:strRef>
          </c:tx>
          <c:spPr>
            <a:solidFill>
              <a:schemeClr val="bg1"/>
            </a:solidFill>
            <a:ln w="6350"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'Speedup Gmean(spec+gap) motiv'!$B$2:$F$2</c:f>
              <c:strCache>
                <c:ptCount val="5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</c:strCache>
            </c:strRef>
          </c:cat>
          <c:val>
            <c:numRef>
              <c:f>'Speedup Gmean(spec+gap) motiv'!$B$7:$F$7</c:f>
              <c:numCache>
                <c:formatCode>General</c:formatCode>
                <c:ptCount val="5"/>
                <c:pt idx="0">
                  <c:v>1.2471259299999999</c:v>
                </c:pt>
                <c:pt idx="1">
                  <c:v>1.2723389919999999</c:v>
                </c:pt>
                <c:pt idx="2">
                  <c:v>1.2935954970000001</c:v>
                </c:pt>
                <c:pt idx="3">
                  <c:v>1.2937226550000001</c:v>
                </c:pt>
                <c:pt idx="4">
                  <c:v>1.311331655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2-4F19-8A3F-4FAC6FED427C}"/>
            </c:ext>
          </c:extLst>
        </c:ser>
        <c:ser>
          <c:idx val="3"/>
          <c:order val="1"/>
          <c:tx>
            <c:strRef>
              <c:f>'Speedup Gmean(spec+gap) motiv'!$A$3</c:f>
              <c:strCache>
                <c:ptCount val="1"/>
                <c:pt idx="0">
                  <c:v>On-access Pref (Secure cache system)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'Speedup Gmean(spec+gap) motiv'!$B$2:$F$2</c:f>
              <c:strCache>
                <c:ptCount val="5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</c:strCache>
            </c:strRef>
          </c:cat>
          <c:val>
            <c:numRef>
              <c:f>'Speedup Gmean(spec+gap) motiv'!$B$3:$F$3</c:f>
              <c:numCache>
                <c:formatCode>General</c:formatCode>
                <c:ptCount val="5"/>
                <c:pt idx="0">
                  <c:v>1.183742201</c:v>
                </c:pt>
                <c:pt idx="1">
                  <c:v>1.18177836</c:v>
                </c:pt>
                <c:pt idx="2">
                  <c:v>1.217748244</c:v>
                </c:pt>
                <c:pt idx="3">
                  <c:v>1.2403596729999999</c:v>
                </c:pt>
                <c:pt idx="4">
                  <c:v>1.234205314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32-4F19-8A3F-4FAC6FED427C}"/>
            </c:ext>
          </c:extLst>
        </c:ser>
        <c:ser>
          <c:idx val="0"/>
          <c:order val="3"/>
          <c:tx>
            <c:strRef>
              <c:f>'Speedup Gmean(spec+gap) motiv'!$A$5</c:f>
              <c:strCache>
                <c:ptCount val="1"/>
                <c:pt idx="0">
                  <c:v>On-commit Pref (Secure cache system)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'Speedup Gmean(spec+gap) motiv'!$B$2:$F$2</c:f>
              <c:strCache>
                <c:ptCount val="5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</c:strCache>
            </c:strRef>
          </c:cat>
          <c:val>
            <c:numRef>
              <c:f>'Speedup Gmean(spec+gap) motiv'!$B$5:$F$5</c:f>
              <c:numCache>
                <c:formatCode>General</c:formatCode>
                <c:ptCount val="5"/>
                <c:pt idx="0">
                  <c:v>1.1559148079999999</c:v>
                </c:pt>
                <c:pt idx="1">
                  <c:v>1.149837612</c:v>
                </c:pt>
                <c:pt idx="2">
                  <c:v>1.1882703109999999</c:v>
                </c:pt>
                <c:pt idx="3">
                  <c:v>1.176265889</c:v>
                </c:pt>
                <c:pt idx="4">
                  <c:v>1.207354821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32-4F19-8A3F-4FAC6FED42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085821839"/>
        <c:axId val="2085833839"/>
        <c:extLst>
          <c:ext xmlns:c15="http://schemas.microsoft.com/office/drawing/2012/chart" uri="{02D57815-91ED-43cb-92C2-25804820EDAC}">
            <c15:filteredBarSeries>
              <c15:ser>
                <c:idx val="4"/>
                <c:order val="2"/>
                <c:tx>
                  <c:strRef>
                    <c:extLst>
                      <c:ext uri="{02D57815-91ED-43cb-92C2-25804820EDAC}">
                        <c15:formulaRef>
                          <c15:sqref>'Speedup Gmean(spec+gap) motiv'!$A$4</c15:sqref>
                        </c15:formulaRef>
                      </c:ext>
                    </c:extLst>
                    <c:strCache>
                      <c:ptCount val="1"/>
                      <c:pt idx="0">
                        <c:v>On-access + Filter (Secure cache system)</c:v>
                      </c:pt>
                    </c:strCache>
                  </c:strRef>
                </c:tx>
                <c:spPr>
                  <a:pattFill prst="dashHorz">
                    <a:fgClr>
                      <a:schemeClr val="bg1">
                        <a:lumMod val="50000"/>
                      </a:schemeClr>
                    </a:fgClr>
                    <a:bgClr>
                      <a:schemeClr val="bg1">
                        <a:lumMod val="85000"/>
                      </a:schemeClr>
                    </a:bgClr>
                  </a:pattFill>
                  <a:ln>
                    <a:solidFill>
                      <a:schemeClr val="tx1"/>
                    </a:solidFill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ormulaRef>
                          <c15:sqref>'Speedup Gmean(spec+gap) motiv'!$B$2:$F$2</c15:sqref>
                        </c15:formulaRef>
                      </c:ext>
                    </c:extLst>
                    <c:strCache>
                      <c:ptCount val="5"/>
                      <c:pt idx="0">
                        <c:v>IP-Stride</c:v>
                      </c:pt>
                      <c:pt idx="1">
                        <c:v>IPCP</c:v>
                      </c:pt>
                      <c:pt idx="2">
                        <c:v>Bingo</c:v>
                      </c:pt>
                      <c:pt idx="3">
                        <c:v>SPP+PPF</c:v>
                      </c:pt>
                      <c:pt idx="4">
                        <c:v>Berti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'Speedup Gmean(spec+gap) motiv'!$B$4:$F$4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1.2214217380000001</c:v>
                      </c:pt>
                      <c:pt idx="1">
                        <c:v>1.2285467809999999</c:v>
                      </c:pt>
                      <c:pt idx="2">
                        <c:v>1.265176582</c:v>
                      </c:pt>
                      <c:pt idx="3">
                        <c:v>1.2792746690000001</c:v>
                      </c:pt>
                      <c:pt idx="4">
                        <c:v>1.291562651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232-4F19-8A3F-4FAC6FED427C}"/>
                  </c:ext>
                </c:extLst>
              </c15:ser>
            </c15:filteredBarSeries>
            <c15:filteredBarSeries>
              <c15:ser>
                <c:idx val="1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'Speedup Gmean(spec+gap) motiv'!$A$6</c15:sqref>
                        </c15:formulaRef>
                      </c:ext>
                    </c:extLst>
                    <c:strCache>
                      <c:ptCount val="1"/>
                      <c:pt idx="0">
                        <c:v>On-commit + Filter(Secure cache system)</c:v>
                      </c:pt>
                    </c:strCache>
                  </c:strRef>
                </c:tx>
                <c:spPr>
                  <a:pattFill prst="pct5">
                    <a:fgClr>
                      <a:schemeClr val="tx1">
                        <a:lumMod val="85000"/>
                        <a:lumOff val="15000"/>
                      </a:schemeClr>
                    </a:fgClr>
                    <a:bgClr>
                      <a:schemeClr val="bg1">
                        <a:lumMod val="75000"/>
                      </a:schemeClr>
                    </a:bgClr>
                  </a:pattFill>
                  <a:ln>
                    <a:solidFill>
                      <a:schemeClr val="tx1"/>
                    </a:solidFill>
                  </a:ln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'Speedup Gmean(spec+gap) motiv'!$B$2:$F$2</c15:sqref>
                        </c15:formulaRef>
                      </c:ext>
                    </c:extLst>
                    <c:strCache>
                      <c:ptCount val="5"/>
                      <c:pt idx="0">
                        <c:v>IP-Stride</c:v>
                      </c:pt>
                      <c:pt idx="1">
                        <c:v>IPCP</c:v>
                      </c:pt>
                      <c:pt idx="2">
                        <c:v>Bingo</c:v>
                      </c:pt>
                      <c:pt idx="3">
                        <c:v>SPP+PPF</c:v>
                      </c:pt>
                      <c:pt idx="4">
                        <c:v>Berti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'Speedup Gmean(spec+gap) motiv'!$B$6:$F$6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1.1827091240000001</c:v>
                      </c:pt>
                      <c:pt idx="1">
                        <c:v>1.1839323690000001</c:v>
                      </c:pt>
                      <c:pt idx="2">
                        <c:v>1.232316905</c:v>
                      </c:pt>
                      <c:pt idx="3">
                        <c:v>1.2161034129999999</c:v>
                      </c:pt>
                      <c:pt idx="4">
                        <c:v>1.2304462839999999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232-4F19-8A3F-4FAC6FED427C}"/>
                  </c:ext>
                </c:extLst>
              </c15:ser>
            </c15:filteredBarSeries>
          </c:ext>
        </c:extLst>
      </c:barChart>
      <c:catAx>
        <c:axId val="208582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085833839"/>
        <c:crosses val="autoZero"/>
        <c:auto val="1"/>
        <c:lblAlgn val="ctr"/>
        <c:lblOffset val="0"/>
        <c:tickLblSkip val="1"/>
        <c:noMultiLvlLbl val="0"/>
      </c:catAx>
      <c:valAx>
        <c:axId val="2085833839"/>
        <c:scaling>
          <c:orientation val="minMax"/>
          <c:max val="1.5"/>
          <c:min val="0.9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IN" b="0"/>
                  <a:t>Speedup </a:t>
                </a:r>
              </a:p>
            </c:rich>
          </c:tx>
          <c:layout>
            <c:manualLayout>
              <c:xMode val="edge"/>
              <c:yMode val="edge"/>
              <c:x val="9.4531862610281858E-4"/>
              <c:y val="0.340015584299931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0"/>
        <c:majorTickMark val="out"/>
        <c:minorTickMark val="none"/>
        <c:tickLblPos val="nextTo"/>
        <c:spPr>
          <a:noFill/>
          <a:ln w="9525"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85821839"/>
        <c:crosses val="autoZero"/>
        <c:crossBetween val="between"/>
        <c:majorUnit val="0.1"/>
      </c:valAx>
      <c:spPr>
        <a:noFill/>
        <a:ln w="635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226024619089488"/>
          <c:y val="0.10737091588615535"/>
          <c:w val="0.68477464618567074"/>
          <c:h val="0.1921796573677095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90532039644851"/>
          <c:y val="3.6463458741952115E-2"/>
          <c:w val="0.85754469276607959"/>
          <c:h val="0.56685893725591951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'L1D Traffic(sped+gap)'!$A$5</c:f>
              <c:strCache>
                <c:ptCount val="1"/>
                <c:pt idx="0">
                  <c:v>Load</c:v>
                </c:pt>
              </c:strCache>
            </c:strRef>
          </c:tx>
          <c:spPr>
            <a:solidFill>
              <a:schemeClr val="bg1"/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multiLvlStrRef>
              <c:f>'L1D Traffic(sped+gap)'!$B$1:$M$2</c:f>
              <c:multiLvlStrCache>
                <c:ptCount val="12"/>
                <c:lvl>
                  <c:pt idx="0">
                    <c:v>Non-Secure</c:v>
                  </c:pt>
                  <c:pt idx="1">
                    <c:v>Secure</c:v>
                  </c:pt>
                  <c:pt idx="2">
                    <c:v>Non-Secure</c:v>
                  </c:pt>
                  <c:pt idx="3">
                    <c:v>Secure</c:v>
                  </c:pt>
                  <c:pt idx="4">
                    <c:v>Non-Secure</c:v>
                  </c:pt>
                  <c:pt idx="5">
                    <c:v>Secure</c:v>
                  </c:pt>
                  <c:pt idx="6">
                    <c:v>Non-Secure</c:v>
                  </c:pt>
                  <c:pt idx="7">
                    <c:v>Secure</c:v>
                  </c:pt>
                  <c:pt idx="8">
                    <c:v>Non-Secure</c:v>
                  </c:pt>
                  <c:pt idx="9">
                    <c:v>Secure</c:v>
                  </c:pt>
                  <c:pt idx="10">
                    <c:v>Non-Secure</c:v>
                  </c:pt>
                  <c:pt idx="11">
                    <c:v>Secure</c:v>
                  </c:pt>
                </c:lvl>
                <c:lvl>
                  <c:pt idx="0">
                    <c:v>No Pref</c:v>
                  </c:pt>
                  <c:pt idx="2">
                    <c:v>IP-Stride</c:v>
                  </c:pt>
                  <c:pt idx="4">
                    <c:v>IPCP</c:v>
                  </c:pt>
                  <c:pt idx="6">
                    <c:v>Bingo</c:v>
                  </c:pt>
                  <c:pt idx="8">
                    <c:v>SPP+PPF</c:v>
                  </c:pt>
                  <c:pt idx="10">
                    <c:v>Berti</c:v>
                  </c:pt>
                </c:lvl>
              </c:multiLvlStrCache>
            </c:multiLvlStrRef>
          </c:cat>
          <c:val>
            <c:numRef>
              <c:f>'L1D Traffic(sped+gap)'!$B$5:$M$5</c:f>
              <c:numCache>
                <c:formatCode>General</c:formatCode>
                <c:ptCount val="12"/>
                <c:pt idx="0">
                  <c:v>199.47939959999999</c:v>
                </c:pt>
                <c:pt idx="1">
                  <c:v>172.49471869999999</c:v>
                </c:pt>
                <c:pt idx="2">
                  <c:v>215.24534249999999</c:v>
                </c:pt>
                <c:pt idx="3">
                  <c:v>187.7258204</c:v>
                </c:pt>
                <c:pt idx="4">
                  <c:v>216.7885388</c:v>
                </c:pt>
                <c:pt idx="5">
                  <c:v>192.58667360000001</c:v>
                </c:pt>
                <c:pt idx="6">
                  <c:v>214.80232789999999</c:v>
                </c:pt>
                <c:pt idx="7">
                  <c:v>188.64768000000001</c:v>
                </c:pt>
                <c:pt idx="8">
                  <c:v>215.7844092</c:v>
                </c:pt>
                <c:pt idx="9">
                  <c:v>189.2540108</c:v>
                </c:pt>
                <c:pt idx="10">
                  <c:v>217.92434779999999</c:v>
                </c:pt>
                <c:pt idx="11">
                  <c:v>192.7954871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19-4EB2-ACA9-08A1D85AA252}"/>
            </c:ext>
          </c:extLst>
        </c:ser>
        <c:ser>
          <c:idx val="1"/>
          <c:order val="1"/>
          <c:tx>
            <c:strRef>
              <c:f>'L1D Traffic(sped+gap)'!$A$4</c:f>
              <c:strCache>
                <c:ptCount val="1"/>
                <c:pt idx="0">
                  <c:v>Prefetch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multiLvlStrRef>
              <c:f>'L1D Traffic(sped+gap)'!$B$1:$M$2</c:f>
              <c:multiLvlStrCache>
                <c:ptCount val="12"/>
                <c:lvl>
                  <c:pt idx="0">
                    <c:v>Non-Secure</c:v>
                  </c:pt>
                  <c:pt idx="1">
                    <c:v>Secure</c:v>
                  </c:pt>
                  <c:pt idx="2">
                    <c:v>Non-Secure</c:v>
                  </c:pt>
                  <c:pt idx="3">
                    <c:v>Secure</c:v>
                  </c:pt>
                  <c:pt idx="4">
                    <c:v>Non-Secure</c:v>
                  </c:pt>
                  <c:pt idx="5">
                    <c:v>Secure</c:v>
                  </c:pt>
                  <c:pt idx="6">
                    <c:v>Non-Secure</c:v>
                  </c:pt>
                  <c:pt idx="7">
                    <c:v>Secure</c:v>
                  </c:pt>
                  <c:pt idx="8">
                    <c:v>Non-Secure</c:v>
                  </c:pt>
                  <c:pt idx="9">
                    <c:v>Secure</c:v>
                  </c:pt>
                  <c:pt idx="10">
                    <c:v>Non-Secure</c:v>
                  </c:pt>
                  <c:pt idx="11">
                    <c:v>Secure</c:v>
                  </c:pt>
                </c:lvl>
                <c:lvl>
                  <c:pt idx="0">
                    <c:v>No Pref</c:v>
                  </c:pt>
                  <c:pt idx="2">
                    <c:v>IP-Stride</c:v>
                  </c:pt>
                  <c:pt idx="4">
                    <c:v>IPCP</c:v>
                  </c:pt>
                  <c:pt idx="6">
                    <c:v>Bingo</c:v>
                  </c:pt>
                  <c:pt idx="8">
                    <c:v>SPP+PPF</c:v>
                  </c:pt>
                  <c:pt idx="10">
                    <c:v>Berti</c:v>
                  </c:pt>
                </c:lvl>
              </c:multiLvlStrCache>
            </c:multiLvlStrRef>
          </c:cat>
          <c:val>
            <c:numRef>
              <c:f>'L1D Traffic(sped+gap)'!$B$4:$M$4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34.474964450000002</c:v>
                </c:pt>
                <c:pt idx="3">
                  <c:v>31.36564314</c:v>
                </c:pt>
                <c:pt idx="4">
                  <c:v>76.178644629999994</c:v>
                </c:pt>
                <c:pt idx="5">
                  <c:v>73.430209820000002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236.91185609999999</c:v>
                </c:pt>
                <c:pt idx="11">
                  <c:v>164.74446159999999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19-4EB2-ACA9-08A1D85AA252}"/>
            </c:ext>
          </c:extLst>
        </c:ser>
        <c:ser>
          <c:idx val="0"/>
          <c:order val="2"/>
          <c:tx>
            <c:strRef>
              <c:f>'L1D Traffic(sped+gap)'!$A$3</c:f>
              <c:strCache>
                <c:ptCount val="1"/>
                <c:pt idx="0">
                  <c:v>Commit Requests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multiLvlStrRef>
              <c:f>'L1D Traffic(sped+gap)'!$B$1:$M$2</c:f>
              <c:multiLvlStrCache>
                <c:ptCount val="12"/>
                <c:lvl>
                  <c:pt idx="0">
                    <c:v>Non-Secure</c:v>
                  </c:pt>
                  <c:pt idx="1">
                    <c:v>Secure</c:v>
                  </c:pt>
                  <c:pt idx="2">
                    <c:v>Non-Secure</c:v>
                  </c:pt>
                  <c:pt idx="3">
                    <c:v>Secure</c:v>
                  </c:pt>
                  <c:pt idx="4">
                    <c:v>Non-Secure</c:v>
                  </c:pt>
                  <c:pt idx="5">
                    <c:v>Secure</c:v>
                  </c:pt>
                  <c:pt idx="6">
                    <c:v>Non-Secure</c:v>
                  </c:pt>
                  <c:pt idx="7">
                    <c:v>Secure</c:v>
                  </c:pt>
                  <c:pt idx="8">
                    <c:v>Non-Secure</c:v>
                  </c:pt>
                  <c:pt idx="9">
                    <c:v>Secure</c:v>
                  </c:pt>
                  <c:pt idx="10">
                    <c:v>Non-Secure</c:v>
                  </c:pt>
                  <c:pt idx="11">
                    <c:v>Secure</c:v>
                  </c:pt>
                </c:lvl>
                <c:lvl>
                  <c:pt idx="0">
                    <c:v>No Pref</c:v>
                  </c:pt>
                  <c:pt idx="2">
                    <c:v>IP-Stride</c:v>
                  </c:pt>
                  <c:pt idx="4">
                    <c:v>IPCP</c:v>
                  </c:pt>
                  <c:pt idx="6">
                    <c:v>Bingo</c:v>
                  </c:pt>
                  <c:pt idx="8">
                    <c:v>SPP+PPF</c:v>
                  </c:pt>
                  <c:pt idx="10">
                    <c:v>Berti</c:v>
                  </c:pt>
                </c:lvl>
              </c:multiLvlStrCache>
            </c:multiLvlStrRef>
          </c:cat>
          <c:val>
            <c:numRef>
              <c:f>'L1D Traffic(sped+gap)'!$B$3:$M$3</c:f>
              <c:numCache>
                <c:formatCode>General</c:formatCode>
                <c:ptCount val="12"/>
                <c:pt idx="0">
                  <c:v>0</c:v>
                </c:pt>
                <c:pt idx="1">
                  <c:v>202.51481200000001</c:v>
                </c:pt>
                <c:pt idx="2">
                  <c:v>0</c:v>
                </c:pt>
                <c:pt idx="3">
                  <c:v>207.961983</c:v>
                </c:pt>
                <c:pt idx="4">
                  <c:v>0</c:v>
                </c:pt>
                <c:pt idx="5">
                  <c:v>211.08942099999999</c:v>
                </c:pt>
                <c:pt idx="6">
                  <c:v>0</c:v>
                </c:pt>
                <c:pt idx="7">
                  <c:v>211.08942099999999</c:v>
                </c:pt>
                <c:pt idx="8">
                  <c:v>0</c:v>
                </c:pt>
                <c:pt idx="9">
                  <c:v>211.10266369999999</c:v>
                </c:pt>
                <c:pt idx="10">
                  <c:v>0</c:v>
                </c:pt>
                <c:pt idx="11">
                  <c:v>210.21422770000001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19-4EB2-ACA9-08A1D85AA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1248446240"/>
        <c:axId val="1248448160"/>
      </c:barChart>
      <c:catAx>
        <c:axId val="124844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48448160"/>
        <c:crosses val="autoZero"/>
        <c:auto val="1"/>
        <c:lblAlgn val="ctr"/>
        <c:lblOffset val="0"/>
        <c:tickLblSkip val="1"/>
        <c:noMultiLvlLbl val="0"/>
      </c:catAx>
      <c:valAx>
        <c:axId val="1248448160"/>
        <c:scaling>
          <c:orientation val="minMax"/>
          <c:max val="600"/>
          <c:min val="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L1D accesses</a:t>
                </a:r>
              </a:p>
            </c:rich>
          </c:tx>
          <c:layout>
            <c:manualLayout>
              <c:xMode val="edge"/>
              <c:yMode val="edge"/>
              <c:x val="2.1273654986375271E-3"/>
              <c:y val="0.11180853079672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48446240"/>
        <c:crosses val="autoZero"/>
        <c:crossBetween val="between"/>
      </c:valAx>
      <c:spPr>
        <a:noFill/>
        <a:ln w="63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9042636315710196"/>
          <c:y val="5.5811669185312301E-2"/>
          <c:w val="0.52771837606837602"/>
          <c:h val="6.94734110943278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22992899552705"/>
          <c:y val="4.297205475501726E-2"/>
          <c:w val="0.80455486117656305"/>
          <c:h val="0.86446983822489754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'L1D miss lat Mean(spec+gap)'!$A$7</c:f>
              <c:strCache>
                <c:ptCount val="1"/>
                <c:pt idx="0">
                  <c:v>On-access Pref (Non-secure)</c:v>
                </c:pt>
              </c:strCache>
            </c:strRef>
          </c:tx>
          <c:spPr>
            <a:solidFill>
              <a:schemeClr val="bg1"/>
            </a:solidFill>
            <a:ln w="6350"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'L1D miss lat Mean(spec+gap)'!$B$2:$F$2</c:f>
              <c:strCache>
                <c:ptCount val="5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</c:strCache>
            </c:strRef>
          </c:cat>
          <c:val>
            <c:numRef>
              <c:f>'L1D miss lat Mean(spec+gap)'!$B$7:$F$7</c:f>
              <c:numCache>
                <c:formatCode>General</c:formatCode>
                <c:ptCount val="5"/>
                <c:pt idx="0">
                  <c:v>99.019939289999996</c:v>
                </c:pt>
                <c:pt idx="1">
                  <c:v>114.0878992</c:v>
                </c:pt>
                <c:pt idx="2">
                  <c:v>58.248519620000003</c:v>
                </c:pt>
                <c:pt idx="3">
                  <c:v>56.2853973</c:v>
                </c:pt>
                <c:pt idx="4">
                  <c:v>87.794832450000001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4-4E34-BD86-FF937DFEB849}"/>
            </c:ext>
          </c:extLst>
        </c:ser>
        <c:ser>
          <c:idx val="3"/>
          <c:order val="1"/>
          <c:tx>
            <c:strRef>
              <c:f>'L1D miss lat Mean(spec+gap)'!$A$3</c:f>
              <c:strCache>
                <c:ptCount val="1"/>
                <c:pt idx="0">
                  <c:v>On-access Pref (Secure)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'L1D miss lat Mean(spec+gap)'!$B$2:$F$2</c:f>
              <c:strCache>
                <c:ptCount val="5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</c:strCache>
            </c:strRef>
          </c:cat>
          <c:val>
            <c:numRef>
              <c:f>'L1D miss lat Mean(spec+gap)'!$B$3:$F$3</c:f>
              <c:numCache>
                <c:formatCode>General</c:formatCode>
                <c:ptCount val="5"/>
                <c:pt idx="0">
                  <c:v>123.3902267</c:v>
                </c:pt>
                <c:pt idx="1">
                  <c:v>177.8577865</c:v>
                </c:pt>
                <c:pt idx="2">
                  <c:v>61.31689789</c:v>
                </c:pt>
                <c:pt idx="3">
                  <c:v>58.594237210000003</c:v>
                </c:pt>
                <c:pt idx="4">
                  <c:v>114.7873931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4-4E34-BD86-FF937DFEB8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085821839"/>
        <c:axId val="2085833839"/>
        <c:extLst>
          <c:ext xmlns:c15="http://schemas.microsoft.com/office/drawing/2012/chart" uri="{02D57815-91ED-43cb-92C2-25804820EDAC}">
            <c15:filteredBarSeries>
              <c15:ser>
                <c:idx val="4"/>
                <c:order val="2"/>
                <c:tx>
                  <c:strRef>
                    <c:extLst>
                      <c:ext uri="{02D57815-91ED-43cb-92C2-25804820EDAC}">
                        <c15:formulaRef>
                          <c15:sqref>'L1D miss lat Mean(spec+gap)'!$A$4</c15:sqref>
                        </c15:formulaRef>
                      </c:ext>
                    </c:extLst>
                    <c:strCache>
                      <c:ptCount val="1"/>
                      <c:pt idx="0">
                        <c:v>On-access + Filter(Secure cache system)</c:v>
                      </c:pt>
                    </c:strCache>
                  </c:strRef>
                </c:tx>
                <c:spPr>
                  <a:pattFill prst="dashHorz">
                    <a:fgClr>
                      <a:schemeClr val="bg1">
                        <a:lumMod val="50000"/>
                      </a:schemeClr>
                    </a:fgClr>
                    <a:bgClr>
                      <a:schemeClr val="bg1">
                        <a:lumMod val="85000"/>
                      </a:schemeClr>
                    </a:bgClr>
                  </a:pattFill>
                  <a:ln>
                    <a:solidFill>
                      <a:schemeClr val="tx1"/>
                    </a:solidFill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ormulaRef>
                          <c15:sqref>'L1D miss lat Mean(spec+gap)'!$B$2:$F$2</c15:sqref>
                        </c15:formulaRef>
                      </c:ext>
                    </c:extLst>
                    <c:strCache>
                      <c:ptCount val="5"/>
                      <c:pt idx="0">
                        <c:v>IP-Stride</c:v>
                      </c:pt>
                      <c:pt idx="1">
                        <c:v>IPCP</c:v>
                      </c:pt>
                      <c:pt idx="2">
                        <c:v>Bingo</c:v>
                      </c:pt>
                      <c:pt idx="3">
                        <c:v>SPP+PPF</c:v>
                      </c:pt>
                      <c:pt idx="4">
                        <c:v>Berti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'L1D miss lat Mean(spec+gap)'!$B$4:$F$4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110.3385404</c:v>
                      </c:pt>
                      <c:pt idx="1">
                        <c:v>142.18429219999999</c:v>
                      </c:pt>
                      <c:pt idx="2">
                        <c:v>54.994594229999997</c:v>
                      </c:pt>
                      <c:pt idx="3">
                        <c:v>53.374018290000002</c:v>
                      </c:pt>
                      <c:pt idx="4">
                        <c:v>93.483706810000001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C94-4E34-BD86-FF937DFEB849}"/>
                  </c:ext>
                </c:extLst>
              </c15:ser>
            </c15:filteredBarSeries>
            <c15:filteredBarSeries>
              <c15:ser>
                <c:idx val="0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'L1D miss lat Mean(spec+gap)'!$A$5</c15:sqref>
                        </c15:formulaRef>
                      </c:ext>
                    </c:extLst>
                    <c:strCache>
                      <c:ptCount val="1"/>
                      <c:pt idx="0">
                        <c:v>On-commit(Secure cache system)</c:v>
                      </c:pt>
                    </c:strCache>
                  </c:strRef>
                </c:tx>
                <c:spPr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'L1D miss lat Mean(spec+gap)'!$B$2:$F$2</c15:sqref>
                        </c15:formulaRef>
                      </c:ext>
                    </c:extLst>
                    <c:strCache>
                      <c:ptCount val="5"/>
                      <c:pt idx="0">
                        <c:v>IP-Stride</c:v>
                      </c:pt>
                      <c:pt idx="1">
                        <c:v>IPCP</c:v>
                      </c:pt>
                      <c:pt idx="2">
                        <c:v>Bingo</c:v>
                      </c:pt>
                      <c:pt idx="3">
                        <c:v>SPP+PPF</c:v>
                      </c:pt>
                      <c:pt idx="4">
                        <c:v>Berti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'L1D miss lat Mean(spec+gap)'!$B$5:$F$5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135.19186880000001</c:v>
                      </c:pt>
                      <c:pt idx="1">
                        <c:v>147.6141058</c:v>
                      </c:pt>
                      <c:pt idx="2">
                        <c:v>66.62705373</c:v>
                      </c:pt>
                      <c:pt idx="3">
                        <c:v>78.785546769999996</c:v>
                      </c:pt>
                      <c:pt idx="4">
                        <c:v>129.7382758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C94-4E34-BD86-FF937DFEB849}"/>
                  </c:ext>
                </c:extLst>
              </c15:ser>
            </c15:filteredBarSeries>
            <c15:filteredBarSeries>
              <c15:ser>
                <c:idx val="1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'L1D miss lat Mean(spec+gap)'!$A$6</c15:sqref>
                        </c15:formulaRef>
                      </c:ext>
                    </c:extLst>
                    <c:strCache>
                      <c:ptCount val="1"/>
                      <c:pt idx="0">
                        <c:v>On-commit + Filter(Secure cache system)</c:v>
                      </c:pt>
                    </c:strCache>
                  </c:strRef>
                </c:tx>
                <c:spPr>
                  <a:pattFill prst="pct5">
                    <a:fgClr>
                      <a:schemeClr val="tx1">
                        <a:lumMod val="85000"/>
                        <a:lumOff val="15000"/>
                      </a:schemeClr>
                    </a:fgClr>
                    <a:bgClr>
                      <a:schemeClr val="bg1">
                        <a:lumMod val="75000"/>
                      </a:schemeClr>
                    </a:bgClr>
                  </a:pattFill>
                  <a:ln>
                    <a:solidFill>
                      <a:schemeClr val="tx1"/>
                    </a:solidFill>
                  </a:ln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'L1D miss lat Mean(spec+gap)'!$B$2:$F$2</c15:sqref>
                        </c15:formulaRef>
                      </c:ext>
                    </c:extLst>
                    <c:strCache>
                      <c:ptCount val="5"/>
                      <c:pt idx="0">
                        <c:v>IP-Stride</c:v>
                      </c:pt>
                      <c:pt idx="1">
                        <c:v>IPCP</c:v>
                      </c:pt>
                      <c:pt idx="2">
                        <c:v>Bingo</c:v>
                      </c:pt>
                      <c:pt idx="3">
                        <c:v>SPP+PPF</c:v>
                      </c:pt>
                      <c:pt idx="4">
                        <c:v>Berti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'L1D miss lat Mean(spec+gap)'!$B$6:$F$6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124.1023557</c:v>
                      </c:pt>
                      <c:pt idx="1">
                        <c:v>128.3514413</c:v>
                      </c:pt>
                      <c:pt idx="2">
                        <c:v>60.197291710000002</c:v>
                      </c:pt>
                      <c:pt idx="3">
                        <c:v>71.64379117</c:v>
                      </c:pt>
                      <c:pt idx="4">
                        <c:v>114.1689341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C94-4E34-BD86-FF937DFEB849}"/>
                  </c:ext>
                </c:extLst>
              </c15:ser>
            </c15:filteredBarSeries>
          </c:ext>
        </c:extLst>
      </c:barChart>
      <c:catAx>
        <c:axId val="208582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085833839"/>
        <c:crosses val="autoZero"/>
        <c:auto val="1"/>
        <c:lblAlgn val="ctr"/>
        <c:lblOffset val="0"/>
        <c:tickLblSkip val="1"/>
        <c:noMultiLvlLbl val="0"/>
      </c:catAx>
      <c:valAx>
        <c:axId val="2085833839"/>
        <c:scaling>
          <c:orientation val="minMax"/>
          <c:max val="180"/>
          <c:min val="4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L1D Load Miss Latency (Cycles)</a:t>
                </a:r>
              </a:p>
            </c:rich>
          </c:tx>
          <c:layout>
            <c:manualLayout>
              <c:xMode val="edge"/>
              <c:yMode val="edge"/>
              <c:x val="1.179891188785152E-2"/>
              <c:y val="0.120273931983246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 w="9525"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85821839"/>
        <c:crosses val="autoZero"/>
        <c:crossBetween val="between"/>
        <c:minorUnit val="4"/>
      </c:valAx>
      <c:spPr>
        <a:noFill/>
        <a:ln w="6350"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52020820595217199"/>
          <c:y val="0.22116245445942118"/>
          <c:w val="0.40891708338352406"/>
          <c:h val="0.1403519287864884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5492484712167"/>
          <c:y val="2.9228867481643248E-2"/>
          <c:w val="0.82853371424986311"/>
          <c:h val="0.629671211244324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'L2C MPKI Late(Spec+gap) '!$A$3</c:f>
              <c:strCache>
                <c:ptCount val="1"/>
                <c:pt idx="0">
                  <c:v>Uncovered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70C0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5C53-477D-B909-F0DE1268E52D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53-477D-B909-F0DE1268E52D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C53-477D-B909-F0DE1268E52D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53-477D-B909-F0DE1268E52D}"/>
              </c:ext>
            </c:extLst>
          </c:dPt>
          <c:cat>
            <c:multiLvlStrRef>
              <c:f>'L2C MPKI Late(Spec+gap) '!$B$1:$K$2</c:f>
              <c:multiLvlStrCache>
                <c:ptCount val="10"/>
                <c:lvl>
                  <c:pt idx="0">
                    <c:v>On-access</c:v>
                  </c:pt>
                  <c:pt idx="1">
                    <c:v>On-commit</c:v>
                  </c:pt>
                  <c:pt idx="2">
                    <c:v>On-access</c:v>
                  </c:pt>
                  <c:pt idx="3">
                    <c:v>On-commit</c:v>
                  </c:pt>
                  <c:pt idx="4">
                    <c:v>On-access</c:v>
                  </c:pt>
                  <c:pt idx="5">
                    <c:v>On-commit</c:v>
                  </c:pt>
                  <c:pt idx="6">
                    <c:v>On-access</c:v>
                  </c:pt>
                  <c:pt idx="7">
                    <c:v>On-commit</c:v>
                  </c:pt>
                  <c:pt idx="8">
                    <c:v>On-access</c:v>
                  </c:pt>
                  <c:pt idx="9">
                    <c:v>On-commit</c:v>
                  </c:pt>
                </c:lvl>
                <c:lvl>
                  <c:pt idx="0">
                    <c:v>IP-Stride</c:v>
                  </c:pt>
                  <c:pt idx="2">
                    <c:v>IPCP</c:v>
                  </c:pt>
                  <c:pt idx="4">
                    <c:v>Bingo</c:v>
                  </c:pt>
                  <c:pt idx="6">
                    <c:v>SPP+PPF</c:v>
                  </c:pt>
                  <c:pt idx="8">
                    <c:v>Berti</c:v>
                  </c:pt>
                </c:lvl>
              </c:multiLvlStrCache>
            </c:multiLvlStrRef>
          </c:cat>
          <c:val>
            <c:numRef>
              <c:f>'L2C MPKI Late(Spec+gap) '!$B$3:$K$3</c:f>
              <c:numCache>
                <c:formatCode>General</c:formatCode>
                <c:ptCount val="10"/>
                <c:pt idx="0">
                  <c:v>37.091788260000001</c:v>
                </c:pt>
                <c:pt idx="1">
                  <c:v>36.222635359999998</c:v>
                </c:pt>
                <c:pt idx="2">
                  <c:v>34.32383566</c:v>
                </c:pt>
                <c:pt idx="3">
                  <c:v>33.408262399999998</c:v>
                </c:pt>
                <c:pt idx="4">
                  <c:v>21.638138919999999</c:v>
                </c:pt>
                <c:pt idx="5">
                  <c:v>21.062040339999999</c:v>
                </c:pt>
                <c:pt idx="6">
                  <c:v>21.252301259999999</c:v>
                </c:pt>
                <c:pt idx="7">
                  <c:v>21.07727547</c:v>
                </c:pt>
                <c:pt idx="8">
                  <c:v>35.172165640000003</c:v>
                </c:pt>
                <c:pt idx="9">
                  <c:v>34.415093880000001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1-4113-9C84-5E7AAE7EAD3F}"/>
            </c:ext>
          </c:extLst>
        </c:ser>
        <c:ser>
          <c:idx val="3"/>
          <c:order val="1"/>
          <c:tx>
            <c:strRef>
              <c:f>'L2C MPKI Late(Spec+gap) '!$A$4</c:f>
              <c:strCache>
                <c:ptCount val="1"/>
                <c:pt idx="0">
                  <c:v>Missed Opportunity</c:v>
                </c:pt>
              </c:strCache>
            </c:strRef>
          </c:tx>
          <c:spPr>
            <a:solidFill>
              <a:schemeClr val="bg1"/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multiLvlStrRef>
              <c:f>'L2C MPKI Late(Spec+gap) '!$B$1:$K$2</c:f>
              <c:multiLvlStrCache>
                <c:ptCount val="10"/>
                <c:lvl>
                  <c:pt idx="0">
                    <c:v>On-access</c:v>
                  </c:pt>
                  <c:pt idx="1">
                    <c:v>On-commit</c:v>
                  </c:pt>
                  <c:pt idx="2">
                    <c:v>On-access</c:v>
                  </c:pt>
                  <c:pt idx="3">
                    <c:v>On-commit</c:v>
                  </c:pt>
                  <c:pt idx="4">
                    <c:v>On-access</c:v>
                  </c:pt>
                  <c:pt idx="5">
                    <c:v>On-commit</c:v>
                  </c:pt>
                  <c:pt idx="6">
                    <c:v>On-access</c:v>
                  </c:pt>
                  <c:pt idx="7">
                    <c:v>On-commit</c:v>
                  </c:pt>
                  <c:pt idx="8">
                    <c:v>On-access</c:v>
                  </c:pt>
                  <c:pt idx="9">
                    <c:v>On-commit</c:v>
                  </c:pt>
                </c:lvl>
                <c:lvl>
                  <c:pt idx="0">
                    <c:v>IP-Stride</c:v>
                  </c:pt>
                  <c:pt idx="2">
                    <c:v>IPCP</c:v>
                  </c:pt>
                  <c:pt idx="4">
                    <c:v>Bingo</c:v>
                  </c:pt>
                  <c:pt idx="6">
                    <c:v>SPP+PPF</c:v>
                  </c:pt>
                  <c:pt idx="8">
                    <c:v>Berti</c:v>
                  </c:pt>
                </c:lvl>
              </c:multiLvlStrCache>
            </c:multiLvlStrRef>
          </c:cat>
          <c:val>
            <c:numRef>
              <c:f>'L2C MPKI Late(Spec+gap) '!$B$4:$K$4</c:f>
              <c:numCache>
                <c:formatCode>General</c:formatCode>
                <c:ptCount val="10"/>
                <c:pt idx="0">
                  <c:v>0</c:v>
                </c:pt>
                <c:pt idx="1">
                  <c:v>7.3569231159999998E-2</c:v>
                </c:pt>
                <c:pt idx="2">
                  <c:v>0</c:v>
                </c:pt>
                <c:pt idx="3">
                  <c:v>0.2426405821</c:v>
                </c:pt>
                <c:pt idx="4">
                  <c:v>0</c:v>
                </c:pt>
                <c:pt idx="5">
                  <c:v>0.22720554239999999</c:v>
                </c:pt>
                <c:pt idx="6">
                  <c:v>0</c:v>
                </c:pt>
                <c:pt idx="7">
                  <c:v>0.4453123195</c:v>
                </c:pt>
                <c:pt idx="8">
                  <c:v>0</c:v>
                </c:pt>
                <c:pt idx="9">
                  <c:v>0.34985791799999999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41-4113-9C84-5E7AAE7EAD3F}"/>
            </c:ext>
          </c:extLst>
        </c:ser>
        <c:ser>
          <c:idx val="1"/>
          <c:order val="2"/>
          <c:tx>
            <c:strRef>
              <c:f>'L2C MPKI Late(Spec+gap) '!$A$5</c:f>
              <c:strCache>
                <c:ptCount val="1"/>
                <c:pt idx="0">
                  <c:v>Late Prefetch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53B5FF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C53-477D-B909-F0DE1268E52D}"/>
              </c:ext>
            </c:extLst>
          </c:dPt>
          <c:dPt>
            <c:idx val="5"/>
            <c:invertIfNegative val="0"/>
            <c:bubble3D val="0"/>
            <c:spPr>
              <a:solidFill>
                <a:srgbClr val="53B5FF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53-477D-B909-F0DE1268E52D}"/>
              </c:ext>
            </c:extLst>
          </c:dPt>
          <c:dPt>
            <c:idx val="6"/>
            <c:invertIfNegative val="0"/>
            <c:bubble3D val="0"/>
            <c:spPr>
              <a:solidFill>
                <a:srgbClr val="53B5FF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C53-477D-B909-F0DE1268E52D}"/>
              </c:ext>
            </c:extLst>
          </c:dPt>
          <c:dPt>
            <c:idx val="7"/>
            <c:invertIfNegative val="0"/>
            <c:bubble3D val="0"/>
            <c:spPr>
              <a:solidFill>
                <a:srgbClr val="53B5FF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C53-477D-B909-F0DE1268E52D}"/>
              </c:ext>
            </c:extLst>
          </c:dPt>
          <c:cat>
            <c:multiLvlStrRef>
              <c:f>'L2C MPKI Late(Spec+gap) '!$B$1:$K$2</c:f>
              <c:multiLvlStrCache>
                <c:ptCount val="10"/>
                <c:lvl>
                  <c:pt idx="0">
                    <c:v>On-access</c:v>
                  </c:pt>
                  <c:pt idx="1">
                    <c:v>On-commit</c:v>
                  </c:pt>
                  <c:pt idx="2">
                    <c:v>On-access</c:v>
                  </c:pt>
                  <c:pt idx="3">
                    <c:v>On-commit</c:v>
                  </c:pt>
                  <c:pt idx="4">
                    <c:v>On-access</c:v>
                  </c:pt>
                  <c:pt idx="5">
                    <c:v>On-commit</c:v>
                  </c:pt>
                  <c:pt idx="6">
                    <c:v>On-access</c:v>
                  </c:pt>
                  <c:pt idx="7">
                    <c:v>On-commit</c:v>
                  </c:pt>
                  <c:pt idx="8">
                    <c:v>On-access</c:v>
                  </c:pt>
                  <c:pt idx="9">
                    <c:v>On-commit</c:v>
                  </c:pt>
                </c:lvl>
                <c:lvl>
                  <c:pt idx="0">
                    <c:v>IP-Stride</c:v>
                  </c:pt>
                  <c:pt idx="2">
                    <c:v>IPCP</c:v>
                  </c:pt>
                  <c:pt idx="4">
                    <c:v>Bingo</c:v>
                  </c:pt>
                  <c:pt idx="6">
                    <c:v>SPP+PPF</c:v>
                  </c:pt>
                  <c:pt idx="8">
                    <c:v>Berti</c:v>
                  </c:pt>
                </c:lvl>
              </c:multiLvlStrCache>
            </c:multiLvlStrRef>
          </c:cat>
          <c:val>
            <c:numRef>
              <c:f>'L2C MPKI Late(Spec+gap) '!$B$5:$K$5</c:f>
              <c:numCache>
                <c:formatCode>General</c:formatCode>
                <c:ptCount val="10"/>
                <c:pt idx="0">
                  <c:v>1.498142452</c:v>
                </c:pt>
                <c:pt idx="1">
                  <c:v>1.5900717980000001</c:v>
                </c:pt>
                <c:pt idx="2">
                  <c:v>2.0421897250000001</c:v>
                </c:pt>
                <c:pt idx="3">
                  <c:v>2.698305119</c:v>
                </c:pt>
                <c:pt idx="4">
                  <c:v>1.0611815849999999</c:v>
                </c:pt>
                <c:pt idx="5">
                  <c:v>1.249387244</c:v>
                </c:pt>
                <c:pt idx="6">
                  <c:v>1.8361481909999999</c:v>
                </c:pt>
                <c:pt idx="7">
                  <c:v>2.3344644639999999</c:v>
                </c:pt>
                <c:pt idx="8">
                  <c:v>0.73684394389999996</c:v>
                </c:pt>
                <c:pt idx="9">
                  <c:v>0.64915638440000001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41-4113-9C84-5E7AAE7EAD3F}"/>
            </c:ext>
          </c:extLst>
        </c:ser>
        <c:ser>
          <c:idx val="2"/>
          <c:order val="3"/>
          <c:tx>
            <c:strRef>
              <c:f>'L2C MPKI Late(Spec+gap) '!$A$6</c:f>
              <c:strCache>
                <c:ptCount val="1"/>
                <c:pt idx="0">
                  <c:v>Commit Late Prefetch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9FBFF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C53-477D-B909-F0DE1268E52D}"/>
              </c:ext>
            </c:extLst>
          </c:dPt>
          <c:dPt>
            <c:idx val="7"/>
            <c:invertIfNegative val="0"/>
            <c:bubble3D val="0"/>
            <c:spPr>
              <a:solidFill>
                <a:srgbClr val="D9FBFF"/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C53-477D-B909-F0DE1268E52D}"/>
              </c:ext>
            </c:extLst>
          </c:dPt>
          <c:cat>
            <c:multiLvlStrRef>
              <c:f>'L2C MPKI Late(Spec+gap) '!$B$1:$K$2</c:f>
              <c:multiLvlStrCache>
                <c:ptCount val="10"/>
                <c:lvl>
                  <c:pt idx="0">
                    <c:v>On-access</c:v>
                  </c:pt>
                  <c:pt idx="1">
                    <c:v>On-commit</c:v>
                  </c:pt>
                  <c:pt idx="2">
                    <c:v>On-access</c:v>
                  </c:pt>
                  <c:pt idx="3">
                    <c:v>On-commit</c:v>
                  </c:pt>
                  <c:pt idx="4">
                    <c:v>On-access</c:v>
                  </c:pt>
                  <c:pt idx="5">
                    <c:v>On-commit</c:v>
                  </c:pt>
                  <c:pt idx="6">
                    <c:v>On-access</c:v>
                  </c:pt>
                  <c:pt idx="7">
                    <c:v>On-commit</c:v>
                  </c:pt>
                  <c:pt idx="8">
                    <c:v>On-access</c:v>
                  </c:pt>
                  <c:pt idx="9">
                    <c:v>On-commit</c:v>
                  </c:pt>
                </c:lvl>
                <c:lvl>
                  <c:pt idx="0">
                    <c:v>IP-Stride</c:v>
                  </c:pt>
                  <c:pt idx="2">
                    <c:v>IPCP</c:v>
                  </c:pt>
                  <c:pt idx="4">
                    <c:v>Bingo</c:v>
                  </c:pt>
                  <c:pt idx="6">
                    <c:v>SPP+PPF</c:v>
                  </c:pt>
                  <c:pt idx="8">
                    <c:v>Berti</c:v>
                  </c:pt>
                </c:lvl>
              </c:multiLvlStrCache>
            </c:multiLvlStrRef>
          </c:cat>
          <c:val>
            <c:numRef>
              <c:f>'L2C MPKI Late(Spec+gap) '!$B$6:$K$6</c:f>
              <c:numCache>
                <c:formatCode>General</c:formatCode>
                <c:ptCount val="10"/>
                <c:pt idx="0">
                  <c:v>0</c:v>
                </c:pt>
                <c:pt idx="1">
                  <c:v>1.7352192200000001</c:v>
                </c:pt>
                <c:pt idx="2">
                  <c:v>0</c:v>
                </c:pt>
                <c:pt idx="3">
                  <c:v>2.392188226</c:v>
                </c:pt>
                <c:pt idx="4">
                  <c:v>0</c:v>
                </c:pt>
                <c:pt idx="5">
                  <c:v>1.1358159029999999</c:v>
                </c:pt>
                <c:pt idx="6">
                  <c:v>0</c:v>
                </c:pt>
                <c:pt idx="7">
                  <c:v>1.3416496840000001</c:v>
                </c:pt>
                <c:pt idx="8">
                  <c:v>0</c:v>
                </c:pt>
                <c:pt idx="9">
                  <c:v>1.135037947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41-4113-9C84-5E7AAE7EA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1248446240"/>
        <c:axId val="1248448160"/>
      </c:barChart>
      <c:catAx>
        <c:axId val="124844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48448160"/>
        <c:crosses val="autoZero"/>
        <c:auto val="1"/>
        <c:lblAlgn val="ctr"/>
        <c:lblOffset val="0"/>
        <c:tickLblSkip val="1"/>
        <c:noMultiLvlLbl val="0"/>
      </c:catAx>
      <c:valAx>
        <c:axId val="1248448160"/>
        <c:scaling>
          <c:orientation val="minMax"/>
          <c:max val="45"/>
          <c:min val="2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L1D/L2 MPKI</a:t>
                </a:r>
              </a:p>
            </c:rich>
          </c:tx>
          <c:layout>
            <c:manualLayout>
              <c:xMode val="edge"/>
              <c:yMode val="edge"/>
              <c:x val="9.1893906477642454E-3"/>
              <c:y val="0.17553325803861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48446240"/>
        <c:crosses val="autoZero"/>
        <c:crossBetween val="between"/>
      </c:valAx>
      <c:spPr>
        <a:noFill/>
        <a:ln w="63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4852839867594784"/>
          <c:y val="3.8946681786358073E-2"/>
          <c:w val="0.61026296035476024"/>
          <c:h val="0.1083342259079893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20927025907643"/>
          <c:y val="2.9604713727181767E-2"/>
          <c:w val="0.87252150395178785"/>
          <c:h val="0.88703589615456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'Speedup Gmean(spec+gap) eval'!$A$7</c:f>
              <c:strCache>
                <c:ptCount val="1"/>
                <c:pt idx="0">
                  <c:v>On-access Pref (Non-secure cache system)</c:v>
                </c:pt>
              </c:strCache>
            </c:strRef>
          </c:tx>
          <c:spPr>
            <a:solidFill>
              <a:srgbClr val="FFFFFF"/>
            </a:solidFill>
            <a:ln w="6350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'Speedup Gmean(spec+gap) eval'!$B$2:$G$2</c:f>
              <c:strCache>
                <c:ptCount val="6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  <c:pt idx="5">
                  <c:v>TSB</c:v>
                </c:pt>
              </c:strCache>
            </c:strRef>
          </c:cat>
          <c:val>
            <c:numRef>
              <c:f>'Speedup Gmean(spec+gap) eval'!$B$7:$G$7</c:f>
              <c:numCache>
                <c:formatCode>0.00</c:formatCode>
                <c:ptCount val="6"/>
                <c:pt idx="0">
                  <c:v>1.2471259299999999</c:v>
                </c:pt>
                <c:pt idx="1">
                  <c:v>1.2723389919999999</c:v>
                </c:pt>
                <c:pt idx="2">
                  <c:v>1.2935954970000001</c:v>
                </c:pt>
                <c:pt idx="3">
                  <c:v>1.2937226550000001</c:v>
                </c:pt>
                <c:pt idx="4">
                  <c:v>1.311331655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E-4B37-B637-F5BD48BD994C}"/>
            </c:ext>
          </c:extLst>
        </c:ser>
        <c:ser>
          <c:idx val="1"/>
          <c:order val="1"/>
          <c:tx>
            <c:strRef>
              <c:f>'Speedup Gmean(spec+gap) eval'!$A$5</c:f>
              <c:strCache>
                <c:ptCount val="1"/>
                <c:pt idx="0">
                  <c:v>On-commit Pref (Secure cache system)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6350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'Speedup Gmean(spec+gap) eval'!$B$2:$G$2</c:f>
              <c:strCache>
                <c:ptCount val="6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  <c:pt idx="5">
                  <c:v>TSB</c:v>
                </c:pt>
              </c:strCache>
            </c:strRef>
          </c:cat>
          <c:val>
            <c:numRef>
              <c:f>'Speedup Gmean(spec+gap) eval'!$B$5:$G$5</c:f>
              <c:numCache>
                <c:formatCode>0.00</c:formatCode>
                <c:ptCount val="6"/>
                <c:pt idx="0">
                  <c:v>1.1559148079999999</c:v>
                </c:pt>
                <c:pt idx="1">
                  <c:v>1.149837612</c:v>
                </c:pt>
                <c:pt idx="2">
                  <c:v>1.1882703109999999</c:v>
                </c:pt>
                <c:pt idx="3">
                  <c:v>1.176265889</c:v>
                </c:pt>
                <c:pt idx="4">
                  <c:v>1.207354821</c:v>
                </c:pt>
                <c:pt idx="5">
                  <c:v>1.2317760579999999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7E-4B37-B637-F5BD48BD994C}"/>
            </c:ext>
          </c:extLst>
        </c:ser>
        <c:ser>
          <c:idx val="2"/>
          <c:order val="2"/>
          <c:tx>
            <c:strRef>
              <c:f>'Speedup Gmean(spec+gap) eval'!$A$6</c:f>
              <c:strCache>
                <c:ptCount val="1"/>
                <c:pt idx="0">
                  <c:v>On-commit Pref + SUF (Secure cache system)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'Speedup Gmean(spec+gap) eval'!$B$2:$G$2</c:f>
              <c:strCache>
                <c:ptCount val="6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  <c:pt idx="5">
                  <c:v>TSB</c:v>
                </c:pt>
              </c:strCache>
            </c:strRef>
          </c:cat>
          <c:val>
            <c:numRef>
              <c:f>'Speedup Gmean(spec+gap) eval'!$B$6:$G$6</c:f>
              <c:numCache>
                <c:formatCode>0.00</c:formatCode>
                <c:ptCount val="6"/>
                <c:pt idx="0">
                  <c:v>1.1827091240000001</c:v>
                </c:pt>
                <c:pt idx="1">
                  <c:v>1.1839323690000001</c:v>
                </c:pt>
                <c:pt idx="2">
                  <c:v>1.232316905</c:v>
                </c:pt>
                <c:pt idx="3">
                  <c:v>1.2161034129999999</c:v>
                </c:pt>
                <c:pt idx="4">
                  <c:v>1.2304462839999999</c:v>
                </c:pt>
                <c:pt idx="5">
                  <c:v>1.283774438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7E-4B37-B637-F5BD48BD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130423"/>
        <c:axId val="90647473"/>
      </c:barChart>
      <c:catAx>
        <c:axId val="713042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525">
            <a:solidFill>
              <a:srgbClr val="000000"/>
            </a:solidFill>
            <a:round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90647473"/>
        <c:crossesAt val="0"/>
        <c:auto val="1"/>
        <c:lblAlgn val="ctr"/>
        <c:lblOffset val="0"/>
        <c:tickLblSkip val="1"/>
        <c:noMultiLvlLbl val="0"/>
      </c:catAx>
      <c:valAx>
        <c:axId val="90647473"/>
        <c:scaling>
          <c:orientation val="minMax"/>
          <c:max val="1.5"/>
          <c:min val="0.9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round/>
            </a:ln>
          </c:spPr>
        </c:majorGridlines>
        <c:minorGridlines>
          <c:spPr>
            <a:ln w="6350">
              <a:solidFill>
                <a:schemeClr val="bg1">
                  <a:lumMod val="95000"/>
                </a:schemeClr>
              </a:solidFill>
              <a:round/>
            </a:ln>
          </c:spPr>
        </c:minorGridlines>
        <c:title>
          <c:tx>
            <c:rich>
              <a:bodyPr rot="-5400000"/>
              <a:lstStyle/>
              <a:p>
                <a:pPr>
                  <a:defRPr b="0"/>
                </a:pPr>
                <a:r>
                  <a:rPr lang="en-IN" b="0" dirty="0"/>
                  <a:t>Normalized performance </a:t>
                </a:r>
              </a:p>
            </c:rich>
          </c:tx>
          <c:layout>
            <c:manualLayout>
              <c:xMode val="edge"/>
              <c:yMode val="edge"/>
              <c:x val="8.4148374836908496E-5"/>
              <c:y val="0.33534453698758809"/>
            </c:manualLayout>
          </c:layout>
          <c:overlay val="0"/>
          <c:spPr>
            <a:noFill/>
            <a:ln w="0">
              <a:noFill/>
            </a:ln>
          </c:spPr>
        </c:title>
        <c:numFmt formatCode="[$-409]0.0" sourceLinked="0"/>
        <c:majorTickMark val="out"/>
        <c:minorTickMark val="none"/>
        <c:tickLblPos val="nextTo"/>
        <c:spPr>
          <a:ln w="9525">
            <a:solidFill>
              <a:srgbClr val="000000"/>
            </a:solidFill>
            <a:round/>
          </a:ln>
        </c:spPr>
        <c:crossAx val="7130423"/>
        <c:crossesAt val="0"/>
        <c:crossBetween val="between"/>
        <c:majorUnit val="0.1"/>
        <c:minorUnit val="2.0000000000000004E-2"/>
      </c:valAx>
      <c:spPr>
        <a:noFill/>
        <a:ln w="6350">
          <a:solidFill>
            <a:srgbClr val="000000"/>
          </a:solidFill>
          <a:round/>
        </a:ln>
      </c:spPr>
    </c:plotArea>
    <c:legend>
      <c:legendPos val="t"/>
      <c:layout>
        <c:manualLayout>
          <c:xMode val="edge"/>
          <c:yMode val="edge"/>
          <c:x val="0.11973159187102193"/>
          <c:y val="9.6356652915879207E-2"/>
          <c:w val="0.59431523166599198"/>
          <c:h val="0.20176775591714652"/>
        </c:manualLayout>
      </c:layout>
      <c:overlay val="0"/>
      <c:spPr>
        <a:solidFill>
          <a:schemeClr val="bg1"/>
        </a:solidFill>
        <a:ln w="0">
          <a:noFill/>
        </a:ln>
      </c:spPr>
    </c:legend>
    <c:plotVisOnly val="1"/>
    <c:dispBlanksAs val="gap"/>
    <c:showDLblsOverMax val="1"/>
  </c:chart>
  <c:spPr>
    <a:solidFill>
      <a:srgbClr val="FFFFFF"/>
    </a:solidFill>
    <a:ln w="936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7716713743998"/>
          <c:y val="4.9395216071290909E-2"/>
          <c:w val="0.86123440170940169"/>
          <c:h val="0.86533162393162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Energy!$A$5</c:f>
              <c:strCache>
                <c:ptCount val="1"/>
                <c:pt idx="0">
                  <c:v>On-access Pref (Non-secure cache system)</c:v>
                </c:pt>
              </c:strCache>
            </c:strRef>
          </c:tx>
          <c:spPr>
            <a:solidFill>
              <a:srgbClr val="FFFFFF"/>
            </a:solidFill>
            <a:ln w="6350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Energy!$B$2:$G$2</c:f>
              <c:strCache>
                <c:ptCount val="6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  <c:pt idx="5">
                  <c:v>TSB</c:v>
                </c:pt>
              </c:strCache>
            </c:strRef>
          </c:cat>
          <c:val>
            <c:numRef>
              <c:f>Energy!$B$5:$G$5</c:f>
              <c:numCache>
                <c:formatCode>General</c:formatCode>
                <c:ptCount val="6"/>
                <c:pt idx="0">
                  <c:v>1.06</c:v>
                </c:pt>
                <c:pt idx="1">
                  <c:v>1.7887999999999999</c:v>
                </c:pt>
                <c:pt idx="2">
                  <c:v>1.5839000000000001</c:v>
                </c:pt>
                <c:pt idx="3">
                  <c:v>1.1805000000000001</c:v>
                </c:pt>
                <c:pt idx="4">
                  <c:v>1.4767999999999999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9-4806-97CA-2FD8D0070BA6}"/>
            </c:ext>
          </c:extLst>
        </c:ser>
        <c:ser>
          <c:idx val="1"/>
          <c:order val="1"/>
          <c:tx>
            <c:strRef>
              <c:f>Energy!$A$3</c:f>
              <c:strCache>
                <c:ptCount val="1"/>
                <c:pt idx="0">
                  <c:v>On-commit Pref (Secure cache system)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6350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Energy!$B$2:$G$2</c:f>
              <c:strCache>
                <c:ptCount val="6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  <c:pt idx="5">
                  <c:v>TSB</c:v>
                </c:pt>
              </c:strCache>
            </c:strRef>
          </c:cat>
          <c:val>
            <c:numRef>
              <c:f>Energy!$B$3:$G$3</c:f>
              <c:numCache>
                <c:formatCode>General</c:formatCode>
                <c:ptCount val="6"/>
                <c:pt idx="0" formatCode="0.00">
                  <c:v>1.5838000000000001</c:v>
                </c:pt>
                <c:pt idx="1">
                  <c:v>2.3736999999999999</c:v>
                </c:pt>
                <c:pt idx="2">
                  <c:v>2.2071000000000001</c:v>
                </c:pt>
                <c:pt idx="3">
                  <c:v>1.7736000000000001</c:v>
                </c:pt>
                <c:pt idx="4">
                  <c:v>2.0306999999999999</c:v>
                </c:pt>
                <c:pt idx="5">
                  <c:v>2.0847000000000002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09-4806-97CA-2FD8D0070BA6}"/>
            </c:ext>
          </c:extLst>
        </c:ser>
        <c:ser>
          <c:idx val="2"/>
          <c:order val="2"/>
          <c:tx>
            <c:strRef>
              <c:f>Energy!$A$4</c:f>
              <c:strCache>
                <c:ptCount val="1"/>
                <c:pt idx="0">
                  <c:v>On-commit Pref + SUF (Secure cache system)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Energy!$B$2:$G$2</c:f>
              <c:strCache>
                <c:ptCount val="6"/>
                <c:pt idx="0">
                  <c:v>IP-Stride</c:v>
                </c:pt>
                <c:pt idx="1">
                  <c:v>IPCP</c:v>
                </c:pt>
                <c:pt idx="2">
                  <c:v>Bingo</c:v>
                </c:pt>
                <c:pt idx="3">
                  <c:v>SPP+PPF</c:v>
                </c:pt>
                <c:pt idx="4">
                  <c:v>Berti</c:v>
                </c:pt>
                <c:pt idx="5">
                  <c:v>TSB</c:v>
                </c:pt>
              </c:strCache>
            </c:strRef>
          </c:cat>
          <c:val>
            <c:numRef>
              <c:f>Energy!$B$4:$G$4</c:f>
              <c:numCache>
                <c:formatCode>General</c:formatCode>
                <c:ptCount val="6"/>
                <c:pt idx="0" formatCode="0.00">
                  <c:v>1.4246000000000001</c:v>
                </c:pt>
                <c:pt idx="1">
                  <c:v>2.1920000000000002</c:v>
                </c:pt>
                <c:pt idx="2">
                  <c:v>2.0392000000000001</c:v>
                </c:pt>
                <c:pt idx="3">
                  <c:v>1.6209</c:v>
                </c:pt>
                <c:pt idx="4">
                  <c:v>1.8776999999999999</c:v>
                </c:pt>
                <c:pt idx="5">
                  <c:v>1.9287000000000001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09-4806-97CA-2FD8D0070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9816231"/>
        <c:axId val="95010075"/>
      </c:barChart>
      <c:catAx>
        <c:axId val="9981623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525">
            <a:solidFill>
              <a:srgbClr val="000000"/>
            </a:solidFill>
            <a:round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95010075"/>
        <c:crosses val="autoZero"/>
        <c:auto val="1"/>
        <c:lblAlgn val="ctr"/>
        <c:lblOffset val="0"/>
        <c:tickLblSkip val="1"/>
        <c:noMultiLvlLbl val="0"/>
      </c:catAx>
      <c:valAx>
        <c:axId val="95010075"/>
        <c:scaling>
          <c:orientation val="minMax"/>
          <c:max val="3"/>
          <c:min val="1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round/>
            </a:ln>
          </c:spPr>
        </c:majorGridlines>
        <c:minorGridlines>
          <c:spPr>
            <a:ln w="635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n-IN" dirty="0"/>
                  <a:t>Normalized dynamic energy</a:t>
                </a:r>
              </a:p>
              <a:p>
                <a:pPr>
                  <a:defRPr/>
                </a:pPr>
                <a:r>
                  <a:rPr lang="en-IN" dirty="0"/>
                  <a:t>(lower the better)</a:t>
                </a:r>
              </a:p>
            </c:rich>
          </c:tx>
          <c:layout>
            <c:manualLayout>
              <c:xMode val="edge"/>
              <c:yMode val="edge"/>
              <c:x val="8.7974268052337342E-4"/>
              <c:y val="0.11548460015763602"/>
            </c:manualLayout>
          </c:layout>
          <c:overlay val="0"/>
          <c:spPr>
            <a:noFill/>
            <a:ln w="0">
              <a:noFill/>
            </a:ln>
          </c:spPr>
        </c:title>
        <c:numFmt formatCode="[$-409]0.0" sourceLinked="0"/>
        <c:majorTickMark val="out"/>
        <c:minorTickMark val="none"/>
        <c:tickLblPos val="nextTo"/>
        <c:spPr>
          <a:ln w="9525">
            <a:solidFill>
              <a:srgbClr val="000000"/>
            </a:solidFill>
            <a:round/>
          </a:ln>
        </c:spPr>
        <c:crossAx val="99816231"/>
        <c:crossesAt val="0"/>
        <c:crossBetween val="between"/>
        <c:minorUnit val="5.000000000000001E-2"/>
      </c:valAx>
      <c:spPr>
        <a:noFill/>
        <a:ln w="6350">
          <a:solidFill>
            <a:srgbClr val="000000"/>
          </a:solidFill>
          <a:round/>
        </a:ln>
      </c:spPr>
    </c:plotArea>
    <c:legend>
      <c:legendPos val="t"/>
      <c:layout>
        <c:manualLayout>
          <c:xMode val="edge"/>
          <c:yMode val="edge"/>
          <c:x val="0.13872607418275348"/>
          <c:y val="0.13098870471808555"/>
          <c:w val="0.59712945093176395"/>
          <c:h val="0.18123781764689278"/>
        </c:manualLayout>
      </c:layout>
      <c:overlay val="0"/>
      <c:spPr>
        <a:solidFill>
          <a:schemeClr val="bg1"/>
        </a:solidFill>
        <a:ln w="0">
          <a:noFill/>
        </a:ln>
      </c:spPr>
    </c:legend>
    <c:plotVisOnly val="1"/>
    <c:dispBlanksAs val="gap"/>
    <c:showDLblsOverMax val="1"/>
  </c:chart>
  <c:spPr>
    <a:solidFill>
      <a:srgbClr val="FFFFFF"/>
    </a:solidFill>
    <a:ln w="9360">
      <a:noFill/>
    </a:ln>
  </c:spPr>
  <c:txPr>
    <a:bodyPr/>
    <a:lstStyle/>
    <a:p>
      <a:pPr>
        <a:defRPr sz="1800" b="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720797888043514E-2"/>
          <c:y val="5.8326054753844843E-2"/>
          <c:w val="0.84758355219443882"/>
          <c:h val="0.86326977030872332"/>
        </c:manualLayout>
      </c:layout>
      <c:lineChart>
        <c:grouping val="standard"/>
        <c:varyColors val="0"/>
        <c:ser>
          <c:idx val="5"/>
          <c:order val="2"/>
          <c:tx>
            <c:strRef>
              <c:f>'4core'!$C$1</c:f>
              <c:strCache>
                <c:ptCount val="1"/>
                <c:pt idx="0">
                  <c:v>TSB+SUF</c:v>
                </c:pt>
              </c:strCache>
            </c:strRef>
          </c:tx>
          <c:spPr>
            <a:ln w="19050">
              <a:solidFill>
                <a:srgbClr val="00000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'4core'!$C$2:$C$151</c:f>
              <c:numCache>
                <c:formatCode>General</c:formatCode>
                <c:ptCount val="150"/>
                <c:pt idx="0">
                  <c:v>0.73019999999999996</c:v>
                </c:pt>
                <c:pt idx="1">
                  <c:v>0.73709999999999998</c:v>
                </c:pt>
                <c:pt idx="2">
                  <c:v>0.76080000000000003</c:v>
                </c:pt>
                <c:pt idx="3">
                  <c:v>0.79969999999999997</c:v>
                </c:pt>
                <c:pt idx="4">
                  <c:v>0.81510000000000005</c:v>
                </c:pt>
                <c:pt idx="5">
                  <c:v>0.82379999999999998</c:v>
                </c:pt>
                <c:pt idx="6">
                  <c:v>0.83440000000000003</c:v>
                </c:pt>
                <c:pt idx="7">
                  <c:v>0.84199999999999997</c:v>
                </c:pt>
                <c:pt idx="8">
                  <c:v>0.84660000000000002</c:v>
                </c:pt>
                <c:pt idx="9">
                  <c:v>0.85099999999999998</c:v>
                </c:pt>
                <c:pt idx="10">
                  <c:v>0.87380000000000002</c:v>
                </c:pt>
                <c:pt idx="11">
                  <c:v>0.89070000000000005</c:v>
                </c:pt>
                <c:pt idx="12">
                  <c:v>0.89890000000000003</c:v>
                </c:pt>
                <c:pt idx="13">
                  <c:v>0.90180000000000005</c:v>
                </c:pt>
                <c:pt idx="14">
                  <c:v>0.90569999999999995</c:v>
                </c:pt>
                <c:pt idx="15">
                  <c:v>0.90900000000000003</c:v>
                </c:pt>
                <c:pt idx="16">
                  <c:v>0.93159999999999998</c:v>
                </c:pt>
                <c:pt idx="17">
                  <c:v>0.93410000000000004</c:v>
                </c:pt>
                <c:pt idx="18">
                  <c:v>0.93989999999999996</c:v>
                </c:pt>
                <c:pt idx="19">
                  <c:v>0.94640000000000002</c:v>
                </c:pt>
                <c:pt idx="20">
                  <c:v>0.94740000000000002</c:v>
                </c:pt>
                <c:pt idx="21">
                  <c:v>0.94869999999999999</c:v>
                </c:pt>
                <c:pt idx="22">
                  <c:v>0.95920000000000005</c:v>
                </c:pt>
                <c:pt idx="23">
                  <c:v>0.96099999999999997</c:v>
                </c:pt>
                <c:pt idx="24">
                  <c:v>0.96909999999999996</c:v>
                </c:pt>
                <c:pt idx="25">
                  <c:v>0.97199999999999998</c:v>
                </c:pt>
                <c:pt idx="26">
                  <c:v>0.97409999999999997</c:v>
                </c:pt>
                <c:pt idx="27">
                  <c:v>0.97570000000000001</c:v>
                </c:pt>
                <c:pt idx="28">
                  <c:v>0.98019999999999996</c:v>
                </c:pt>
                <c:pt idx="29">
                  <c:v>0.9899</c:v>
                </c:pt>
                <c:pt idx="30">
                  <c:v>0.99180000000000001</c:v>
                </c:pt>
                <c:pt idx="31">
                  <c:v>0.99870000000000003</c:v>
                </c:pt>
                <c:pt idx="32">
                  <c:v>0.99919999999999998</c:v>
                </c:pt>
                <c:pt idx="33">
                  <c:v>1.0004</c:v>
                </c:pt>
                <c:pt idx="34">
                  <c:v>1.0005999999999999</c:v>
                </c:pt>
                <c:pt idx="35">
                  <c:v>1.0037</c:v>
                </c:pt>
                <c:pt idx="36">
                  <c:v>1.0076000000000001</c:v>
                </c:pt>
                <c:pt idx="37">
                  <c:v>1.0087999999999999</c:v>
                </c:pt>
                <c:pt idx="38">
                  <c:v>1.0091000000000001</c:v>
                </c:pt>
                <c:pt idx="39">
                  <c:v>1.0119</c:v>
                </c:pt>
                <c:pt idx="40">
                  <c:v>1.0186999999999999</c:v>
                </c:pt>
                <c:pt idx="41">
                  <c:v>1.0263</c:v>
                </c:pt>
                <c:pt idx="42">
                  <c:v>1.0297000000000001</c:v>
                </c:pt>
                <c:pt idx="43">
                  <c:v>1.0313000000000001</c:v>
                </c:pt>
                <c:pt idx="44">
                  <c:v>1.0379</c:v>
                </c:pt>
                <c:pt idx="45">
                  <c:v>1.0383</c:v>
                </c:pt>
                <c:pt idx="46">
                  <c:v>1.0392999999999999</c:v>
                </c:pt>
                <c:pt idx="47">
                  <c:v>1.0456000000000001</c:v>
                </c:pt>
                <c:pt idx="48">
                  <c:v>1.0468999999999999</c:v>
                </c:pt>
                <c:pt idx="49">
                  <c:v>1.0528</c:v>
                </c:pt>
                <c:pt idx="50">
                  <c:v>1.0572999999999999</c:v>
                </c:pt>
                <c:pt idx="51">
                  <c:v>1.0597000000000001</c:v>
                </c:pt>
                <c:pt idx="52">
                  <c:v>1.0604</c:v>
                </c:pt>
                <c:pt idx="53">
                  <c:v>1.0641</c:v>
                </c:pt>
                <c:pt idx="54">
                  <c:v>1.0692999999999999</c:v>
                </c:pt>
                <c:pt idx="55">
                  <c:v>1.0720000000000001</c:v>
                </c:pt>
                <c:pt idx="56">
                  <c:v>1.0720000000000001</c:v>
                </c:pt>
                <c:pt idx="57">
                  <c:v>1.0723</c:v>
                </c:pt>
                <c:pt idx="58">
                  <c:v>1.0744</c:v>
                </c:pt>
                <c:pt idx="59">
                  <c:v>1.0789</c:v>
                </c:pt>
                <c:pt idx="60">
                  <c:v>1.0815999999999999</c:v>
                </c:pt>
                <c:pt idx="61">
                  <c:v>1.0854999999999999</c:v>
                </c:pt>
                <c:pt idx="62">
                  <c:v>1.0858000000000001</c:v>
                </c:pt>
                <c:pt idx="63">
                  <c:v>1.0936999999999999</c:v>
                </c:pt>
                <c:pt idx="64">
                  <c:v>1.0986</c:v>
                </c:pt>
                <c:pt idx="65">
                  <c:v>1.1008</c:v>
                </c:pt>
                <c:pt idx="66">
                  <c:v>1.1015999999999999</c:v>
                </c:pt>
                <c:pt idx="67">
                  <c:v>1.1032999999999999</c:v>
                </c:pt>
                <c:pt idx="68">
                  <c:v>1.1033999999999999</c:v>
                </c:pt>
                <c:pt idx="69">
                  <c:v>1.1056999999999999</c:v>
                </c:pt>
                <c:pt idx="70">
                  <c:v>1.1093</c:v>
                </c:pt>
                <c:pt idx="71">
                  <c:v>1.1154999999999999</c:v>
                </c:pt>
                <c:pt idx="72">
                  <c:v>1.1157999999999999</c:v>
                </c:pt>
                <c:pt idx="73">
                  <c:v>1.1201000000000001</c:v>
                </c:pt>
                <c:pt idx="74">
                  <c:v>1.1204000000000001</c:v>
                </c:pt>
                <c:pt idx="75">
                  <c:v>1.1347</c:v>
                </c:pt>
                <c:pt idx="76">
                  <c:v>1.1385000000000001</c:v>
                </c:pt>
                <c:pt idx="77">
                  <c:v>1.1479999999999999</c:v>
                </c:pt>
                <c:pt idx="78">
                  <c:v>1.149</c:v>
                </c:pt>
                <c:pt idx="79">
                  <c:v>1.1596</c:v>
                </c:pt>
                <c:pt idx="80">
                  <c:v>1.1597</c:v>
                </c:pt>
                <c:pt idx="81">
                  <c:v>1.1604000000000001</c:v>
                </c:pt>
                <c:pt idx="82">
                  <c:v>1.1605000000000001</c:v>
                </c:pt>
                <c:pt idx="83">
                  <c:v>1.1614</c:v>
                </c:pt>
                <c:pt idx="84">
                  <c:v>1.1677999999999999</c:v>
                </c:pt>
                <c:pt idx="85">
                  <c:v>1.1702999999999999</c:v>
                </c:pt>
                <c:pt idx="86">
                  <c:v>1.1768000000000001</c:v>
                </c:pt>
                <c:pt idx="87">
                  <c:v>1.1811</c:v>
                </c:pt>
                <c:pt idx="88">
                  <c:v>1.1851</c:v>
                </c:pt>
                <c:pt idx="89">
                  <c:v>1.1865000000000001</c:v>
                </c:pt>
                <c:pt idx="90">
                  <c:v>1.2027000000000001</c:v>
                </c:pt>
                <c:pt idx="91">
                  <c:v>1.2028000000000001</c:v>
                </c:pt>
                <c:pt idx="92">
                  <c:v>1.2042999999999999</c:v>
                </c:pt>
                <c:pt idx="93">
                  <c:v>1.2090000000000001</c:v>
                </c:pt>
                <c:pt idx="94">
                  <c:v>1.2104999999999999</c:v>
                </c:pt>
                <c:pt idx="95">
                  <c:v>1.2161999999999999</c:v>
                </c:pt>
                <c:pt idx="96">
                  <c:v>1.2226999999999999</c:v>
                </c:pt>
                <c:pt idx="97">
                  <c:v>1.2244999999999999</c:v>
                </c:pt>
                <c:pt idx="98">
                  <c:v>1.228</c:v>
                </c:pt>
                <c:pt idx="99">
                  <c:v>1.2477</c:v>
                </c:pt>
                <c:pt idx="100">
                  <c:v>1.2482</c:v>
                </c:pt>
                <c:pt idx="101">
                  <c:v>1.2591000000000001</c:v>
                </c:pt>
                <c:pt idx="102">
                  <c:v>1.2667999999999999</c:v>
                </c:pt>
                <c:pt idx="103">
                  <c:v>1.2676000000000001</c:v>
                </c:pt>
                <c:pt idx="104">
                  <c:v>1.2678</c:v>
                </c:pt>
                <c:pt idx="105">
                  <c:v>1.2864</c:v>
                </c:pt>
                <c:pt idx="106">
                  <c:v>1.2895000000000001</c:v>
                </c:pt>
                <c:pt idx="107">
                  <c:v>1.2937000000000001</c:v>
                </c:pt>
                <c:pt idx="108">
                  <c:v>1.2966</c:v>
                </c:pt>
                <c:pt idx="109">
                  <c:v>1.3005</c:v>
                </c:pt>
                <c:pt idx="110">
                  <c:v>1.3058000000000001</c:v>
                </c:pt>
                <c:pt idx="111">
                  <c:v>1.3129999999999999</c:v>
                </c:pt>
                <c:pt idx="112">
                  <c:v>1.3198000000000001</c:v>
                </c:pt>
                <c:pt idx="113">
                  <c:v>1.3434999999999999</c:v>
                </c:pt>
                <c:pt idx="114">
                  <c:v>1.3569</c:v>
                </c:pt>
                <c:pt idx="115">
                  <c:v>1.3592</c:v>
                </c:pt>
                <c:pt idx="116">
                  <c:v>1.3682000000000001</c:v>
                </c:pt>
                <c:pt idx="117">
                  <c:v>1.3725000000000001</c:v>
                </c:pt>
                <c:pt idx="118">
                  <c:v>1.3744000000000001</c:v>
                </c:pt>
                <c:pt idx="119">
                  <c:v>1.3789</c:v>
                </c:pt>
                <c:pt idx="120">
                  <c:v>1.3821000000000001</c:v>
                </c:pt>
                <c:pt idx="121">
                  <c:v>1.3844000000000001</c:v>
                </c:pt>
                <c:pt idx="122">
                  <c:v>1.4088000000000001</c:v>
                </c:pt>
                <c:pt idx="123">
                  <c:v>1.4317</c:v>
                </c:pt>
                <c:pt idx="124">
                  <c:v>1.4384999999999999</c:v>
                </c:pt>
                <c:pt idx="125">
                  <c:v>1.4486000000000001</c:v>
                </c:pt>
                <c:pt idx="126">
                  <c:v>1.4684999999999999</c:v>
                </c:pt>
                <c:pt idx="127">
                  <c:v>1.4804999999999999</c:v>
                </c:pt>
                <c:pt idx="128">
                  <c:v>1.4871000000000001</c:v>
                </c:pt>
                <c:pt idx="129">
                  <c:v>1.4928999999999999</c:v>
                </c:pt>
                <c:pt idx="130">
                  <c:v>1.5016</c:v>
                </c:pt>
                <c:pt idx="131">
                  <c:v>1.5025999999999999</c:v>
                </c:pt>
                <c:pt idx="132">
                  <c:v>1.5344</c:v>
                </c:pt>
                <c:pt idx="133">
                  <c:v>1.5439000000000001</c:v>
                </c:pt>
                <c:pt idx="134">
                  <c:v>1.5485</c:v>
                </c:pt>
                <c:pt idx="135">
                  <c:v>1.5538000000000001</c:v>
                </c:pt>
                <c:pt idx="136">
                  <c:v>1.5558000000000001</c:v>
                </c:pt>
                <c:pt idx="137">
                  <c:v>1.5943000000000001</c:v>
                </c:pt>
                <c:pt idx="138">
                  <c:v>1.5947</c:v>
                </c:pt>
                <c:pt idx="139">
                  <c:v>1.6111</c:v>
                </c:pt>
                <c:pt idx="140">
                  <c:v>1.6152</c:v>
                </c:pt>
                <c:pt idx="141">
                  <c:v>1.6227</c:v>
                </c:pt>
                <c:pt idx="142">
                  <c:v>1.641</c:v>
                </c:pt>
                <c:pt idx="143">
                  <c:v>1.651</c:v>
                </c:pt>
                <c:pt idx="144">
                  <c:v>1.6820999999999999</c:v>
                </c:pt>
                <c:pt idx="145">
                  <c:v>1.7557</c:v>
                </c:pt>
                <c:pt idx="146">
                  <c:v>1.76</c:v>
                </c:pt>
                <c:pt idx="147">
                  <c:v>1.7684</c:v>
                </c:pt>
                <c:pt idx="148">
                  <c:v>1.9180999999999999</c:v>
                </c:pt>
                <c:pt idx="149">
                  <c:v>2.1876000000000002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C2E-47C9-B86C-FBEE3A4B29A8}"/>
            </c:ext>
          </c:extLst>
        </c:ser>
        <c:ser>
          <c:idx val="3"/>
          <c:order val="3"/>
          <c:tx>
            <c:strRef>
              <c:f>'4core'!$E$1</c:f>
              <c:strCache>
                <c:ptCount val="1"/>
                <c:pt idx="0">
                  <c:v>Berti On-commit + SUF (Secure cache system)</c:v>
                </c:pt>
              </c:strCache>
            </c:strRef>
          </c:tx>
          <c:spPr>
            <a:ln w="19050">
              <a:solidFill>
                <a:srgbClr val="757575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'4core'!$E$2:$E$151</c:f>
              <c:numCache>
                <c:formatCode>General</c:formatCode>
                <c:ptCount val="150"/>
                <c:pt idx="0">
                  <c:v>0.67079999999999995</c:v>
                </c:pt>
                <c:pt idx="1">
                  <c:v>0.70169999999999999</c:v>
                </c:pt>
                <c:pt idx="2">
                  <c:v>0.78900000000000003</c:v>
                </c:pt>
                <c:pt idx="3">
                  <c:v>0.80430000000000001</c:v>
                </c:pt>
                <c:pt idx="4">
                  <c:v>0.8337</c:v>
                </c:pt>
                <c:pt idx="5">
                  <c:v>0.83520000000000005</c:v>
                </c:pt>
                <c:pt idx="6">
                  <c:v>0.83550000000000002</c:v>
                </c:pt>
                <c:pt idx="7">
                  <c:v>0.83599999999999997</c:v>
                </c:pt>
                <c:pt idx="8">
                  <c:v>0.85560000000000003</c:v>
                </c:pt>
                <c:pt idx="9">
                  <c:v>0.8569</c:v>
                </c:pt>
                <c:pt idx="10">
                  <c:v>0.86719999999999997</c:v>
                </c:pt>
                <c:pt idx="11">
                  <c:v>0.88070000000000004</c:v>
                </c:pt>
                <c:pt idx="12">
                  <c:v>0.88500000000000001</c:v>
                </c:pt>
                <c:pt idx="13">
                  <c:v>0.90159999999999996</c:v>
                </c:pt>
                <c:pt idx="14">
                  <c:v>0.9052</c:v>
                </c:pt>
                <c:pt idx="15">
                  <c:v>0.90549999999999997</c:v>
                </c:pt>
                <c:pt idx="16">
                  <c:v>0.90949999999999998</c:v>
                </c:pt>
                <c:pt idx="17">
                  <c:v>0.91110000000000002</c:v>
                </c:pt>
                <c:pt idx="18">
                  <c:v>0.91449999999999998</c:v>
                </c:pt>
                <c:pt idx="19">
                  <c:v>0.92210000000000003</c:v>
                </c:pt>
                <c:pt idx="20">
                  <c:v>0.92420000000000002</c:v>
                </c:pt>
                <c:pt idx="21">
                  <c:v>0.92449999999999999</c:v>
                </c:pt>
                <c:pt idx="22">
                  <c:v>0.92769999999999997</c:v>
                </c:pt>
                <c:pt idx="23">
                  <c:v>0.92959999999999998</c:v>
                </c:pt>
                <c:pt idx="24">
                  <c:v>0.93100000000000005</c:v>
                </c:pt>
                <c:pt idx="25">
                  <c:v>0.93840000000000001</c:v>
                </c:pt>
                <c:pt idx="26">
                  <c:v>0.94110000000000005</c:v>
                </c:pt>
                <c:pt idx="27">
                  <c:v>0.94199999999999995</c:v>
                </c:pt>
                <c:pt idx="28">
                  <c:v>0.94210000000000005</c:v>
                </c:pt>
                <c:pt idx="29">
                  <c:v>0.94230000000000003</c:v>
                </c:pt>
                <c:pt idx="30">
                  <c:v>0.94259999999999999</c:v>
                </c:pt>
                <c:pt idx="31">
                  <c:v>0.94750000000000001</c:v>
                </c:pt>
                <c:pt idx="32">
                  <c:v>0.94850000000000001</c:v>
                </c:pt>
                <c:pt idx="33">
                  <c:v>0.95</c:v>
                </c:pt>
                <c:pt idx="34">
                  <c:v>0.96209999999999996</c:v>
                </c:pt>
                <c:pt idx="35">
                  <c:v>0.96319999999999995</c:v>
                </c:pt>
                <c:pt idx="36">
                  <c:v>0.96689999999999998</c:v>
                </c:pt>
                <c:pt idx="37">
                  <c:v>0.97989999999999999</c:v>
                </c:pt>
                <c:pt idx="38">
                  <c:v>0.98709999999999998</c:v>
                </c:pt>
                <c:pt idx="39">
                  <c:v>0.98809999999999998</c:v>
                </c:pt>
                <c:pt idx="40">
                  <c:v>0.99180000000000001</c:v>
                </c:pt>
                <c:pt idx="41">
                  <c:v>0.99660000000000004</c:v>
                </c:pt>
                <c:pt idx="42">
                  <c:v>1.0005999999999999</c:v>
                </c:pt>
                <c:pt idx="43">
                  <c:v>1.0021</c:v>
                </c:pt>
                <c:pt idx="44">
                  <c:v>1.0026999999999999</c:v>
                </c:pt>
                <c:pt idx="45">
                  <c:v>1.0045999999999999</c:v>
                </c:pt>
                <c:pt idx="46">
                  <c:v>1.0048999999999999</c:v>
                </c:pt>
                <c:pt idx="47">
                  <c:v>1.0049999999999999</c:v>
                </c:pt>
                <c:pt idx="48">
                  <c:v>1.0143</c:v>
                </c:pt>
                <c:pt idx="49">
                  <c:v>1.0185999999999999</c:v>
                </c:pt>
                <c:pt idx="50">
                  <c:v>1.0193000000000001</c:v>
                </c:pt>
                <c:pt idx="51">
                  <c:v>1.0210999999999999</c:v>
                </c:pt>
                <c:pt idx="52">
                  <c:v>1.0269999999999999</c:v>
                </c:pt>
                <c:pt idx="53">
                  <c:v>1.0287999999999999</c:v>
                </c:pt>
                <c:pt idx="54">
                  <c:v>1.0296000000000001</c:v>
                </c:pt>
                <c:pt idx="55">
                  <c:v>1.0390999999999999</c:v>
                </c:pt>
                <c:pt idx="56">
                  <c:v>1.0408999999999999</c:v>
                </c:pt>
                <c:pt idx="57">
                  <c:v>1.0425</c:v>
                </c:pt>
                <c:pt idx="58">
                  <c:v>1.0444</c:v>
                </c:pt>
                <c:pt idx="59">
                  <c:v>1.0446</c:v>
                </c:pt>
                <c:pt idx="60">
                  <c:v>1.0491999999999999</c:v>
                </c:pt>
                <c:pt idx="61">
                  <c:v>1.0516000000000001</c:v>
                </c:pt>
                <c:pt idx="62">
                  <c:v>1.0542</c:v>
                </c:pt>
                <c:pt idx="63">
                  <c:v>1.0564</c:v>
                </c:pt>
                <c:pt idx="64">
                  <c:v>1.0589999999999999</c:v>
                </c:pt>
                <c:pt idx="65">
                  <c:v>1.0641</c:v>
                </c:pt>
                <c:pt idx="66">
                  <c:v>1.0648</c:v>
                </c:pt>
                <c:pt idx="67">
                  <c:v>1.0682</c:v>
                </c:pt>
                <c:pt idx="68">
                  <c:v>1.0795999999999999</c:v>
                </c:pt>
                <c:pt idx="69">
                  <c:v>1.0810999999999999</c:v>
                </c:pt>
                <c:pt idx="70">
                  <c:v>1.0857000000000001</c:v>
                </c:pt>
                <c:pt idx="71">
                  <c:v>1.0871</c:v>
                </c:pt>
                <c:pt idx="72">
                  <c:v>1.0871</c:v>
                </c:pt>
                <c:pt idx="73">
                  <c:v>1.0999000000000001</c:v>
                </c:pt>
                <c:pt idx="74">
                  <c:v>1.1023000000000001</c:v>
                </c:pt>
                <c:pt idx="75">
                  <c:v>1.1114999999999999</c:v>
                </c:pt>
                <c:pt idx="76">
                  <c:v>1.1126</c:v>
                </c:pt>
                <c:pt idx="77">
                  <c:v>1.1133</c:v>
                </c:pt>
                <c:pt idx="78">
                  <c:v>1.1136999999999999</c:v>
                </c:pt>
                <c:pt idx="79">
                  <c:v>1.1212</c:v>
                </c:pt>
                <c:pt idx="80">
                  <c:v>1.1242000000000001</c:v>
                </c:pt>
                <c:pt idx="81">
                  <c:v>1.1319999999999999</c:v>
                </c:pt>
                <c:pt idx="82">
                  <c:v>1.1326000000000001</c:v>
                </c:pt>
                <c:pt idx="83">
                  <c:v>1.1353</c:v>
                </c:pt>
                <c:pt idx="84">
                  <c:v>1.1378999999999999</c:v>
                </c:pt>
                <c:pt idx="85">
                  <c:v>1.1391</c:v>
                </c:pt>
                <c:pt idx="86">
                  <c:v>1.1417999999999999</c:v>
                </c:pt>
                <c:pt idx="87">
                  <c:v>1.1457999999999999</c:v>
                </c:pt>
                <c:pt idx="88">
                  <c:v>1.1460999999999999</c:v>
                </c:pt>
                <c:pt idx="89">
                  <c:v>1.1515</c:v>
                </c:pt>
                <c:pt idx="90">
                  <c:v>1.1541999999999999</c:v>
                </c:pt>
                <c:pt idx="91">
                  <c:v>1.1551</c:v>
                </c:pt>
                <c:pt idx="92">
                  <c:v>1.1551</c:v>
                </c:pt>
                <c:pt idx="93">
                  <c:v>1.171</c:v>
                </c:pt>
                <c:pt idx="94">
                  <c:v>1.1729000000000001</c:v>
                </c:pt>
                <c:pt idx="95">
                  <c:v>1.1774</c:v>
                </c:pt>
                <c:pt idx="96">
                  <c:v>1.1825000000000001</c:v>
                </c:pt>
                <c:pt idx="97">
                  <c:v>1.1853</c:v>
                </c:pt>
                <c:pt idx="98">
                  <c:v>1.1908000000000001</c:v>
                </c:pt>
                <c:pt idx="99">
                  <c:v>1.1930000000000001</c:v>
                </c:pt>
                <c:pt idx="100">
                  <c:v>1.1995</c:v>
                </c:pt>
                <c:pt idx="101">
                  <c:v>1.2025999999999999</c:v>
                </c:pt>
                <c:pt idx="102">
                  <c:v>1.2060999999999999</c:v>
                </c:pt>
                <c:pt idx="103">
                  <c:v>1.2087000000000001</c:v>
                </c:pt>
                <c:pt idx="104">
                  <c:v>1.2351000000000001</c:v>
                </c:pt>
                <c:pt idx="105">
                  <c:v>1.2464999999999999</c:v>
                </c:pt>
                <c:pt idx="106">
                  <c:v>1.2475000000000001</c:v>
                </c:pt>
                <c:pt idx="107">
                  <c:v>1.2514000000000001</c:v>
                </c:pt>
                <c:pt idx="108">
                  <c:v>1.2801</c:v>
                </c:pt>
                <c:pt idx="109">
                  <c:v>1.2808999999999999</c:v>
                </c:pt>
                <c:pt idx="110">
                  <c:v>1.2889999999999999</c:v>
                </c:pt>
                <c:pt idx="111">
                  <c:v>1.2892999999999999</c:v>
                </c:pt>
                <c:pt idx="112">
                  <c:v>1.2908999999999999</c:v>
                </c:pt>
                <c:pt idx="113">
                  <c:v>1.2970999999999999</c:v>
                </c:pt>
                <c:pt idx="114">
                  <c:v>1.3047</c:v>
                </c:pt>
                <c:pt idx="115">
                  <c:v>1.3090999999999999</c:v>
                </c:pt>
                <c:pt idx="116">
                  <c:v>1.3162</c:v>
                </c:pt>
                <c:pt idx="117">
                  <c:v>1.3186</c:v>
                </c:pt>
                <c:pt idx="118">
                  <c:v>1.3382000000000001</c:v>
                </c:pt>
                <c:pt idx="119">
                  <c:v>1.3384</c:v>
                </c:pt>
                <c:pt idx="120">
                  <c:v>1.3403</c:v>
                </c:pt>
                <c:pt idx="121">
                  <c:v>1.3535999999999999</c:v>
                </c:pt>
                <c:pt idx="122">
                  <c:v>1.3581000000000001</c:v>
                </c:pt>
                <c:pt idx="123">
                  <c:v>1.3731</c:v>
                </c:pt>
                <c:pt idx="124">
                  <c:v>1.3791</c:v>
                </c:pt>
                <c:pt idx="125">
                  <c:v>1.3926000000000001</c:v>
                </c:pt>
                <c:pt idx="126">
                  <c:v>1.405</c:v>
                </c:pt>
                <c:pt idx="127">
                  <c:v>1.4225000000000001</c:v>
                </c:pt>
                <c:pt idx="128">
                  <c:v>1.4337</c:v>
                </c:pt>
                <c:pt idx="129">
                  <c:v>1.4353</c:v>
                </c:pt>
                <c:pt idx="130">
                  <c:v>1.4375</c:v>
                </c:pt>
                <c:pt idx="131">
                  <c:v>1.454</c:v>
                </c:pt>
                <c:pt idx="132">
                  <c:v>1.4558</c:v>
                </c:pt>
                <c:pt idx="133">
                  <c:v>1.4597</c:v>
                </c:pt>
                <c:pt idx="134">
                  <c:v>1.4618</c:v>
                </c:pt>
                <c:pt idx="135">
                  <c:v>1.4663999999999999</c:v>
                </c:pt>
                <c:pt idx="136">
                  <c:v>1.4802999999999999</c:v>
                </c:pt>
                <c:pt idx="137">
                  <c:v>1.4974000000000001</c:v>
                </c:pt>
                <c:pt idx="138">
                  <c:v>1.5077</c:v>
                </c:pt>
                <c:pt idx="139">
                  <c:v>1.5247999999999999</c:v>
                </c:pt>
                <c:pt idx="140">
                  <c:v>1.5306999999999999</c:v>
                </c:pt>
                <c:pt idx="141">
                  <c:v>1.5447</c:v>
                </c:pt>
                <c:pt idx="142">
                  <c:v>1.5496000000000001</c:v>
                </c:pt>
                <c:pt idx="143">
                  <c:v>1.5732999999999999</c:v>
                </c:pt>
                <c:pt idx="144">
                  <c:v>1.6013999999999999</c:v>
                </c:pt>
                <c:pt idx="145">
                  <c:v>1.6025</c:v>
                </c:pt>
                <c:pt idx="146">
                  <c:v>1.6115999999999999</c:v>
                </c:pt>
                <c:pt idx="147">
                  <c:v>1.6532</c:v>
                </c:pt>
                <c:pt idx="148">
                  <c:v>1.9051</c:v>
                </c:pt>
                <c:pt idx="149">
                  <c:v>2.1640999999999999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2E-47C9-B86C-FBEE3A4B29A8}"/>
            </c:ext>
          </c:extLst>
        </c:ser>
        <c:ser>
          <c:idx val="4"/>
          <c:order val="4"/>
          <c:tx>
            <c:strRef>
              <c:f>'4core'!$B$1</c:f>
              <c:strCache>
                <c:ptCount val="1"/>
                <c:pt idx="0">
                  <c:v>TSB</c:v>
                </c:pt>
              </c:strCache>
            </c:strRef>
          </c:tx>
          <c:spPr>
            <a:ln w="19050">
              <a:solidFill>
                <a:srgbClr val="0070C0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'4core'!$B$2:$B$151</c:f>
              <c:numCache>
                <c:formatCode>General</c:formatCode>
                <c:ptCount val="150"/>
                <c:pt idx="0">
                  <c:v>0.55459999999999998</c:v>
                </c:pt>
                <c:pt idx="1">
                  <c:v>0.59099999999999997</c:v>
                </c:pt>
                <c:pt idx="2">
                  <c:v>0.59470000000000001</c:v>
                </c:pt>
                <c:pt idx="3">
                  <c:v>0.59599999999999997</c:v>
                </c:pt>
                <c:pt idx="4">
                  <c:v>0.59750000000000003</c:v>
                </c:pt>
                <c:pt idx="5">
                  <c:v>0.60970000000000002</c:v>
                </c:pt>
                <c:pt idx="6">
                  <c:v>0.62770000000000004</c:v>
                </c:pt>
                <c:pt idx="7">
                  <c:v>0.63290000000000002</c:v>
                </c:pt>
                <c:pt idx="8">
                  <c:v>0.63429999999999997</c:v>
                </c:pt>
                <c:pt idx="9">
                  <c:v>0.6421</c:v>
                </c:pt>
                <c:pt idx="10">
                  <c:v>0.64219999999999999</c:v>
                </c:pt>
                <c:pt idx="11">
                  <c:v>0.68859999999999999</c:v>
                </c:pt>
                <c:pt idx="12">
                  <c:v>0.7087</c:v>
                </c:pt>
                <c:pt idx="13">
                  <c:v>0.71030000000000004</c:v>
                </c:pt>
                <c:pt idx="14">
                  <c:v>0.71299999999999997</c:v>
                </c:pt>
                <c:pt idx="15">
                  <c:v>0.71319999999999995</c:v>
                </c:pt>
                <c:pt idx="16">
                  <c:v>0.72150000000000003</c:v>
                </c:pt>
                <c:pt idx="17">
                  <c:v>0.72389999999999999</c:v>
                </c:pt>
                <c:pt idx="18">
                  <c:v>0.73709999999999998</c:v>
                </c:pt>
                <c:pt idx="19">
                  <c:v>0.74409999999999998</c:v>
                </c:pt>
                <c:pt idx="20">
                  <c:v>0.75690000000000002</c:v>
                </c:pt>
                <c:pt idx="21">
                  <c:v>0.75739999999999996</c:v>
                </c:pt>
                <c:pt idx="22">
                  <c:v>0.76529999999999998</c:v>
                </c:pt>
                <c:pt idx="23">
                  <c:v>0.77549999999999997</c:v>
                </c:pt>
                <c:pt idx="24">
                  <c:v>0.78569999999999995</c:v>
                </c:pt>
                <c:pt idx="25">
                  <c:v>0.79359999999999997</c:v>
                </c:pt>
                <c:pt idx="26">
                  <c:v>0.79810000000000003</c:v>
                </c:pt>
                <c:pt idx="27">
                  <c:v>0.79810000000000003</c:v>
                </c:pt>
                <c:pt idx="28">
                  <c:v>0.80710000000000004</c:v>
                </c:pt>
                <c:pt idx="29">
                  <c:v>0.80740000000000001</c:v>
                </c:pt>
                <c:pt idx="30">
                  <c:v>0.81010000000000004</c:v>
                </c:pt>
                <c:pt idx="31">
                  <c:v>0.81240000000000001</c:v>
                </c:pt>
                <c:pt idx="32">
                  <c:v>0.82179999999999997</c:v>
                </c:pt>
                <c:pt idx="33">
                  <c:v>0.82279999999999998</c:v>
                </c:pt>
                <c:pt idx="34">
                  <c:v>0.82550000000000001</c:v>
                </c:pt>
                <c:pt idx="35">
                  <c:v>0.82630000000000003</c:v>
                </c:pt>
                <c:pt idx="36">
                  <c:v>0.83189999999999997</c:v>
                </c:pt>
                <c:pt idx="37">
                  <c:v>0.84030000000000005</c:v>
                </c:pt>
                <c:pt idx="38">
                  <c:v>0.84360000000000002</c:v>
                </c:pt>
                <c:pt idx="39">
                  <c:v>0.8478</c:v>
                </c:pt>
                <c:pt idx="40">
                  <c:v>0.84970000000000001</c:v>
                </c:pt>
                <c:pt idx="41">
                  <c:v>0.85260000000000002</c:v>
                </c:pt>
                <c:pt idx="42">
                  <c:v>0.85429999999999995</c:v>
                </c:pt>
                <c:pt idx="43">
                  <c:v>0.85470000000000002</c:v>
                </c:pt>
                <c:pt idx="44">
                  <c:v>0.85619999999999996</c:v>
                </c:pt>
                <c:pt idx="45">
                  <c:v>0.85729999999999995</c:v>
                </c:pt>
                <c:pt idx="46">
                  <c:v>0.86109999999999998</c:v>
                </c:pt>
                <c:pt idx="47">
                  <c:v>0.86140000000000005</c:v>
                </c:pt>
                <c:pt idx="48">
                  <c:v>0.86339999999999995</c:v>
                </c:pt>
                <c:pt idx="49">
                  <c:v>0.86380000000000001</c:v>
                </c:pt>
                <c:pt idx="50">
                  <c:v>0.86499999999999999</c:v>
                </c:pt>
                <c:pt idx="51">
                  <c:v>0.87170000000000003</c:v>
                </c:pt>
                <c:pt idx="52">
                  <c:v>0.873</c:v>
                </c:pt>
                <c:pt idx="53">
                  <c:v>0.873</c:v>
                </c:pt>
                <c:pt idx="54">
                  <c:v>0.87439999999999996</c:v>
                </c:pt>
                <c:pt idx="55">
                  <c:v>0.87880000000000003</c:v>
                </c:pt>
                <c:pt idx="56">
                  <c:v>0.88</c:v>
                </c:pt>
                <c:pt idx="57">
                  <c:v>0.88180000000000003</c:v>
                </c:pt>
                <c:pt idx="58">
                  <c:v>0.88880000000000003</c:v>
                </c:pt>
                <c:pt idx="59">
                  <c:v>0.89459999999999995</c:v>
                </c:pt>
                <c:pt idx="60">
                  <c:v>0.90369999999999995</c:v>
                </c:pt>
                <c:pt idx="61">
                  <c:v>0.90390000000000004</c:v>
                </c:pt>
                <c:pt idx="62">
                  <c:v>0.90710000000000002</c:v>
                </c:pt>
                <c:pt idx="63">
                  <c:v>0.91090000000000004</c:v>
                </c:pt>
                <c:pt idx="64">
                  <c:v>0.91539999999999999</c:v>
                </c:pt>
                <c:pt idx="65">
                  <c:v>0.91620000000000001</c:v>
                </c:pt>
                <c:pt idx="66">
                  <c:v>0.91700000000000004</c:v>
                </c:pt>
                <c:pt idx="67">
                  <c:v>0.91879999999999995</c:v>
                </c:pt>
                <c:pt idx="68">
                  <c:v>0.92420000000000002</c:v>
                </c:pt>
                <c:pt idx="69">
                  <c:v>0.92559999999999998</c:v>
                </c:pt>
                <c:pt idx="70">
                  <c:v>0.92669999999999997</c:v>
                </c:pt>
                <c:pt idx="71">
                  <c:v>0.92859999999999998</c:v>
                </c:pt>
                <c:pt idx="72">
                  <c:v>0.93769999999999998</c:v>
                </c:pt>
                <c:pt idx="73">
                  <c:v>0.93859999999999999</c:v>
                </c:pt>
                <c:pt idx="74">
                  <c:v>0.94230000000000003</c:v>
                </c:pt>
                <c:pt idx="75">
                  <c:v>0.94940000000000002</c:v>
                </c:pt>
                <c:pt idx="76">
                  <c:v>0.95020000000000004</c:v>
                </c:pt>
                <c:pt idx="77">
                  <c:v>0.95279999999999998</c:v>
                </c:pt>
                <c:pt idx="78">
                  <c:v>0.95540000000000003</c:v>
                </c:pt>
                <c:pt idx="79">
                  <c:v>0.96030000000000004</c:v>
                </c:pt>
                <c:pt idx="80">
                  <c:v>0.96150000000000002</c:v>
                </c:pt>
                <c:pt idx="81">
                  <c:v>0.96299999999999997</c:v>
                </c:pt>
                <c:pt idx="82">
                  <c:v>0.96340000000000003</c:v>
                </c:pt>
                <c:pt idx="83">
                  <c:v>0.96730000000000005</c:v>
                </c:pt>
                <c:pt idx="84">
                  <c:v>0.96850000000000003</c:v>
                </c:pt>
                <c:pt idx="85">
                  <c:v>0.97470000000000001</c:v>
                </c:pt>
                <c:pt idx="86">
                  <c:v>0.97799999999999998</c:v>
                </c:pt>
                <c:pt idx="87">
                  <c:v>0.98670000000000002</c:v>
                </c:pt>
                <c:pt idx="88">
                  <c:v>0.99209999999999998</c:v>
                </c:pt>
                <c:pt idx="89">
                  <c:v>0.99270000000000003</c:v>
                </c:pt>
                <c:pt idx="90">
                  <c:v>0.99909999999999999</c:v>
                </c:pt>
                <c:pt idx="91">
                  <c:v>0.99970000000000003</c:v>
                </c:pt>
                <c:pt idx="92">
                  <c:v>1.0025999999999999</c:v>
                </c:pt>
                <c:pt idx="93">
                  <c:v>1.0113000000000001</c:v>
                </c:pt>
                <c:pt idx="94">
                  <c:v>1.0117</c:v>
                </c:pt>
                <c:pt idx="95">
                  <c:v>1.0277000000000001</c:v>
                </c:pt>
                <c:pt idx="96">
                  <c:v>1.028</c:v>
                </c:pt>
                <c:pt idx="97">
                  <c:v>1.0286</c:v>
                </c:pt>
                <c:pt idx="98">
                  <c:v>1.0318000000000001</c:v>
                </c:pt>
                <c:pt idx="99">
                  <c:v>1.0387999999999999</c:v>
                </c:pt>
                <c:pt idx="100">
                  <c:v>1.0405</c:v>
                </c:pt>
                <c:pt idx="101">
                  <c:v>1.0458000000000001</c:v>
                </c:pt>
                <c:pt idx="102">
                  <c:v>1.046</c:v>
                </c:pt>
                <c:pt idx="103">
                  <c:v>1.0471999999999999</c:v>
                </c:pt>
                <c:pt idx="104">
                  <c:v>1.0496000000000001</c:v>
                </c:pt>
                <c:pt idx="105">
                  <c:v>1.0556000000000001</c:v>
                </c:pt>
                <c:pt idx="106">
                  <c:v>1.0702</c:v>
                </c:pt>
                <c:pt idx="107">
                  <c:v>1.0711999999999999</c:v>
                </c:pt>
                <c:pt idx="108">
                  <c:v>1.0722</c:v>
                </c:pt>
                <c:pt idx="109">
                  <c:v>1.0747</c:v>
                </c:pt>
                <c:pt idx="110">
                  <c:v>1.0757000000000001</c:v>
                </c:pt>
                <c:pt idx="111">
                  <c:v>1.079</c:v>
                </c:pt>
                <c:pt idx="112">
                  <c:v>1.0804</c:v>
                </c:pt>
                <c:pt idx="113">
                  <c:v>1.0873999999999999</c:v>
                </c:pt>
                <c:pt idx="114">
                  <c:v>1.0938000000000001</c:v>
                </c:pt>
                <c:pt idx="115">
                  <c:v>1.0952999999999999</c:v>
                </c:pt>
                <c:pt idx="116">
                  <c:v>1.0995999999999999</c:v>
                </c:pt>
                <c:pt idx="117">
                  <c:v>1.1077999999999999</c:v>
                </c:pt>
                <c:pt idx="118">
                  <c:v>1.1093</c:v>
                </c:pt>
                <c:pt idx="119">
                  <c:v>1.1317999999999999</c:v>
                </c:pt>
                <c:pt idx="120">
                  <c:v>1.1333</c:v>
                </c:pt>
                <c:pt idx="121">
                  <c:v>1.1364000000000001</c:v>
                </c:pt>
                <c:pt idx="122">
                  <c:v>1.1377999999999999</c:v>
                </c:pt>
                <c:pt idx="123">
                  <c:v>1.1396999999999999</c:v>
                </c:pt>
                <c:pt idx="124">
                  <c:v>1.1443000000000001</c:v>
                </c:pt>
                <c:pt idx="125">
                  <c:v>1.151</c:v>
                </c:pt>
                <c:pt idx="126">
                  <c:v>1.1514</c:v>
                </c:pt>
                <c:pt idx="127">
                  <c:v>1.1658999999999999</c:v>
                </c:pt>
                <c:pt idx="128">
                  <c:v>1.1742999999999999</c:v>
                </c:pt>
                <c:pt idx="129">
                  <c:v>1.1839999999999999</c:v>
                </c:pt>
                <c:pt idx="130">
                  <c:v>1.1855</c:v>
                </c:pt>
                <c:pt idx="131">
                  <c:v>1.1879999999999999</c:v>
                </c:pt>
                <c:pt idx="132">
                  <c:v>1.1906000000000001</c:v>
                </c:pt>
                <c:pt idx="133">
                  <c:v>1.1933</c:v>
                </c:pt>
                <c:pt idx="134">
                  <c:v>1.1953</c:v>
                </c:pt>
                <c:pt idx="135">
                  <c:v>1.2165999999999999</c:v>
                </c:pt>
                <c:pt idx="136">
                  <c:v>1.2270000000000001</c:v>
                </c:pt>
                <c:pt idx="137">
                  <c:v>1.2438</c:v>
                </c:pt>
                <c:pt idx="138">
                  <c:v>1.2599</c:v>
                </c:pt>
                <c:pt idx="139">
                  <c:v>1.2644</c:v>
                </c:pt>
                <c:pt idx="140">
                  <c:v>1.2766999999999999</c:v>
                </c:pt>
                <c:pt idx="141">
                  <c:v>1.2854000000000001</c:v>
                </c:pt>
                <c:pt idx="142">
                  <c:v>1.3028</c:v>
                </c:pt>
                <c:pt idx="143">
                  <c:v>1.3067</c:v>
                </c:pt>
                <c:pt idx="144">
                  <c:v>1.3452</c:v>
                </c:pt>
                <c:pt idx="145">
                  <c:v>1.4078999999999999</c:v>
                </c:pt>
                <c:pt idx="146">
                  <c:v>1.4117</c:v>
                </c:pt>
                <c:pt idx="147">
                  <c:v>1.4260999999999999</c:v>
                </c:pt>
                <c:pt idx="148">
                  <c:v>1.6201000000000001</c:v>
                </c:pt>
                <c:pt idx="149">
                  <c:v>1.7176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C2E-47C9-B86C-FBEE3A4B29A8}"/>
            </c:ext>
          </c:extLst>
        </c:ser>
        <c:ser>
          <c:idx val="2"/>
          <c:order val="5"/>
          <c:tx>
            <c:strRef>
              <c:f>'4core'!$F$1</c:f>
              <c:strCache>
                <c:ptCount val="1"/>
                <c:pt idx="0">
                  <c:v>Berti On-commit (Secure cache system)</c:v>
                </c:pt>
              </c:strCache>
            </c:strRef>
          </c:tx>
          <c:spPr>
            <a:ln w="19050">
              <a:solidFill>
                <a:srgbClr val="FF0000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'4core'!$F$2:$F$151</c:f>
              <c:numCache>
                <c:formatCode>General</c:formatCode>
                <c:ptCount val="150"/>
                <c:pt idx="0">
                  <c:v>0.54569999999999996</c:v>
                </c:pt>
                <c:pt idx="1">
                  <c:v>0.58660000000000001</c:v>
                </c:pt>
                <c:pt idx="2">
                  <c:v>0.60699999999999998</c:v>
                </c:pt>
                <c:pt idx="3">
                  <c:v>0.61109999999999998</c:v>
                </c:pt>
                <c:pt idx="4">
                  <c:v>0.61260000000000003</c:v>
                </c:pt>
                <c:pt idx="5">
                  <c:v>0.63090000000000002</c:v>
                </c:pt>
                <c:pt idx="6">
                  <c:v>0.63149999999999995</c:v>
                </c:pt>
                <c:pt idx="7">
                  <c:v>0.63829999999999998</c:v>
                </c:pt>
                <c:pt idx="8">
                  <c:v>0.64680000000000004</c:v>
                </c:pt>
                <c:pt idx="9">
                  <c:v>0.65359999999999996</c:v>
                </c:pt>
                <c:pt idx="10">
                  <c:v>0.6694</c:v>
                </c:pt>
                <c:pt idx="11">
                  <c:v>0.68700000000000006</c:v>
                </c:pt>
                <c:pt idx="12">
                  <c:v>0.71809999999999996</c:v>
                </c:pt>
                <c:pt idx="13">
                  <c:v>0.71850000000000003</c:v>
                </c:pt>
                <c:pt idx="14">
                  <c:v>0.72440000000000004</c:v>
                </c:pt>
                <c:pt idx="15">
                  <c:v>0.72750000000000004</c:v>
                </c:pt>
                <c:pt idx="16">
                  <c:v>0.74650000000000005</c:v>
                </c:pt>
                <c:pt idx="17">
                  <c:v>0.75849999999999995</c:v>
                </c:pt>
                <c:pt idx="18">
                  <c:v>0.75890000000000002</c:v>
                </c:pt>
                <c:pt idx="19">
                  <c:v>0.76659999999999995</c:v>
                </c:pt>
                <c:pt idx="20">
                  <c:v>0.76970000000000005</c:v>
                </c:pt>
                <c:pt idx="21">
                  <c:v>0.77310000000000001</c:v>
                </c:pt>
                <c:pt idx="22">
                  <c:v>0.78159999999999996</c:v>
                </c:pt>
                <c:pt idx="23">
                  <c:v>0.78420000000000001</c:v>
                </c:pt>
                <c:pt idx="24">
                  <c:v>0.79049999999999998</c:v>
                </c:pt>
                <c:pt idx="25">
                  <c:v>0.79200000000000004</c:v>
                </c:pt>
                <c:pt idx="26">
                  <c:v>0.7964</c:v>
                </c:pt>
                <c:pt idx="27">
                  <c:v>0.80410000000000004</c:v>
                </c:pt>
                <c:pt idx="28">
                  <c:v>0.80910000000000004</c:v>
                </c:pt>
                <c:pt idx="29">
                  <c:v>0.81330000000000002</c:v>
                </c:pt>
                <c:pt idx="30">
                  <c:v>0.8135</c:v>
                </c:pt>
                <c:pt idx="31">
                  <c:v>0.81420000000000003</c:v>
                </c:pt>
                <c:pt idx="32">
                  <c:v>0.81559999999999999</c:v>
                </c:pt>
                <c:pt idx="33">
                  <c:v>0.82369999999999999</c:v>
                </c:pt>
                <c:pt idx="34">
                  <c:v>0.82369999999999999</c:v>
                </c:pt>
                <c:pt idx="35">
                  <c:v>0.82550000000000001</c:v>
                </c:pt>
                <c:pt idx="36">
                  <c:v>0.82569999999999999</c:v>
                </c:pt>
                <c:pt idx="37">
                  <c:v>0.82799999999999996</c:v>
                </c:pt>
                <c:pt idx="38">
                  <c:v>0.82969999999999999</c:v>
                </c:pt>
                <c:pt idx="39">
                  <c:v>0.8478</c:v>
                </c:pt>
                <c:pt idx="40">
                  <c:v>0.85040000000000004</c:v>
                </c:pt>
                <c:pt idx="41">
                  <c:v>0.85050000000000003</c:v>
                </c:pt>
                <c:pt idx="42">
                  <c:v>0.85370000000000001</c:v>
                </c:pt>
                <c:pt idx="43">
                  <c:v>0.85629999999999995</c:v>
                </c:pt>
                <c:pt idx="44">
                  <c:v>0.85629999999999995</c:v>
                </c:pt>
                <c:pt idx="45">
                  <c:v>0.85729999999999995</c:v>
                </c:pt>
                <c:pt idx="46">
                  <c:v>0.85829999999999995</c:v>
                </c:pt>
                <c:pt idx="47">
                  <c:v>0.86419999999999997</c:v>
                </c:pt>
                <c:pt idx="48">
                  <c:v>0.86480000000000001</c:v>
                </c:pt>
                <c:pt idx="49">
                  <c:v>0.86509999999999998</c:v>
                </c:pt>
                <c:pt idx="50">
                  <c:v>0.8659</c:v>
                </c:pt>
                <c:pt idx="51">
                  <c:v>0.86780000000000002</c:v>
                </c:pt>
                <c:pt idx="52">
                  <c:v>0.86950000000000005</c:v>
                </c:pt>
                <c:pt idx="53">
                  <c:v>0.87790000000000001</c:v>
                </c:pt>
                <c:pt idx="54">
                  <c:v>0.88029999999999997</c:v>
                </c:pt>
                <c:pt idx="55">
                  <c:v>0.88480000000000003</c:v>
                </c:pt>
                <c:pt idx="56">
                  <c:v>0.89990000000000003</c:v>
                </c:pt>
                <c:pt idx="57">
                  <c:v>0.90139999999999998</c:v>
                </c:pt>
                <c:pt idx="58">
                  <c:v>0.90300000000000002</c:v>
                </c:pt>
                <c:pt idx="59">
                  <c:v>0.91190000000000004</c:v>
                </c:pt>
                <c:pt idx="60">
                  <c:v>0.91220000000000001</c:v>
                </c:pt>
                <c:pt idx="61">
                  <c:v>0.91239999999999999</c:v>
                </c:pt>
                <c:pt idx="62">
                  <c:v>0.9133</c:v>
                </c:pt>
                <c:pt idx="63">
                  <c:v>0.91490000000000005</c:v>
                </c:pt>
                <c:pt idx="64">
                  <c:v>0.91659999999999997</c:v>
                </c:pt>
                <c:pt idx="65">
                  <c:v>0.92589999999999995</c:v>
                </c:pt>
                <c:pt idx="66">
                  <c:v>0.92700000000000005</c:v>
                </c:pt>
                <c:pt idx="67">
                  <c:v>0.93130000000000002</c:v>
                </c:pt>
                <c:pt idx="68">
                  <c:v>0.93489999999999995</c:v>
                </c:pt>
                <c:pt idx="69">
                  <c:v>0.93969999999999998</c:v>
                </c:pt>
                <c:pt idx="70">
                  <c:v>0.94089999999999996</c:v>
                </c:pt>
                <c:pt idx="71">
                  <c:v>0.94689999999999996</c:v>
                </c:pt>
                <c:pt idx="72">
                  <c:v>0.94879999999999998</c:v>
                </c:pt>
                <c:pt idx="73">
                  <c:v>0.96289999999999998</c:v>
                </c:pt>
                <c:pt idx="74">
                  <c:v>0.96389999999999998</c:v>
                </c:pt>
                <c:pt idx="75">
                  <c:v>0.96579999999999999</c:v>
                </c:pt>
                <c:pt idx="76">
                  <c:v>0.96619999999999995</c:v>
                </c:pt>
                <c:pt idx="77">
                  <c:v>0.96870000000000001</c:v>
                </c:pt>
                <c:pt idx="78">
                  <c:v>0.97</c:v>
                </c:pt>
                <c:pt idx="79">
                  <c:v>0.97160000000000002</c:v>
                </c:pt>
                <c:pt idx="80">
                  <c:v>0.97360000000000002</c:v>
                </c:pt>
                <c:pt idx="81">
                  <c:v>0.97409999999999997</c:v>
                </c:pt>
                <c:pt idx="82">
                  <c:v>0.97919999999999996</c:v>
                </c:pt>
                <c:pt idx="83">
                  <c:v>0.98770000000000002</c:v>
                </c:pt>
                <c:pt idx="84">
                  <c:v>0.99099999999999999</c:v>
                </c:pt>
                <c:pt idx="85">
                  <c:v>0.99250000000000005</c:v>
                </c:pt>
                <c:pt idx="86">
                  <c:v>0.99980000000000002</c:v>
                </c:pt>
                <c:pt idx="87">
                  <c:v>1.0024999999999999</c:v>
                </c:pt>
                <c:pt idx="88">
                  <c:v>1.0075000000000001</c:v>
                </c:pt>
                <c:pt idx="89">
                  <c:v>1.0133000000000001</c:v>
                </c:pt>
                <c:pt idx="90">
                  <c:v>1.0141</c:v>
                </c:pt>
                <c:pt idx="91">
                  <c:v>1.0144</c:v>
                </c:pt>
                <c:pt idx="92">
                  <c:v>1.0157</c:v>
                </c:pt>
                <c:pt idx="93">
                  <c:v>1.0232000000000001</c:v>
                </c:pt>
                <c:pt idx="94">
                  <c:v>1.0246</c:v>
                </c:pt>
                <c:pt idx="95">
                  <c:v>1.0255000000000001</c:v>
                </c:pt>
                <c:pt idx="96">
                  <c:v>1.0329999999999999</c:v>
                </c:pt>
                <c:pt idx="97">
                  <c:v>1.0361</c:v>
                </c:pt>
                <c:pt idx="98">
                  <c:v>1.0367999999999999</c:v>
                </c:pt>
                <c:pt idx="99">
                  <c:v>1.0370999999999999</c:v>
                </c:pt>
                <c:pt idx="100">
                  <c:v>1.0398000000000001</c:v>
                </c:pt>
                <c:pt idx="101">
                  <c:v>1.0448999999999999</c:v>
                </c:pt>
                <c:pt idx="102">
                  <c:v>1.0470999999999999</c:v>
                </c:pt>
                <c:pt idx="103">
                  <c:v>1.0477000000000001</c:v>
                </c:pt>
                <c:pt idx="104">
                  <c:v>1.0634999999999999</c:v>
                </c:pt>
                <c:pt idx="105">
                  <c:v>1.0636000000000001</c:v>
                </c:pt>
                <c:pt idx="106">
                  <c:v>1.0651999999999999</c:v>
                </c:pt>
                <c:pt idx="107">
                  <c:v>1.0658000000000001</c:v>
                </c:pt>
                <c:pt idx="108">
                  <c:v>1.0688</c:v>
                </c:pt>
                <c:pt idx="109">
                  <c:v>1.0697000000000001</c:v>
                </c:pt>
                <c:pt idx="110">
                  <c:v>1.0718000000000001</c:v>
                </c:pt>
                <c:pt idx="111">
                  <c:v>1.0753999999999999</c:v>
                </c:pt>
                <c:pt idx="112">
                  <c:v>1.081</c:v>
                </c:pt>
                <c:pt idx="113">
                  <c:v>1.0886</c:v>
                </c:pt>
                <c:pt idx="114">
                  <c:v>1.0931999999999999</c:v>
                </c:pt>
                <c:pt idx="115">
                  <c:v>1.0942000000000001</c:v>
                </c:pt>
                <c:pt idx="116">
                  <c:v>1.0956999999999999</c:v>
                </c:pt>
                <c:pt idx="117">
                  <c:v>1.1133</c:v>
                </c:pt>
                <c:pt idx="118">
                  <c:v>1.1167</c:v>
                </c:pt>
                <c:pt idx="119">
                  <c:v>1.1211</c:v>
                </c:pt>
                <c:pt idx="120">
                  <c:v>1.1211</c:v>
                </c:pt>
                <c:pt idx="121">
                  <c:v>1.1259999999999999</c:v>
                </c:pt>
                <c:pt idx="122">
                  <c:v>1.1319999999999999</c:v>
                </c:pt>
                <c:pt idx="123">
                  <c:v>1.1319999999999999</c:v>
                </c:pt>
                <c:pt idx="124">
                  <c:v>1.1322000000000001</c:v>
                </c:pt>
                <c:pt idx="125">
                  <c:v>1.1378999999999999</c:v>
                </c:pt>
                <c:pt idx="126">
                  <c:v>1.1452</c:v>
                </c:pt>
                <c:pt idx="127">
                  <c:v>1.1677999999999999</c:v>
                </c:pt>
                <c:pt idx="128">
                  <c:v>1.1749000000000001</c:v>
                </c:pt>
                <c:pt idx="129">
                  <c:v>1.179</c:v>
                </c:pt>
                <c:pt idx="130">
                  <c:v>1.1805000000000001</c:v>
                </c:pt>
                <c:pt idx="131">
                  <c:v>1.1836</c:v>
                </c:pt>
                <c:pt idx="132">
                  <c:v>1.1887000000000001</c:v>
                </c:pt>
                <c:pt idx="133">
                  <c:v>1.1891</c:v>
                </c:pt>
                <c:pt idx="134">
                  <c:v>1.1935</c:v>
                </c:pt>
                <c:pt idx="135">
                  <c:v>1.1937</c:v>
                </c:pt>
                <c:pt idx="136">
                  <c:v>1.2244999999999999</c:v>
                </c:pt>
                <c:pt idx="137">
                  <c:v>1.2269000000000001</c:v>
                </c:pt>
                <c:pt idx="138">
                  <c:v>1.2564</c:v>
                </c:pt>
                <c:pt idx="139">
                  <c:v>1.2629999999999999</c:v>
                </c:pt>
                <c:pt idx="140">
                  <c:v>1.2735000000000001</c:v>
                </c:pt>
                <c:pt idx="141">
                  <c:v>1.2844</c:v>
                </c:pt>
                <c:pt idx="142">
                  <c:v>1.2887999999999999</c:v>
                </c:pt>
                <c:pt idx="143">
                  <c:v>1.3134999999999999</c:v>
                </c:pt>
                <c:pt idx="144">
                  <c:v>1.3909</c:v>
                </c:pt>
                <c:pt idx="145">
                  <c:v>1.4057999999999999</c:v>
                </c:pt>
                <c:pt idx="146">
                  <c:v>1.4172</c:v>
                </c:pt>
                <c:pt idx="147">
                  <c:v>1.4177</c:v>
                </c:pt>
                <c:pt idx="148">
                  <c:v>1.6087</c:v>
                </c:pt>
                <c:pt idx="149">
                  <c:v>1.6983999999999999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2E-47C9-B86C-FBEE3A4B2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smooth val="0"/>
        <c:axId val="47383727"/>
        <c:axId val="7810523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'4core'!$D$1</c15:sqref>
                        </c15:formulaRef>
                      </c:ext>
                    </c:extLst>
                    <c:strCache>
                      <c:ptCount val="1"/>
                      <c:pt idx="0">
                        <c:v>Secure cache system</c:v>
                      </c:pt>
                    </c:strCache>
                  </c:strRef>
                </c:tx>
                <c:spPr>
                  <a:ln w="28800">
                    <a:solidFill>
                      <a:srgbClr val="FF420E"/>
                    </a:solidFill>
                    <a:prstDash val="dash"/>
                    <a:round/>
                  </a:ln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r"/>
                  <c:showLegendKey val="0"/>
                  <c:showVal val="0"/>
                  <c:showCatName val="0"/>
                  <c:showSerName val="0"/>
                  <c:showPercent val="0"/>
                  <c:showBubbleSize val="1"/>
                  <c:separator> </c:separator>
                  <c:showLeaderLines val="0"/>
                  <c:extLst>
                    <c:ext uri="{CE6537A1-D6FC-4f65-9D91-7224C49458BB}">
                      <c15:showLeaderLines val="1"/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'4core'!$D$2:$D$151</c15:sqref>
                        </c15:formulaRef>
                      </c:ext>
                    </c:extLst>
                    <c:numCache>
                      <c:formatCode>General</c:formatCode>
                      <c:ptCount val="150"/>
                      <c:pt idx="0">
                        <c:v>0.52090000000000003</c:v>
                      </c:pt>
                      <c:pt idx="1">
                        <c:v>0.54730000000000001</c:v>
                      </c:pt>
                      <c:pt idx="2">
                        <c:v>0.58440000000000003</c:v>
                      </c:pt>
                      <c:pt idx="3">
                        <c:v>0.61240000000000006</c:v>
                      </c:pt>
                      <c:pt idx="4">
                        <c:v>0.6149</c:v>
                      </c:pt>
                      <c:pt idx="5">
                        <c:v>0.61580000000000001</c:v>
                      </c:pt>
                      <c:pt idx="6">
                        <c:v>0.62560000000000004</c:v>
                      </c:pt>
                      <c:pt idx="7">
                        <c:v>0.62909999999999999</c:v>
                      </c:pt>
                      <c:pt idx="8">
                        <c:v>0.63880000000000003</c:v>
                      </c:pt>
                      <c:pt idx="9">
                        <c:v>0.65329999999999999</c:v>
                      </c:pt>
                      <c:pt idx="10">
                        <c:v>0.65449999999999997</c:v>
                      </c:pt>
                      <c:pt idx="11">
                        <c:v>0.65800000000000003</c:v>
                      </c:pt>
                      <c:pt idx="12">
                        <c:v>0.66239999999999999</c:v>
                      </c:pt>
                      <c:pt idx="13">
                        <c:v>0.68369999999999997</c:v>
                      </c:pt>
                      <c:pt idx="14">
                        <c:v>0.68769999999999998</c:v>
                      </c:pt>
                      <c:pt idx="15">
                        <c:v>0.69450000000000001</c:v>
                      </c:pt>
                      <c:pt idx="16">
                        <c:v>0.6946</c:v>
                      </c:pt>
                      <c:pt idx="17">
                        <c:v>0.69540000000000002</c:v>
                      </c:pt>
                      <c:pt idx="18">
                        <c:v>0.69899999999999995</c:v>
                      </c:pt>
                      <c:pt idx="19">
                        <c:v>0.70489999999999997</c:v>
                      </c:pt>
                      <c:pt idx="20">
                        <c:v>0.71660000000000001</c:v>
                      </c:pt>
                      <c:pt idx="21">
                        <c:v>0.72219999999999995</c:v>
                      </c:pt>
                      <c:pt idx="22">
                        <c:v>0.72370000000000001</c:v>
                      </c:pt>
                      <c:pt idx="23">
                        <c:v>0.72789999999999999</c:v>
                      </c:pt>
                      <c:pt idx="24">
                        <c:v>0.73329999999999995</c:v>
                      </c:pt>
                      <c:pt idx="25">
                        <c:v>0.7339</c:v>
                      </c:pt>
                      <c:pt idx="26">
                        <c:v>0.73599999999999999</c:v>
                      </c:pt>
                      <c:pt idx="27">
                        <c:v>0.73819999999999997</c:v>
                      </c:pt>
                      <c:pt idx="28">
                        <c:v>0.74019999999999997</c:v>
                      </c:pt>
                      <c:pt idx="29">
                        <c:v>0.74350000000000005</c:v>
                      </c:pt>
                      <c:pt idx="30">
                        <c:v>0.75049999999999994</c:v>
                      </c:pt>
                      <c:pt idx="31">
                        <c:v>0.752</c:v>
                      </c:pt>
                      <c:pt idx="32">
                        <c:v>0.753</c:v>
                      </c:pt>
                      <c:pt idx="33">
                        <c:v>0.753</c:v>
                      </c:pt>
                      <c:pt idx="34">
                        <c:v>0.75470000000000004</c:v>
                      </c:pt>
                      <c:pt idx="35">
                        <c:v>0.75590000000000002</c:v>
                      </c:pt>
                      <c:pt idx="36">
                        <c:v>0.75609999999999999</c:v>
                      </c:pt>
                      <c:pt idx="37">
                        <c:v>0.75790000000000002</c:v>
                      </c:pt>
                      <c:pt idx="38">
                        <c:v>0.75860000000000005</c:v>
                      </c:pt>
                      <c:pt idx="39">
                        <c:v>0.7591</c:v>
                      </c:pt>
                      <c:pt idx="40">
                        <c:v>0.76080000000000003</c:v>
                      </c:pt>
                      <c:pt idx="41">
                        <c:v>0.76670000000000005</c:v>
                      </c:pt>
                      <c:pt idx="42">
                        <c:v>0.76839999999999997</c:v>
                      </c:pt>
                      <c:pt idx="43">
                        <c:v>0.76890000000000003</c:v>
                      </c:pt>
                      <c:pt idx="44">
                        <c:v>0.77049999999999996</c:v>
                      </c:pt>
                      <c:pt idx="45">
                        <c:v>0.7712</c:v>
                      </c:pt>
                      <c:pt idx="46">
                        <c:v>0.77139999999999997</c:v>
                      </c:pt>
                      <c:pt idx="47">
                        <c:v>0.77610000000000001</c:v>
                      </c:pt>
                      <c:pt idx="48">
                        <c:v>0.7802</c:v>
                      </c:pt>
                      <c:pt idx="49">
                        <c:v>0.78120000000000001</c:v>
                      </c:pt>
                      <c:pt idx="50">
                        <c:v>0.78459999999999996</c:v>
                      </c:pt>
                      <c:pt idx="51">
                        <c:v>0.78620000000000001</c:v>
                      </c:pt>
                      <c:pt idx="52">
                        <c:v>0.78890000000000005</c:v>
                      </c:pt>
                      <c:pt idx="53">
                        <c:v>0.79630000000000001</c:v>
                      </c:pt>
                      <c:pt idx="54">
                        <c:v>0.79879999999999995</c:v>
                      </c:pt>
                      <c:pt idx="55">
                        <c:v>0.79890000000000005</c:v>
                      </c:pt>
                      <c:pt idx="56">
                        <c:v>0.7994</c:v>
                      </c:pt>
                      <c:pt idx="57">
                        <c:v>0.80330000000000001</c:v>
                      </c:pt>
                      <c:pt idx="58">
                        <c:v>0.80700000000000005</c:v>
                      </c:pt>
                      <c:pt idx="59">
                        <c:v>0.80700000000000005</c:v>
                      </c:pt>
                      <c:pt idx="60">
                        <c:v>0.80989999999999995</c:v>
                      </c:pt>
                      <c:pt idx="61">
                        <c:v>0.81169999999999998</c:v>
                      </c:pt>
                      <c:pt idx="62">
                        <c:v>0.81289999999999996</c:v>
                      </c:pt>
                      <c:pt idx="63">
                        <c:v>0.81399999999999995</c:v>
                      </c:pt>
                      <c:pt idx="64">
                        <c:v>0.81430000000000002</c:v>
                      </c:pt>
                      <c:pt idx="65">
                        <c:v>0.81569999999999998</c:v>
                      </c:pt>
                      <c:pt idx="66">
                        <c:v>0.81759999999999999</c:v>
                      </c:pt>
                      <c:pt idx="67">
                        <c:v>0.8206</c:v>
                      </c:pt>
                      <c:pt idx="68">
                        <c:v>0.82989999999999997</c:v>
                      </c:pt>
                      <c:pt idx="69">
                        <c:v>0.8327</c:v>
                      </c:pt>
                      <c:pt idx="70">
                        <c:v>0.83299999999999996</c:v>
                      </c:pt>
                      <c:pt idx="71">
                        <c:v>0.83379999999999999</c:v>
                      </c:pt>
                      <c:pt idx="72">
                        <c:v>0.83550000000000002</c:v>
                      </c:pt>
                      <c:pt idx="73">
                        <c:v>0.83860000000000001</c:v>
                      </c:pt>
                      <c:pt idx="74">
                        <c:v>0.83930000000000005</c:v>
                      </c:pt>
                      <c:pt idx="75">
                        <c:v>0.84360000000000002</c:v>
                      </c:pt>
                      <c:pt idx="76">
                        <c:v>0.84550000000000003</c:v>
                      </c:pt>
                      <c:pt idx="77">
                        <c:v>0.84570000000000001</c:v>
                      </c:pt>
                      <c:pt idx="78">
                        <c:v>0.84889999999999999</c:v>
                      </c:pt>
                      <c:pt idx="79">
                        <c:v>0.84940000000000004</c:v>
                      </c:pt>
                      <c:pt idx="80">
                        <c:v>0.85229999999999995</c:v>
                      </c:pt>
                      <c:pt idx="81">
                        <c:v>0.85299999999999998</c:v>
                      </c:pt>
                      <c:pt idx="82">
                        <c:v>0.85640000000000005</c:v>
                      </c:pt>
                      <c:pt idx="83">
                        <c:v>0.85750000000000004</c:v>
                      </c:pt>
                      <c:pt idx="84">
                        <c:v>0.86050000000000004</c:v>
                      </c:pt>
                      <c:pt idx="85">
                        <c:v>0.86099999999999999</c:v>
                      </c:pt>
                      <c:pt idx="86">
                        <c:v>0.8629</c:v>
                      </c:pt>
                      <c:pt idx="87">
                        <c:v>0.86350000000000005</c:v>
                      </c:pt>
                      <c:pt idx="88">
                        <c:v>0.87119999999999997</c:v>
                      </c:pt>
                      <c:pt idx="89">
                        <c:v>0.87309999999999999</c:v>
                      </c:pt>
                      <c:pt idx="90">
                        <c:v>0.87450000000000006</c:v>
                      </c:pt>
                      <c:pt idx="91">
                        <c:v>0.87549999999999994</c:v>
                      </c:pt>
                      <c:pt idx="92">
                        <c:v>0.87729999999999997</c:v>
                      </c:pt>
                      <c:pt idx="93">
                        <c:v>0.87870000000000004</c:v>
                      </c:pt>
                      <c:pt idx="94">
                        <c:v>0.88349999999999995</c:v>
                      </c:pt>
                      <c:pt idx="95">
                        <c:v>0.88380000000000003</c:v>
                      </c:pt>
                      <c:pt idx="96">
                        <c:v>0.88570000000000004</c:v>
                      </c:pt>
                      <c:pt idx="97">
                        <c:v>0.88619999999999999</c:v>
                      </c:pt>
                      <c:pt idx="98">
                        <c:v>0.8881</c:v>
                      </c:pt>
                      <c:pt idx="99">
                        <c:v>0.89159999999999995</c:v>
                      </c:pt>
                      <c:pt idx="100">
                        <c:v>0.89439999999999997</c:v>
                      </c:pt>
                      <c:pt idx="101">
                        <c:v>0.89610000000000001</c:v>
                      </c:pt>
                      <c:pt idx="102">
                        <c:v>0.8962</c:v>
                      </c:pt>
                      <c:pt idx="103">
                        <c:v>0.89870000000000005</c:v>
                      </c:pt>
                      <c:pt idx="104">
                        <c:v>0.89910000000000001</c:v>
                      </c:pt>
                      <c:pt idx="105">
                        <c:v>0.8992</c:v>
                      </c:pt>
                      <c:pt idx="106">
                        <c:v>0.89990000000000003</c:v>
                      </c:pt>
                      <c:pt idx="107">
                        <c:v>0.91090000000000004</c:v>
                      </c:pt>
                      <c:pt idx="108">
                        <c:v>0.9143</c:v>
                      </c:pt>
                      <c:pt idx="109">
                        <c:v>0.91579999999999995</c:v>
                      </c:pt>
                      <c:pt idx="110">
                        <c:v>0.91759999999999997</c:v>
                      </c:pt>
                      <c:pt idx="111">
                        <c:v>0.92090000000000005</c:v>
                      </c:pt>
                      <c:pt idx="112">
                        <c:v>0.92300000000000004</c:v>
                      </c:pt>
                      <c:pt idx="113">
                        <c:v>0.92510000000000003</c:v>
                      </c:pt>
                      <c:pt idx="114">
                        <c:v>0.92800000000000005</c:v>
                      </c:pt>
                      <c:pt idx="115">
                        <c:v>0.93489999999999995</c:v>
                      </c:pt>
                      <c:pt idx="116">
                        <c:v>0.94650000000000001</c:v>
                      </c:pt>
                      <c:pt idx="117">
                        <c:v>0.94989999999999997</c:v>
                      </c:pt>
                      <c:pt idx="118">
                        <c:v>0.95040000000000002</c:v>
                      </c:pt>
                      <c:pt idx="119">
                        <c:v>0.95340000000000003</c:v>
                      </c:pt>
                      <c:pt idx="120">
                        <c:v>0.9546</c:v>
                      </c:pt>
                      <c:pt idx="121">
                        <c:v>0.95809999999999995</c:v>
                      </c:pt>
                      <c:pt idx="122">
                        <c:v>0.96099999999999997</c:v>
                      </c:pt>
                      <c:pt idx="123">
                        <c:v>0.96479999999999999</c:v>
                      </c:pt>
                      <c:pt idx="124">
                        <c:v>0.96509999999999996</c:v>
                      </c:pt>
                      <c:pt idx="125">
                        <c:v>0.96660000000000001</c:v>
                      </c:pt>
                      <c:pt idx="126">
                        <c:v>0.96679999999999999</c:v>
                      </c:pt>
                      <c:pt idx="127">
                        <c:v>0.96879999999999999</c:v>
                      </c:pt>
                      <c:pt idx="128">
                        <c:v>0.97309999999999997</c:v>
                      </c:pt>
                      <c:pt idx="129">
                        <c:v>0.97629999999999995</c:v>
                      </c:pt>
                      <c:pt idx="130">
                        <c:v>0.97789999999999999</c:v>
                      </c:pt>
                      <c:pt idx="131">
                        <c:v>0.98050000000000004</c:v>
                      </c:pt>
                      <c:pt idx="132">
                        <c:v>0.98199999999999998</c:v>
                      </c:pt>
                      <c:pt idx="133">
                        <c:v>0.98370000000000002</c:v>
                      </c:pt>
                      <c:pt idx="134">
                        <c:v>0.98799999999999999</c:v>
                      </c:pt>
                      <c:pt idx="135">
                        <c:v>0.99360000000000004</c:v>
                      </c:pt>
                      <c:pt idx="136">
                        <c:v>1.0077</c:v>
                      </c:pt>
                      <c:pt idx="137">
                        <c:v>1.0117</c:v>
                      </c:pt>
                      <c:pt idx="138">
                        <c:v>1.0165</c:v>
                      </c:pt>
                      <c:pt idx="139">
                        <c:v>1.0293000000000001</c:v>
                      </c:pt>
                      <c:pt idx="140">
                        <c:v>1.0326</c:v>
                      </c:pt>
                      <c:pt idx="141">
                        <c:v>1.0468</c:v>
                      </c:pt>
                      <c:pt idx="142">
                        <c:v>1.0483</c:v>
                      </c:pt>
                      <c:pt idx="143">
                        <c:v>1.0589999999999999</c:v>
                      </c:pt>
                      <c:pt idx="144">
                        <c:v>1.0609</c:v>
                      </c:pt>
                      <c:pt idx="145">
                        <c:v>1.0699000000000001</c:v>
                      </c:pt>
                      <c:pt idx="146">
                        <c:v>1.0745</c:v>
                      </c:pt>
                      <c:pt idx="147">
                        <c:v>1.0811999999999999</c:v>
                      </c:pt>
                      <c:pt idx="148">
                        <c:v>1.0907</c:v>
                      </c:pt>
                      <c:pt idx="149">
                        <c:v>1.1365000000000001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5C2E-47C9-B86C-FBEE3A4B29A8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'4core'!$A$1</c15:sqref>
                        </c15:formulaRef>
                      </c:ext>
                    </c:extLst>
                    <c:strCache>
                      <c:ptCount val="1"/>
                      <c:pt idx="0">
                        <c:v>Berti On-access (Non-secure cache system)</c:v>
                      </c:pt>
                    </c:strCache>
                  </c:strRef>
                </c:tx>
                <c:spPr>
                  <a:ln w="28800">
                    <a:solidFill>
                      <a:srgbClr val="BDBDBD"/>
                    </a:solidFill>
                    <a:prstDash val="dash"/>
                    <a:round/>
                  </a:ln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r"/>
                  <c:showLegendKey val="0"/>
                  <c:showVal val="0"/>
                  <c:showCatName val="0"/>
                  <c:showSerName val="0"/>
                  <c:showPercent val="0"/>
                  <c:showBubbleSize val="1"/>
                  <c:separator> </c:separator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'4core'!$A$2:$A$151</c15:sqref>
                        </c15:formulaRef>
                      </c:ext>
                    </c:extLst>
                    <c:numCache>
                      <c:formatCode>General</c:formatCode>
                      <c:ptCount val="150"/>
                      <c:pt idx="0">
                        <c:v>0.81130000000000002</c:v>
                      </c:pt>
                      <c:pt idx="1">
                        <c:v>0.8952</c:v>
                      </c:pt>
                      <c:pt idx="2">
                        <c:v>0.91320000000000001</c:v>
                      </c:pt>
                      <c:pt idx="3">
                        <c:v>0.91800000000000004</c:v>
                      </c:pt>
                      <c:pt idx="4">
                        <c:v>0.93</c:v>
                      </c:pt>
                      <c:pt idx="5">
                        <c:v>0.98570000000000002</c:v>
                      </c:pt>
                      <c:pt idx="6">
                        <c:v>0.99509999999999998</c:v>
                      </c:pt>
                      <c:pt idx="7">
                        <c:v>0.99780000000000002</c:v>
                      </c:pt>
                      <c:pt idx="8">
                        <c:v>1.0154000000000001</c:v>
                      </c:pt>
                      <c:pt idx="9">
                        <c:v>1.0212000000000001</c:v>
                      </c:pt>
                      <c:pt idx="10">
                        <c:v>1.032</c:v>
                      </c:pt>
                      <c:pt idx="11">
                        <c:v>1.036</c:v>
                      </c:pt>
                      <c:pt idx="12">
                        <c:v>1.0408999999999999</c:v>
                      </c:pt>
                      <c:pt idx="13">
                        <c:v>1.0427</c:v>
                      </c:pt>
                      <c:pt idx="14">
                        <c:v>1.0449999999999999</c:v>
                      </c:pt>
                      <c:pt idx="15">
                        <c:v>1.0468999999999999</c:v>
                      </c:pt>
                      <c:pt idx="16">
                        <c:v>1.0521</c:v>
                      </c:pt>
                      <c:pt idx="17">
                        <c:v>1.0551999999999999</c:v>
                      </c:pt>
                      <c:pt idx="18">
                        <c:v>1.0590999999999999</c:v>
                      </c:pt>
                      <c:pt idx="19">
                        <c:v>1.0590999999999999</c:v>
                      </c:pt>
                      <c:pt idx="20">
                        <c:v>1.0604</c:v>
                      </c:pt>
                      <c:pt idx="21">
                        <c:v>1.0630999999999999</c:v>
                      </c:pt>
                      <c:pt idx="22">
                        <c:v>1.0704</c:v>
                      </c:pt>
                      <c:pt idx="23">
                        <c:v>1.0706</c:v>
                      </c:pt>
                      <c:pt idx="24">
                        <c:v>1.0738000000000001</c:v>
                      </c:pt>
                      <c:pt idx="25">
                        <c:v>1.0749</c:v>
                      </c:pt>
                      <c:pt idx="26">
                        <c:v>1.075</c:v>
                      </c:pt>
                      <c:pt idx="27">
                        <c:v>1.0758000000000001</c:v>
                      </c:pt>
                      <c:pt idx="28">
                        <c:v>1.0804</c:v>
                      </c:pt>
                      <c:pt idx="29">
                        <c:v>1.0845</c:v>
                      </c:pt>
                      <c:pt idx="30">
                        <c:v>1.0852999999999999</c:v>
                      </c:pt>
                      <c:pt idx="31">
                        <c:v>1.0861000000000001</c:v>
                      </c:pt>
                      <c:pt idx="32">
                        <c:v>1.0861000000000001</c:v>
                      </c:pt>
                      <c:pt idx="33">
                        <c:v>1.0862000000000001</c:v>
                      </c:pt>
                      <c:pt idx="34">
                        <c:v>1.0881000000000001</c:v>
                      </c:pt>
                      <c:pt idx="35">
                        <c:v>1.0974999999999999</c:v>
                      </c:pt>
                      <c:pt idx="36">
                        <c:v>1.0978000000000001</c:v>
                      </c:pt>
                      <c:pt idx="37">
                        <c:v>1.0979000000000001</c:v>
                      </c:pt>
                      <c:pt idx="38">
                        <c:v>1.1073</c:v>
                      </c:pt>
                      <c:pt idx="39">
                        <c:v>1.1077999999999999</c:v>
                      </c:pt>
                      <c:pt idx="40">
                        <c:v>1.1091</c:v>
                      </c:pt>
                      <c:pt idx="41">
                        <c:v>1.1108</c:v>
                      </c:pt>
                      <c:pt idx="42">
                        <c:v>1.1193</c:v>
                      </c:pt>
                      <c:pt idx="43">
                        <c:v>1.1201000000000001</c:v>
                      </c:pt>
                      <c:pt idx="44">
                        <c:v>1.1234</c:v>
                      </c:pt>
                      <c:pt idx="45">
                        <c:v>1.1257999999999999</c:v>
                      </c:pt>
                      <c:pt idx="46">
                        <c:v>1.1309</c:v>
                      </c:pt>
                      <c:pt idx="47">
                        <c:v>1.1327</c:v>
                      </c:pt>
                      <c:pt idx="48">
                        <c:v>1.1344000000000001</c:v>
                      </c:pt>
                      <c:pt idx="49">
                        <c:v>1.1344000000000001</c:v>
                      </c:pt>
                      <c:pt idx="50">
                        <c:v>1.1362000000000001</c:v>
                      </c:pt>
                      <c:pt idx="51">
                        <c:v>1.1366000000000001</c:v>
                      </c:pt>
                      <c:pt idx="52">
                        <c:v>1.1373</c:v>
                      </c:pt>
                      <c:pt idx="53">
                        <c:v>1.1400999999999999</c:v>
                      </c:pt>
                      <c:pt idx="54">
                        <c:v>1.1428</c:v>
                      </c:pt>
                      <c:pt idx="55">
                        <c:v>1.1442000000000001</c:v>
                      </c:pt>
                      <c:pt idx="56">
                        <c:v>1.147</c:v>
                      </c:pt>
                      <c:pt idx="57">
                        <c:v>1.1504000000000001</c:v>
                      </c:pt>
                      <c:pt idx="58">
                        <c:v>1.1505000000000001</c:v>
                      </c:pt>
                      <c:pt idx="59">
                        <c:v>1.1519999999999999</c:v>
                      </c:pt>
                      <c:pt idx="60">
                        <c:v>1.1527000000000001</c:v>
                      </c:pt>
                      <c:pt idx="61">
                        <c:v>1.1551</c:v>
                      </c:pt>
                      <c:pt idx="62">
                        <c:v>1.1556</c:v>
                      </c:pt>
                      <c:pt idx="63">
                        <c:v>1.1556</c:v>
                      </c:pt>
                      <c:pt idx="64">
                        <c:v>1.1608000000000001</c:v>
                      </c:pt>
                      <c:pt idx="65">
                        <c:v>1.1625000000000001</c:v>
                      </c:pt>
                      <c:pt idx="66">
                        <c:v>1.1640999999999999</c:v>
                      </c:pt>
                      <c:pt idx="67">
                        <c:v>1.1684000000000001</c:v>
                      </c:pt>
                      <c:pt idx="68">
                        <c:v>1.1718</c:v>
                      </c:pt>
                      <c:pt idx="69">
                        <c:v>1.1838</c:v>
                      </c:pt>
                      <c:pt idx="70">
                        <c:v>1.1867000000000001</c:v>
                      </c:pt>
                      <c:pt idx="71">
                        <c:v>1.1873</c:v>
                      </c:pt>
                      <c:pt idx="72">
                        <c:v>1.1883999999999999</c:v>
                      </c:pt>
                      <c:pt idx="73">
                        <c:v>1.1897</c:v>
                      </c:pt>
                      <c:pt idx="74">
                        <c:v>1.1918</c:v>
                      </c:pt>
                      <c:pt idx="75">
                        <c:v>1.2102999999999999</c:v>
                      </c:pt>
                      <c:pt idx="76">
                        <c:v>1.2156</c:v>
                      </c:pt>
                      <c:pt idx="77">
                        <c:v>1.2162999999999999</c:v>
                      </c:pt>
                      <c:pt idx="78">
                        <c:v>1.2194</c:v>
                      </c:pt>
                      <c:pt idx="79">
                        <c:v>1.2204999999999999</c:v>
                      </c:pt>
                      <c:pt idx="80">
                        <c:v>1.2217</c:v>
                      </c:pt>
                      <c:pt idx="81">
                        <c:v>1.2244999999999999</c:v>
                      </c:pt>
                      <c:pt idx="82">
                        <c:v>1.2309000000000001</c:v>
                      </c:pt>
                      <c:pt idx="83">
                        <c:v>1.2339</c:v>
                      </c:pt>
                      <c:pt idx="84">
                        <c:v>1.2355</c:v>
                      </c:pt>
                      <c:pt idx="85">
                        <c:v>1.2367999999999999</c:v>
                      </c:pt>
                      <c:pt idx="86">
                        <c:v>1.2388999999999999</c:v>
                      </c:pt>
                      <c:pt idx="87">
                        <c:v>1.2418</c:v>
                      </c:pt>
                      <c:pt idx="88">
                        <c:v>1.2431000000000001</c:v>
                      </c:pt>
                      <c:pt idx="89">
                        <c:v>1.2484999999999999</c:v>
                      </c:pt>
                      <c:pt idx="90">
                        <c:v>1.2552000000000001</c:v>
                      </c:pt>
                      <c:pt idx="91">
                        <c:v>1.2614000000000001</c:v>
                      </c:pt>
                      <c:pt idx="92">
                        <c:v>1.2638</c:v>
                      </c:pt>
                      <c:pt idx="93">
                        <c:v>1.2650999999999999</c:v>
                      </c:pt>
                      <c:pt idx="94">
                        <c:v>1.2665</c:v>
                      </c:pt>
                      <c:pt idx="95">
                        <c:v>1.2755000000000001</c:v>
                      </c:pt>
                      <c:pt idx="96">
                        <c:v>1.2842</c:v>
                      </c:pt>
                      <c:pt idx="97">
                        <c:v>1.2869999999999999</c:v>
                      </c:pt>
                      <c:pt idx="98">
                        <c:v>1.2970999999999999</c:v>
                      </c:pt>
                      <c:pt idx="99">
                        <c:v>1.3032999999999999</c:v>
                      </c:pt>
                      <c:pt idx="100">
                        <c:v>1.3069</c:v>
                      </c:pt>
                      <c:pt idx="101">
                        <c:v>1.3117000000000001</c:v>
                      </c:pt>
                      <c:pt idx="102">
                        <c:v>1.3222</c:v>
                      </c:pt>
                      <c:pt idx="103">
                        <c:v>1.3288</c:v>
                      </c:pt>
                      <c:pt idx="104">
                        <c:v>1.3376999999999999</c:v>
                      </c:pt>
                      <c:pt idx="105">
                        <c:v>1.3418000000000001</c:v>
                      </c:pt>
                      <c:pt idx="106">
                        <c:v>1.3593</c:v>
                      </c:pt>
                      <c:pt idx="107">
                        <c:v>1.3627</c:v>
                      </c:pt>
                      <c:pt idx="108">
                        <c:v>1.3669</c:v>
                      </c:pt>
                      <c:pt idx="109">
                        <c:v>1.3683000000000001</c:v>
                      </c:pt>
                      <c:pt idx="110">
                        <c:v>1.3698999999999999</c:v>
                      </c:pt>
                      <c:pt idx="111">
                        <c:v>1.3711</c:v>
                      </c:pt>
                      <c:pt idx="112">
                        <c:v>1.3714</c:v>
                      </c:pt>
                      <c:pt idx="113">
                        <c:v>1.3793</c:v>
                      </c:pt>
                      <c:pt idx="114">
                        <c:v>1.3829</c:v>
                      </c:pt>
                      <c:pt idx="115">
                        <c:v>1.3995</c:v>
                      </c:pt>
                      <c:pt idx="116">
                        <c:v>1.4021999999999999</c:v>
                      </c:pt>
                      <c:pt idx="117">
                        <c:v>1.4104000000000001</c:v>
                      </c:pt>
                      <c:pt idx="118">
                        <c:v>1.4116</c:v>
                      </c:pt>
                      <c:pt idx="119">
                        <c:v>1.4259999999999999</c:v>
                      </c:pt>
                      <c:pt idx="120">
                        <c:v>1.4455</c:v>
                      </c:pt>
                      <c:pt idx="121">
                        <c:v>1.4668000000000001</c:v>
                      </c:pt>
                      <c:pt idx="122">
                        <c:v>1.4749000000000001</c:v>
                      </c:pt>
                      <c:pt idx="123">
                        <c:v>1.4845999999999999</c:v>
                      </c:pt>
                      <c:pt idx="124">
                        <c:v>1.5044</c:v>
                      </c:pt>
                      <c:pt idx="125">
                        <c:v>1.5234000000000001</c:v>
                      </c:pt>
                      <c:pt idx="126">
                        <c:v>1.5436000000000001</c:v>
                      </c:pt>
                      <c:pt idx="127">
                        <c:v>1.5510999999999999</c:v>
                      </c:pt>
                      <c:pt idx="128">
                        <c:v>1.5589</c:v>
                      </c:pt>
                      <c:pt idx="129">
                        <c:v>1.5603</c:v>
                      </c:pt>
                      <c:pt idx="130">
                        <c:v>1.5651999999999999</c:v>
                      </c:pt>
                      <c:pt idx="131">
                        <c:v>1.5688</c:v>
                      </c:pt>
                      <c:pt idx="132">
                        <c:v>1.57</c:v>
                      </c:pt>
                      <c:pt idx="133">
                        <c:v>1.5793999999999999</c:v>
                      </c:pt>
                      <c:pt idx="134">
                        <c:v>1.599</c:v>
                      </c:pt>
                      <c:pt idx="135">
                        <c:v>1.6068</c:v>
                      </c:pt>
                      <c:pt idx="136">
                        <c:v>1.6115999999999999</c:v>
                      </c:pt>
                      <c:pt idx="137">
                        <c:v>1.6163000000000001</c:v>
                      </c:pt>
                      <c:pt idx="138">
                        <c:v>1.6318999999999999</c:v>
                      </c:pt>
                      <c:pt idx="139">
                        <c:v>1.6653</c:v>
                      </c:pt>
                      <c:pt idx="140">
                        <c:v>1.6660999999999999</c:v>
                      </c:pt>
                      <c:pt idx="141">
                        <c:v>1.6693</c:v>
                      </c:pt>
                      <c:pt idx="142">
                        <c:v>1.6875</c:v>
                      </c:pt>
                      <c:pt idx="143">
                        <c:v>1.696</c:v>
                      </c:pt>
                      <c:pt idx="144">
                        <c:v>1.7191000000000001</c:v>
                      </c:pt>
                      <c:pt idx="145">
                        <c:v>1.7224999999999999</c:v>
                      </c:pt>
                      <c:pt idx="146">
                        <c:v>1.7369000000000001</c:v>
                      </c:pt>
                      <c:pt idx="147">
                        <c:v>1.8320000000000001</c:v>
                      </c:pt>
                      <c:pt idx="148">
                        <c:v>1.8666</c:v>
                      </c:pt>
                      <c:pt idx="149">
                        <c:v>1.9772000000000001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5C2E-47C9-B86C-FBEE3A4B29A8}"/>
                  </c:ext>
                </c:extLst>
              </c15:ser>
            </c15:filteredLineSeries>
          </c:ext>
        </c:extLst>
      </c:lineChart>
      <c:catAx>
        <c:axId val="473837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8105235"/>
        <c:crosses val="autoZero"/>
        <c:auto val="1"/>
        <c:lblAlgn val="ctr"/>
        <c:lblOffset val="100"/>
        <c:noMultiLvlLbl val="0"/>
      </c:catAx>
      <c:valAx>
        <c:axId val="78105235"/>
        <c:scaling>
          <c:orientation val="minMax"/>
          <c:max val="2.5"/>
          <c:min val="0.5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minorGridlines>
          <c:spPr>
            <a:ln w="0">
              <a:solidFill>
                <a:srgbClr val="DDDDDD"/>
              </a:solidFill>
            </a:ln>
          </c:spPr>
        </c:minorGridlines>
        <c:title>
          <c:tx>
            <c:rich>
              <a:bodyPr rot="-5400000"/>
              <a:lstStyle/>
              <a:p>
                <a:pPr>
                  <a:defRPr b="0"/>
                </a:pPr>
                <a:r>
                  <a:rPr lang="en-IN" b="0" dirty="0"/>
                  <a:t>Normalized performance</a:t>
                </a:r>
              </a:p>
            </c:rich>
          </c:tx>
          <c:layout>
            <c:manualLayout>
              <c:xMode val="edge"/>
              <c:yMode val="edge"/>
              <c:x val="0"/>
              <c:y val="0.19392667562146912"/>
            </c:manualLayout>
          </c:layout>
          <c:overlay val="0"/>
          <c:spPr>
            <a:noFill/>
            <a:ln w="0">
              <a:noFill/>
            </a:ln>
          </c:spPr>
        </c:title>
        <c:numFmt formatCode="[$-409]0.0" sourceLinked="0"/>
        <c:majorTickMark val="out"/>
        <c:minorTickMark val="none"/>
        <c:tickLblPos val="nextTo"/>
        <c:spPr>
          <a:ln w="0">
            <a:solidFill>
              <a:srgbClr val="000000"/>
            </a:solidFill>
          </a:ln>
        </c:spPr>
        <c:crossAx val="47383727"/>
        <c:crossesAt val="0"/>
        <c:crossBetween val="midCat"/>
        <c:majorUnit val="0.5"/>
      </c:valAx>
      <c:spPr>
        <a:noFill/>
        <a:ln w="0">
          <a:solidFill>
            <a:srgbClr val="000000"/>
          </a:solidFill>
        </a:ln>
      </c:spPr>
    </c:plotArea>
    <c:legend>
      <c:legendPos val="r"/>
      <c:layout>
        <c:manualLayout>
          <c:xMode val="edge"/>
          <c:yMode val="edge"/>
          <c:x val="0.1167743105981523"/>
          <c:y val="8.2173388664184444E-2"/>
          <c:w val="0.63618393010737595"/>
          <c:h val="0.26322099779318203"/>
        </c:manualLayout>
      </c:layout>
      <c:overlay val="0"/>
      <c:spPr>
        <a:solidFill>
          <a:schemeClr val="bg1"/>
        </a:solidFill>
        <a:ln w="0">
          <a:noFill/>
        </a:ln>
      </c:spPr>
    </c:legend>
    <c:plotVisOnly val="1"/>
    <c:dispBlanksAs val="gap"/>
    <c:showDLblsOverMax val="1"/>
  </c:chart>
  <c:spPr>
    <a:solidFill>
      <a:srgbClr val="FFFFFF"/>
    </a:solidFill>
    <a:ln w="0"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0.11902</cdr:x>
      <cdr:y>0.81771</cdr:y>
    </cdr:from>
    <cdr:to>
      <cdr:x>0.98753</cdr:x>
      <cdr:y>0.81771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7B39AC2-D9A8-B14F-A14B-93E30A5E4E3A}"/>
            </a:ext>
          </a:extLst>
        </cdr:cNvPr>
        <cdr:cNvCxnSpPr/>
      </cdr:nvCxnSpPr>
      <cdr:spPr>
        <a:xfrm xmlns:a="http://schemas.openxmlformats.org/drawingml/2006/main">
          <a:off x="947641" y="3870524"/>
          <a:ext cx="6915101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rgbClr val="FF000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0.14666</cdr:x>
      <cdr:y>0.0428</cdr:y>
    </cdr:from>
    <cdr:to>
      <cdr:x>0.81108</cdr:x>
      <cdr:y>0.10029</cdr:y>
    </cdr:to>
    <cdr:grpSp>
      <cdr:nvGrpSpPr>
        <cdr:cNvPr id="6" name="Group 5">
          <a:extLst xmlns:a="http://schemas.openxmlformats.org/drawingml/2006/main">
            <a:ext uri="{FF2B5EF4-FFF2-40B4-BE49-F238E27FC236}">
              <a16:creationId xmlns:a16="http://schemas.microsoft.com/office/drawing/2014/main" id="{FBF394C8-FFDC-BE7A-1D61-29BFBD70BF22}"/>
            </a:ext>
          </a:extLst>
        </cdr:cNvPr>
        <cdr:cNvGrpSpPr/>
      </cdr:nvGrpSpPr>
      <cdr:grpSpPr>
        <a:xfrm xmlns:a="http://schemas.openxmlformats.org/drawingml/2006/main">
          <a:off x="1167711" y="202588"/>
          <a:ext cx="5290131" cy="272118"/>
          <a:chOff x="104180" y="6603"/>
          <a:chExt cx="2455092" cy="109709"/>
        </a:xfrm>
      </cdr:grpSpPr>
      <cdr:sp macro="" textlink="">
        <cdr:nvSpPr>
          <cdr:cNvPr id="7" name="TextBox 2">
            <a:extLst xmlns:a="http://schemas.openxmlformats.org/drawingml/2006/main">
              <a:ext uri="{FF2B5EF4-FFF2-40B4-BE49-F238E27FC236}">
                <a16:creationId xmlns:a16="http://schemas.microsoft.com/office/drawing/2014/main" id="{F371CCAC-29AA-C2A6-E77B-D24913B5E90A}"/>
              </a:ext>
            </a:extLst>
          </cdr:cNvPr>
          <cdr:cNvSpPr txBox="1"/>
        </cdr:nvSpPr>
        <cdr:spPr>
          <a:xfrm xmlns:a="http://schemas.openxmlformats.org/drawingml/2006/main">
            <a:off x="104180" y="6603"/>
            <a:ext cx="2455092" cy="109709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</cdr:spPr>
        <cdr:txBody>
          <a:bodyPr xmlns:a="http://schemas.openxmlformats.org/drawingml/2006/main" wrap="square" lIns="90000" tIns="0" bIns="0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IN" sz="2000" baseline="0" dirty="0">
                <a:latin typeface="Arial" panose="020B0604020202020204" pitchFamily="34" charset="0"/>
                <a:cs typeface="Arial" panose="020B0604020202020204" pitchFamily="34" charset="0"/>
              </a:rPr>
              <a:t>  No Pref (Secure cache system)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9" name="Straight Connector 8">
            <a:extLst xmlns:a="http://schemas.openxmlformats.org/drawingml/2006/main">
              <a:ext uri="{FF2B5EF4-FFF2-40B4-BE49-F238E27FC236}">
                <a16:creationId xmlns:a16="http://schemas.microsoft.com/office/drawing/2014/main" id="{607CC8BC-2721-6E00-7347-28018168D41A}"/>
              </a:ext>
            </a:extLst>
          </cdr:cNvPr>
          <cdr:cNvCxnSpPr/>
        </cdr:nvCxnSpPr>
        <cdr:spPr>
          <a:xfrm xmlns:a="http://schemas.openxmlformats.org/drawingml/2006/main">
            <a:off x="113115" y="72290"/>
            <a:ext cx="71797" cy="0"/>
          </a:xfrm>
          <a:prstGeom xmlns:a="http://schemas.openxmlformats.org/drawingml/2006/main" prst="line">
            <a:avLst/>
          </a:prstGeom>
          <a:ln xmlns:a="http://schemas.openxmlformats.org/drawingml/2006/main" w="9525">
            <a:solidFill>
              <a:srgbClr val="FF0000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0.51874</cdr:x>
      <cdr:y>0.07785</cdr:y>
    </cdr:from>
    <cdr:to>
      <cdr:x>0.92934</cdr:x>
      <cdr:y>0.23023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8CBA5041-8CA7-21AC-7FCB-3B53E23DA007}"/>
            </a:ext>
          </a:extLst>
        </cdr:cNvPr>
        <cdr:cNvGrpSpPr/>
      </cdr:nvGrpSpPr>
      <cdr:grpSpPr>
        <a:xfrm xmlns:a="http://schemas.openxmlformats.org/drawingml/2006/main">
          <a:off x="4922552" y="352829"/>
          <a:ext cx="3896364" cy="690610"/>
          <a:chOff x="-178630" y="-5299"/>
          <a:chExt cx="2035559" cy="333408"/>
        </a:xfrm>
      </cdr:grpSpPr>
      <cdr:sp macro="" textlink="">
        <cdr:nvSpPr>
          <cdr:cNvPr id="3" name="TextBox 2">
            <a:extLst xmlns:a="http://schemas.openxmlformats.org/drawingml/2006/main">
              <a:ext uri="{FF2B5EF4-FFF2-40B4-BE49-F238E27FC236}">
                <a16:creationId xmlns:a16="http://schemas.microsoft.com/office/drawing/2014/main" id="{47E64639-EC64-51B9-9F1F-6FC5AD0131C4}"/>
              </a:ext>
            </a:extLst>
          </cdr:cNvPr>
          <cdr:cNvSpPr txBox="1"/>
        </cdr:nvSpPr>
        <cdr:spPr>
          <a:xfrm xmlns:a="http://schemas.openxmlformats.org/drawingml/2006/main">
            <a:off x="-178630" y="-5299"/>
            <a:ext cx="2035559" cy="333408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</cdr:spPr>
        <cdr:txBody>
          <a:bodyPr xmlns:a="http://schemas.openxmlformats.org/drawingml/2006/main" wrap="square" lIns="90000" tIns="0" bIns="0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IN" sz="2000" baseline="0" dirty="0">
                <a:latin typeface="Arial" panose="020B0604020202020204" pitchFamily="34" charset="0"/>
                <a:cs typeface="Arial" panose="020B0604020202020204" pitchFamily="34" charset="0"/>
              </a:rPr>
              <a:t>     No Pref (Non-secure)</a:t>
            </a:r>
          </a:p>
          <a:p xmlns:a="http://schemas.openxmlformats.org/drawingml/2006/main">
            <a:r>
              <a:rPr lang="en-IN" sz="2000" baseline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aseline="0" dirty="0">
                <a:latin typeface="Arial" panose="020B0604020202020204" pitchFamily="34" charset="0"/>
                <a:cs typeface="Arial" panose="020B0604020202020204" pitchFamily="34" charset="0"/>
              </a:rPr>
              <a:t>No Pref (Secure)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4" name="Straight Connector 3">
            <a:extLst xmlns:a="http://schemas.openxmlformats.org/drawingml/2006/main">
              <a:ext uri="{FF2B5EF4-FFF2-40B4-BE49-F238E27FC236}">
                <a16:creationId xmlns:a16="http://schemas.microsoft.com/office/drawing/2014/main" id="{319C7943-FC9F-1193-1FBE-31F1FD0A0ACB}"/>
              </a:ext>
            </a:extLst>
          </cdr:cNvPr>
          <cdr:cNvCxnSpPr/>
        </cdr:nvCxnSpPr>
        <cdr:spPr>
          <a:xfrm xmlns:a="http://schemas.openxmlformats.org/drawingml/2006/main">
            <a:off x="-63657" y="82960"/>
            <a:ext cx="71893" cy="0"/>
          </a:xfrm>
          <a:prstGeom xmlns:a="http://schemas.openxmlformats.org/drawingml/2006/main" prst="line">
            <a:avLst/>
          </a:prstGeom>
          <a:ln xmlns:a="http://schemas.openxmlformats.org/drawingml/2006/main" w="9525">
            <a:solidFill>
              <a:schemeClr val="tx1"/>
            </a:solidFill>
          </a:ln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" name="Straight Connector 4">
            <a:extLst xmlns:a="http://schemas.openxmlformats.org/drawingml/2006/main">
              <a:ext uri="{FF2B5EF4-FFF2-40B4-BE49-F238E27FC236}">
                <a16:creationId xmlns:a16="http://schemas.microsoft.com/office/drawing/2014/main" id="{9397AF6F-BAFA-7612-AC2E-DA48D8E36D5F}"/>
              </a:ext>
            </a:extLst>
          </cdr:cNvPr>
          <cdr:cNvCxnSpPr/>
        </cdr:nvCxnSpPr>
        <cdr:spPr>
          <a:xfrm xmlns:a="http://schemas.openxmlformats.org/drawingml/2006/main">
            <a:off x="-68622" y="240848"/>
            <a:ext cx="71893" cy="0"/>
          </a:xfrm>
          <a:prstGeom xmlns:a="http://schemas.openxmlformats.org/drawingml/2006/main" prst="line">
            <a:avLst/>
          </a:prstGeom>
          <a:ln xmlns:a="http://schemas.openxmlformats.org/drawingml/2006/main" w="9525">
            <a:solidFill>
              <a:srgbClr val="FF0000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0.16218</cdr:x>
      <cdr:y>0.23621</cdr:y>
    </cdr:from>
    <cdr:to>
      <cdr:x>0.52204</cdr:x>
      <cdr:y>0.23621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C7F3F796-DB55-9F9F-B003-21AF9857EB02}"/>
            </a:ext>
          </a:extLst>
        </cdr:cNvPr>
        <cdr:cNvCxnSpPr/>
      </cdr:nvCxnSpPr>
      <cdr:spPr>
        <a:xfrm xmlns:a="http://schemas.openxmlformats.org/drawingml/2006/main">
          <a:off x="760695" y="489133"/>
          <a:ext cx="1687909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rgbClr val="FF000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0.16233</cdr:x>
      <cdr:y>0.24956</cdr:y>
    </cdr:from>
    <cdr:to>
      <cdr:x>0.52245</cdr:x>
      <cdr:y>0.24956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44BC406E-F226-867C-4824-E7E4E6AA4EDD}"/>
            </a:ext>
          </a:extLst>
        </cdr:cNvPr>
        <cdr:cNvCxnSpPr/>
      </cdr:nvCxnSpPr>
      <cdr:spPr>
        <a:xfrm xmlns:a="http://schemas.openxmlformats.org/drawingml/2006/main">
          <a:off x="761398" y="516778"/>
          <a:ext cx="1689111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0.93022</cdr:x>
      <cdr:y>0.25018</cdr:y>
    </cdr:from>
    <cdr:to>
      <cdr:x>0.96673</cdr:x>
      <cdr:y>0.25018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E487DD82-0844-07F9-0313-B002406C55E6}"/>
            </a:ext>
          </a:extLst>
        </cdr:cNvPr>
        <cdr:cNvCxnSpPr/>
      </cdr:nvCxnSpPr>
      <cdr:spPr>
        <a:xfrm xmlns:a="http://schemas.openxmlformats.org/drawingml/2006/main">
          <a:off x="4363129" y="518062"/>
          <a:ext cx="171255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0.92981</cdr:x>
      <cdr:y>0.23659</cdr:y>
    </cdr:from>
    <cdr:to>
      <cdr:x>0.96645</cdr:x>
      <cdr:y>0.23659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DCE55782-4655-814B-0F77-706F61B5EFD6}"/>
            </a:ext>
          </a:extLst>
        </cdr:cNvPr>
        <cdr:cNvCxnSpPr/>
      </cdr:nvCxnSpPr>
      <cdr:spPr>
        <a:xfrm xmlns:a="http://schemas.openxmlformats.org/drawingml/2006/main">
          <a:off x="4361224" y="489920"/>
          <a:ext cx="171847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rgbClr val="FF000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0.11376</cdr:x>
      <cdr:y>0.83596</cdr:y>
    </cdr:from>
    <cdr:to>
      <cdr:x>0.98503</cdr:x>
      <cdr:y>0.83596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7184B05-4D30-E58D-86E0-845B8906EAC6}"/>
            </a:ext>
          </a:extLst>
        </cdr:cNvPr>
        <cdr:cNvCxnSpPr/>
      </cdr:nvCxnSpPr>
      <cdr:spPr>
        <a:xfrm xmlns:a="http://schemas.openxmlformats.org/drawingml/2006/main">
          <a:off x="532758" y="1875796"/>
          <a:ext cx="4080345" cy="0"/>
        </a:xfrm>
        <a:prstGeom xmlns:a="http://schemas.openxmlformats.org/drawingml/2006/main" prst="line">
          <a:avLst/>
        </a:prstGeom>
        <a:ln xmlns:a="http://schemas.openxmlformats.org/drawingml/2006/main" w="6350">
          <a:solidFill>
            <a:srgbClr val="FF000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0.12204</cdr:x>
      <cdr:y>0.04088</cdr:y>
    </cdr:from>
    <cdr:to>
      <cdr:x>0.71277</cdr:x>
      <cdr:y>0.10734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51245E0F-5A22-3E57-CE69-C447722BC029}"/>
            </a:ext>
          </a:extLst>
        </cdr:cNvPr>
        <cdr:cNvGrpSpPr/>
      </cdr:nvGrpSpPr>
      <cdr:grpSpPr>
        <a:xfrm xmlns:a="http://schemas.openxmlformats.org/drawingml/2006/main">
          <a:off x="1027415" y="194954"/>
          <a:ext cx="4973162" cy="316944"/>
          <a:chOff x="3884" y="-2000"/>
          <a:chExt cx="2884783" cy="137098"/>
        </a:xfrm>
      </cdr:grpSpPr>
      <cdr:sp macro="" textlink="">
        <cdr:nvSpPr>
          <cdr:cNvPr id="5" name="TextBox 2">
            <a:extLst xmlns:a="http://schemas.openxmlformats.org/drawingml/2006/main">
              <a:ext uri="{FF2B5EF4-FFF2-40B4-BE49-F238E27FC236}">
                <a16:creationId xmlns:a16="http://schemas.microsoft.com/office/drawing/2014/main" id="{6624CCE7-4A90-4E9A-0487-02B4F8858C40}"/>
              </a:ext>
            </a:extLst>
          </cdr:cNvPr>
          <cdr:cNvSpPr txBox="1"/>
        </cdr:nvSpPr>
        <cdr:spPr>
          <a:xfrm xmlns:a="http://schemas.openxmlformats.org/drawingml/2006/main">
            <a:off x="3884" y="-2000"/>
            <a:ext cx="2884783" cy="137098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</cdr:spPr>
        <cdr:txBody>
          <a:bodyPr xmlns:a="http://schemas.openxmlformats.org/drawingml/2006/main" wrap="square" lIns="90000" tIns="0" bIns="0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IN" sz="1800" baseline="0" dirty="0">
                <a:latin typeface="Arial" panose="020B0604020202020204" pitchFamily="34" charset="0"/>
                <a:cs typeface="Arial" panose="020B0604020202020204" pitchFamily="34" charset="0"/>
              </a:rPr>
              <a:t>   No Pref (Secure cache system)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6" name="Straight Connector 5">
            <a:extLst xmlns:a="http://schemas.openxmlformats.org/drawingml/2006/main">
              <a:ext uri="{FF2B5EF4-FFF2-40B4-BE49-F238E27FC236}">
                <a16:creationId xmlns:a16="http://schemas.microsoft.com/office/drawing/2014/main" id="{5B76F423-E348-895B-BC03-60B99156674B}"/>
              </a:ext>
            </a:extLst>
          </cdr:cNvPr>
          <cdr:cNvCxnSpPr/>
        </cdr:nvCxnSpPr>
        <cdr:spPr>
          <a:xfrm xmlns:a="http://schemas.openxmlformats.org/drawingml/2006/main">
            <a:off x="55925" y="78761"/>
            <a:ext cx="71453" cy="0"/>
          </a:xfrm>
          <a:prstGeom xmlns:a="http://schemas.openxmlformats.org/drawingml/2006/main" prst="line">
            <a:avLst/>
          </a:prstGeom>
          <a:ln xmlns:a="http://schemas.openxmlformats.org/drawingml/2006/main" w="9525">
            <a:solidFill>
              <a:srgbClr val="FF0000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0.13987</cdr:x>
      <cdr:y>0.06817</cdr:y>
    </cdr:from>
    <cdr:to>
      <cdr:x>0.73029</cdr:x>
      <cdr:y>0.13297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F12AF422-C5EB-768B-AB53-F017CA2F2498}"/>
            </a:ext>
          </a:extLst>
        </cdr:cNvPr>
        <cdr:cNvGrpSpPr/>
      </cdr:nvGrpSpPr>
      <cdr:grpSpPr>
        <a:xfrm xmlns:a="http://schemas.openxmlformats.org/drawingml/2006/main">
          <a:off x="1197192" y="323647"/>
          <a:ext cx="5053595" cy="307647"/>
          <a:chOff x="-117329" y="27979"/>
          <a:chExt cx="2747971" cy="145931"/>
        </a:xfrm>
      </cdr:grpSpPr>
      <cdr:sp macro="" textlink="">
        <cdr:nvSpPr>
          <cdr:cNvPr id="3" name="TextBox 2">
            <a:extLst xmlns:a="http://schemas.openxmlformats.org/drawingml/2006/main">
              <a:ext uri="{FF2B5EF4-FFF2-40B4-BE49-F238E27FC236}">
                <a16:creationId xmlns:a16="http://schemas.microsoft.com/office/drawing/2014/main" id="{9E8E9949-CA2B-9462-7114-84453612EE16}"/>
              </a:ext>
            </a:extLst>
          </cdr:cNvPr>
          <cdr:cNvSpPr txBox="1"/>
        </cdr:nvSpPr>
        <cdr:spPr>
          <a:xfrm xmlns:a="http://schemas.openxmlformats.org/drawingml/2006/main">
            <a:off x="-117329" y="27979"/>
            <a:ext cx="2747971" cy="145931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</cdr:spPr>
        <cdr:txBody>
          <a:bodyPr xmlns:a="http://schemas.openxmlformats.org/drawingml/2006/main" wrap="square" lIns="90000" tIns="0" bIns="0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IN" sz="1800" baseline="0" dirty="0">
                <a:latin typeface="Arial" panose="020B0604020202020204" pitchFamily="34" charset="0"/>
                <a:cs typeface="Arial" panose="020B0604020202020204" pitchFamily="34" charset="0"/>
              </a:rPr>
              <a:t>    No Pref (Secure cache system)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4" name="Straight Connector 3">
            <a:extLst xmlns:a="http://schemas.openxmlformats.org/drawingml/2006/main">
              <a:ext uri="{FF2B5EF4-FFF2-40B4-BE49-F238E27FC236}">
                <a16:creationId xmlns:a16="http://schemas.microsoft.com/office/drawing/2014/main" id="{C1898185-1AFC-0F81-DEDA-25997723BE85}"/>
              </a:ext>
            </a:extLst>
          </cdr:cNvPr>
          <cdr:cNvCxnSpPr/>
        </cdr:nvCxnSpPr>
        <cdr:spPr>
          <a:xfrm xmlns:a="http://schemas.openxmlformats.org/drawingml/2006/main">
            <a:off x="-42373" y="99044"/>
            <a:ext cx="71102" cy="0"/>
          </a:xfrm>
          <a:prstGeom xmlns:a="http://schemas.openxmlformats.org/drawingml/2006/main" prst="line">
            <a:avLst/>
          </a:prstGeom>
          <a:ln xmlns:a="http://schemas.openxmlformats.org/drawingml/2006/main" w="9525">
            <a:solidFill>
              <a:srgbClr val="FF0000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0.14013</cdr:x>
      <cdr:y>0.67492</cdr:y>
    </cdr:from>
    <cdr:to>
      <cdr:x>1</cdr:x>
      <cdr:y>0.67492</cdr:y>
    </cdr:to>
    <cdr:cxnSp macro="">
      <cdr:nvCxnSpPr>
        <cdr:cNvPr id="14" name="Straight Connector 13">
          <a:extLst xmlns:a="http://schemas.openxmlformats.org/drawingml/2006/main">
            <a:ext uri="{FF2B5EF4-FFF2-40B4-BE49-F238E27FC236}">
              <a16:creationId xmlns:a16="http://schemas.microsoft.com/office/drawing/2014/main" id="{DF5EC6DB-1B93-F9D6-CB39-CE52DDD18A53}"/>
            </a:ext>
          </a:extLst>
        </cdr:cNvPr>
        <cdr:cNvCxnSpPr/>
      </cdr:nvCxnSpPr>
      <cdr:spPr>
        <a:xfrm xmlns:a="http://schemas.openxmlformats.org/drawingml/2006/main">
          <a:off x="1199417" y="3204278"/>
          <a:ext cx="7359904" cy="0"/>
        </a:xfrm>
        <a:prstGeom xmlns:a="http://schemas.openxmlformats.org/drawingml/2006/main" prst="line">
          <a:avLst/>
        </a:prstGeom>
        <a:ln xmlns:a="http://schemas.openxmlformats.org/drawingml/2006/main" w="6350">
          <a:solidFill>
            <a:srgbClr val="FF000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0.42507</cdr:x>
      <cdr:y>0.91722</cdr:y>
    </cdr:from>
    <cdr:to>
      <cdr:x>0.61318</cdr:x>
      <cdr:y>0.98433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165EBC-6FA4-E6E7-FCE2-5BF697C3D65A}"/>
            </a:ext>
          </a:extLst>
        </cdr:cNvPr>
        <cdr:cNvSpPr txBox="1"/>
      </cdr:nvSpPr>
      <cdr:spPr>
        <a:xfrm xmlns:a="http://schemas.openxmlformats.org/drawingml/2006/main">
          <a:off x="3997011" y="4641328"/>
          <a:ext cx="1768859" cy="339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000" dirty="0"/>
            <a:t>4-core Mixes</a:t>
          </a:r>
        </a:p>
      </cdr:txBody>
    </cdr:sp>
  </cdr:relSizeAnchor>
</c:userShape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/>
              <a:t>Two separate timelines for on-commit berti and timely secure berti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/>
              <a:t>Title Problem with latencies, then transform problem with solution , TSB. Maybe another slide with TSB(will also have the first timeline)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/>
              <a:t>First show Berti, then show TSB additions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/>
              <a:t>Simple explanation of the code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/>
              <a:t>Scenario: what the adversary wants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/>
              <a:t>State of other microarchitecture structure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jkdjfkjsdklfjd" id="10" name="Google Shape;10;p33" title="jhjdhfjsdh"/>
          <p:cNvSpPr txBox="1"/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11" name="Google Shape;11;p33"/>
          <p:cNvSpPr txBox="1"/>
          <p:nvPr>
            <p:ph idx="2" type="ctrTitle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12" name="Google Shape;12;p33" title="jhjdhfjsdh"/>
          <p:cNvSpPr txBox="1"/>
          <p:nvPr>
            <p:ph idx="3" type="ctrTitle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9315834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" name="Google Shape;1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22054" y="106450"/>
            <a:ext cx="731599" cy="6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2">
          <p15:clr>
            <a:srgbClr val="FA7B17"/>
          </p15:clr>
        </p15:guide>
        <p15:guide id="2" pos="753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title"/>
          </p:nvPr>
        </p:nvSpPr>
        <p:spPr>
          <a:xfrm>
            <a:off x="415601" y="154204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" type="body"/>
          </p:nvPr>
        </p:nvSpPr>
        <p:spPr>
          <a:xfrm>
            <a:off x="415601" y="1047750"/>
            <a:ext cx="11360800" cy="5489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" name="Google Shape;20;p34"/>
          <p:cNvSpPr txBox="1"/>
          <p:nvPr/>
        </p:nvSpPr>
        <p:spPr>
          <a:xfrm>
            <a:off x="5679768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54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ctrTitle"/>
          </p:nvPr>
        </p:nvSpPr>
        <p:spPr>
          <a:xfrm>
            <a:off x="415601" y="1386496"/>
            <a:ext cx="11360800" cy="211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23" name="Google Shape;23;p38" title="jhjdhfjsdh"/>
          <p:cNvSpPr txBox="1"/>
          <p:nvPr>
            <p:ph idx="2" type="ctrTitle"/>
          </p:nvPr>
        </p:nvSpPr>
        <p:spPr>
          <a:xfrm>
            <a:off x="2194145" y="3822100"/>
            <a:ext cx="8228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24" name="Google Shape;24;p38" title="jhjdhfjsdh"/>
          <p:cNvSpPr txBox="1"/>
          <p:nvPr>
            <p:ph idx="3" type="ctrTitle"/>
          </p:nvPr>
        </p:nvSpPr>
        <p:spPr>
          <a:xfrm>
            <a:off x="426833" y="6087397"/>
            <a:ext cx="4183200" cy="589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2">
          <p15:clr>
            <a:srgbClr val="FA7B17"/>
          </p15:clr>
        </p15:guide>
        <p15:guide id="2" orient="horz" pos="54">
          <p15:clr>
            <a:srgbClr val="FA7B17"/>
          </p15:clr>
        </p15:guide>
        <p15:guide id="3" orient="horz" pos="12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ctrTitle"/>
          </p:nvPr>
        </p:nvSpPr>
        <p:spPr>
          <a:xfrm>
            <a:off x="415611" y="992767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24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28" name="Google Shape;28;p39"/>
          <p:cNvSpPr txBox="1"/>
          <p:nvPr>
            <p:ph idx="1" type="subTitle"/>
          </p:nvPr>
        </p:nvSpPr>
        <p:spPr>
          <a:xfrm>
            <a:off x="415601" y="3778834"/>
            <a:ext cx="1136080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3359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2pPr>
            <a:lvl3pPr lvl="2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9pPr>
          </a:lstStyle>
          <a:p/>
        </p:txBody>
      </p:sp>
      <p:sp>
        <p:nvSpPr>
          <p:cNvPr id="29" name="Google Shape;29;p39"/>
          <p:cNvSpPr txBox="1"/>
          <p:nvPr>
            <p:ph idx="12" type="sldNum"/>
          </p:nvPr>
        </p:nvSpPr>
        <p:spPr>
          <a:xfrm>
            <a:off x="11296611" y="6217622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/>
          <p:nvPr>
            <p:ph type="title"/>
          </p:nvPr>
        </p:nvSpPr>
        <p:spPr>
          <a:xfrm>
            <a:off x="508001" y="152401"/>
            <a:ext cx="11176000" cy="76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b="1" sz="564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" type="body"/>
          </p:nvPr>
        </p:nvSpPr>
        <p:spPr>
          <a:xfrm>
            <a:off x="508001" y="1066800"/>
            <a:ext cx="11176000" cy="56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432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84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3359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88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88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192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0"/>
          <p:cNvSpPr txBox="1"/>
          <p:nvPr>
            <p:ph idx="12" type="sldNum"/>
          </p:nvPr>
        </p:nvSpPr>
        <p:spPr>
          <a:xfrm>
            <a:off x="10769600" y="6340475"/>
            <a:ext cx="9144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type="title"/>
          </p:nvPr>
        </p:nvSpPr>
        <p:spPr>
          <a:xfrm>
            <a:off x="415600" y="228600"/>
            <a:ext cx="11347775" cy="727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0" name="Google Shape;40;p36"/>
          <p:cNvSpPr txBox="1"/>
          <p:nvPr>
            <p:ph idx="1" type="body"/>
          </p:nvPr>
        </p:nvSpPr>
        <p:spPr>
          <a:xfrm>
            <a:off x="415600" y="1181100"/>
            <a:ext cx="11360800" cy="5356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2" name="Google Shape;42;p36"/>
          <p:cNvSpPr txBox="1"/>
          <p:nvPr/>
        </p:nvSpPr>
        <p:spPr>
          <a:xfrm>
            <a:off x="5679767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54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jkdjfkjsdklfjd" id="44" name="Google Shape;44;p37" title="jhjdhfjsdh"/>
          <p:cNvSpPr txBox="1"/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45" name="Google Shape;45;p37"/>
          <p:cNvSpPr txBox="1"/>
          <p:nvPr>
            <p:ph idx="2" type="ctrTitle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  <a:defRPr sz="624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46" name="Google Shape;46;p37" title="jhjdhfjsdh"/>
          <p:cNvSpPr txBox="1"/>
          <p:nvPr>
            <p:ph idx="3" type="ctrTitle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7" name="Google Shape;47;p37"/>
          <p:cNvSpPr txBox="1"/>
          <p:nvPr>
            <p:ph idx="1" type="subTitle"/>
          </p:nvPr>
        </p:nvSpPr>
        <p:spPr>
          <a:xfrm>
            <a:off x="9315833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11409045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9" name="Google Shape;4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22054" y="106451"/>
            <a:ext cx="731599" cy="7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1">
          <p15:clr>
            <a:srgbClr val="FA7B17"/>
          </p15:clr>
        </p15:guide>
        <p15:guide id="2" pos="7536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type="ctrTitle"/>
          </p:nvPr>
        </p:nvSpPr>
        <p:spPr>
          <a:xfrm>
            <a:off x="415600" y="1386496"/>
            <a:ext cx="11360800" cy="211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  <a:defRPr sz="624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52" name="Google Shape;52;p41" title="jhjdhfjsdh"/>
          <p:cNvSpPr txBox="1"/>
          <p:nvPr>
            <p:ph idx="2" type="ctrTitle"/>
          </p:nvPr>
        </p:nvSpPr>
        <p:spPr>
          <a:xfrm>
            <a:off x="2194145" y="3822100"/>
            <a:ext cx="8228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53" name="Google Shape;53;p41" title="jhjdhfjsdh"/>
          <p:cNvSpPr txBox="1"/>
          <p:nvPr>
            <p:ph idx="3" type="ctrTitle"/>
          </p:nvPr>
        </p:nvSpPr>
        <p:spPr>
          <a:xfrm>
            <a:off x="426833" y="6087397"/>
            <a:ext cx="4183200" cy="589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54" name="Google Shape;54;p41"/>
          <p:cNvSpPr txBox="1"/>
          <p:nvPr>
            <p:ph idx="12" type="sldNum"/>
          </p:nvPr>
        </p:nvSpPr>
        <p:spPr>
          <a:xfrm>
            <a:off x="11409045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5" name="Google Shape;5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6833" y="85267"/>
            <a:ext cx="1622307" cy="1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1">
          <p15:clr>
            <a:srgbClr val="FA7B17"/>
          </p15:clr>
        </p15:guide>
        <p15:guide id="2" orient="horz" pos="54">
          <p15:clr>
            <a:srgbClr val="FA7B17"/>
          </p15:clr>
        </p15:guide>
        <p15:guide id="3" orient="horz" pos="12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/>
          <p:nvPr>
            <p:ph type="title"/>
          </p:nvPr>
        </p:nvSpPr>
        <p:spPr>
          <a:xfrm>
            <a:off x="508000" y="152401"/>
            <a:ext cx="11176000" cy="76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b="1" sz="564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" type="body"/>
          </p:nvPr>
        </p:nvSpPr>
        <p:spPr>
          <a:xfrm>
            <a:off x="508000" y="1066800"/>
            <a:ext cx="11176000" cy="56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432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84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3359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88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88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192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2"/>
          <p:cNvSpPr txBox="1"/>
          <p:nvPr>
            <p:ph idx="12" type="sldNum"/>
          </p:nvPr>
        </p:nvSpPr>
        <p:spPr>
          <a:xfrm>
            <a:off x="10769600" y="6340475"/>
            <a:ext cx="9144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216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15601" y="1536634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11459678" y="631421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EA4335"/>
          </p15:clr>
        </p15:guide>
        <p15:guide id="2" orient="horz" pos="228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415600" y="1536634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11459677" y="631421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EA4335"/>
          </p15:clr>
        </p15:guide>
        <p15:guide id="2" orient="horz" pos="2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5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6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7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2" type="ctrTitle"/>
          </p:nvPr>
        </p:nvSpPr>
        <p:spPr>
          <a:xfrm>
            <a:off x="668330" y="963038"/>
            <a:ext cx="10855341" cy="5370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700" lIns="109700" spcFirstLastPara="1" rIns="109700" wrap="square" tIns="109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Do not Forget Hardware Prefetching While Designing Secure Cache System</a:t>
            </a:r>
            <a:br>
              <a:rPr lang="en-IN" sz="4000">
                <a:latin typeface="Cambria"/>
                <a:ea typeface="Cambria"/>
                <a:cs typeface="Cambria"/>
                <a:sym typeface="Cambria"/>
              </a:rPr>
            </a:br>
            <a:br>
              <a:rPr lang="en-IN" sz="4000">
                <a:latin typeface="Cambria"/>
                <a:ea typeface="Cambria"/>
                <a:cs typeface="Cambria"/>
                <a:sym typeface="Cambria"/>
              </a:rPr>
            </a:br>
            <a:r>
              <a:rPr lang="en-IN" sz="3200">
                <a:latin typeface="Cambria"/>
                <a:ea typeface="Cambria"/>
                <a:cs typeface="Cambria"/>
                <a:sym typeface="Cambria"/>
              </a:rPr>
              <a:t>MS Bi-annual Progress Seminar</a:t>
            </a:r>
            <a:br>
              <a:rPr lang="en-IN" sz="4000">
                <a:latin typeface="Cambria"/>
                <a:ea typeface="Cambria"/>
                <a:cs typeface="Cambria"/>
                <a:sym typeface="Cambria"/>
              </a:rPr>
            </a:br>
            <a:br>
              <a:rPr lang="en-IN" sz="4000">
                <a:latin typeface="Cambria"/>
                <a:ea typeface="Cambria"/>
                <a:cs typeface="Cambria"/>
                <a:sym typeface="Cambria"/>
              </a:rPr>
            </a:br>
            <a:br>
              <a:rPr lang="en-IN" sz="4000">
                <a:latin typeface="Cambria"/>
                <a:ea typeface="Cambria"/>
                <a:cs typeface="Cambria"/>
                <a:sym typeface="Cambria"/>
              </a:rPr>
            </a:br>
            <a:r>
              <a:rPr lang="en-I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Sumon Nath | </a:t>
            </a:r>
            <a:r>
              <a:rPr i="1" lang="en-I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sumon@cse.iitb.ac.in</a:t>
            </a:r>
            <a:br>
              <a:rPr lang="en-IN" sz="2000">
                <a:latin typeface="Cambria"/>
                <a:ea typeface="Cambria"/>
                <a:cs typeface="Cambria"/>
                <a:sym typeface="Cambria"/>
              </a:rPr>
            </a:br>
            <a:r>
              <a:rPr lang="en-I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Advised by </a:t>
            </a:r>
            <a:r>
              <a:rPr b="1" lang="en-I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Prof. Biswabandan Panda</a:t>
            </a:r>
            <a:br>
              <a:rPr lang="en-IN" sz="2000">
                <a:latin typeface="Cambria"/>
                <a:ea typeface="Cambria"/>
                <a:cs typeface="Cambria"/>
                <a:sym typeface="Cambria"/>
              </a:rPr>
            </a:br>
            <a:endParaRPr i="1"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 sz="2160">
                <a:latin typeface="Arial"/>
                <a:ea typeface="Arial"/>
                <a:cs typeface="Arial"/>
                <a:sym typeface="Arial"/>
              </a:rPr>
              <a:t>‹#›</a:t>
            </a:fld>
            <a:endParaRPr sz="216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25" y="709817"/>
            <a:ext cx="2417227" cy="72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415600" y="459004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Terminology</a:t>
            </a:r>
            <a:endParaRPr/>
          </a:p>
        </p:txBody>
      </p: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832685" y="2368949"/>
            <a:ext cx="2990283" cy="695263"/>
          </a:xfrm>
          <a:prstGeom prst="roundRect">
            <a:avLst>
              <a:gd fmla="val 16667" name="adj"/>
            </a:avLst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Cache system</a:t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 rot="-1642177">
            <a:off x="4162354" y="2279124"/>
            <a:ext cx="609600" cy="314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 rot="1084944">
            <a:off x="4162354" y="2906732"/>
            <a:ext cx="609600" cy="314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5111339" y="1908506"/>
            <a:ext cx="6665061" cy="695263"/>
          </a:xfrm>
          <a:prstGeom prst="roundRect">
            <a:avLst>
              <a:gd fmla="val 16667" name="adj"/>
            </a:avLst>
          </a:prstGeom>
          <a:solidFill>
            <a:srgbClr val="FF575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Non-secure cache system | </a:t>
            </a:r>
            <a:r>
              <a:rPr b="1" i="0" lang="en-IN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Conventional</a:t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5111339" y="2812740"/>
            <a:ext cx="6665061" cy="695263"/>
          </a:xfrm>
          <a:prstGeom prst="roundRect">
            <a:avLst>
              <a:gd fmla="val 16667" name="adj"/>
            </a:avLst>
          </a:prstGeom>
          <a:solidFill>
            <a:srgbClr val="FF575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Secure cache system | </a:t>
            </a:r>
            <a:r>
              <a:rPr b="1" i="0" lang="en-IN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GhostMinion</a:t>
            </a:r>
            <a:endParaRPr b="1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832685" y="4671040"/>
            <a:ext cx="2990283" cy="695263"/>
          </a:xfrm>
          <a:prstGeom prst="roundRect">
            <a:avLst>
              <a:gd fmla="val 16667" name="adj"/>
            </a:avLst>
          </a:prstGeom>
          <a:solidFill>
            <a:srgbClr val="53B5F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Prefetching</a:t>
            </a:r>
            <a:endParaRPr/>
          </a:p>
        </p:txBody>
      </p:sp>
      <p:sp>
        <p:nvSpPr>
          <p:cNvPr id="279" name="Google Shape;279;p10"/>
          <p:cNvSpPr/>
          <p:nvPr/>
        </p:nvSpPr>
        <p:spPr>
          <a:xfrm rot="-1642177">
            <a:off x="4162354" y="4581215"/>
            <a:ext cx="609600" cy="314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 rot="1084944">
            <a:off x="4162354" y="5208823"/>
            <a:ext cx="609600" cy="314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5111340" y="4210597"/>
            <a:ext cx="3257694" cy="695263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On-access | Unsafe</a:t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5111339" y="5114831"/>
            <a:ext cx="3257695" cy="695263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On-commit | Safe</a:t>
            </a:r>
            <a:endParaRPr b="1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type="title"/>
          </p:nvPr>
        </p:nvSpPr>
        <p:spPr>
          <a:xfrm>
            <a:off x="352238" y="209664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>
                <a:latin typeface="Cambria"/>
                <a:ea typeface="Cambria"/>
                <a:cs typeface="Cambria"/>
                <a:sym typeface="Cambria"/>
              </a:rPr>
              <a:t>Impact of secure cache system &amp; on-commit prefetching</a:t>
            </a:r>
            <a:endParaRPr/>
          </a:p>
        </p:txBody>
      </p:sp>
      <p:sp>
        <p:nvSpPr>
          <p:cNvPr id="288" name="Google Shape;288;p11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89" name="Google Shape;289;p11"/>
          <p:cNvGraphicFramePr/>
          <p:nvPr/>
        </p:nvGraphicFramePr>
        <p:xfrm>
          <a:off x="1900037" y="1130359"/>
          <a:ext cx="7962029" cy="473337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90" name="Google Shape;290;p11"/>
          <p:cNvSpPr txBox="1"/>
          <p:nvPr/>
        </p:nvSpPr>
        <p:spPr>
          <a:xfrm>
            <a:off x="428625" y="6055567"/>
            <a:ext cx="10904855" cy="461665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Overall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~11 % degradation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from on-access(non-secure) to on-commit (secure)</a:t>
            </a:r>
            <a:endParaRPr/>
          </a:p>
        </p:txBody>
      </p:sp>
      <p:cxnSp>
        <p:nvCxnSpPr>
          <p:cNvPr id="291" name="Google Shape;291;p11"/>
          <p:cNvCxnSpPr/>
          <p:nvPr/>
        </p:nvCxnSpPr>
        <p:spPr>
          <a:xfrm>
            <a:off x="8723000" y="1827218"/>
            <a:ext cx="0" cy="730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11"/>
          <p:cNvCxnSpPr/>
          <p:nvPr/>
        </p:nvCxnSpPr>
        <p:spPr>
          <a:xfrm>
            <a:off x="9076063" y="2339981"/>
            <a:ext cx="0" cy="7508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" name="Google Shape;293;p11"/>
          <p:cNvSpPr txBox="1"/>
          <p:nvPr/>
        </p:nvSpPr>
        <p:spPr>
          <a:xfrm>
            <a:off x="8402961" y="1476352"/>
            <a:ext cx="64007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31%</a:t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8758564" y="1984352"/>
            <a:ext cx="64007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23%</a:t>
            </a:r>
            <a:endParaRPr/>
          </a:p>
        </p:txBody>
      </p:sp>
      <p:cxnSp>
        <p:nvCxnSpPr>
          <p:cNvPr id="295" name="Google Shape;295;p11"/>
          <p:cNvCxnSpPr/>
          <p:nvPr/>
        </p:nvCxnSpPr>
        <p:spPr>
          <a:xfrm>
            <a:off x="9445956" y="2715422"/>
            <a:ext cx="0" cy="5833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11"/>
          <p:cNvSpPr txBox="1"/>
          <p:nvPr/>
        </p:nvSpPr>
        <p:spPr>
          <a:xfrm>
            <a:off x="9149026" y="2382030"/>
            <a:ext cx="64007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21%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 txBox="1"/>
          <p:nvPr>
            <p:ph type="title"/>
          </p:nvPr>
        </p:nvSpPr>
        <p:spPr>
          <a:xfrm>
            <a:off x="415600" y="459004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Problems &amp; contributions</a:t>
            </a:r>
            <a:endParaRPr/>
          </a:p>
        </p:txBody>
      </p:sp>
      <p:sp>
        <p:nvSpPr>
          <p:cNvPr id="302" name="Google Shape;302;p12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822960" y="2184124"/>
            <a:ext cx="5039360" cy="1000760"/>
          </a:xfrm>
          <a:prstGeom prst="roundRect">
            <a:avLst>
              <a:gd fmla="val 16667" name="adj"/>
            </a:avLst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Negative impact of secure cache system on prefetching</a:t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822960" y="3846501"/>
            <a:ext cx="5039360" cy="1000760"/>
          </a:xfrm>
          <a:prstGeom prst="roundRect">
            <a:avLst>
              <a:gd fmla="val 16667" name="adj"/>
            </a:avLst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Timeliness issues with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secure prefetching</a:t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7040880" y="2302724"/>
            <a:ext cx="4531360" cy="76356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Secure update filter </a:t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7040880" y="3965101"/>
            <a:ext cx="4531360" cy="76356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Timely secure prefetcher</a:t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6146800" y="2527024"/>
            <a:ext cx="609600" cy="314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6146800" y="4189401"/>
            <a:ext cx="609600" cy="314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"/>
          <p:cNvSpPr txBox="1"/>
          <p:nvPr>
            <p:ph type="title"/>
          </p:nvPr>
        </p:nvSpPr>
        <p:spPr>
          <a:xfrm>
            <a:off x="352238" y="216880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Problem 1: Impact of secure cache system</a:t>
            </a:r>
            <a:endParaRPr/>
          </a:p>
        </p:txBody>
      </p:sp>
      <p:sp>
        <p:nvSpPr>
          <p:cNvPr id="314" name="Google Shape;314;p13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593387" y="6055567"/>
            <a:ext cx="10740093" cy="461665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Average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Traffic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increases from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199 to 375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accesses per kilo instruction (APKI) </a:t>
            </a:r>
            <a:endParaRPr/>
          </a:p>
        </p:txBody>
      </p:sp>
      <p:graphicFrame>
        <p:nvGraphicFramePr>
          <p:cNvPr id="316" name="Google Shape;316;p13"/>
          <p:cNvGraphicFramePr/>
          <p:nvPr/>
        </p:nvGraphicFramePr>
        <p:xfrm>
          <a:off x="1427480" y="980440"/>
          <a:ext cx="9337040" cy="489712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type="title"/>
          </p:nvPr>
        </p:nvSpPr>
        <p:spPr>
          <a:xfrm>
            <a:off x="352238" y="318777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Increase in miss latency</a:t>
            </a:r>
            <a:endParaRPr/>
          </a:p>
        </p:txBody>
      </p:sp>
      <p:sp>
        <p:nvSpPr>
          <p:cNvPr id="322" name="Google Shape;322;p14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14"/>
          <p:cNvSpPr txBox="1"/>
          <p:nvPr/>
        </p:nvSpPr>
        <p:spPr>
          <a:xfrm>
            <a:off x="858520" y="6055567"/>
            <a:ext cx="10474960" cy="461665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 load miss latency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increases from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83 to 117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cycles</a:t>
            </a:r>
            <a:endParaRPr/>
          </a:p>
        </p:txBody>
      </p:sp>
      <p:graphicFrame>
        <p:nvGraphicFramePr>
          <p:cNvPr id="324" name="Google Shape;324;p14"/>
          <p:cNvGraphicFramePr/>
          <p:nvPr/>
        </p:nvGraphicFramePr>
        <p:xfrm>
          <a:off x="1351280" y="1229361"/>
          <a:ext cx="9489440" cy="453215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/>
          <p:nvPr>
            <p:ph type="title"/>
          </p:nvPr>
        </p:nvSpPr>
        <p:spPr>
          <a:xfrm>
            <a:off x="453354" y="35444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Increased Pressure on L1D</a:t>
            </a:r>
            <a:endParaRPr baseline="30000"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0" name="Google Shape;330;p15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4835714" y="2216334"/>
            <a:ext cx="2520572" cy="1055186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L1D</a:t>
            </a:r>
            <a:endParaRPr/>
          </a:p>
        </p:txBody>
      </p:sp>
      <p:cxnSp>
        <p:nvCxnSpPr>
          <p:cNvPr id="332" name="Google Shape;332;p15"/>
          <p:cNvCxnSpPr>
            <a:stCxn id="333" idx="3"/>
            <a:endCxn id="331" idx="1"/>
          </p:cNvCxnSpPr>
          <p:nvPr/>
        </p:nvCxnSpPr>
        <p:spPr>
          <a:xfrm>
            <a:off x="3870736" y="2742878"/>
            <a:ext cx="9651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p15"/>
          <p:cNvCxnSpPr>
            <a:stCxn id="335" idx="0"/>
            <a:endCxn id="331" idx="2"/>
          </p:cNvCxnSpPr>
          <p:nvPr/>
        </p:nvCxnSpPr>
        <p:spPr>
          <a:xfrm rot="10800000">
            <a:off x="6096000" y="3271400"/>
            <a:ext cx="0" cy="109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15"/>
          <p:cNvCxnSpPr>
            <a:stCxn id="337" idx="1"/>
            <a:endCxn id="331" idx="3"/>
          </p:cNvCxnSpPr>
          <p:nvPr/>
        </p:nvCxnSpPr>
        <p:spPr>
          <a:xfrm rot="10800000">
            <a:off x="7356207" y="2743925"/>
            <a:ext cx="9741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p15"/>
          <p:cNvSpPr txBox="1"/>
          <p:nvPr/>
        </p:nvSpPr>
        <p:spPr>
          <a:xfrm>
            <a:off x="1015107" y="2512045"/>
            <a:ext cx="2855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Demand Requests</a:t>
            </a:r>
            <a:endParaRPr/>
          </a:p>
        </p:txBody>
      </p:sp>
      <p:sp>
        <p:nvSpPr>
          <p:cNvPr id="335" name="Google Shape;335;p15"/>
          <p:cNvSpPr txBox="1"/>
          <p:nvPr/>
        </p:nvSpPr>
        <p:spPr>
          <a:xfrm>
            <a:off x="4754322" y="4368800"/>
            <a:ext cx="26833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Prefetch Requests</a:t>
            </a:r>
            <a:endParaRPr/>
          </a:p>
        </p:txBody>
      </p:sp>
      <p:sp>
        <p:nvSpPr>
          <p:cNvPr id="337" name="Google Shape;337;p15"/>
          <p:cNvSpPr txBox="1"/>
          <p:nvPr/>
        </p:nvSpPr>
        <p:spPr>
          <a:xfrm>
            <a:off x="8330307" y="2513392"/>
            <a:ext cx="2855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Commit Requests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2117007" y="3084204"/>
            <a:ext cx="1441017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</a:t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2865691" y="4087050"/>
            <a:ext cx="2165404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L2</a:t>
            </a:r>
            <a:endParaRPr b="0" i="0" sz="2401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2588213" y="4938902"/>
            <a:ext cx="2724689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LLC</a:t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1769736" y="5685135"/>
            <a:ext cx="4899660" cy="50065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DRAM</a:t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3069339" y="1898405"/>
            <a:ext cx="1890941" cy="75413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4591745" y="3081232"/>
            <a:ext cx="1138784" cy="445861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GM</a:t>
            </a:r>
            <a:endParaRPr/>
          </a:p>
        </p:txBody>
      </p:sp>
      <p:cxnSp>
        <p:nvCxnSpPr>
          <p:cNvPr id="349" name="Google Shape;349;p16"/>
          <p:cNvCxnSpPr>
            <a:stCxn id="344" idx="3"/>
            <a:endCxn id="348" idx="3"/>
          </p:cNvCxnSpPr>
          <p:nvPr/>
        </p:nvCxnSpPr>
        <p:spPr>
          <a:xfrm flipH="1" rot="10800000">
            <a:off x="5031095" y="3304081"/>
            <a:ext cx="699300" cy="1005900"/>
          </a:xfrm>
          <a:prstGeom prst="bentConnector3">
            <a:avLst>
              <a:gd fmla="val 143607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350" name="Google Shape;350;p16"/>
          <p:cNvCxnSpPr>
            <a:stCxn id="345" idx="3"/>
            <a:endCxn id="348" idx="3"/>
          </p:cNvCxnSpPr>
          <p:nvPr/>
        </p:nvCxnSpPr>
        <p:spPr>
          <a:xfrm flipH="1" rot="10800000">
            <a:off x="5312902" y="3304232"/>
            <a:ext cx="417600" cy="1857600"/>
          </a:xfrm>
          <a:prstGeom prst="bentConnector3">
            <a:avLst>
              <a:gd fmla="val 282478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351" name="Google Shape;351;p16"/>
          <p:cNvCxnSpPr>
            <a:stCxn id="346" idx="3"/>
            <a:endCxn id="348" idx="3"/>
          </p:cNvCxnSpPr>
          <p:nvPr/>
        </p:nvCxnSpPr>
        <p:spPr>
          <a:xfrm rot="10800000">
            <a:off x="5730396" y="3304160"/>
            <a:ext cx="939000" cy="2631300"/>
          </a:xfrm>
          <a:prstGeom prst="bentConnector3">
            <a:avLst>
              <a:gd fmla="val -33819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352" name="Google Shape;352;p16"/>
          <p:cNvCxnSpPr>
            <a:stCxn id="348" idx="1"/>
            <a:endCxn id="343" idx="3"/>
          </p:cNvCxnSpPr>
          <p:nvPr/>
        </p:nvCxnSpPr>
        <p:spPr>
          <a:xfrm flipH="1">
            <a:off x="3557945" y="3304163"/>
            <a:ext cx="1033800" cy="30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16"/>
          <p:cNvCxnSpPr>
            <a:stCxn id="343" idx="2"/>
            <a:endCxn id="344" idx="0"/>
          </p:cNvCxnSpPr>
          <p:nvPr/>
        </p:nvCxnSpPr>
        <p:spPr>
          <a:xfrm flipH="1" rot="-5400000">
            <a:off x="3114416" y="3253165"/>
            <a:ext cx="557100" cy="111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p16"/>
          <p:cNvCxnSpPr>
            <a:stCxn id="344" idx="2"/>
            <a:endCxn id="345" idx="0"/>
          </p:cNvCxnSpPr>
          <p:nvPr/>
        </p:nvCxnSpPr>
        <p:spPr>
          <a:xfrm>
            <a:off x="3948393" y="4532911"/>
            <a:ext cx="2100" cy="4059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p16"/>
          <p:cNvCxnSpPr>
            <a:stCxn id="344" idx="1"/>
            <a:endCxn id="343" idx="1"/>
          </p:cNvCxnSpPr>
          <p:nvPr/>
        </p:nvCxnSpPr>
        <p:spPr>
          <a:xfrm rot="10800000">
            <a:off x="2116891" y="3307081"/>
            <a:ext cx="748800" cy="1002900"/>
          </a:xfrm>
          <a:prstGeom prst="bentConnector3">
            <a:avLst>
              <a:gd fmla="val 187501" name="adj1"/>
            </a:avLst>
          </a:prstGeom>
          <a:noFill/>
          <a:ln cap="flat" cmpd="sng" w="38100">
            <a:solidFill>
              <a:srgbClr val="0C0C0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6" name="Google Shape;356;p16"/>
          <p:cNvCxnSpPr/>
          <p:nvPr/>
        </p:nvCxnSpPr>
        <p:spPr>
          <a:xfrm rot="-5400000">
            <a:off x="2320313" y="4652461"/>
            <a:ext cx="813300" cy="2775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0C0C0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7" name="Google Shape;357;p16"/>
          <p:cNvCxnSpPr/>
          <p:nvPr/>
        </p:nvCxnSpPr>
        <p:spPr>
          <a:xfrm flipH="1" rot="10800000">
            <a:off x="1769736" y="5272458"/>
            <a:ext cx="815700" cy="663000"/>
          </a:xfrm>
          <a:prstGeom prst="bentConnector3">
            <a:avLst>
              <a:gd fmla="val -39392" name="adj1"/>
            </a:avLst>
          </a:prstGeom>
          <a:noFill/>
          <a:ln cap="flat" cmpd="sng" w="38100">
            <a:solidFill>
              <a:srgbClr val="0C0C0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8" name="Google Shape;358;p16"/>
          <p:cNvCxnSpPr>
            <a:stCxn id="347" idx="2"/>
            <a:endCxn id="343" idx="0"/>
          </p:cNvCxnSpPr>
          <p:nvPr/>
        </p:nvCxnSpPr>
        <p:spPr>
          <a:xfrm rot="5400000">
            <a:off x="3210360" y="2279789"/>
            <a:ext cx="431700" cy="11772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359" name="Google Shape;359;p16"/>
          <p:cNvCxnSpPr>
            <a:stCxn id="347" idx="2"/>
            <a:endCxn id="348" idx="0"/>
          </p:cNvCxnSpPr>
          <p:nvPr/>
        </p:nvCxnSpPr>
        <p:spPr>
          <a:xfrm flipH="1" rot="-5400000">
            <a:off x="4373610" y="2293739"/>
            <a:ext cx="428700" cy="1146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grpSp>
        <p:nvGrpSpPr>
          <p:cNvPr id="360" name="Google Shape;360;p16"/>
          <p:cNvGrpSpPr/>
          <p:nvPr/>
        </p:nvGrpSpPr>
        <p:grpSpPr>
          <a:xfrm>
            <a:off x="7696174" y="1695587"/>
            <a:ext cx="3121997" cy="400110"/>
            <a:chOff x="373380" y="3511324"/>
            <a:chExt cx="2197486" cy="488492"/>
          </a:xfrm>
        </p:grpSpPr>
        <p:cxnSp>
          <p:nvCxnSpPr>
            <p:cNvPr id="361" name="Google Shape;361;p16"/>
            <p:cNvCxnSpPr/>
            <p:nvPr/>
          </p:nvCxnSpPr>
          <p:spPr>
            <a:xfrm>
              <a:off x="373380" y="3804267"/>
              <a:ext cx="57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362" name="Google Shape;362;p16"/>
            <p:cNvSpPr txBox="1"/>
            <p:nvPr/>
          </p:nvSpPr>
          <p:spPr>
            <a:xfrm>
              <a:off x="991670" y="3511324"/>
              <a:ext cx="1579196" cy="488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Speculative path</a:t>
              </a:r>
              <a:endParaRPr/>
            </a:p>
          </p:txBody>
        </p:sp>
      </p:grpSp>
      <p:grpSp>
        <p:nvGrpSpPr>
          <p:cNvPr id="363" name="Google Shape;363;p16"/>
          <p:cNvGrpSpPr/>
          <p:nvPr/>
        </p:nvGrpSpPr>
        <p:grpSpPr>
          <a:xfrm>
            <a:off x="7688560" y="2091660"/>
            <a:ext cx="2774371" cy="400110"/>
            <a:chOff x="6585245" y="3266332"/>
            <a:chExt cx="1728734" cy="488492"/>
          </a:xfrm>
        </p:grpSpPr>
        <p:cxnSp>
          <p:nvCxnSpPr>
            <p:cNvPr id="364" name="Google Shape;364;p16"/>
            <p:cNvCxnSpPr/>
            <p:nvPr/>
          </p:nvCxnSpPr>
          <p:spPr>
            <a:xfrm>
              <a:off x="6585245" y="3544142"/>
              <a:ext cx="50592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" name="Google Shape;365;p16"/>
            <p:cNvSpPr txBox="1"/>
            <p:nvPr/>
          </p:nvSpPr>
          <p:spPr>
            <a:xfrm>
              <a:off x="7129810" y="3266332"/>
              <a:ext cx="1184169" cy="488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Commit Write</a:t>
              </a:r>
              <a:endParaRPr/>
            </a:p>
          </p:txBody>
        </p:sp>
      </p:grpSp>
      <p:grpSp>
        <p:nvGrpSpPr>
          <p:cNvPr id="366" name="Google Shape;366;p16"/>
          <p:cNvGrpSpPr/>
          <p:nvPr/>
        </p:nvGrpSpPr>
        <p:grpSpPr>
          <a:xfrm>
            <a:off x="7674586" y="2466040"/>
            <a:ext cx="2788333" cy="400110"/>
            <a:chOff x="6650484" y="5100683"/>
            <a:chExt cx="2325075" cy="488492"/>
          </a:xfrm>
        </p:grpSpPr>
        <p:cxnSp>
          <p:nvCxnSpPr>
            <p:cNvPr id="367" name="Google Shape;367;p16"/>
            <p:cNvCxnSpPr/>
            <p:nvPr/>
          </p:nvCxnSpPr>
          <p:spPr>
            <a:xfrm>
              <a:off x="6650484" y="5391468"/>
              <a:ext cx="695042" cy="0"/>
            </a:xfrm>
            <a:prstGeom prst="straightConnector1">
              <a:avLst/>
            </a:prstGeom>
            <a:noFill/>
            <a:ln cap="flat" cmpd="sng" w="381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8" name="Google Shape;368;p16"/>
            <p:cNvSpPr txBox="1"/>
            <p:nvPr/>
          </p:nvSpPr>
          <p:spPr>
            <a:xfrm>
              <a:off x="7397880" y="5100683"/>
              <a:ext cx="1577679" cy="488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Commit Load</a:t>
              </a:r>
              <a:endParaRPr/>
            </a:p>
          </p:txBody>
        </p:sp>
      </p:grpSp>
      <p:sp>
        <p:nvSpPr>
          <p:cNvPr id="369" name="Google Shape;369;p16"/>
          <p:cNvSpPr txBox="1"/>
          <p:nvPr>
            <p:ph type="title"/>
          </p:nvPr>
        </p:nvSpPr>
        <p:spPr>
          <a:xfrm>
            <a:off x="480695" y="365248"/>
            <a:ext cx="11839576" cy="1095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Redundant requests to cache system</a:t>
            </a:r>
            <a:endParaRPr/>
          </a:p>
        </p:txBody>
      </p:sp>
      <p:sp>
        <p:nvSpPr>
          <p:cNvPr id="370" name="Google Shape;370;p16"/>
          <p:cNvSpPr txBox="1"/>
          <p:nvPr/>
        </p:nvSpPr>
        <p:spPr>
          <a:xfrm>
            <a:off x="7624416" y="3435744"/>
            <a:ext cx="3776607" cy="830997"/>
          </a:xfrm>
          <a:prstGeom prst="rect">
            <a:avLst/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More than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95%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redundant commit requests to L1D</a:t>
            </a:r>
            <a:endParaRPr/>
          </a:p>
        </p:txBody>
      </p:sp>
      <p:sp>
        <p:nvSpPr>
          <p:cNvPr id="371" name="Google Shape;371;p16"/>
          <p:cNvSpPr txBox="1"/>
          <p:nvPr/>
        </p:nvSpPr>
        <p:spPr>
          <a:xfrm>
            <a:off x="3986716" y="3553380"/>
            <a:ext cx="13940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Writeback</a:t>
            </a:r>
            <a:endParaRPr/>
          </a:p>
        </p:txBody>
      </p:sp>
      <p:sp>
        <p:nvSpPr>
          <p:cNvPr id="372" name="Google Shape;372;p16"/>
          <p:cNvSpPr txBox="1"/>
          <p:nvPr/>
        </p:nvSpPr>
        <p:spPr>
          <a:xfrm>
            <a:off x="925350" y="2740254"/>
            <a:ext cx="15519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Re-fetch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462472" y="296068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Enhancement 1: Secure update filter(SUF)</a:t>
            </a:r>
            <a:endParaRPr baseline="30000"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8" name="Google Shape;378;p17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6727283" y="4813865"/>
            <a:ext cx="88374" cy="55478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4015967" y="5929727"/>
            <a:ext cx="3295129" cy="5654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LLC</a:t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>
            <a:off x="3186980" y="3357328"/>
            <a:ext cx="1237576" cy="50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GM</a:t>
            </a:r>
            <a:endParaRPr/>
          </a:p>
        </p:txBody>
      </p:sp>
      <p:cxnSp>
        <p:nvCxnSpPr>
          <p:cNvPr id="382" name="Google Shape;382;p17"/>
          <p:cNvCxnSpPr>
            <a:stCxn id="383" idx="0"/>
            <a:endCxn id="381" idx="0"/>
          </p:cNvCxnSpPr>
          <p:nvPr/>
        </p:nvCxnSpPr>
        <p:spPr>
          <a:xfrm flipH="1">
            <a:off x="3805721" y="2041761"/>
            <a:ext cx="1525500" cy="1315500"/>
          </a:xfrm>
          <a:prstGeom prst="bentConnector4">
            <a:avLst>
              <a:gd fmla="val -35179" name="adj1"/>
              <a:gd fmla="val 59382" name="adj2"/>
            </a:avLst>
          </a:prstGeom>
          <a:noFill/>
          <a:ln cap="flat" cmpd="sng" w="12700">
            <a:solidFill>
              <a:schemeClr val="dk1"/>
            </a:solidFill>
            <a:prstDash val="lgDash"/>
            <a:round/>
            <a:headEnd len="med" w="med" type="triangle"/>
            <a:tailEnd len="sm" w="sm" type="none"/>
          </a:ln>
        </p:spPr>
      </p:cxnSp>
      <p:cxnSp>
        <p:nvCxnSpPr>
          <p:cNvPr id="384" name="Google Shape;384;p17"/>
          <p:cNvCxnSpPr/>
          <p:nvPr/>
        </p:nvCxnSpPr>
        <p:spPr>
          <a:xfrm flipH="1" rot="10800000">
            <a:off x="2677905" y="2031493"/>
            <a:ext cx="229586" cy="19802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5" name="Google Shape;385;p17"/>
          <p:cNvSpPr txBox="1"/>
          <p:nvPr/>
        </p:nvSpPr>
        <p:spPr>
          <a:xfrm>
            <a:off x="2277642" y="2229516"/>
            <a:ext cx="21469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Hit-level (HL, 2 bit)</a:t>
            </a: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4511298" y="4807772"/>
            <a:ext cx="2302256" cy="56547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L2</a:t>
            </a:r>
            <a:endParaRPr/>
          </a:p>
        </p:txBody>
      </p:sp>
      <p:cxnSp>
        <p:nvCxnSpPr>
          <p:cNvPr id="387" name="Google Shape;387;p17"/>
          <p:cNvCxnSpPr>
            <a:stCxn id="381" idx="2"/>
            <a:endCxn id="386" idx="0"/>
          </p:cNvCxnSpPr>
          <p:nvPr/>
        </p:nvCxnSpPr>
        <p:spPr>
          <a:xfrm flipH="1" rot="-5400000">
            <a:off x="4262518" y="3407778"/>
            <a:ext cx="943200" cy="1856700"/>
          </a:xfrm>
          <a:prstGeom prst="bentConnector3">
            <a:avLst>
              <a:gd fmla="val 72827" name="adj1"/>
            </a:avLst>
          </a:prstGeom>
          <a:noFill/>
          <a:ln cap="flat" cmpd="sng" w="12700">
            <a:solidFill>
              <a:schemeClr val="dk1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388" name="Google Shape;388;p17"/>
          <p:cNvCxnSpPr>
            <a:stCxn id="386" idx="2"/>
            <a:endCxn id="380" idx="0"/>
          </p:cNvCxnSpPr>
          <p:nvPr/>
        </p:nvCxnSpPr>
        <p:spPr>
          <a:xfrm>
            <a:off x="5662426" y="5373242"/>
            <a:ext cx="1200" cy="556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lgDash"/>
            <a:round/>
            <a:headEnd len="med" w="med" type="triangle"/>
            <a:tailEnd len="med" w="med" type="triangle"/>
          </a:ln>
        </p:spPr>
      </p:cxnSp>
      <p:grpSp>
        <p:nvGrpSpPr>
          <p:cNvPr id="389" name="Google Shape;389;p17"/>
          <p:cNvGrpSpPr/>
          <p:nvPr/>
        </p:nvGrpSpPr>
        <p:grpSpPr>
          <a:xfrm>
            <a:off x="5200030" y="3256190"/>
            <a:ext cx="1032447" cy="704671"/>
            <a:chOff x="5580652" y="2696880"/>
            <a:chExt cx="934477" cy="670071"/>
          </a:xfrm>
        </p:grpSpPr>
        <p:sp>
          <p:nvSpPr>
            <p:cNvPr id="390" name="Google Shape;390;p17"/>
            <p:cNvSpPr/>
            <p:nvPr/>
          </p:nvSpPr>
          <p:spPr>
            <a:xfrm>
              <a:off x="5580652" y="2696880"/>
              <a:ext cx="839871" cy="670071"/>
            </a:xfrm>
            <a:prstGeom prst="diamond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1" name="Google Shape;391;p17"/>
            <p:cNvSpPr txBox="1"/>
            <p:nvPr/>
          </p:nvSpPr>
          <p:spPr>
            <a:xfrm>
              <a:off x="5631160" y="2860419"/>
              <a:ext cx="883969" cy="321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HL!=00</a:t>
              </a:r>
              <a:endParaRPr/>
            </a:p>
          </p:txBody>
        </p:sp>
      </p:grpSp>
      <p:cxnSp>
        <p:nvCxnSpPr>
          <p:cNvPr id="392" name="Google Shape;392;p17"/>
          <p:cNvCxnSpPr>
            <a:stCxn id="381" idx="3"/>
            <a:endCxn id="390" idx="1"/>
          </p:cNvCxnSpPr>
          <p:nvPr/>
        </p:nvCxnSpPr>
        <p:spPr>
          <a:xfrm flipH="1" rot="10800000">
            <a:off x="4424556" y="3608528"/>
            <a:ext cx="775500" cy="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p17"/>
          <p:cNvCxnSpPr>
            <a:stCxn id="390" idx="3"/>
            <a:endCxn id="394" idx="1"/>
          </p:cNvCxnSpPr>
          <p:nvPr/>
        </p:nvCxnSpPr>
        <p:spPr>
          <a:xfrm>
            <a:off x="6127953" y="3608525"/>
            <a:ext cx="546300" cy="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17"/>
          <p:cNvCxnSpPr>
            <a:stCxn id="390" idx="2"/>
          </p:cNvCxnSpPr>
          <p:nvPr/>
        </p:nvCxnSpPr>
        <p:spPr>
          <a:xfrm>
            <a:off x="5663991" y="3960861"/>
            <a:ext cx="0" cy="25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6" name="Google Shape;396;p17"/>
          <p:cNvSpPr txBox="1"/>
          <p:nvPr/>
        </p:nvSpPr>
        <p:spPr>
          <a:xfrm>
            <a:off x="5329190" y="4145088"/>
            <a:ext cx="8781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DROP</a:t>
            </a:r>
            <a:endParaRPr/>
          </a:p>
        </p:txBody>
      </p:sp>
      <p:grpSp>
        <p:nvGrpSpPr>
          <p:cNvPr id="397" name="Google Shape;397;p17"/>
          <p:cNvGrpSpPr/>
          <p:nvPr/>
        </p:nvGrpSpPr>
        <p:grpSpPr>
          <a:xfrm>
            <a:off x="7949437" y="4742918"/>
            <a:ext cx="927923" cy="704671"/>
            <a:chOff x="5507126" y="2696880"/>
            <a:chExt cx="839871" cy="670071"/>
          </a:xfrm>
        </p:grpSpPr>
        <p:sp>
          <p:nvSpPr>
            <p:cNvPr id="398" name="Google Shape;398;p17"/>
            <p:cNvSpPr/>
            <p:nvPr/>
          </p:nvSpPr>
          <p:spPr>
            <a:xfrm>
              <a:off x="5507126" y="2696880"/>
              <a:ext cx="839871" cy="670071"/>
            </a:xfrm>
            <a:prstGeom prst="diamond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9" name="Google Shape;399;p17"/>
            <p:cNvSpPr txBox="1"/>
            <p:nvPr/>
          </p:nvSpPr>
          <p:spPr>
            <a:xfrm>
              <a:off x="5624254" y="2837394"/>
              <a:ext cx="641441" cy="321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wbb?</a:t>
              </a:r>
              <a:endParaRPr/>
            </a:p>
          </p:txBody>
        </p:sp>
      </p:grpSp>
      <p:cxnSp>
        <p:nvCxnSpPr>
          <p:cNvPr id="400" name="Google Shape;400;p17"/>
          <p:cNvCxnSpPr>
            <a:stCxn id="398" idx="1"/>
            <a:endCxn id="379" idx="3"/>
          </p:cNvCxnSpPr>
          <p:nvPr/>
        </p:nvCxnSpPr>
        <p:spPr>
          <a:xfrm rot="10800000">
            <a:off x="6815737" y="5091354"/>
            <a:ext cx="1133700" cy="3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17"/>
          <p:cNvCxnSpPr>
            <a:stCxn id="398" idx="2"/>
            <a:endCxn id="402" idx="0"/>
          </p:cNvCxnSpPr>
          <p:nvPr/>
        </p:nvCxnSpPr>
        <p:spPr>
          <a:xfrm flipH="1">
            <a:off x="8410399" y="5447589"/>
            <a:ext cx="3000" cy="369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2" name="Google Shape;402;p17"/>
          <p:cNvSpPr txBox="1"/>
          <p:nvPr/>
        </p:nvSpPr>
        <p:spPr>
          <a:xfrm>
            <a:off x="8003533" y="5817492"/>
            <a:ext cx="8135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DROP</a:t>
            </a:r>
            <a:endParaRPr/>
          </a:p>
        </p:txBody>
      </p:sp>
      <p:grpSp>
        <p:nvGrpSpPr>
          <p:cNvPr id="403" name="Google Shape;403;p17"/>
          <p:cNvGrpSpPr/>
          <p:nvPr/>
        </p:nvGrpSpPr>
        <p:grpSpPr>
          <a:xfrm>
            <a:off x="2626944" y="5332130"/>
            <a:ext cx="927923" cy="704671"/>
            <a:chOff x="5507126" y="2696880"/>
            <a:chExt cx="839871" cy="670071"/>
          </a:xfrm>
        </p:grpSpPr>
        <p:sp>
          <p:nvSpPr>
            <p:cNvPr id="404" name="Google Shape;404;p17"/>
            <p:cNvSpPr/>
            <p:nvPr/>
          </p:nvSpPr>
          <p:spPr>
            <a:xfrm>
              <a:off x="5507126" y="2696880"/>
              <a:ext cx="839871" cy="670071"/>
            </a:xfrm>
            <a:prstGeom prst="diamond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5" name="Google Shape;405;p17"/>
            <p:cNvSpPr txBox="1"/>
            <p:nvPr/>
          </p:nvSpPr>
          <p:spPr>
            <a:xfrm>
              <a:off x="5624247" y="2848978"/>
              <a:ext cx="674231" cy="321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wbb?</a:t>
              </a:r>
              <a:endParaRPr/>
            </a:p>
          </p:txBody>
        </p:sp>
      </p:grpSp>
      <p:cxnSp>
        <p:nvCxnSpPr>
          <p:cNvPr id="406" name="Google Shape;406;p17"/>
          <p:cNvCxnSpPr>
            <a:stCxn id="386" idx="1"/>
            <a:endCxn id="404" idx="0"/>
          </p:cNvCxnSpPr>
          <p:nvPr/>
        </p:nvCxnSpPr>
        <p:spPr>
          <a:xfrm flipH="1">
            <a:off x="3090798" y="5090507"/>
            <a:ext cx="1420500" cy="2415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p17"/>
          <p:cNvCxnSpPr/>
          <p:nvPr/>
        </p:nvCxnSpPr>
        <p:spPr>
          <a:xfrm flipH="1" rot="-5400000">
            <a:off x="3504526" y="5721479"/>
            <a:ext cx="550200" cy="472500"/>
          </a:xfrm>
          <a:prstGeom prst="bentConnector3">
            <a:avLst>
              <a:gd fmla="val 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8" name="Google Shape;408;p17"/>
          <p:cNvSpPr txBox="1"/>
          <p:nvPr/>
        </p:nvSpPr>
        <p:spPr>
          <a:xfrm>
            <a:off x="2730079" y="6276524"/>
            <a:ext cx="8781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DROP</a:t>
            </a:r>
            <a:endParaRPr/>
          </a:p>
        </p:txBody>
      </p:sp>
      <p:cxnSp>
        <p:nvCxnSpPr>
          <p:cNvPr id="409" name="Google Shape;409;p17"/>
          <p:cNvCxnSpPr>
            <a:stCxn id="404" idx="2"/>
          </p:cNvCxnSpPr>
          <p:nvPr/>
        </p:nvCxnSpPr>
        <p:spPr>
          <a:xfrm>
            <a:off x="3090906" y="6036801"/>
            <a:ext cx="600" cy="293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0" name="Google Shape;410;p17"/>
          <p:cNvCxnSpPr>
            <a:endCxn id="390" idx="0"/>
          </p:cNvCxnSpPr>
          <p:nvPr/>
        </p:nvCxnSpPr>
        <p:spPr>
          <a:xfrm flipH="1" rot="-5400000">
            <a:off x="4906641" y="2498840"/>
            <a:ext cx="1183500" cy="331200"/>
          </a:xfrm>
          <a:prstGeom prst="bentConnector3">
            <a:avLst>
              <a:gd fmla="val 715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1" name="Google Shape;411;p17"/>
          <p:cNvSpPr/>
          <p:nvPr/>
        </p:nvSpPr>
        <p:spPr>
          <a:xfrm>
            <a:off x="8084283" y="3359966"/>
            <a:ext cx="88374" cy="49930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2" name="Google Shape;412;p17"/>
          <p:cNvSpPr txBox="1"/>
          <p:nvPr/>
        </p:nvSpPr>
        <p:spPr>
          <a:xfrm>
            <a:off x="3547302" y="5395827"/>
            <a:ext cx="4207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/>
          </a:p>
        </p:txBody>
      </p:sp>
      <p:sp>
        <p:nvSpPr>
          <p:cNvPr id="413" name="Google Shape;413;p17"/>
          <p:cNvSpPr txBox="1"/>
          <p:nvPr/>
        </p:nvSpPr>
        <p:spPr>
          <a:xfrm>
            <a:off x="3071643" y="5984428"/>
            <a:ext cx="4207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/>
          </a:p>
        </p:txBody>
      </p:sp>
      <p:sp>
        <p:nvSpPr>
          <p:cNvPr id="414" name="Google Shape;414;p17"/>
          <p:cNvSpPr txBox="1"/>
          <p:nvPr/>
        </p:nvSpPr>
        <p:spPr>
          <a:xfrm>
            <a:off x="8119043" y="5450121"/>
            <a:ext cx="207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/>
          </a:p>
        </p:txBody>
      </p:sp>
      <p:sp>
        <p:nvSpPr>
          <p:cNvPr id="415" name="Google Shape;415;p17"/>
          <p:cNvSpPr txBox="1"/>
          <p:nvPr/>
        </p:nvSpPr>
        <p:spPr>
          <a:xfrm flipH="1">
            <a:off x="5661658" y="3916675"/>
            <a:ext cx="3340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/>
          </a:p>
        </p:txBody>
      </p:sp>
      <p:sp>
        <p:nvSpPr>
          <p:cNvPr id="416" name="Google Shape;416;p17"/>
          <p:cNvSpPr txBox="1"/>
          <p:nvPr/>
        </p:nvSpPr>
        <p:spPr>
          <a:xfrm>
            <a:off x="6207315" y="3317848"/>
            <a:ext cx="4207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/>
          </a:p>
        </p:txBody>
      </p:sp>
      <p:cxnSp>
        <p:nvCxnSpPr>
          <p:cNvPr id="417" name="Google Shape;417;p17"/>
          <p:cNvCxnSpPr/>
          <p:nvPr/>
        </p:nvCxnSpPr>
        <p:spPr>
          <a:xfrm flipH="1">
            <a:off x="8126927" y="3035971"/>
            <a:ext cx="206109" cy="31788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8" name="Google Shape;418;p17"/>
          <p:cNvSpPr txBox="1"/>
          <p:nvPr/>
        </p:nvSpPr>
        <p:spPr>
          <a:xfrm>
            <a:off x="7235718" y="2394346"/>
            <a:ext cx="21982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L2 writeback bit</a:t>
            </a:r>
            <a:endParaRPr/>
          </a:p>
        </p:txBody>
      </p:sp>
      <p:sp>
        <p:nvSpPr>
          <p:cNvPr id="419" name="Google Shape;419;p17"/>
          <p:cNvSpPr txBox="1"/>
          <p:nvPr/>
        </p:nvSpPr>
        <p:spPr>
          <a:xfrm>
            <a:off x="5894284" y="1987670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❶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0" name="Google Shape;420;p17"/>
          <p:cNvSpPr txBox="1"/>
          <p:nvPr/>
        </p:nvSpPr>
        <p:spPr>
          <a:xfrm>
            <a:off x="4918430" y="3020907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❷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8572647" y="4500757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❸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2" name="Google Shape;422;p17"/>
          <p:cNvSpPr txBox="1"/>
          <p:nvPr/>
        </p:nvSpPr>
        <p:spPr>
          <a:xfrm>
            <a:off x="2411277" y="5026664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❹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23" name="Google Shape;423;p17"/>
          <p:cNvCxnSpPr/>
          <p:nvPr/>
        </p:nvCxnSpPr>
        <p:spPr>
          <a:xfrm>
            <a:off x="7177650" y="1445815"/>
            <a:ext cx="61097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424" name="Google Shape;424;p17"/>
          <p:cNvCxnSpPr/>
          <p:nvPr/>
        </p:nvCxnSpPr>
        <p:spPr>
          <a:xfrm>
            <a:off x="7197976" y="1771639"/>
            <a:ext cx="61097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17"/>
          <p:cNvSpPr txBox="1"/>
          <p:nvPr/>
        </p:nvSpPr>
        <p:spPr>
          <a:xfrm>
            <a:off x="7894523" y="1288964"/>
            <a:ext cx="19725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Speculative Path</a:t>
            </a:r>
            <a:endParaRPr/>
          </a:p>
        </p:txBody>
      </p:sp>
      <p:sp>
        <p:nvSpPr>
          <p:cNvPr id="426" name="Google Shape;426;p17"/>
          <p:cNvSpPr txBox="1"/>
          <p:nvPr/>
        </p:nvSpPr>
        <p:spPr>
          <a:xfrm>
            <a:off x="7870284" y="1617212"/>
            <a:ext cx="1749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Commit Path</a:t>
            </a:r>
            <a:endParaRPr/>
          </a:p>
        </p:txBody>
      </p:sp>
      <p:sp>
        <p:nvSpPr>
          <p:cNvPr id="427" name="Google Shape;427;p17"/>
          <p:cNvSpPr txBox="1"/>
          <p:nvPr/>
        </p:nvSpPr>
        <p:spPr>
          <a:xfrm>
            <a:off x="7395294" y="4805694"/>
            <a:ext cx="4207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/>
          </a:p>
        </p:txBody>
      </p:sp>
      <p:sp>
        <p:nvSpPr>
          <p:cNvPr id="428" name="Google Shape;428;p17"/>
          <p:cNvSpPr txBox="1"/>
          <p:nvPr/>
        </p:nvSpPr>
        <p:spPr>
          <a:xfrm>
            <a:off x="3818336" y="1094590"/>
            <a:ext cx="4587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LQ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29" name="Google Shape;429;p17"/>
          <p:cNvCxnSpPr>
            <a:endCxn id="394" idx="0"/>
          </p:cNvCxnSpPr>
          <p:nvPr/>
        </p:nvCxnSpPr>
        <p:spPr>
          <a:xfrm>
            <a:off x="5881220" y="2822805"/>
            <a:ext cx="1542600" cy="5328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med" w="med" type="triangle"/>
          </a:ln>
        </p:spPr>
      </p:cxnSp>
      <p:grpSp>
        <p:nvGrpSpPr>
          <p:cNvPr id="430" name="Google Shape;430;p17"/>
          <p:cNvGrpSpPr/>
          <p:nvPr/>
        </p:nvGrpSpPr>
        <p:grpSpPr>
          <a:xfrm>
            <a:off x="2907488" y="1443424"/>
            <a:ext cx="2424276" cy="642551"/>
            <a:chOff x="1047409" y="1137111"/>
            <a:chExt cx="2925644" cy="814666"/>
          </a:xfrm>
        </p:grpSpPr>
        <p:grpSp>
          <p:nvGrpSpPr>
            <p:cNvPr id="431" name="Google Shape;431;p17"/>
            <p:cNvGrpSpPr/>
            <p:nvPr/>
          </p:nvGrpSpPr>
          <p:grpSpPr>
            <a:xfrm flipH="1" rot="10800000">
              <a:off x="1047409" y="1137111"/>
              <a:ext cx="2925644" cy="814666"/>
              <a:chOff x="5463752" y="1119440"/>
              <a:chExt cx="2257220" cy="420572"/>
            </a:xfrm>
          </p:grpSpPr>
          <p:sp>
            <p:nvSpPr>
              <p:cNvPr id="432" name="Google Shape;432;p17"/>
              <p:cNvSpPr/>
              <p:nvPr/>
            </p:nvSpPr>
            <p:spPr>
              <a:xfrm>
                <a:off x="5463752" y="1119440"/>
                <a:ext cx="2257220" cy="4205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433" name="Google Shape;433;p17"/>
              <p:cNvSpPr txBox="1"/>
              <p:nvPr/>
            </p:nvSpPr>
            <p:spPr>
              <a:xfrm>
                <a:off x="6577733" y="1133597"/>
                <a:ext cx="468399" cy="302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24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…</a:t>
                </a:r>
                <a:endParaRPr b="0" i="0" sz="2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sp>
          <p:nvSpPr>
            <p:cNvPr id="383" name="Google Shape;383;p17"/>
            <p:cNvSpPr/>
            <p:nvPr/>
          </p:nvSpPr>
          <p:spPr>
            <a:xfrm rot="5400000">
              <a:off x="2462355" y="436422"/>
              <a:ext cx="101489" cy="291859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434" name="Google Shape;434;p17"/>
          <p:cNvCxnSpPr/>
          <p:nvPr/>
        </p:nvCxnSpPr>
        <p:spPr>
          <a:xfrm>
            <a:off x="2907488" y="2004184"/>
            <a:ext cx="242427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17"/>
          <p:cNvCxnSpPr/>
          <p:nvPr/>
        </p:nvCxnSpPr>
        <p:spPr>
          <a:xfrm rot="10800000">
            <a:off x="3487740" y="1443426"/>
            <a:ext cx="0" cy="64255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3138010" y="1443426"/>
            <a:ext cx="0" cy="64255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17"/>
          <p:cNvCxnSpPr/>
          <p:nvPr/>
        </p:nvCxnSpPr>
        <p:spPr>
          <a:xfrm rot="10800000">
            <a:off x="3018009" y="1443426"/>
            <a:ext cx="0" cy="64255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17"/>
          <p:cNvCxnSpPr/>
          <p:nvPr/>
        </p:nvCxnSpPr>
        <p:spPr>
          <a:xfrm rot="10800000">
            <a:off x="3257153" y="1443426"/>
            <a:ext cx="0" cy="64255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17"/>
          <p:cNvCxnSpPr/>
          <p:nvPr/>
        </p:nvCxnSpPr>
        <p:spPr>
          <a:xfrm rot="10800000">
            <a:off x="3371871" y="1443426"/>
            <a:ext cx="0" cy="64255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17"/>
          <p:cNvCxnSpPr/>
          <p:nvPr/>
        </p:nvCxnSpPr>
        <p:spPr>
          <a:xfrm rot="10800000">
            <a:off x="5223153" y="1443426"/>
            <a:ext cx="0" cy="64255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17"/>
          <p:cNvSpPr txBox="1"/>
          <p:nvPr/>
        </p:nvSpPr>
        <p:spPr>
          <a:xfrm>
            <a:off x="7285024" y="5415128"/>
            <a:ext cx="615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wbb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2" name="Google Shape;442;p17"/>
          <p:cNvSpPr/>
          <p:nvPr/>
        </p:nvSpPr>
        <p:spPr>
          <a:xfrm>
            <a:off x="8002846" y="3360507"/>
            <a:ext cx="88374" cy="49930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43" name="Google Shape;443;p17"/>
          <p:cNvCxnSpPr>
            <a:endCxn id="442" idx="0"/>
          </p:cNvCxnSpPr>
          <p:nvPr/>
        </p:nvCxnSpPr>
        <p:spPr>
          <a:xfrm>
            <a:off x="8047033" y="2705307"/>
            <a:ext cx="0" cy="655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" name="Google Shape;444;p17"/>
          <p:cNvSpPr txBox="1"/>
          <p:nvPr/>
        </p:nvSpPr>
        <p:spPr>
          <a:xfrm>
            <a:off x="8083448" y="2716268"/>
            <a:ext cx="15381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Writeback bit       (wbb)</a:t>
            </a:r>
            <a:endParaRPr/>
          </a:p>
        </p:txBody>
      </p:sp>
      <p:cxnSp>
        <p:nvCxnSpPr>
          <p:cNvPr id="445" name="Google Shape;445;p17"/>
          <p:cNvCxnSpPr>
            <a:stCxn id="442" idx="2"/>
            <a:endCxn id="379" idx="0"/>
          </p:cNvCxnSpPr>
          <p:nvPr/>
        </p:nvCxnSpPr>
        <p:spPr>
          <a:xfrm rot="5400000">
            <a:off x="6932233" y="3699013"/>
            <a:ext cx="954000" cy="1275600"/>
          </a:xfrm>
          <a:prstGeom prst="bentConnector3">
            <a:avLst>
              <a:gd fmla="val 84469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p17"/>
          <p:cNvCxnSpPr>
            <a:stCxn id="411" idx="2"/>
            <a:endCxn id="398" idx="0"/>
          </p:cNvCxnSpPr>
          <p:nvPr/>
        </p:nvCxnSpPr>
        <p:spPr>
          <a:xfrm flipH="1" rot="-5400000">
            <a:off x="7829220" y="4158522"/>
            <a:ext cx="883500" cy="285000"/>
          </a:xfrm>
          <a:prstGeom prst="bentConnector3">
            <a:avLst>
              <a:gd fmla="val 50008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17"/>
          <p:cNvCxnSpPr>
            <a:stCxn id="379" idx="2"/>
            <a:endCxn id="441" idx="1"/>
          </p:cNvCxnSpPr>
          <p:nvPr/>
        </p:nvCxnSpPr>
        <p:spPr>
          <a:xfrm flipH="1" rot="-5400000">
            <a:off x="6920420" y="5219700"/>
            <a:ext cx="215700" cy="5136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94" name="Google Shape;394;p17"/>
          <p:cNvSpPr/>
          <p:nvPr/>
        </p:nvSpPr>
        <p:spPr>
          <a:xfrm>
            <a:off x="6674389" y="3355605"/>
            <a:ext cx="1498861" cy="507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</a:t>
            </a:r>
            <a:endParaRPr/>
          </a:p>
        </p:txBody>
      </p:sp>
      <p:sp>
        <p:nvSpPr>
          <p:cNvPr id="448" name="Google Shape;448;p17"/>
          <p:cNvSpPr/>
          <p:nvPr/>
        </p:nvSpPr>
        <p:spPr>
          <a:xfrm flipH="1" rot="10800000">
            <a:off x="2907562" y="1443973"/>
            <a:ext cx="2424276" cy="64255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7730737" y="3668690"/>
            <a:ext cx="3776607" cy="830997"/>
          </a:xfrm>
          <a:prstGeom prst="rect">
            <a:avLst/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Improves performance by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3.3%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across prefetchers</a:t>
            </a:r>
            <a:endParaRPr/>
          </a:p>
        </p:txBody>
      </p:sp>
      <p:sp>
        <p:nvSpPr>
          <p:cNvPr id="450" name="Google Shape;450;p17"/>
          <p:cNvSpPr txBox="1"/>
          <p:nvPr/>
        </p:nvSpPr>
        <p:spPr>
          <a:xfrm>
            <a:off x="7730829" y="4687490"/>
            <a:ext cx="3776607" cy="461665"/>
          </a:xfrm>
          <a:prstGeom prst="rect">
            <a:avLst/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Filtering accuracy &gt;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98%</a:t>
            </a:r>
            <a:endParaRPr/>
          </a:p>
        </p:txBody>
      </p:sp>
      <p:sp>
        <p:nvSpPr>
          <p:cNvPr id="451" name="Google Shape;451;p17"/>
          <p:cNvSpPr txBox="1"/>
          <p:nvPr/>
        </p:nvSpPr>
        <p:spPr>
          <a:xfrm>
            <a:off x="198491" y="2723382"/>
            <a:ext cx="2862271" cy="707886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Hit level: cache level that served the request</a:t>
            </a:r>
            <a:endParaRPr/>
          </a:p>
        </p:txBody>
      </p:sp>
      <p:sp>
        <p:nvSpPr>
          <p:cNvPr id="452" name="Google Shape;452;p17"/>
          <p:cNvSpPr txBox="1"/>
          <p:nvPr/>
        </p:nvSpPr>
        <p:spPr>
          <a:xfrm>
            <a:off x="7730737" y="5373176"/>
            <a:ext cx="3776607" cy="461665"/>
          </a:xfrm>
          <a:prstGeom prst="rect">
            <a:avLst/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Storage overhead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0.12 KB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/>
          <p:nvPr>
            <p:ph type="title"/>
          </p:nvPr>
        </p:nvSpPr>
        <p:spPr>
          <a:xfrm>
            <a:off x="493994" y="418002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Problem 2: Issues with Secure Prefetcher</a:t>
            </a:r>
            <a:endParaRPr baseline="30000"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8" name="Google Shape;458;p18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9" name="Google Shape;459;p18"/>
          <p:cNvSpPr txBox="1"/>
          <p:nvPr/>
        </p:nvSpPr>
        <p:spPr>
          <a:xfrm>
            <a:off x="748552" y="1601570"/>
            <a:ext cx="106948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Char char="▸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Berti relies on fetch latency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Char char="▸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Latency seen by prefetcher is mis-leading (Timeliness)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Char char="▸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Trigger events should be relative to on-commit events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" name="Google Shape;464;p19"/>
          <p:cNvGraphicFramePr/>
          <p:nvPr/>
        </p:nvGraphicFramePr>
        <p:xfrm>
          <a:off x="1765825" y="1133578"/>
          <a:ext cx="8096962" cy="460062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465" name="Google Shape;465;p19"/>
          <p:cNvSpPr txBox="1"/>
          <p:nvPr/>
        </p:nvSpPr>
        <p:spPr>
          <a:xfrm>
            <a:off x="449588" y="180672"/>
            <a:ext cx="11292823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b="0" i="0" lang="en-IN" sz="4000" u="none" cap="none" strike="noStrike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On-commit prefetching Timeliness</a:t>
            </a:r>
            <a:endParaRPr/>
          </a:p>
        </p:txBody>
      </p:sp>
      <p:sp>
        <p:nvSpPr>
          <p:cNvPr id="466" name="Google Shape;466;p19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 sz="2000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7" name="Google Shape;467;p19"/>
          <p:cNvSpPr txBox="1"/>
          <p:nvPr/>
        </p:nvSpPr>
        <p:spPr>
          <a:xfrm>
            <a:off x="2194332" y="6215663"/>
            <a:ext cx="7641172" cy="461665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Commit Late prefetches increases overall MPKI</a:t>
            </a:r>
            <a:endParaRPr/>
          </a:p>
        </p:txBody>
      </p:sp>
      <p:sp>
        <p:nvSpPr>
          <p:cNvPr id="468" name="Google Shape;468;p19"/>
          <p:cNvSpPr/>
          <p:nvPr/>
        </p:nvSpPr>
        <p:spPr>
          <a:xfrm rot="5400000">
            <a:off x="6645088" y="4488545"/>
            <a:ext cx="121997" cy="2583657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9" name="Google Shape;469;p19"/>
          <p:cNvSpPr txBox="1"/>
          <p:nvPr/>
        </p:nvSpPr>
        <p:spPr>
          <a:xfrm>
            <a:off x="6498291" y="5836572"/>
            <a:ext cx="425116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L2</a:t>
            </a:r>
            <a:endParaRPr/>
          </a:p>
        </p:txBody>
      </p:sp>
      <p:sp>
        <p:nvSpPr>
          <p:cNvPr id="470" name="Google Shape;470;p19"/>
          <p:cNvSpPr txBox="1"/>
          <p:nvPr/>
        </p:nvSpPr>
        <p:spPr>
          <a:xfrm>
            <a:off x="8989180" y="396996"/>
            <a:ext cx="3010486" cy="646331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Timely prefetch if prefetcher trained on-access</a:t>
            </a:r>
            <a:endParaRPr/>
          </a:p>
        </p:txBody>
      </p:sp>
      <p:sp>
        <p:nvSpPr>
          <p:cNvPr id="471" name="Google Shape;471;p19"/>
          <p:cNvSpPr txBox="1"/>
          <p:nvPr/>
        </p:nvSpPr>
        <p:spPr>
          <a:xfrm>
            <a:off x="9655013" y="-91262428"/>
            <a:ext cx="2844201" cy="609398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Timely prefetch if prefetcher trained on-access</a:t>
            </a:r>
            <a:endParaRPr/>
          </a:p>
        </p:txBody>
      </p:sp>
      <p:cxnSp>
        <p:nvCxnSpPr>
          <p:cNvPr id="472" name="Google Shape;472;p19"/>
          <p:cNvCxnSpPr/>
          <p:nvPr/>
        </p:nvCxnSpPr>
        <p:spPr>
          <a:xfrm>
            <a:off x="8537658" y="1423173"/>
            <a:ext cx="102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73" name="Google Shape;473;p19"/>
          <p:cNvCxnSpPr/>
          <p:nvPr/>
        </p:nvCxnSpPr>
        <p:spPr>
          <a:xfrm>
            <a:off x="8822084" y="1678260"/>
            <a:ext cx="736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74" name="Google Shape;474;p19"/>
          <p:cNvSpPr txBox="1"/>
          <p:nvPr/>
        </p:nvSpPr>
        <p:spPr>
          <a:xfrm>
            <a:off x="9507809" y="1222718"/>
            <a:ext cx="2664512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Not prefetched on-commit</a:t>
            </a:r>
            <a:endParaRPr/>
          </a:p>
        </p:txBody>
      </p:sp>
      <p:sp>
        <p:nvSpPr>
          <p:cNvPr id="475" name="Google Shape;475;p19"/>
          <p:cNvSpPr txBox="1"/>
          <p:nvPr/>
        </p:nvSpPr>
        <p:spPr>
          <a:xfrm>
            <a:off x="9512699" y="1509122"/>
            <a:ext cx="2701381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Prefetched late on-commit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Google Shape;72;p2"/>
          <p:cNvSpPr txBox="1"/>
          <p:nvPr>
            <p:ph type="title"/>
          </p:nvPr>
        </p:nvSpPr>
        <p:spPr>
          <a:xfrm>
            <a:off x="506412" y="200754"/>
            <a:ext cx="11839576" cy="824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Recap: Speculative execution attacks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680" y="1399798"/>
            <a:ext cx="5037421" cy="50374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824900" y="1857632"/>
            <a:ext cx="4140321" cy="830997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Out-of-order execution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Branch prediction</a:t>
            </a:r>
            <a:endParaRPr/>
          </a:p>
        </p:txBody>
      </p:sp>
      <p:cxnSp>
        <p:nvCxnSpPr>
          <p:cNvPr id="75" name="Google Shape;75;p2"/>
          <p:cNvCxnSpPr>
            <a:stCxn id="74" idx="3"/>
          </p:cNvCxnSpPr>
          <p:nvPr/>
        </p:nvCxnSpPr>
        <p:spPr>
          <a:xfrm>
            <a:off x="4965221" y="2273131"/>
            <a:ext cx="1862400" cy="19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2"/>
          <p:cNvSpPr txBox="1"/>
          <p:nvPr/>
        </p:nvSpPr>
        <p:spPr>
          <a:xfrm>
            <a:off x="824899" y="3215625"/>
            <a:ext cx="4140323" cy="830997"/>
          </a:xfrm>
          <a:prstGeom prst="rect">
            <a:avLst/>
          </a:prstGeom>
          <a:solidFill>
            <a:srgbClr val="FF575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Wrong path execution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Secret data into cache</a:t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 rot="-7660904">
            <a:off x="5821050" y="2653499"/>
            <a:ext cx="3343899" cy="3273655"/>
          </a:xfrm>
          <a:prstGeom prst="arc">
            <a:avLst>
              <a:gd fmla="val 14375570" name="adj1"/>
              <a:gd fmla="val 834256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7915" y="4624776"/>
            <a:ext cx="4137306" cy="830997"/>
          </a:xfrm>
          <a:prstGeom prst="rect">
            <a:avLst/>
          </a:prstGeom>
          <a:solidFill>
            <a:srgbClr val="C0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Attacker access secret data across context switches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951029" y="5659120"/>
            <a:ext cx="812800" cy="27432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C671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6750689" y="6549324"/>
            <a:ext cx="45329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https://www.apple.com/in/newsroom/2020/11/apple-unleashes-m1/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10241280" y="984797"/>
            <a:ext cx="12314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Apple M1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 sz="2000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1" name="Google Shape;481;p20"/>
          <p:cNvSpPr txBox="1"/>
          <p:nvPr/>
        </p:nvSpPr>
        <p:spPr>
          <a:xfrm>
            <a:off x="449588" y="178237"/>
            <a:ext cx="11292823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b="0" i="0" lang="en-IN" sz="4000" u="none" cap="none" strike="noStrike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On-commit Berti: Measured latency problem</a:t>
            </a:r>
            <a:endParaRPr/>
          </a:p>
        </p:txBody>
      </p:sp>
      <p:pic>
        <p:nvPicPr>
          <p:cNvPr id="482" name="Google Shape;4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641"/>
            <a:ext cx="12192000" cy="194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 sz="2000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8" name="Google Shape;4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70740"/>
            <a:ext cx="12192000" cy="122115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1"/>
          <p:cNvSpPr txBox="1"/>
          <p:nvPr/>
        </p:nvSpPr>
        <p:spPr>
          <a:xfrm>
            <a:off x="449588" y="178237"/>
            <a:ext cx="11292823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b="0" i="0" lang="en-IN" sz="4000" u="none" cap="none" strike="noStrike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On-commit Berti: Measured latency problem</a:t>
            </a:r>
            <a:endParaRPr/>
          </a:p>
        </p:txBody>
      </p:sp>
      <p:sp>
        <p:nvSpPr>
          <p:cNvPr id="490" name="Google Shape;490;p21"/>
          <p:cNvSpPr txBox="1"/>
          <p:nvPr/>
        </p:nvSpPr>
        <p:spPr>
          <a:xfrm>
            <a:off x="449588" y="3562126"/>
            <a:ext cx="11292823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b="0" i="0" lang="en-IN" sz="4000" u="none" cap="none" strike="noStrike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Enhancement 2: Timely Secure Berti (TSB)</a:t>
            </a:r>
            <a:endParaRPr/>
          </a:p>
        </p:txBody>
      </p:sp>
      <p:pic>
        <p:nvPicPr>
          <p:cNvPr id="491" name="Google Shape;4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80801"/>
            <a:ext cx="12192000" cy="194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"/>
          <p:cNvSpPr txBox="1"/>
          <p:nvPr>
            <p:ph type="title"/>
          </p:nvPr>
        </p:nvSpPr>
        <p:spPr>
          <a:xfrm>
            <a:off x="544629" y="286722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TSB: Hardware implementation</a:t>
            </a:r>
            <a:endParaRPr/>
          </a:p>
        </p:txBody>
      </p:sp>
      <p:sp>
        <p:nvSpPr>
          <p:cNvPr id="497" name="Google Shape;497;p22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8" name="Google Shape;4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110" y="1050282"/>
            <a:ext cx="6829780" cy="576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2"/>
          <p:cNvSpPr txBox="1"/>
          <p:nvPr/>
        </p:nvSpPr>
        <p:spPr>
          <a:xfrm>
            <a:off x="7870764" y="4828427"/>
            <a:ext cx="3776607" cy="461665"/>
          </a:xfrm>
          <a:prstGeom prst="rect">
            <a:avLst/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Storage overhead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0.47 KB</a:t>
            </a:r>
            <a:endParaRPr/>
          </a:p>
        </p:txBody>
      </p:sp>
      <p:sp>
        <p:nvSpPr>
          <p:cNvPr id="500" name="Google Shape;500;p22"/>
          <p:cNvSpPr/>
          <p:nvPr/>
        </p:nvSpPr>
        <p:spPr>
          <a:xfrm>
            <a:off x="5699760" y="1050282"/>
            <a:ext cx="1899920" cy="221107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"/>
          <p:cNvSpPr txBox="1"/>
          <p:nvPr>
            <p:ph type="title"/>
          </p:nvPr>
        </p:nvSpPr>
        <p:spPr>
          <a:xfrm>
            <a:off x="583854" y="275147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Evaluation setup</a:t>
            </a:r>
            <a:endParaRPr/>
          </a:p>
        </p:txBody>
      </p:sp>
      <p:sp>
        <p:nvSpPr>
          <p:cNvPr id="506" name="Google Shape;506;p23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7" name="Google Shape;507;p23"/>
          <p:cNvSpPr txBox="1"/>
          <p:nvPr/>
        </p:nvSpPr>
        <p:spPr>
          <a:xfrm>
            <a:off x="983640" y="1322409"/>
            <a:ext cx="10224720" cy="1745057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spAutoFit/>
          </a:bodyPr>
          <a:lstStyle/>
          <a:p>
            <a:pPr indent="-432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Cambria"/>
              <a:buChar char="▸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Champsim(Intel Sunny Cove)</a:t>
            </a:r>
            <a:endParaRPr/>
          </a:p>
          <a:p>
            <a:pPr indent="-432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Cambria"/>
              <a:buChar char="▸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Normalized to non-secure cache system without prefetching</a:t>
            </a:r>
            <a:endParaRPr/>
          </a:p>
          <a:p>
            <a:pPr indent="-432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Cambria"/>
              <a:buChar char="▸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SPEC CPU 2017 &amp; GAP benchmarks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4"/>
          <p:cNvSpPr txBox="1"/>
          <p:nvPr>
            <p:ph type="title"/>
          </p:nvPr>
        </p:nvSpPr>
        <p:spPr>
          <a:xfrm>
            <a:off x="595429" y="174962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Performance improvement</a:t>
            </a:r>
            <a:endParaRPr/>
          </a:p>
        </p:txBody>
      </p:sp>
      <p:sp>
        <p:nvSpPr>
          <p:cNvPr id="513" name="Google Shape;513;p24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4" name="Google Shape;514;p24"/>
          <p:cNvSpPr txBox="1"/>
          <p:nvPr/>
        </p:nvSpPr>
        <p:spPr>
          <a:xfrm>
            <a:off x="858520" y="6174182"/>
            <a:ext cx="10474960" cy="461665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TSB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improves performance by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6.3 %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compared to On-commit Berti</a:t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515" name="Google Shape;515;p24"/>
          <p:cNvGraphicFramePr/>
          <p:nvPr/>
        </p:nvGraphicFramePr>
        <p:xfrm>
          <a:off x="1886664" y="1287299"/>
          <a:ext cx="8418672" cy="4768939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516" name="Google Shape;516;p24"/>
          <p:cNvCxnSpPr/>
          <p:nvPr/>
        </p:nvCxnSpPr>
        <p:spPr>
          <a:xfrm>
            <a:off x="8046720" y="2032000"/>
            <a:ext cx="0" cy="71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24"/>
          <p:cNvCxnSpPr/>
          <p:nvPr/>
        </p:nvCxnSpPr>
        <p:spPr>
          <a:xfrm>
            <a:off x="8361680" y="2540000"/>
            <a:ext cx="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8" name="Google Shape;518;p24"/>
          <p:cNvSpPr txBox="1"/>
          <p:nvPr/>
        </p:nvSpPr>
        <p:spPr>
          <a:xfrm>
            <a:off x="7823200" y="1687743"/>
            <a:ext cx="64007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31%</a:t>
            </a:r>
            <a:endParaRPr/>
          </a:p>
        </p:txBody>
      </p:sp>
      <p:sp>
        <p:nvSpPr>
          <p:cNvPr id="519" name="Google Shape;519;p24"/>
          <p:cNvSpPr txBox="1"/>
          <p:nvPr/>
        </p:nvSpPr>
        <p:spPr>
          <a:xfrm>
            <a:off x="8044181" y="2189134"/>
            <a:ext cx="64007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21%</a:t>
            </a:r>
            <a:endParaRPr/>
          </a:p>
        </p:txBody>
      </p:sp>
      <p:cxnSp>
        <p:nvCxnSpPr>
          <p:cNvPr id="520" name="Google Shape;520;p24"/>
          <p:cNvCxnSpPr/>
          <p:nvPr/>
        </p:nvCxnSpPr>
        <p:spPr>
          <a:xfrm>
            <a:off x="8681719" y="2174159"/>
            <a:ext cx="0" cy="11556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1" name="Google Shape;521;p24"/>
          <p:cNvSpPr txBox="1"/>
          <p:nvPr/>
        </p:nvSpPr>
        <p:spPr>
          <a:xfrm>
            <a:off x="8463278" y="1823294"/>
            <a:ext cx="64007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23%</a:t>
            </a:r>
            <a:endParaRPr/>
          </a:p>
        </p:txBody>
      </p:sp>
      <p:cxnSp>
        <p:nvCxnSpPr>
          <p:cNvPr id="522" name="Google Shape;522;p24"/>
          <p:cNvCxnSpPr>
            <a:stCxn id="523" idx="2"/>
          </p:cNvCxnSpPr>
          <p:nvPr/>
        </p:nvCxnSpPr>
        <p:spPr>
          <a:xfrm>
            <a:off x="9860272" y="2184319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3" name="Google Shape;523;p24"/>
          <p:cNvSpPr txBox="1"/>
          <p:nvPr/>
        </p:nvSpPr>
        <p:spPr>
          <a:xfrm>
            <a:off x="9540233" y="1833454"/>
            <a:ext cx="64007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28%</a:t>
            </a:r>
            <a:endParaRPr/>
          </a:p>
        </p:txBody>
      </p:sp>
      <p:cxnSp>
        <p:nvCxnSpPr>
          <p:cNvPr id="524" name="Google Shape;524;p24"/>
          <p:cNvCxnSpPr>
            <a:stCxn id="518" idx="0"/>
            <a:endCxn id="523" idx="0"/>
          </p:cNvCxnSpPr>
          <p:nvPr/>
        </p:nvCxnSpPr>
        <p:spPr>
          <a:xfrm flipH="1" rot="-5400000">
            <a:off x="8928789" y="902193"/>
            <a:ext cx="145800" cy="1716900"/>
          </a:xfrm>
          <a:prstGeom prst="bentConnector3">
            <a:avLst>
              <a:gd fmla="val -2613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24"/>
          <p:cNvCxnSpPr/>
          <p:nvPr/>
        </p:nvCxnSpPr>
        <p:spPr>
          <a:xfrm flipH="1" rot="10800000">
            <a:off x="9001754" y="1094359"/>
            <a:ext cx="1442700" cy="203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24"/>
          <p:cNvSpPr txBox="1"/>
          <p:nvPr/>
        </p:nvSpPr>
        <p:spPr>
          <a:xfrm>
            <a:off x="10444480" y="902030"/>
            <a:ext cx="56896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3%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5"/>
          <p:cNvSpPr txBox="1"/>
          <p:nvPr>
            <p:ph type="title"/>
          </p:nvPr>
        </p:nvSpPr>
        <p:spPr>
          <a:xfrm>
            <a:off x="595429" y="174962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Power reduction</a:t>
            </a:r>
            <a:endParaRPr/>
          </a:p>
        </p:txBody>
      </p:sp>
      <p:sp>
        <p:nvSpPr>
          <p:cNvPr id="532" name="Google Shape;532;p25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3" name="Google Shape;533;p25"/>
          <p:cNvSpPr txBox="1"/>
          <p:nvPr/>
        </p:nvSpPr>
        <p:spPr>
          <a:xfrm>
            <a:off x="858520" y="6174182"/>
            <a:ext cx="10474960" cy="461665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SUF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reduces dynamic energy consumption by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9.1%</a:t>
            </a:r>
            <a:endParaRPr/>
          </a:p>
        </p:txBody>
      </p:sp>
      <p:graphicFrame>
        <p:nvGraphicFramePr>
          <p:cNvPr id="534" name="Google Shape;534;p25"/>
          <p:cNvGraphicFramePr/>
          <p:nvPr/>
        </p:nvGraphicFramePr>
        <p:xfrm>
          <a:off x="1814039" y="1094354"/>
          <a:ext cx="8559321" cy="4747646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535" name="Google Shape;535;p25"/>
          <p:cNvCxnSpPr/>
          <p:nvPr/>
        </p:nvCxnSpPr>
        <p:spPr>
          <a:xfrm>
            <a:off x="8466109" y="2824223"/>
            <a:ext cx="0" cy="4761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25"/>
          <p:cNvSpPr txBox="1"/>
          <p:nvPr/>
        </p:nvSpPr>
        <p:spPr>
          <a:xfrm>
            <a:off x="8135910" y="2467079"/>
            <a:ext cx="64007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42%</a:t>
            </a:r>
            <a:endParaRPr/>
          </a:p>
        </p:txBody>
      </p:sp>
      <p:cxnSp>
        <p:nvCxnSpPr>
          <p:cNvPr id="537" name="Google Shape;537;p25"/>
          <p:cNvCxnSpPr/>
          <p:nvPr/>
        </p:nvCxnSpPr>
        <p:spPr>
          <a:xfrm>
            <a:off x="8826788" y="2303362"/>
            <a:ext cx="0" cy="13367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25"/>
          <p:cNvSpPr txBox="1"/>
          <p:nvPr/>
        </p:nvSpPr>
        <p:spPr>
          <a:xfrm>
            <a:off x="8516909" y="1924252"/>
            <a:ext cx="64007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30%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"/>
          <p:cNvSpPr txBox="1"/>
          <p:nvPr>
            <p:ph type="title"/>
          </p:nvPr>
        </p:nvSpPr>
        <p:spPr>
          <a:xfrm>
            <a:off x="595429" y="174962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Multi-core performance</a:t>
            </a:r>
            <a:endParaRPr/>
          </a:p>
        </p:txBody>
      </p:sp>
      <p:sp>
        <p:nvSpPr>
          <p:cNvPr id="544" name="Google Shape;544;p26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1805940" y="6087175"/>
            <a:ext cx="8991672" cy="461665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TSB+SUF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improves performance by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16.1%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 baseline</a:t>
            </a:r>
            <a:endParaRPr b="1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546" name="Google Shape;546;p26"/>
          <p:cNvGraphicFramePr/>
          <p:nvPr/>
        </p:nvGraphicFramePr>
        <p:xfrm>
          <a:off x="1394388" y="938522"/>
          <a:ext cx="9403224" cy="506022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>
            <p:ph type="title"/>
          </p:nvPr>
        </p:nvSpPr>
        <p:spPr>
          <a:xfrm>
            <a:off x="365262" y="516835"/>
            <a:ext cx="11347775" cy="727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Summary</a:t>
            </a:r>
            <a:endParaRPr/>
          </a:p>
        </p:txBody>
      </p:sp>
      <p:sp>
        <p:nvSpPr>
          <p:cNvPr id="552" name="Google Shape;552;p27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3" name="Google Shape;553;p27"/>
          <p:cNvSpPr txBox="1"/>
          <p:nvPr/>
        </p:nvSpPr>
        <p:spPr>
          <a:xfrm>
            <a:off x="342206" y="1644432"/>
            <a:ext cx="1139388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Char char="▸"/>
            </a:pPr>
            <a:r>
              <a:rPr b="1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Secure cache systems</a:t>
            </a: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hinders prefetcher performance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Char char="▸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Prefetchers are not built for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on-commit training/trigger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Char char="▸"/>
            </a:pPr>
            <a:r>
              <a:rPr b="1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SUF , TSB</a:t>
            </a: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improves prefetcher performance with security guarantees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"/>
          <p:cNvSpPr txBox="1"/>
          <p:nvPr>
            <p:ph type="title"/>
          </p:nvPr>
        </p:nvSpPr>
        <p:spPr>
          <a:xfrm>
            <a:off x="365262" y="516835"/>
            <a:ext cx="11347775" cy="727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Thanks and fingers crossed!</a:t>
            </a:r>
            <a:endParaRPr/>
          </a:p>
        </p:txBody>
      </p:sp>
      <p:sp>
        <p:nvSpPr>
          <p:cNvPr id="559" name="Google Shape;559;p28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0" name="Google Shape;560;p28"/>
          <p:cNvSpPr txBox="1"/>
          <p:nvPr/>
        </p:nvSpPr>
        <p:spPr>
          <a:xfrm>
            <a:off x="342206" y="1644432"/>
            <a:ext cx="1170755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Char char="▸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Collaboration with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Prof. Alberto Ros and Agustin</a:t>
            </a: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University of Murcia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Char char="▸"/>
            </a:pP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Work under submission to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ISCA 2024</a:t>
            </a:r>
            <a:r>
              <a:rPr b="0" i="0" lang="en-IN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flagship forum in the field of computer architecture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9"/>
          <p:cNvSpPr txBox="1"/>
          <p:nvPr>
            <p:ph idx="2" type="ctrTitle"/>
          </p:nvPr>
        </p:nvSpPr>
        <p:spPr>
          <a:xfrm>
            <a:off x="668330" y="564767"/>
            <a:ext cx="10855341" cy="57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700" lIns="109700" spcFirstLastPara="1" rIns="109700" wrap="square" tIns="109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</a:pPr>
            <a:r>
              <a:rPr b="1" lang="en-IN" sz="7200"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 sz="3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66" name="Google Shape;566;p29"/>
          <p:cNvPicPr preferRelativeResize="0"/>
          <p:nvPr/>
        </p:nvPicPr>
        <p:blipFill rotWithShape="1">
          <a:blip r:embed="rId3">
            <a:alphaModFix/>
          </a:blip>
          <a:srcRect b="84961" l="74128" r="0" t="0"/>
          <a:stretch/>
        </p:blipFill>
        <p:spPr>
          <a:xfrm>
            <a:off x="0" y="0"/>
            <a:ext cx="2315183" cy="75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595430" y="316729"/>
            <a:ext cx="10674508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Threat Model</a:t>
            </a:r>
            <a:endParaRPr/>
          </a:p>
        </p:txBody>
      </p:sp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3368509" y="1946134"/>
            <a:ext cx="3690786" cy="1414844"/>
          </a:xfrm>
          <a:prstGeom prst="roundRect">
            <a:avLst>
              <a:gd fmla="val 14388" name="adj"/>
            </a:avLst>
          </a:prstGeom>
          <a:solidFill>
            <a:srgbClr val="FBFE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x = arr[0]		// 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y = arr[1]		// 21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(x &gt; y) </a:t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3612349" y="3493181"/>
            <a:ext cx="3690786" cy="1414844"/>
          </a:xfrm>
          <a:prstGeom prst="roundRect">
            <a:avLst>
              <a:gd fmla="val 14388" name="adj"/>
            </a:avLst>
          </a:prstGeom>
          <a:solidFill>
            <a:srgbClr val="FBFE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swap(x, y)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y++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z = arr[x % y]  }</a:t>
            </a:r>
            <a:endParaRPr/>
          </a:p>
        </p:txBody>
      </p:sp>
      <p:pic>
        <p:nvPicPr>
          <p:cNvPr descr="What's Another Word For A Glass Ball"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604" y="2582824"/>
            <a:ext cx="1061245" cy="106124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/>
          <p:nvPr/>
        </p:nvSpPr>
        <p:spPr>
          <a:xfrm>
            <a:off x="8733232" y="2274186"/>
            <a:ext cx="2347206" cy="3214384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8733232" y="4733111"/>
            <a:ext cx="2347206" cy="354832"/>
          </a:xfrm>
          <a:prstGeom prst="roundRect">
            <a:avLst>
              <a:gd fmla="val 0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8733232" y="2596461"/>
            <a:ext cx="2347206" cy="354832"/>
          </a:xfrm>
          <a:prstGeom prst="roundRect">
            <a:avLst>
              <a:gd fmla="val 0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733232" y="2944628"/>
            <a:ext cx="2347206" cy="354832"/>
          </a:xfrm>
          <a:prstGeom prst="roundRect">
            <a:avLst>
              <a:gd fmla="val 0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3368509" y="5046194"/>
            <a:ext cx="3690786" cy="530006"/>
          </a:xfrm>
          <a:prstGeom prst="roundRect">
            <a:avLst>
              <a:gd fmla="val 14388" name="adj"/>
            </a:avLst>
          </a:prstGeom>
          <a:solidFill>
            <a:srgbClr val="FBFE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print(x + y)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9028671" y="1786629"/>
            <a:ext cx="17647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L1D Cache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1275193" y="3800493"/>
            <a:ext cx="12155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endParaRPr b="0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368508" y="2883740"/>
            <a:ext cx="3690785" cy="459412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59939" y="3788912"/>
            <a:ext cx="27574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FALSE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Wrong prediction</a:t>
            </a:r>
            <a:endParaRPr b="0" i="0" sz="24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7303135" y="3881210"/>
            <a:ext cx="14697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Squash Instr.s</a:t>
            </a:r>
            <a:endParaRPr b="0" i="0" sz="24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8442795" y="4517314"/>
            <a:ext cx="2931663" cy="76356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8633148" y="5743045"/>
            <a:ext cx="2650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Data still present in cache</a:t>
            </a:r>
            <a:endParaRPr b="0" i="0" sz="24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's Another Word For A Glass Ball" id="571" name="Google Shape;5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472" y="1167108"/>
            <a:ext cx="960832" cy="960832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0"/>
          <p:cNvSpPr txBox="1"/>
          <p:nvPr>
            <p:ph type="title"/>
          </p:nvPr>
        </p:nvSpPr>
        <p:spPr>
          <a:xfrm>
            <a:off x="262673" y="252903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Background: Spectre</a:t>
            </a:r>
            <a:r>
              <a:rPr baseline="30000" lang="en-IN" sz="4000">
                <a:latin typeface="Cambria"/>
                <a:ea typeface="Cambria"/>
                <a:cs typeface="Cambria"/>
                <a:sym typeface="Cambria"/>
              </a:rPr>
              <a:t>[S&amp;P ‘19]</a:t>
            </a: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(variant 1)</a:t>
            </a:r>
            <a:endParaRPr/>
          </a:p>
        </p:txBody>
      </p:sp>
      <p:sp>
        <p:nvSpPr>
          <p:cNvPr id="573" name="Google Shape;573;p30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708494" y="1455485"/>
            <a:ext cx="5728188" cy="1107300"/>
          </a:xfrm>
          <a:prstGeom prst="roundRect">
            <a:avLst>
              <a:gd fmla="val 1438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 x &lt; array1_size 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y = array2[ array1[ x ] * 512 ]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0"/>
          <p:cNvSpPr txBox="1"/>
          <p:nvPr/>
        </p:nvSpPr>
        <p:spPr>
          <a:xfrm>
            <a:off x="507459" y="2876789"/>
            <a:ext cx="8820135" cy="169889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, adversary controlled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Adversary wants to read some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out of bounds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value of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array1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array1_size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array2[ ]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not in cache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Mistrains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 predictor</a:t>
            </a:r>
            <a:endParaRPr/>
          </a:p>
        </p:txBody>
      </p:sp>
      <p:sp>
        <p:nvSpPr>
          <p:cNvPr id="576" name="Google Shape;576;p30"/>
          <p:cNvSpPr txBox="1"/>
          <p:nvPr/>
        </p:nvSpPr>
        <p:spPr>
          <a:xfrm>
            <a:off x="8040670" y="1833703"/>
            <a:ext cx="3390307" cy="350865"/>
          </a:xfrm>
          <a:prstGeom prst="rect">
            <a:avLst/>
          </a:prstGeom>
          <a:solidFill>
            <a:srgbClr val="FFCC8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E2	45	CD</a:t>
            </a:r>
            <a:endParaRPr/>
          </a:p>
        </p:txBody>
      </p:sp>
      <p:sp>
        <p:nvSpPr>
          <p:cNvPr id="577" name="Google Shape;577;p30"/>
          <p:cNvSpPr txBox="1"/>
          <p:nvPr/>
        </p:nvSpPr>
        <p:spPr>
          <a:xfrm>
            <a:off x="9543810" y="2503541"/>
            <a:ext cx="1887167" cy="3914918"/>
          </a:xfrm>
          <a:prstGeom prst="rect">
            <a:avLst/>
          </a:prstGeom>
          <a:solidFill>
            <a:srgbClr val="D9E2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[ 0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[ 1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[ 2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[ 3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[ 4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[ 5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[ 6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[ 7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[ 8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[ 9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[ 10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[ 11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[ 12 * 512 ]</a:t>
            </a:r>
            <a:endParaRPr/>
          </a:p>
        </p:txBody>
      </p:sp>
      <p:sp>
        <p:nvSpPr>
          <p:cNvPr id="578" name="Google Shape;578;p30"/>
          <p:cNvSpPr txBox="1"/>
          <p:nvPr/>
        </p:nvSpPr>
        <p:spPr>
          <a:xfrm flipH="1">
            <a:off x="8952865" y="1005916"/>
            <a:ext cx="858801" cy="350865"/>
          </a:xfrm>
          <a:prstGeom prst="rect">
            <a:avLst/>
          </a:prstGeom>
          <a:solidFill>
            <a:srgbClr val="FFCC8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cached</a:t>
            </a:r>
            <a:endParaRPr/>
          </a:p>
        </p:txBody>
      </p:sp>
      <p:sp>
        <p:nvSpPr>
          <p:cNvPr id="579" name="Google Shape;579;p30"/>
          <p:cNvSpPr txBox="1"/>
          <p:nvPr/>
        </p:nvSpPr>
        <p:spPr>
          <a:xfrm flipH="1">
            <a:off x="10249887" y="991676"/>
            <a:ext cx="1181090" cy="350865"/>
          </a:xfrm>
          <a:prstGeom prst="rect">
            <a:avLst/>
          </a:prstGeom>
          <a:solidFill>
            <a:srgbClr val="D9E2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uncached</a:t>
            </a:r>
            <a:endParaRPr b="0" i="0" sz="16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's Another Word For A Glass Ball" id="580" name="Google Shape;58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3472" y="1160710"/>
            <a:ext cx="960832" cy="96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/>
          <p:nvPr>
            <p:ph type="title"/>
          </p:nvPr>
        </p:nvSpPr>
        <p:spPr>
          <a:xfrm>
            <a:off x="262673" y="17602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Background: Spectre</a:t>
            </a:r>
            <a:r>
              <a:rPr baseline="30000" lang="en-IN" sz="4000">
                <a:latin typeface="Cambria"/>
                <a:ea typeface="Cambria"/>
                <a:cs typeface="Cambria"/>
                <a:sym typeface="Cambria"/>
              </a:rPr>
              <a:t>[S&amp;P ‘19]</a:t>
            </a: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 (variant 1)</a:t>
            </a:r>
            <a:endParaRPr/>
          </a:p>
        </p:txBody>
      </p:sp>
      <p:sp>
        <p:nvSpPr>
          <p:cNvPr id="586" name="Google Shape;586;p31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815284" y="1396241"/>
            <a:ext cx="5728188" cy="1107300"/>
          </a:xfrm>
          <a:prstGeom prst="roundRect">
            <a:avLst>
              <a:gd fmla="val 1438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 x &lt; array1_size 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y = array2[ array1[ x ] * 512 ]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1"/>
          <p:cNvSpPr txBox="1"/>
          <p:nvPr/>
        </p:nvSpPr>
        <p:spPr>
          <a:xfrm>
            <a:off x="567057" y="2653301"/>
            <a:ext cx="8820135" cy="2437554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spAutoFit/>
          </a:bodyPr>
          <a:lstStyle/>
          <a:p>
            <a:pPr indent="-432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Attacker calls victim with out-of-bounds x</a:t>
            </a:r>
            <a:endParaRPr/>
          </a:p>
          <a:p>
            <a:pPr indent="-446088" lvl="0" marL="893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Wrongly predicts true and starts Speculative exec</a:t>
            </a:r>
            <a:endParaRPr/>
          </a:p>
          <a:p>
            <a:pPr indent="-446088" lvl="1" marL="893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Reads addr (array1 base + x) with out-of-bounds x</a:t>
            </a:r>
            <a:endParaRPr/>
          </a:p>
          <a:p>
            <a:pPr indent="-446088" lvl="1" marL="893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Read returns Secret byte = </a:t>
            </a:r>
            <a:r>
              <a:rPr b="1" i="0" lang="en-IN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  <a:p>
            <a:pPr indent="-446088" lvl="1" marL="893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Brings array2 [</a:t>
            </a:r>
            <a:r>
              <a:rPr b="1" i="0" lang="en-IN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* 512] into cache</a:t>
            </a:r>
            <a:endParaRPr/>
          </a:p>
          <a:p>
            <a:pPr indent="-446088" lvl="1" marL="893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 resolves: instructions squashed</a:t>
            </a:r>
            <a:endParaRPr/>
          </a:p>
        </p:txBody>
      </p:sp>
      <p:sp>
        <p:nvSpPr>
          <p:cNvPr id="589" name="Google Shape;589;p31"/>
          <p:cNvSpPr txBox="1"/>
          <p:nvPr/>
        </p:nvSpPr>
        <p:spPr>
          <a:xfrm>
            <a:off x="8040670" y="1833703"/>
            <a:ext cx="3390307" cy="350865"/>
          </a:xfrm>
          <a:prstGeom prst="rect">
            <a:avLst/>
          </a:prstGeom>
          <a:solidFill>
            <a:srgbClr val="FFCC8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E2	45	CD</a:t>
            </a:r>
            <a:endParaRPr/>
          </a:p>
        </p:txBody>
      </p:sp>
      <p:sp>
        <p:nvSpPr>
          <p:cNvPr id="590" name="Google Shape;590;p31"/>
          <p:cNvSpPr txBox="1"/>
          <p:nvPr/>
        </p:nvSpPr>
        <p:spPr>
          <a:xfrm>
            <a:off x="9543810" y="2503541"/>
            <a:ext cx="1887167" cy="3914918"/>
          </a:xfrm>
          <a:prstGeom prst="rect">
            <a:avLst/>
          </a:prstGeom>
          <a:solidFill>
            <a:srgbClr val="D9E2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[ 0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[ 1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[ 2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[ 3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[ 4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[ 5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[ 6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[ 7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[ 8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[ 9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[ 10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[ 11 * 512 ]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[ 12 * 512 ]</a:t>
            </a:r>
            <a:endParaRPr/>
          </a:p>
        </p:txBody>
      </p:sp>
      <p:sp>
        <p:nvSpPr>
          <p:cNvPr id="591" name="Google Shape;591;p31"/>
          <p:cNvSpPr txBox="1"/>
          <p:nvPr/>
        </p:nvSpPr>
        <p:spPr>
          <a:xfrm flipH="1">
            <a:off x="8952865" y="1005916"/>
            <a:ext cx="858801" cy="350865"/>
          </a:xfrm>
          <a:prstGeom prst="rect">
            <a:avLst/>
          </a:prstGeom>
          <a:solidFill>
            <a:srgbClr val="FFCC8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cached</a:t>
            </a:r>
            <a:endParaRPr/>
          </a:p>
        </p:txBody>
      </p:sp>
      <p:sp>
        <p:nvSpPr>
          <p:cNvPr id="592" name="Google Shape;592;p31"/>
          <p:cNvSpPr txBox="1"/>
          <p:nvPr/>
        </p:nvSpPr>
        <p:spPr>
          <a:xfrm flipH="1">
            <a:off x="10249887" y="991676"/>
            <a:ext cx="1181090" cy="350865"/>
          </a:xfrm>
          <a:prstGeom prst="rect">
            <a:avLst/>
          </a:prstGeom>
          <a:solidFill>
            <a:srgbClr val="D9E2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uncached</a:t>
            </a:r>
            <a:endParaRPr b="0" i="0" sz="16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1"/>
          <p:cNvSpPr txBox="1"/>
          <p:nvPr/>
        </p:nvSpPr>
        <p:spPr>
          <a:xfrm flipH="1">
            <a:off x="9543809" y="5746864"/>
            <a:ext cx="1887168" cy="350865"/>
          </a:xfrm>
          <a:prstGeom prst="rect">
            <a:avLst/>
          </a:prstGeom>
          <a:solidFill>
            <a:srgbClr val="FFCC8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array2 [ 11 * 512 ]</a:t>
            </a:r>
            <a:endParaRPr/>
          </a:p>
        </p:txBody>
      </p:sp>
      <p:sp>
        <p:nvSpPr>
          <p:cNvPr id="594" name="Google Shape;594;p31"/>
          <p:cNvSpPr txBox="1"/>
          <p:nvPr/>
        </p:nvSpPr>
        <p:spPr>
          <a:xfrm>
            <a:off x="8040670" y="1526869"/>
            <a:ext cx="1161695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/>
          </a:p>
        </p:txBody>
      </p:sp>
      <p:sp>
        <p:nvSpPr>
          <p:cNvPr id="595" name="Google Shape;595;p31"/>
          <p:cNvSpPr txBox="1"/>
          <p:nvPr/>
        </p:nvSpPr>
        <p:spPr>
          <a:xfrm>
            <a:off x="8040669" y="1833703"/>
            <a:ext cx="762971" cy="350865"/>
          </a:xfrm>
          <a:prstGeom prst="rect">
            <a:avLst/>
          </a:prstGeom>
          <a:solidFill>
            <a:srgbClr val="FFCC8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7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pic>
        <p:nvPicPr>
          <p:cNvPr descr="What's Another Word For A Glass Ball" id="596" name="Google Shape;5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471" y="1167108"/>
            <a:ext cx="960832" cy="9608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31"/>
          <p:cNvCxnSpPr/>
          <p:nvPr/>
        </p:nvCxnSpPr>
        <p:spPr>
          <a:xfrm flipH="1">
            <a:off x="4075289" y="1561068"/>
            <a:ext cx="2149982" cy="14123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8" name="Google Shape;598;p31"/>
          <p:cNvSpPr txBox="1"/>
          <p:nvPr/>
        </p:nvSpPr>
        <p:spPr>
          <a:xfrm>
            <a:off x="562130" y="5082085"/>
            <a:ext cx="8820135" cy="960227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spAutoFit/>
          </a:bodyPr>
          <a:lstStyle/>
          <a:p>
            <a:pPr indent="-432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Attacker times reads from array2[ i *  512 ]</a:t>
            </a:r>
            <a:endParaRPr/>
          </a:p>
          <a:p>
            <a:pPr indent="-446088" lvl="0" marL="893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mbria"/>
              <a:buChar char="▸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Read for i = </a:t>
            </a:r>
            <a:r>
              <a:rPr b="1" i="0" lang="en-IN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11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fast, revealing secret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557212" y="400461"/>
            <a:ext cx="118395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Secure Cache system: GhostMinion</a:t>
            </a:r>
            <a:r>
              <a:rPr baseline="30000" lang="en-IN" sz="4000">
                <a:latin typeface="Cambria"/>
                <a:ea typeface="Cambria"/>
                <a:cs typeface="Cambria"/>
                <a:sym typeface="Cambria"/>
              </a:rPr>
              <a:t>[MICRO ‘21]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3613430" y="4110862"/>
            <a:ext cx="2165404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L2</a:t>
            </a:r>
            <a:endParaRPr b="0" i="0" sz="2401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335952" y="4962714"/>
            <a:ext cx="2724689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LLC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2250769" y="5708947"/>
            <a:ext cx="4899660" cy="50065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DRAM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3736121" y="1922217"/>
            <a:ext cx="1890941" cy="75413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3964893" y="3108016"/>
            <a:ext cx="1441017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</a:t>
            </a:r>
            <a:endParaRPr/>
          </a:p>
        </p:txBody>
      </p:sp>
      <p:cxnSp>
        <p:nvCxnSpPr>
          <p:cNvPr id="114" name="Google Shape;114;p4"/>
          <p:cNvCxnSpPr>
            <a:stCxn id="112" idx="2"/>
            <a:endCxn id="113" idx="0"/>
          </p:cNvCxnSpPr>
          <p:nvPr/>
        </p:nvCxnSpPr>
        <p:spPr>
          <a:xfrm>
            <a:off x="4681592" y="2676351"/>
            <a:ext cx="39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5" name="Google Shape;115;p4"/>
          <p:cNvCxnSpPr>
            <a:stCxn id="113" idx="2"/>
            <a:endCxn id="109" idx="0"/>
          </p:cNvCxnSpPr>
          <p:nvPr/>
        </p:nvCxnSpPr>
        <p:spPr>
          <a:xfrm>
            <a:off x="4685402" y="3553877"/>
            <a:ext cx="10800" cy="55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6" name="Google Shape;116;p4"/>
          <p:cNvCxnSpPr>
            <a:stCxn id="109" idx="2"/>
            <a:endCxn id="110" idx="0"/>
          </p:cNvCxnSpPr>
          <p:nvPr/>
        </p:nvCxnSpPr>
        <p:spPr>
          <a:xfrm>
            <a:off x="4696132" y="4556723"/>
            <a:ext cx="2100" cy="40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7" name="Google Shape;117;p4"/>
          <p:cNvCxnSpPr>
            <a:stCxn id="110" idx="2"/>
            <a:endCxn id="111" idx="0"/>
          </p:cNvCxnSpPr>
          <p:nvPr/>
        </p:nvCxnSpPr>
        <p:spPr>
          <a:xfrm>
            <a:off x="4698297" y="5408575"/>
            <a:ext cx="2400" cy="3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8" name="Google Shape;118;p4"/>
          <p:cNvSpPr/>
          <p:nvPr/>
        </p:nvSpPr>
        <p:spPr>
          <a:xfrm>
            <a:off x="6122609" y="3108015"/>
            <a:ext cx="1138784" cy="445861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GM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7690101" y="3762385"/>
            <a:ext cx="4048361" cy="1200329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Filter cache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Stores all speculative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Wiped on context switch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2117007" y="3084204"/>
            <a:ext cx="1441017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2865691" y="4087050"/>
            <a:ext cx="2165404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L2</a:t>
            </a:r>
            <a:endParaRPr b="0" i="0" sz="2401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2588213" y="4938902"/>
            <a:ext cx="2724689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LLC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1769736" y="5685135"/>
            <a:ext cx="4899660" cy="50065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DRAM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3069339" y="1898405"/>
            <a:ext cx="1890941" cy="75413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4591745" y="3081232"/>
            <a:ext cx="1138784" cy="445861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GM</a:t>
            </a:r>
            <a:endParaRPr/>
          </a:p>
        </p:txBody>
      </p:sp>
      <p:cxnSp>
        <p:nvCxnSpPr>
          <p:cNvPr id="131" name="Google Shape;131;p5"/>
          <p:cNvCxnSpPr>
            <a:stCxn id="129" idx="2"/>
            <a:endCxn id="125" idx="0"/>
          </p:cNvCxnSpPr>
          <p:nvPr/>
        </p:nvCxnSpPr>
        <p:spPr>
          <a:xfrm rot="5400000">
            <a:off x="3210360" y="2279789"/>
            <a:ext cx="431700" cy="11772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132" name="Google Shape;132;p5"/>
          <p:cNvCxnSpPr>
            <a:stCxn id="129" idx="2"/>
            <a:endCxn id="130" idx="0"/>
          </p:cNvCxnSpPr>
          <p:nvPr/>
        </p:nvCxnSpPr>
        <p:spPr>
          <a:xfrm flipH="1" rot="-5400000">
            <a:off x="4373610" y="2293739"/>
            <a:ext cx="428700" cy="1146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sp>
        <p:nvSpPr>
          <p:cNvPr id="133" name="Google Shape;133;p5"/>
          <p:cNvSpPr txBox="1"/>
          <p:nvPr>
            <p:ph type="title"/>
          </p:nvPr>
        </p:nvSpPr>
        <p:spPr>
          <a:xfrm>
            <a:off x="557212" y="400461"/>
            <a:ext cx="11839576" cy="10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Secure Cache system: GhostMinion</a:t>
            </a:r>
            <a:r>
              <a:rPr baseline="30000" lang="en-IN" sz="4000">
                <a:latin typeface="Cambria"/>
                <a:ea typeface="Cambria"/>
                <a:cs typeface="Cambria"/>
                <a:sym typeface="Cambria"/>
              </a:rPr>
              <a:t>[MICRO ‘21]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2117007" y="3084204"/>
            <a:ext cx="1441017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2865691" y="4087050"/>
            <a:ext cx="2165404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L2</a:t>
            </a:r>
            <a:endParaRPr b="0" i="0" sz="2401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2588213" y="4938902"/>
            <a:ext cx="2724689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LLC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1769736" y="5685135"/>
            <a:ext cx="4899660" cy="50065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DRAM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3069339" y="1898405"/>
            <a:ext cx="1890941" cy="75413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4591745" y="3081232"/>
            <a:ext cx="1138784" cy="445861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GM</a:t>
            </a:r>
            <a:endParaRPr/>
          </a:p>
        </p:txBody>
      </p:sp>
      <p:cxnSp>
        <p:nvCxnSpPr>
          <p:cNvPr id="145" name="Google Shape;145;p6"/>
          <p:cNvCxnSpPr>
            <a:stCxn id="140" idx="3"/>
            <a:endCxn id="144" idx="3"/>
          </p:cNvCxnSpPr>
          <p:nvPr/>
        </p:nvCxnSpPr>
        <p:spPr>
          <a:xfrm flipH="1" rot="10800000">
            <a:off x="5031095" y="3304081"/>
            <a:ext cx="699300" cy="1005900"/>
          </a:xfrm>
          <a:prstGeom prst="bentConnector3">
            <a:avLst>
              <a:gd fmla="val 143607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146" name="Google Shape;146;p6"/>
          <p:cNvCxnSpPr>
            <a:stCxn id="141" idx="3"/>
            <a:endCxn id="144" idx="3"/>
          </p:cNvCxnSpPr>
          <p:nvPr/>
        </p:nvCxnSpPr>
        <p:spPr>
          <a:xfrm flipH="1" rot="10800000">
            <a:off x="5312902" y="3304232"/>
            <a:ext cx="417600" cy="1857600"/>
          </a:xfrm>
          <a:prstGeom prst="bentConnector3">
            <a:avLst>
              <a:gd fmla="val 282478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147" name="Google Shape;147;p6"/>
          <p:cNvCxnSpPr>
            <a:stCxn id="142" idx="3"/>
            <a:endCxn id="144" idx="3"/>
          </p:cNvCxnSpPr>
          <p:nvPr/>
        </p:nvCxnSpPr>
        <p:spPr>
          <a:xfrm rot="10800000">
            <a:off x="5730396" y="3304160"/>
            <a:ext cx="939000" cy="2631300"/>
          </a:xfrm>
          <a:prstGeom prst="bentConnector3">
            <a:avLst>
              <a:gd fmla="val -33819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148" name="Google Shape;148;p6"/>
          <p:cNvCxnSpPr>
            <a:stCxn id="144" idx="1"/>
            <a:endCxn id="139" idx="3"/>
          </p:cNvCxnSpPr>
          <p:nvPr/>
        </p:nvCxnSpPr>
        <p:spPr>
          <a:xfrm flipH="1">
            <a:off x="3557945" y="3304163"/>
            <a:ext cx="1033800" cy="30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6"/>
          <p:cNvCxnSpPr>
            <a:stCxn id="139" idx="2"/>
            <a:endCxn id="140" idx="0"/>
          </p:cNvCxnSpPr>
          <p:nvPr/>
        </p:nvCxnSpPr>
        <p:spPr>
          <a:xfrm flipH="1" rot="-5400000">
            <a:off x="3114416" y="3253165"/>
            <a:ext cx="557100" cy="111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6"/>
          <p:cNvCxnSpPr>
            <a:stCxn id="140" idx="2"/>
            <a:endCxn id="141" idx="0"/>
          </p:cNvCxnSpPr>
          <p:nvPr/>
        </p:nvCxnSpPr>
        <p:spPr>
          <a:xfrm>
            <a:off x="3948393" y="4532911"/>
            <a:ext cx="2100" cy="4059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6"/>
          <p:cNvCxnSpPr>
            <a:stCxn id="140" idx="1"/>
            <a:endCxn id="139" idx="1"/>
          </p:cNvCxnSpPr>
          <p:nvPr/>
        </p:nvCxnSpPr>
        <p:spPr>
          <a:xfrm rot="10800000">
            <a:off x="2116891" y="3307081"/>
            <a:ext cx="748800" cy="1002900"/>
          </a:xfrm>
          <a:prstGeom prst="bentConnector3">
            <a:avLst>
              <a:gd fmla="val 187501" name="adj1"/>
            </a:avLst>
          </a:prstGeom>
          <a:noFill/>
          <a:ln cap="flat" cmpd="sng" w="38100">
            <a:solidFill>
              <a:srgbClr val="0C0C0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" name="Google Shape;152;p6"/>
          <p:cNvCxnSpPr>
            <a:stCxn id="141" idx="1"/>
          </p:cNvCxnSpPr>
          <p:nvPr/>
        </p:nvCxnSpPr>
        <p:spPr>
          <a:xfrm flipH="1" rot="10800000">
            <a:off x="2588213" y="4384533"/>
            <a:ext cx="277500" cy="777300"/>
          </a:xfrm>
          <a:prstGeom prst="bentConnector4">
            <a:avLst>
              <a:gd fmla="val -409131" name="adj1"/>
              <a:gd fmla="val 94183" name="adj2"/>
            </a:avLst>
          </a:prstGeom>
          <a:noFill/>
          <a:ln cap="flat" cmpd="sng" w="38100">
            <a:solidFill>
              <a:srgbClr val="0C0C0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" name="Google Shape;153;p6"/>
          <p:cNvCxnSpPr/>
          <p:nvPr/>
        </p:nvCxnSpPr>
        <p:spPr>
          <a:xfrm flipH="1" rot="10800000">
            <a:off x="1769736" y="5272458"/>
            <a:ext cx="815700" cy="663000"/>
          </a:xfrm>
          <a:prstGeom prst="bentConnector3">
            <a:avLst>
              <a:gd fmla="val -39392" name="adj1"/>
            </a:avLst>
          </a:prstGeom>
          <a:noFill/>
          <a:ln cap="flat" cmpd="sng" w="38100">
            <a:solidFill>
              <a:srgbClr val="0C0C0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4" name="Google Shape;154;p6"/>
          <p:cNvCxnSpPr>
            <a:stCxn id="143" idx="2"/>
            <a:endCxn id="139" idx="0"/>
          </p:cNvCxnSpPr>
          <p:nvPr/>
        </p:nvCxnSpPr>
        <p:spPr>
          <a:xfrm rot="5400000">
            <a:off x="3210360" y="2279789"/>
            <a:ext cx="431700" cy="11772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155" name="Google Shape;155;p6"/>
          <p:cNvCxnSpPr>
            <a:stCxn id="143" idx="2"/>
            <a:endCxn id="144" idx="0"/>
          </p:cNvCxnSpPr>
          <p:nvPr/>
        </p:nvCxnSpPr>
        <p:spPr>
          <a:xfrm flipH="1" rot="-5400000">
            <a:off x="4373610" y="2293739"/>
            <a:ext cx="428700" cy="1146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grpSp>
        <p:nvGrpSpPr>
          <p:cNvPr id="156" name="Google Shape;156;p6"/>
          <p:cNvGrpSpPr/>
          <p:nvPr/>
        </p:nvGrpSpPr>
        <p:grpSpPr>
          <a:xfrm>
            <a:off x="7501620" y="1695587"/>
            <a:ext cx="3121997" cy="400110"/>
            <a:chOff x="373380" y="3511324"/>
            <a:chExt cx="2197486" cy="488492"/>
          </a:xfrm>
        </p:grpSpPr>
        <p:cxnSp>
          <p:nvCxnSpPr>
            <p:cNvPr id="157" name="Google Shape;157;p6"/>
            <p:cNvCxnSpPr/>
            <p:nvPr/>
          </p:nvCxnSpPr>
          <p:spPr>
            <a:xfrm>
              <a:off x="373380" y="3804267"/>
              <a:ext cx="57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6"/>
            <p:cNvSpPr txBox="1"/>
            <p:nvPr/>
          </p:nvSpPr>
          <p:spPr>
            <a:xfrm>
              <a:off x="991670" y="3511324"/>
              <a:ext cx="1579196" cy="488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Speculative path</a:t>
              </a: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7494006" y="2091660"/>
            <a:ext cx="4169454" cy="400110"/>
            <a:chOff x="6585245" y="3266332"/>
            <a:chExt cx="2598022" cy="488492"/>
          </a:xfrm>
        </p:grpSpPr>
        <p:cxnSp>
          <p:nvCxnSpPr>
            <p:cNvPr id="160" name="Google Shape;160;p6"/>
            <p:cNvCxnSpPr/>
            <p:nvPr/>
          </p:nvCxnSpPr>
          <p:spPr>
            <a:xfrm>
              <a:off x="6585245" y="3544142"/>
              <a:ext cx="50592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6"/>
            <p:cNvSpPr txBox="1"/>
            <p:nvPr/>
          </p:nvSpPr>
          <p:spPr>
            <a:xfrm>
              <a:off x="7129809" y="3266332"/>
              <a:ext cx="2053458" cy="488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Commit Write – hit in GM</a:t>
              </a:r>
              <a:endParaRPr/>
            </a:p>
          </p:txBody>
        </p:sp>
      </p:grpSp>
      <p:grpSp>
        <p:nvGrpSpPr>
          <p:cNvPr id="162" name="Google Shape;162;p6"/>
          <p:cNvGrpSpPr/>
          <p:nvPr/>
        </p:nvGrpSpPr>
        <p:grpSpPr>
          <a:xfrm>
            <a:off x="7480032" y="2466040"/>
            <a:ext cx="4066700" cy="400110"/>
            <a:chOff x="6650484" y="5100683"/>
            <a:chExt cx="3391052" cy="488492"/>
          </a:xfrm>
        </p:grpSpPr>
        <p:cxnSp>
          <p:nvCxnSpPr>
            <p:cNvPr id="163" name="Google Shape;163;p6"/>
            <p:cNvCxnSpPr/>
            <p:nvPr/>
          </p:nvCxnSpPr>
          <p:spPr>
            <a:xfrm>
              <a:off x="6650484" y="5391468"/>
              <a:ext cx="695042" cy="0"/>
            </a:xfrm>
            <a:prstGeom prst="straightConnector1">
              <a:avLst/>
            </a:prstGeom>
            <a:noFill/>
            <a:ln cap="flat" cmpd="sng" w="381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6"/>
            <p:cNvSpPr txBox="1"/>
            <p:nvPr/>
          </p:nvSpPr>
          <p:spPr>
            <a:xfrm>
              <a:off x="7397880" y="5100683"/>
              <a:ext cx="2643656" cy="488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Commit Load – miss in GM</a:t>
              </a:r>
              <a:endParaRPr/>
            </a:p>
          </p:txBody>
        </p:sp>
      </p:grpSp>
      <p:sp>
        <p:nvSpPr>
          <p:cNvPr id="165" name="Google Shape;165;p6"/>
          <p:cNvSpPr txBox="1"/>
          <p:nvPr/>
        </p:nvSpPr>
        <p:spPr>
          <a:xfrm>
            <a:off x="7441120" y="3590884"/>
            <a:ext cx="4350727" cy="1200329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Cache state untouched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LRU bits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 updated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 hit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▸"/>
            </a:pP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Bypass fills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L1/L2/LLC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7441120" y="4985456"/>
            <a:ext cx="4333965" cy="1200329"/>
          </a:xfrm>
          <a:prstGeom prst="rect">
            <a:avLst/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Caches updated On-commit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▸"/>
            </a:pP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Writeback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L1-&gt; L2 -&gt; LLC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▸"/>
            </a:pP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Re-fetch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L1</a:t>
            </a:r>
            <a:endParaRPr/>
          </a:p>
        </p:txBody>
      </p:sp>
      <p:sp>
        <p:nvSpPr>
          <p:cNvPr id="167" name="Google Shape;167;p6"/>
          <p:cNvSpPr txBox="1"/>
          <p:nvPr>
            <p:ph type="title"/>
          </p:nvPr>
        </p:nvSpPr>
        <p:spPr>
          <a:xfrm>
            <a:off x="557212" y="400461"/>
            <a:ext cx="11839576" cy="10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Secure Cache system: GhostMinion</a:t>
            </a:r>
            <a:r>
              <a:rPr baseline="30000" lang="en-IN" sz="4000">
                <a:latin typeface="Cambria"/>
                <a:ea typeface="Cambria"/>
                <a:cs typeface="Cambria"/>
                <a:sym typeface="Cambria"/>
              </a:rPr>
              <a:t>[MICRO ‘21]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986716" y="3553380"/>
            <a:ext cx="13940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Writeback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925350" y="2740254"/>
            <a:ext cx="15519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Re-fetch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3968675" y="3374720"/>
            <a:ext cx="1441017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4868144" y="4159232"/>
            <a:ext cx="2165404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L2</a:t>
            </a:r>
            <a:endParaRPr b="0" i="0" sz="2401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4660263" y="4869875"/>
            <a:ext cx="2724689" cy="44586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LLC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3621404" y="5685135"/>
            <a:ext cx="4899660" cy="50065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DRAM</a:t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4921007" y="1898405"/>
            <a:ext cx="1890941" cy="75413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6443413" y="3371748"/>
            <a:ext cx="1138784" cy="445861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1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GM</a:t>
            </a:r>
            <a:endParaRPr/>
          </a:p>
        </p:txBody>
      </p:sp>
      <p:cxnSp>
        <p:nvCxnSpPr>
          <p:cNvPr id="181" name="Google Shape;181;p7"/>
          <p:cNvCxnSpPr>
            <a:stCxn id="179" idx="2"/>
            <a:endCxn id="175" idx="0"/>
          </p:cNvCxnSpPr>
          <p:nvPr/>
        </p:nvCxnSpPr>
        <p:spPr>
          <a:xfrm rot="5400000">
            <a:off x="4916828" y="2424989"/>
            <a:ext cx="722100" cy="11772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2" name="Google Shape;182;p7"/>
          <p:cNvCxnSpPr>
            <a:stCxn id="179" idx="2"/>
            <a:endCxn id="180" idx="0"/>
          </p:cNvCxnSpPr>
          <p:nvPr/>
        </p:nvCxnSpPr>
        <p:spPr>
          <a:xfrm flipH="1" rot="-5400000">
            <a:off x="6080078" y="2438939"/>
            <a:ext cx="719100" cy="11463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0C0C0C"/>
            </a:solidFill>
            <a:prstDash val="lgDash"/>
            <a:round/>
            <a:headEnd len="med" w="med" type="triangle"/>
            <a:tailEnd len="med" w="med" type="triangle"/>
          </a:ln>
        </p:spPr>
      </p:cxnSp>
      <p:sp>
        <p:nvSpPr>
          <p:cNvPr id="183" name="Google Shape;183;p7"/>
          <p:cNvSpPr txBox="1"/>
          <p:nvPr>
            <p:ph type="title"/>
          </p:nvPr>
        </p:nvSpPr>
        <p:spPr>
          <a:xfrm>
            <a:off x="547954" y="313148"/>
            <a:ext cx="11233785" cy="846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What about prefetching?</a:t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663321" y="3354708"/>
            <a:ext cx="1987980" cy="485885"/>
          </a:xfrm>
          <a:prstGeom prst="roundRect">
            <a:avLst>
              <a:gd fmla="val 16667" name="adj"/>
            </a:avLst>
          </a:prstGeom>
          <a:solidFill>
            <a:srgbClr val="FFA19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Prefetcher</a:t>
            </a:r>
            <a:endParaRPr/>
          </a:p>
        </p:txBody>
      </p:sp>
      <p:cxnSp>
        <p:nvCxnSpPr>
          <p:cNvPr id="185" name="Google Shape;185;p7"/>
          <p:cNvCxnSpPr>
            <a:stCxn id="179" idx="1"/>
            <a:endCxn id="184" idx="0"/>
          </p:cNvCxnSpPr>
          <p:nvPr/>
        </p:nvCxnSpPr>
        <p:spPr>
          <a:xfrm flipH="1">
            <a:off x="1657307" y="2275472"/>
            <a:ext cx="3263700" cy="1079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7"/>
          <p:cNvCxnSpPr>
            <a:stCxn id="184" idx="3"/>
            <a:endCxn id="175" idx="1"/>
          </p:cNvCxnSpPr>
          <p:nvPr/>
        </p:nvCxnSpPr>
        <p:spPr>
          <a:xfrm>
            <a:off x="2651301" y="3597650"/>
            <a:ext cx="131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med" w="med" type="triangle"/>
          </a:ln>
        </p:spPr>
      </p:cxnSp>
      <p:sp>
        <p:nvSpPr>
          <p:cNvPr id="187" name="Google Shape;187;p7"/>
          <p:cNvSpPr txBox="1"/>
          <p:nvPr/>
        </p:nvSpPr>
        <p:spPr>
          <a:xfrm>
            <a:off x="7164570" y="2771583"/>
            <a:ext cx="14398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Speculative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2587306" y="2751504"/>
            <a:ext cx="19784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Non-Speculative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2925106" y="1832475"/>
            <a:ext cx="780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Train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2816429" y="3640538"/>
            <a:ext cx="9973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Trigger</a:t>
            </a:r>
            <a:endParaRPr/>
          </a:p>
        </p:txBody>
      </p:sp>
      <p:cxnSp>
        <p:nvCxnSpPr>
          <p:cNvPr id="191" name="Google Shape;191;p7"/>
          <p:cNvCxnSpPr>
            <a:stCxn id="192" idx="0"/>
            <a:endCxn id="184" idx="2"/>
          </p:cNvCxnSpPr>
          <p:nvPr/>
        </p:nvCxnSpPr>
        <p:spPr>
          <a:xfrm rot="10800000">
            <a:off x="1657311" y="3840695"/>
            <a:ext cx="0" cy="85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7"/>
          <p:cNvSpPr txBox="1"/>
          <p:nvPr/>
        </p:nvSpPr>
        <p:spPr>
          <a:xfrm>
            <a:off x="280972" y="4692695"/>
            <a:ext cx="27526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Speculative prefetching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9002906" y="3454649"/>
            <a:ext cx="2525773" cy="1200329"/>
          </a:xfrm>
          <a:prstGeom prst="rect">
            <a:avLst/>
          </a:prstGeom>
          <a:solidFill>
            <a:srgbClr val="FFA19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Train &amp; Trigger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sng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On-access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On-commit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469731" y="462766"/>
            <a:ext cx="11292823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>
                <a:latin typeface="Cambria"/>
                <a:ea typeface="Cambria"/>
                <a:cs typeface="Cambria"/>
                <a:sym typeface="Cambria"/>
              </a:rPr>
              <a:t>Prefetcher of interest: Berti</a:t>
            </a:r>
            <a:r>
              <a:rPr baseline="30000" lang="en-IN" sz="4000">
                <a:latin typeface="Cambria"/>
                <a:ea typeface="Cambria"/>
                <a:cs typeface="Cambria"/>
                <a:sym typeface="Cambria"/>
              </a:rPr>
              <a:t>[MICRO ‘22]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8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830738" y="1821151"/>
            <a:ext cx="54136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Accurate and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timely local delta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L1D prefetcher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469731" y="4893547"/>
            <a:ext cx="38197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Goal: find a delta that can trigger a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timely prefetch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b="0" i="0" lang="en-IN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@15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6591993" y="1510781"/>
            <a:ext cx="5170561" cy="1177927"/>
          </a:xfrm>
          <a:prstGeom prst="roundRect">
            <a:avLst>
              <a:gd fmla="val 8294" name="adj"/>
            </a:avLst>
          </a:prstGeom>
          <a:solidFill>
            <a:srgbClr val="576C77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▸"/>
            </a:pPr>
            <a:r>
              <a:rPr b="1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Delta</a:t>
            </a:r>
            <a:r>
              <a:rPr b="0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Diff. b/w two cache lines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▸"/>
            </a:pPr>
            <a:r>
              <a:rPr b="1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Local</a:t>
            </a:r>
            <a:r>
              <a:rPr b="0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Per Instruction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▸"/>
            </a:pPr>
            <a:r>
              <a:rPr b="1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Timely</a:t>
            </a:r>
            <a:r>
              <a:rPr b="0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Prefetched before demand access</a:t>
            </a:r>
            <a:endParaRPr/>
          </a:p>
        </p:txBody>
      </p:sp>
      <p:grpSp>
        <p:nvGrpSpPr>
          <p:cNvPr id="203" name="Google Shape;203;p8"/>
          <p:cNvGrpSpPr/>
          <p:nvPr/>
        </p:nvGrpSpPr>
        <p:grpSpPr>
          <a:xfrm>
            <a:off x="905606" y="2390028"/>
            <a:ext cx="9891344" cy="4321282"/>
            <a:chOff x="905606" y="2390028"/>
            <a:chExt cx="9891344" cy="4321282"/>
          </a:xfrm>
        </p:grpSpPr>
        <p:grpSp>
          <p:nvGrpSpPr>
            <p:cNvPr id="204" name="Google Shape;204;p8"/>
            <p:cNvGrpSpPr/>
            <p:nvPr/>
          </p:nvGrpSpPr>
          <p:grpSpPr>
            <a:xfrm>
              <a:off x="905606" y="2390028"/>
              <a:ext cx="9891344" cy="4321282"/>
              <a:chOff x="905606" y="2390028"/>
              <a:chExt cx="9891344" cy="4321282"/>
            </a:xfrm>
          </p:grpSpPr>
          <p:sp>
            <p:nvSpPr>
              <p:cNvPr id="205" name="Google Shape;205;p8"/>
              <p:cNvSpPr txBox="1"/>
              <p:nvPr/>
            </p:nvSpPr>
            <p:spPr>
              <a:xfrm>
                <a:off x="2733009" y="2390028"/>
                <a:ext cx="732233" cy="144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88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.</a:t>
                </a:r>
                <a:endParaRPr/>
              </a:p>
            </p:txBody>
          </p:sp>
          <p:grpSp>
            <p:nvGrpSpPr>
              <p:cNvPr id="206" name="Google Shape;206;p8"/>
              <p:cNvGrpSpPr/>
              <p:nvPr/>
            </p:nvGrpSpPr>
            <p:grpSpPr>
              <a:xfrm>
                <a:off x="905606" y="2390028"/>
                <a:ext cx="9891344" cy="4321282"/>
                <a:chOff x="905606" y="2390028"/>
                <a:chExt cx="9891344" cy="4321282"/>
              </a:xfrm>
            </p:grpSpPr>
            <p:sp>
              <p:nvSpPr>
                <p:cNvPr id="207" name="Google Shape;207;p8"/>
                <p:cNvSpPr txBox="1"/>
                <p:nvPr/>
              </p:nvSpPr>
              <p:spPr>
                <a:xfrm>
                  <a:off x="3704861" y="2390680"/>
                  <a:ext cx="732233" cy="144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8800" u="none" cap="none" strike="noStrike">
                      <a:solidFill>
                        <a:srgbClr val="000000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.</a:t>
                  </a:r>
                  <a:endParaRPr/>
                </a:p>
              </p:txBody>
            </p:sp>
            <p:grpSp>
              <p:nvGrpSpPr>
                <p:cNvPr id="208" name="Google Shape;208;p8"/>
                <p:cNvGrpSpPr/>
                <p:nvPr/>
              </p:nvGrpSpPr>
              <p:grpSpPr>
                <a:xfrm>
                  <a:off x="905606" y="2390028"/>
                  <a:ext cx="9891344" cy="4321282"/>
                  <a:chOff x="905606" y="2390028"/>
                  <a:chExt cx="9891344" cy="4321282"/>
                </a:xfrm>
              </p:grpSpPr>
              <p:sp>
                <p:nvSpPr>
                  <p:cNvPr id="209" name="Google Shape;209;p8"/>
                  <p:cNvSpPr txBox="1"/>
                  <p:nvPr/>
                </p:nvSpPr>
                <p:spPr>
                  <a:xfrm>
                    <a:off x="4577642" y="2393614"/>
                    <a:ext cx="732233" cy="1446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IN" sz="88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rPr>
                      <a:t>.</a:t>
                    </a:r>
                    <a:endParaRPr/>
                  </a:p>
                </p:txBody>
              </p:sp>
              <p:grpSp>
                <p:nvGrpSpPr>
                  <p:cNvPr id="210" name="Google Shape;210;p8"/>
                  <p:cNvGrpSpPr/>
                  <p:nvPr/>
                </p:nvGrpSpPr>
                <p:grpSpPr>
                  <a:xfrm>
                    <a:off x="905606" y="2390028"/>
                    <a:ext cx="9891344" cy="4321282"/>
                    <a:chOff x="905606" y="2390028"/>
                    <a:chExt cx="9891344" cy="4321282"/>
                  </a:xfrm>
                </p:grpSpPr>
                <p:sp>
                  <p:nvSpPr>
                    <p:cNvPr id="211" name="Google Shape;211;p8"/>
                    <p:cNvSpPr txBox="1"/>
                    <p:nvPr/>
                  </p:nvSpPr>
                  <p:spPr>
                    <a:xfrm>
                      <a:off x="5878283" y="2390680"/>
                      <a:ext cx="732233" cy="14465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800" u="none" cap="none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</a:t>
                      </a:r>
                      <a:endParaRPr/>
                    </a:p>
                  </p:txBody>
                </p:sp>
                <p:grpSp>
                  <p:nvGrpSpPr>
                    <p:cNvPr id="212" name="Google Shape;212;p8"/>
                    <p:cNvGrpSpPr/>
                    <p:nvPr/>
                  </p:nvGrpSpPr>
                  <p:grpSpPr>
                    <a:xfrm>
                      <a:off x="905606" y="2390028"/>
                      <a:ext cx="9891344" cy="4321282"/>
                      <a:chOff x="905606" y="2390028"/>
                      <a:chExt cx="9891344" cy="4321282"/>
                    </a:xfrm>
                  </p:grpSpPr>
                  <p:sp>
                    <p:nvSpPr>
                      <p:cNvPr id="213" name="Google Shape;213;p8"/>
                      <p:cNvSpPr txBox="1"/>
                      <p:nvPr/>
                    </p:nvSpPr>
                    <p:spPr>
                      <a:xfrm>
                        <a:off x="6910661" y="2390028"/>
                        <a:ext cx="732233" cy="144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IN" sz="8800" u="none" cap="none" strike="noStrike">
                            <a:solidFill>
                              <a:srgbClr val="000000"/>
                            </a:solidFill>
                            <a:latin typeface="Cambria"/>
                            <a:ea typeface="Cambria"/>
                            <a:cs typeface="Cambria"/>
                            <a:sym typeface="Cambria"/>
                          </a:rPr>
                          <a:t>.</a:t>
                        </a:r>
                        <a:endParaRPr/>
                      </a:p>
                    </p:txBody>
                  </p:sp>
                  <p:grpSp>
                    <p:nvGrpSpPr>
                      <p:cNvPr id="214" name="Google Shape;214;p8"/>
                      <p:cNvGrpSpPr/>
                      <p:nvPr/>
                    </p:nvGrpSpPr>
                    <p:grpSpPr>
                      <a:xfrm>
                        <a:off x="905606" y="2937871"/>
                        <a:ext cx="9891344" cy="3773439"/>
                        <a:chOff x="905606" y="2937871"/>
                        <a:chExt cx="9891344" cy="3773439"/>
                      </a:xfrm>
                    </p:grpSpPr>
                    <p:cxnSp>
                      <p:nvCxnSpPr>
                        <p:cNvPr id="215" name="Google Shape;215;p8"/>
                        <p:cNvCxnSpPr/>
                        <p:nvPr/>
                      </p:nvCxnSpPr>
                      <p:spPr>
                        <a:xfrm>
                          <a:off x="9092874" y="3464168"/>
                          <a:ext cx="0" cy="2118948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dash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216" name="Google Shape;216;p8"/>
                        <p:cNvCxnSpPr/>
                        <p:nvPr/>
                      </p:nvCxnSpPr>
                      <p:spPr>
                        <a:xfrm>
                          <a:off x="2057396" y="3464169"/>
                          <a:ext cx="8739554" cy="0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med" w="med" type="triangle"/>
                        </a:ln>
                      </p:spPr>
                    </p:cxnSp>
                    <p:sp>
                      <p:nvSpPr>
                        <p:cNvPr id="217" name="Google Shape;217;p8"/>
                        <p:cNvSpPr txBox="1"/>
                        <p:nvPr/>
                      </p:nvSpPr>
                      <p:spPr>
                        <a:xfrm>
                          <a:off x="905606" y="3288736"/>
                          <a:ext cx="1152880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IN" sz="2000" u="none" cap="none" strike="noStrike">
                              <a:solidFill>
                                <a:srgbClr val="000000"/>
                              </a:solidFill>
                              <a:latin typeface="Cambria"/>
                              <a:ea typeface="Cambria"/>
                              <a:cs typeface="Cambria"/>
                              <a:sym typeface="Cambria"/>
                            </a:rPr>
                            <a:t>Timeline</a:t>
                          </a:r>
                          <a:endParaRPr/>
                        </a:p>
                      </p:txBody>
                    </p:sp>
                    <p:sp>
                      <p:nvSpPr>
                        <p:cNvPr id="218" name="Google Shape;218;p8"/>
                        <p:cNvSpPr txBox="1"/>
                        <p:nvPr/>
                      </p:nvSpPr>
                      <p:spPr>
                        <a:xfrm>
                          <a:off x="2720288" y="2954217"/>
                          <a:ext cx="554960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IN" sz="2000" u="none" cap="none" strike="noStrike">
                              <a:solidFill>
                                <a:srgbClr val="000000"/>
                              </a:solidFill>
                              <a:latin typeface="Cambria"/>
                              <a:ea typeface="Cambria"/>
                              <a:cs typeface="Cambria"/>
                              <a:sym typeface="Cambria"/>
                            </a:rPr>
                            <a:t>@2</a:t>
                          </a:r>
                          <a:endParaRPr/>
                        </a:p>
                      </p:txBody>
                    </p:sp>
                    <p:sp>
                      <p:nvSpPr>
                        <p:cNvPr id="219" name="Google Shape;219;p8"/>
                        <p:cNvSpPr txBox="1"/>
                        <p:nvPr/>
                      </p:nvSpPr>
                      <p:spPr>
                        <a:xfrm>
                          <a:off x="3690373" y="2937871"/>
                          <a:ext cx="554960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IN" sz="2000" u="none" cap="none" strike="noStrike">
                              <a:solidFill>
                                <a:srgbClr val="000000"/>
                              </a:solidFill>
                              <a:latin typeface="Cambria"/>
                              <a:ea typeface="Cambria"/>
                              <a:cs typeface="Cambria"/>
                              <a:sym typeface="Cambria"/>
                            </a:rPr>
                            <a:t>@5</a:t>
                          </a:r>
                          <a:endParaRPr/>
                        </a:p>
                      </p:txBody>
                    </p:sp>
                    <p:sp>
                      <p:nvSpPr>
                        <p:cNvPr id="220" name="Google Shape;220;p8"/>
                        <p:cNvSpPr txBox="1"/>
                        <p:nvPr/>
                      </p:nvSpPr>
                      <p:spPr>
                        <a:xfrm>
                          <a:off x="4493404" y="2954217"/>
                          <a:ext cx="554960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IN" sz="2000" u="none" cap="none" strike="noStrike">
                              <a:solidFill>
                                <a:srgbClr val="000000"/>
                              </a:solidFill>
                              <a:latin typeface="Cambria"/>
                              <a:ea typeface="Cambria"/>
                              <a:cs typeface="Cambria"/>
                              <a:sym typeface="Cambria"/>
                            </a:rPr>
                            <a:t>@7</a:t>
                          </a:r>
                          <a:endParaRPr/>
                        </a:p>
                      </p:txBody>
                    </p:sp>
                    <p:sp>
                      <p:nvSpPr>
                        <p:cNvPr id="221" name="Google Shape;221;p8"/>
                        <p:cNvSpPr txBox="1"/>
                        <p:nvPr/>
                      </p:nvSpPr>
                      <p:spPr>
                        <a:xfrm>
                          <a:off x="5697873" y="2954216"/>
                          <a:ext cx="732233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IN" sz="2000" u="none" cap="none" strike="noStrike">
                              <a:solidFill>
                                <a:srgbClr val="000000"/>
                              </a:solidFill>
                              <a:latin typeface="Cambria"/>
                              <a:ea typeface="Cambria"/>
                              <a:cs typeface="Cambria"/>
                              <a:sym typeface="Cambria"/>
                            </a:rPr>
                            <a:t>@10</a:t>
                          </a:r>
                          <a:endParaRPr/>
                        </a:p>
                      </p:txBody>
                    </p:sp>
                    <p:sp>
                      <p:nvSpPr>
                        <p:cNvPr id="222" name="Google Shape;222;p8"/>
                        <p:cNvSpPr txBox="1"/>
                        <p:nvPr/>
                      </p:nvSpPr>
                      <p:spPr>
                        <a:xfrm>
                          <a:off x="6745558" y="2954215"/>
                          <a:ext cx="732233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IN" sz="2000" u="none" cap="none" strike="noStrike">
                              <a:solidFill>
                                <a:srgbClr val="000000"/>
                              </a:solidFill>
                              <a:latin typeface="Cambria"/>
                              <a:ea typeface="Cambria"/>
                              <a:cs typeface="Cambria"/>
                              <a:sym typeface="Cambria"/>
                            </a:rPr>
                            <a:t>@12</a:t>
                          </a:r>
                          <a:endParaRPr/>
                        </a:p>
                      </p:txBody>
                    </p:sp>
                    <p:sp>
                      <p:nvSpPr>
                        <p:cNvPr id="223" name="Google Shape;223;p8"/>
                        <p:cNvSpPr txBox="1"/>
                        <p:nvPr/>
                      </p:nvSpPr>
                      <p:spPr>
                        <a:xfrm>
                          <a:off x="8726758" y="2954215"/>
                          <a:ext cx="732233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IN" sz="2000" u="none" cap="none" strike="noStrike">
                              <a:solidFill>
                                <a:srgbClr val="FF0000"/>
                              </a:solidFill>
                              <a:latin typeface="Cambria"/>
                              <a:ea typeface="Cambria"/>
                              <a:cs typeface="Cambria"/>
                              <a:sym typeface="Cambria"/>
                            </a:rPr>
                            <a:t>@15</a:t>
                          </a:r>
                          <a:endParaRPr/>
                        </a:p>
                      </p:txBody>
                    </p:sp>
                    <p:cxnSp>
                      <p:nvCxnSpPr>
                        <p:cNvPr id="224" name="Google Shape;224;p8"/>
                        <p:cNvCxnSpPr/>
                        <p:nvPr/>
                      </p:nvCxnSpPr>
                      <p:spPr>
                        <a:xfrm>
                          <a:off x="7122160" y="3484880"/>
                          <a:ext cx="1466" cy="2098236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dash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225" name="Google Shape;225;p8"/>
                        <p:cNvCxnSpPr/>
                        <p:nvPr/>
                      </p:nvCxnSpPr>
                      <p:spPr>
                        <a:xfrm>
                          <a:off x="6073700" y="3464168"/>
                          <a:ext cx="0" cy="2118948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dash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226" name="Google Shape;226;p8"/>
                        <p:cNvCxnSpPr/>
                        <p:nvPr/>
                      </p:nvCxnSpPr>
                      <p:spPr>
                        <a:xfrm>
                          <a:off x="4775369" y="3429000"/>
                          <a:ext cx="0" cy="2118948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dash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sp>
                      <p:nvSpPr>
                        <p:cNvPr id="227" name="Google Shape;227;p8"/>
                        <p:cNvSpPr/>
                        <p:nvPr/>
                      </p:nvSpPr>
                      <p:spPr>
                        <a:xfrm rot="10800000">
                          <a:off x="6750870" y="4395330"/>
                          <a:ext cx="2768352" cy="1388331"/>
                        </a:xfrm>
                        <a:prstGeom prst="arc">
                          <a:avLst>
                            <a:gd fmla="val 12475824" name="adj1"/>
                            <a:gd fmla="val 20033102" name="adj2"/>
                          </a:avLst>
                        </a:prstGeom>
                        <a:noFill/>
                        <a:ln cap="flat" cmpd="sng" w="1905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i="0" sz="2000" u="none" cap="none" strike="noStrike">
                            <a:solidFill>
                              <a:schemeClr val="dk1"/>
                            </a:solidFill>
                            <a:latin typeface="Cambria"/>
                            <a:ea typeface="Cambria"/>
                            <a:cs typeface="Cambria"/>
                            <a:sym typeface="Cambria"/>
                          </a:endParaRPr>
                        </a:p>
                      </p:txBody>
                    </p:sp>
                    <p:sp>
                      <p:nvSpPr>
                        <p:cNvPr id="228" name="Google Shape;228;p8"/>
                        <p:cNvSpPr/>
                        <p:nvPr/>
                      </p:nvSpPr>
                      <p:spPr>
                        <a:xfrm rot="10800000">
                          <a:off x="5897818" y="4565314"/>
                          <a:ext cx="3422020" cy="1388331"/>
                        </a:xfrm>
                        <a:prstGeom prst="arc">
                          <a:avLst>
                            <a:gd fmla="val 11610969" name="adj1"/>
                            <a:gd fmla="val 20863269" name="adj2"/>
                          </a:avLst>
                        </a:prstGeom>
                        <a:noFill/>
                        <a:ln cap="flat" cmpd="sng" w="1905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i="0" sz="2000" u="none" cap="none" strike="noStrike">
                            <a:solidFill>
                              <a:schemeClr val="dk1"/>
                            </a:solidFill>
                            <a:latin typeface="Cambria"/>
                            <a:ea typeface="Cambria"/>
                            <a:cs typeface="Cambria"/>
                            <a:sym typeface="Cambria"/>
                          </a:endParaRPr>
                        </a:p>
                      </p:txBody>
                    </p:sp>
                    <p:sp>
                      <p:nvSpPr>
                        <p:cNvPr id="229" name="Google Shape;229;p8"/>
                        <p:cNvSpPr/>
                        <p:nvPr/>
                      </p:nvSpPr>
                      <p:spPr>
                        <a:xfrm rot="10800000">
                          <a:off x="4475821" y="3776935"/>
                          <a:ext cx="4978834" cy="2421639"/>
                        </a:xfrm>
                        <a:prstGeom prst="arc">
                          <a:avLst>
                            <a:gd fmla="val 11753530" name="adj1"/>
                            <a:gd fmla="val 20728996" name="adj2"/>
                          </a:avLst>
                        </a:prstGeom>
                        <a:noFill/>
                        <a:ln cap="flat" cmpd="sng" w="1905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i="0" sz="2000" u="none" cap="none" strike="noStrike">
                            <a:solidFill>
                              <a:schemeClr val="dk1"/>
                            </a:solidFill>
                            <a:latin typeface="Cambria"/>
                            <a:ea typeface="Cambria"/>
                            <a:cs typeface="Cambria"/>
                            <a:sym typeface="Cambria"/>
                          </a:endParaRPr>
                        </a:p>
                      </p:txBody>
                    </p:sp>
                    <p:sp>
                      <p:nvSpPr>
                        <p:cNvPr id="230" name="Google Shape;230;p8"/>
                        <p:cNvSpPr txBox="1"/>
                        <p:nvPr/>
                      </p:nvSpPr>
                      <p:spPr>
                        <a:xfrm>
                          <a:off x="6039343" y="6311200"/>
                          <a:ext cx="2040943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IN" sz="2000" u="none" cap="none" strike="noStrike">
                              <a:solidFill>
                                <a:srgbClr val="000000"/>
                              </a:solidFill>
                              <a:latin typeface="Cambria"/>
                              <a:ea typeface="Cambria"/>
                              <a:cs typeface="Cambria"/>
                              <a:sym typeface="Cambria"/>
                            </a:rPr>
                            <a:t>deltas: +8, +5, +3</a:t>
                          </a:r>
                          <a:endParaRPr/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231" name="Google Shape;231;p8"/>
            <p:cNvSpPr txBox="1"/>
            <p:nvPr/>
          </p:nvSpPr>
          <p:spPr>
            <a:xfrm>
              <a:off x="8886518" y="2390028"/>
              <a:ext cx="732233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8800" u="none" cap="none" strike="noStrik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 sz="2000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7" name="Google Shape;237;p9"/>
          <p:cNvCxnSpPr/>
          <p:nvPr/>
        </p:nvCxnSpPr>
        <p:spPr>
          <a:xfrm>
            <a:off x="9092874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8" name="Google Shape;238;p9"/>
          <p:cNvCxnSpPr/>
          <p:nvPr/>
        </p:nvCxnSpPr>
        <p:spPr>
          <a:xfrm>
            <a:off x="2057396" y="3464169"/>
            <a:ext cx="873955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9"/>
          <p:cNvSpPr txBox="1"/>
          <p:nvPr/>
        </p:nvSpPr>
        <p:spPr>
          <a:xfrm>
            <a:off x="905606" y="3288736"/>
            <a:ext cx="1152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Timeline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2720288" y="2954217"/>
            <a:ext cx="5549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@2</a:t>
            </a:r>
            <a:endParaRPr/>
          </a:p>
        </p:txBody>
      </p:sp>
      <p:sp>
        <p:nvSpPr>
          <p:cNvPr id="241" name="Google Shape;241;p9"/>
          <p:cNvSpPr txBox="1"/>
          <p:nvPr/>
        </p:nvSpPr>
        <p:spPr>
          <a:xfrm>
            <a:off x="3690373" y="2937871"/>
            <a:ext cx="5549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@5</a:t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4493404" y="2954217"/>
            <a:ext cx="5549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@7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5697873" y="2954216"/>
            <a:ext cx="7322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@10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6745558" y="2954215"/>
            <a:ext cx="7322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@12</a:t>
            </a:r>
            <a:endParaRPr/>
          </a:p>
        </p:txBody>
      </p:sp>
      <p:sp>
        <p:nvSpPr>
          <p:cNvPr id="245" name="Google Shape;245;p9"/>
          <p:cNvSpPr txBox="1"/>
          <p:nvPr/>
        </p:nvSpPr>
        <p:spPr>
          <a:xfrm>
            <a:off x="8726758" y="2954215"/>
            <a:ext cx="7322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@15</a:t>
            </a:r>
            <a:endParaRPr/>
          </a:p>
        </p:txBody>
      </p:sp>
      <p:sp>
        <p:nvSpPr>
          <p:cNvPr id="246" name="Google Shape;246;p9"/>
          <p:cNvSpPr txBox="1"/>
          <p:nvPr/>
        </p:nvSpPr>
        <p:spPr>
          <a:xfrm>
            <a:off x="2774957" y="2390683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3745501" y="2390680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248" name="Google Shape;248;p9"/>
          <p:cNvSpPr txBox="1"/>
          <p:nvPr/>
        </p:nvSpPr>
        <p:spPr>
          <a:xfrm>
            <a:off x="4516682" y="2393614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249" name="Google Shape;249;p9"/>
          <p:cNvSpPr txBox="1"/>
          <p:nvPr/>
        </p:nvSpPr>
        <p:spPr>
          <a:xfrm>
            <a:off x="5827483" y="2390680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6880181" y="2390028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8886518" y="2390028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cxnSp>
        <p:nvCxnSpPr>
          <p:cNvPr id="252" name="Google Shape;252;p9"/>
          <p:cNvCxnSpPr/>
          <p:nvPr/>
        </p:nvCxnSpPr>
        <p:spPr>
          <a:xfrm>
            <a:off x="4536244" y="345400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>
            <a:off x="3951823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4" name="Google Shape;254;p9"/>
          <p:cNvCxnSpPr/>
          <p:nvPr/>
        </p:nvCxnSpPr>
        <p:spPr>
          <a:xfrm>
            <a:off x="2981738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5" name="Google Shape;255;p9"/>
          <p:cNvCxnSpPr/>
          <p:nvPr/>
        </p:nvCxnSpPr>
        <p:spPr>
          <a:xfrm>
            <a:off x="4536244" y="5572956"/>
            <a:ext cx="4556630" cy="1016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6" name="Google Shape;256;p9"/>
          <p:cNvSpPr/>
          <p:nvPr/>
        </p:nvSpPr>
        <p:spPr>
          <a:xfrm rot="10800000">
            <a:off x="3069657" y="3340254"/>
            <a:ext cx="6896737" cy="2691274"/>
          </a:xfrm>
          <a:prstGeom prst="arc">
            <a:avLst>
              <a:gd fmla="val 11946927" name="adj1"/>
              <a:gd fmla="val 20444139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9"/>
          <p:cNvSpPr/>
          <p:nvPr/>
        </p:nvSpPr>
        <p:spPr>
          <a:xfrm rot="10800000">
            <a:off x="2435375" y="3209507"/>
            <a:ext cx="7235529" cy="3112161"/>
          </a:xfrm>
          <a:prstGeom prst="arc">
            <a:avLst>
              <a:gd fmla="val 11716418" name="adj1"/>
              <a:gd fmla="val 2071239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5091291" y="5134704"/>
            <a:ext cx="3236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Time to fetch @15 (latency)</a:t>
            </a:r>
            <a:endParaRPr/>
          </a:p>
        </p:txBody>
      </p:sp>
      <p:sp>
        <p:nvSpPr>
          <p:cNvPr id="259" name="Google Shape;259;p9"/>
          <p:cNvSpPr txBox="1"/>
          <p:nvPr/>
        </p:nvSpPr>
        <p:spPr>
          <a:xfrm>
            <a:off x="4703717" y="6419216"/>
            <a:ext cx="27478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Timely deltas: +13, +10</a:t>
            </a:r>
            <a:endParaRPr/>
          </a:p>
        </p:txBody>
      </p:sp>
      <p:sp>
        <p:nvSpPr>
          <p:cNvPr id="260" name="Google Shape;260;p9"/>
          <p:cNvSpPr txBox="1"/>
          <p:nvPr/>
        </p:nvSpPr>
        <p:spPr>
          <a:xfrm>
            <a:off x="469731" y="462766"/>
            <a:ext cx="11292823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b="0" i="0" lang="en-IN" sz="4000" u="none" cap="none" strike="noStrike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Berti</a:t>
            </a:r>
            <a:r>
              <a:rPr b="0" baseline="30000" i="0" lang="en-IN" sz="4000" u="none" cap="none" strike="noStrike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[MICRO ‘22]</a:t>
            </a:r>
            <a:r>
              <a:rPr b="0" i="0" lang="en-IN" sz="4000" u="none" cap="none" strike="noStrike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rPr>
              <a:t> prefetcher</a:t>
            </a:r>
            <a:endParaRPr/>
          </a:p>
        </p:txBody>
      </p:sp>
      <p:sp>
        <p:nvSpPr>
          <p:cNvPr id="261" name="Google Shape;261;p9"/>
          <p:cNvSpPr txBox="1"/>
          <p:nvPr/>
        </p:nvSpPr>
        <p:spPr>
          <a:xfrm>
            <a:off x="894575" y="1764398"/>
            <a:ext cx="54136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Accurate and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timely local delta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L1D prefetcher</a:t>
            </a:r>
            <a:endParaRPr/>
          </a:p>
        </p:txBody>
      </p:sp>
      <p:sp>
        <p:nvSpPr>
          <p:cNvPr id="262" name="Google Shape;262;p9"/>
          <p:cNvSpPr txBox="1"/>
          <p:nvPr/>
        </p:nvSpPr>
        <p:spPr>
          <a:xfrm>
            <a:off x="353144" y="4919260"/>
            <a:ext cx="8054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+13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+10</a:t>
            </a:r>
            <a:endParaRPr/>
          </a:p>
        </p:txBody>
      </p:sp>
      <p:sp>
        <p:nvSpPr>
          <p:cNvPr id="263" name="Google Shape;263;p9"/>
          <p:cNvSpPr txBox="1"/>
          <p:nvPr/>
        </p:nvSpPr>
        <p:spPr>
          <a:xfrm>
            <a:off x="1034754" y="4919260"/>
            <a:ext cx="16298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Increase confidence</a:t>
            </a:r>
            <a:endParaRPr/>
          </a:p>
        </p:txBody>
      </p:sp>
      <p:sp>
        <p:nvSpPr>
          <p:cNvPr id="264" name="Google Shape;264;p9"/>
          <p:cNvSpPr txBox="1"/>
          <p:nvPr/>
        </p:nvSpPr>
        <p:spPr>
          <a:xfrm>
            <a:off x="628358" y="4510860"/>
            <a:ext cx="16298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Deltas</a:t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6591993" y="1510781"/>
            <a:ext cx="5170561" cy="1177927"/>
          </a:xfrm>
          <a:prstGeom prst="roundRect">
            <a:avLst>
              <a:gd fmla="val 8294" name="adj"/>
            </a:avLst>
          </a:prstGeom>
          <a:solidFill>
            <a:srgbClr val="576C77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▸"/>
            </a:pPr>
            <a:r>
              <a:rPr b="1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Delta</a:t>
            </a:r>
            <a:r>
              <a:rPr b="0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Diff. b/w two cache lines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▸"/>
            </a:pPr>
            <a:r>
              <a:rPr b="1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Local</a:t>
            </a:r>
            <a:r>
              <a:rPr b="0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Per Instruction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▸"/>
            </a:pPr>
            <a:r>
              <a:rPr b="1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Timely</a:t>
            </a:r>
            <a:r>
              <a:rPr b="0" i="0" lang="en-I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Prefetched before demand access</a:t>
            </a:r>
            <a:endParaRPr/>
          </a:p>
        </p:txBody>
      </p:sp>
      <p:sp>
        <p:nvSpPr>
          <p:cNvPr id="266" name="Google Shape;266;p9"/>
          <p:cNvSpPr txBox="1"/>
          <p:nvPr/>
        </p:nvSpPr>
        <p:spPr>
          <a:xfrm>
            <a:off x="2720288" y="3768192"/>
            <a:ext cx="7219279" cy="1200329"/>
          </a:xfrm>
          <a:prstGeom prst="rect">
            <a:avLst/>
          </a:prstGeom>
          <a:solidFill>
            <a:srgbClr val="FF78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Crux: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Capture the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repeating pattern of deltas per 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▸"/>
            </a:pPr>
            <a:r>
              <a:rPr b="0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Trigger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Timely prefetches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3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Sumon Nath</dc:creator>
</cp:coreProperties>
</file>