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</p:sldIdLst>
  <p:sldSz cx="41148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0045D0"/>
    <a:srgbClr val="EA4335"/>
    <a:srgbClr val="3D71B8"/>
    <a:srgbClr val="4285F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 autoAdjust="0"/>
  </p:normalViewPr>
  <p:slideViewPr>
    <p:cSldViewPr snapToGrid="0">
      <p:cViewPr>
        <p:scale>
          <a:sx n="25" d="100"/>
          <a:sy n="25" d="100"/>
        </p:scale>
        <p:origin x="2028" y="-342"/>
      </p:cViewPr>
      <p:guideLst>
        <p:guide orient="horz" pos="10368"/>
        <p:guide pos="12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6173376696996"/>
          <c:y val="4.0485445615559917E-2"/>
          <c:w val="0.84406547294649936"/>
          <c:h val="0.65196468128381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IP-stride</c:v>
                </c:pt>
              </c:strCache>
            </c:strRef>
          </c:tx>
          <c:spPr>
            <a:solidFill>
              <a:srgbClr val="4285F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L0D speculative (GM)</c:v>
                </c:pt>
                <c:pt idx="1">
                  <c:v>L1D on-commit (GM)</c:v>
                </c:pt>
                <c:pt idx="2">
                  <c:v>L1D insecure (GM)</c:v>
                </c:pt>
                <c:pt idx="3">
                  <c:v>L1D (non-secure)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0.87881443869999998</c:v>
                </c:pt>
                <c:pt idx="1">
                  <c:v>1.142932032</c:v>
                </c:pt>
                <c:pt idx="2">
                  <c:v>1.1631649260000001</c:v>
                </c:pt>
                <c:pt idx="3">
                  <c:v>1.2929406729999999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E-4EF5-92E3-75AF0EF7A7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IPCP</c:v>
                </c:pt>
              </c:strCache>
            </c:strRef>
          </c:tx>
          <c:spPr>
            <a:solidFill>
              <a:srgbClr val="EA433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360000" rIns="38100" bIns="19050" anchor="b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39E-4EF5-92E3-75AF0EF7A78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L0D speculative (GM)</c:v>
                </c:pt>
                <c:pt idx="1">
                  <c:v>L1D on-commit (GM)</c:v>
                </c:pt>
                <c:pt idx="2">
                  <c:v>L1D insecure (GM)</c:v>
                </c:pt>
                <c:pt idx="3">
                  <c:v>L1D (non-secure)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0.57303559729999998</c:v>
                </c:pt>
                <c:pt idx="1">
                  <c:v>1.1705086840000001</c:v>
                </c:pt>
                <c:pt idx="2">
                  <c:v>1.186398442</c:v>
                </c:pt>
                <c:pt idx="3">
                  <c:v>1.3521148329999999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E-4EF5-92E3-75AF0EF7A7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Berti</c:v>
                </c:pt>
              </c:strCache>
            </c:strRef>
          </c:tx>
          <c:spPr>
            <a:solidFill>
              <a:srgbClr val="003DB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L0D speculative (GM)</c:v>
                </c:pt>
                <c:pt idx="1">
                  <c:v>L1D on-commit (GM)</c:v>
                </c:pt>
                <c:pt idx="2">
                  <c:v>L1D insecure (GM)</c:v>
                </c:pt>
                <c:pt idx="3">
                  <c:v>L1D (non-secure)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0.87942060020000001</c:v>
                </c:pt>
                <c:pt idx="1">
                  <c:v>1.207558058</c:v>
                </c:pt>
                <c:pt idx="2">
                  <c:v>1.229443582</c:v>
                </c:pt>
                <c:pt idx="3">
                  <c:v>1.3880960579999999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E-4EF5-92E3-75AF0EF7A7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1"/>
        <c:overlap val="-27"/>
        <c:axId val="908582000"/>
        <c:axId val="949699024"/>
      </c:barChart>
      <c:catAx>
        <c:axId val="9085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699024"/>
        <c:crosses val="autoZero"/>
        <c:auto val="1"/>
        <c:lblAlgn val="ctr"/>
        <c:lblOffset val="100"/>
        <c:noMultiLvlLbl val="0"/>
      </c:catAx>
      <c:valAx>
        <c:axId val="949699024"/>
        <c:scaling>
          <c:orientation val="minMax"/>
          <c:max val="1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400">
                    <a:solidFill>
                      <a:sysClr val="windowText" lastClr="000000"/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5.2984866453945215E-3"/>
              <c:y val="0.180011297935919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58200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5174733396567763"/>
          <c:y val="4.7197741039608589E-2"/>
          <c:w val="0.33399583534068855"/>
          <c:h val="7.54316119694396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387342"/>
            <a:ext cx="34975800" cy="11460480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7289782"/>
            <a:ext cx="30861000" cy="7947658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52600"/>
            <a:ext cx="8872538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52600"/>
            <a:ext cx="26103263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1148000" cy="3291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08" tIns="50003" rIns="100008" bIns="50003"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 userDrawn="1"/>
        </p:nvSpPr>
        <p:spPr>
          <a:xfrm>
            <a:off x="464348" y="274322"/>
            <a:ext cx="40255030" cy="32419635"/>
          </a:xfrm>
          <a:prstGeom prst="roundRect">
            <a:avLst>
              <a:gd name="adj" fmla="val 1059"/>
            </a:avLst>
          </a:prstGeom>
          <a:noFill/>
          <a:ln w="63500">
            <a:solidFill>
              <a:srgbClr val="3D7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08" tIns="50003" rIns="100008" bIns="50003" rtlCol="0" anchor="ctr"/>
          <a:lstStyle/>
          <a:p>
            <a:pPr algn="ctr"/>
            <a:endParaRPr lang="en-US" sz="1688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467592" y="261839"/>
            <a:ext cx="40680409" cy="4026389"/>
            <a:chOff x="332509" y="2722418"/>
            <a:chExt cx="28637346" cy="2535382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353290" y="2722418"/>
              <a:ext cx="28616564" cy="2327564"/>
            </a:xfrm>
            <a:prstGeom prst="roundRect">
              <a:avLst/>
            </a:prstGeom>
            <a:solidFill>
              <a:srgbClr val="3D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32509" y="4364182"/>
              <a:ext cx="28637346" cy="893618"/>
            </a:xfrm>
            <a:prstGeom prst="rect">
              <a:avLst/>
            </a:prstGeom>
            <a:solidFill>
              <a:srgbClr val="3D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pic>
        <p:nvPicPr>
          <p:cNvPr id="13" name="Picture 12" descr="Clouds_08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7364" y="3924508"/>
            <a:ext cx="40154369" cy="334619"/>
          </a:xfrm>
          <a:prstGeom prst="rect">
            <a:avLst/>
          </a:prstGeom>
        </p:spPr>
      </p:pic>
      <p:pic>
        <p:nvPicPr>
          <p:cNvPr id="1027" name="Picture 3" descr="C:\Users\gpekhime\Desktop\320px-CMU_logo_stack_cmyk_re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73185" y="30781785"/>
            <a:ext cx="2676689" cy="1855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885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6543" y="40965121"/>
            <a:ext cx="58907363" cy="115862102"/>
          </a:xfrm>
        </p:spPr>
        <p:txBody>
          <a:bodyPr/>
          <a:lstStyle>
            <a:lvl1pPr>
              <a:defRPr sz="12563"/>
            </a:lvl1pPr>
            <a:lvl2pPr>
              <a:defRPr sz="10781"/>
            </a:lvl2pPr>
            <a:lvl3pPr>
              <a:defRPr sz="9000"/>
            </a:lvl3pPr>
            <a:lvl4pPr>
              <a:defRPr sz="8063"/>
            </a:lvl4pPr>
            <a:lvl5pPr>
              <a:defRPr sz="8063"/>
            </a:lvl5pPr>
            <a:lvl6pPr>
              <a:defRPr sz="8063"/>
            </a:lvl6pPr>
            <a:lvl7pPr>
              <a:defRPr sz="8063"/>
            </a:lvl7pPr>
            <a:lvl8pPr>
              <a:defRPr sz="8063"/>
            </a:lvl8pPr>
            <a:lvl9pPr>
              <a:defRPr sz="8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79706" y="40965121"/>
            <a:ext cx="58907363" cy="115862102"/>
          </a:xfrm>
        </p:spPr>
        <p:txBody>
          <a:bodyPr/>
          <a:lstStyle>
            <a:lvl1pPr>
              <a:defRPr sz="12563"/>
            </a:lvl1pPr>
            <a:lvl2pPr>
              <a:defRPr sz="10781"/>
            </a:lvl2pPr>
            <a:lvl3pPr>
              <a:defRPr sz="9000"/>
            </a:lvl3pPr>
            <a:lvl4pPr>
              <a:defRPr sz="8063"/>
            </a:lvl4pPr>
            <a:lvl5pPr>
              <a:defRPr sz="8063"/>
            </a:lvl5pPr>
            <a:lvl6pPr>
              <a:defRPr sz="8063"/>
            </a:lvl6pPr>
            <a:lvl7pPr>
              <a:defRPr sz="8063"/>
            </a:lvl7pPr>
            <a:lvl8pPr>
              <a:defRPr sz="8063"/>
            </a:lvl8pPr>
            <a:lvl9pPr>
              <a:defRPr sz="8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8206749"/>
            <a:ext cx="35490150" cy="13693138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2029429"/>
            <a:ext cx="35490150" cy="7200898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52607"/>
            <a:ext cx="354901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8069582"/>
            <a:ext cx="1740753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2024360"/>
            <a:ext cx="1740753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8069582"/>
            <a:ext cx="1749326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2024360"/>
            <a:ext cx="1749326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739647"/>
            <a:ext cx="20831175" cy="23393400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739647"/>
            <a:ext cx="20831175" cy="23393400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52607"/>
            <a:ext cx="354901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763000"/>
            <a:ext cx="354901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DC80-50EE-4AA8-8616-1E7668540D5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30510487"/>
            <a:ext cx="138874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B6E7-F0EA-494C-B098-13C5C4460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51" r:id="rId13"/>
    <p:sldLayoutId id="2147483652" r:id="rId14"/>
    <p:sldLayoutId id="2147483653" r:id="rId15"/>
    <p:sldLayoutId id="2147483654" r:id="rId16"/>
    <p:sldLayoutId id="2147483656" r:id="rId17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7A38B5D-3967-EE68-CF01-41D8EEA273C0}"/>
              </a:ext>
            </a:extLst>
          </p:cNvPr>
          <p:cNvSpPr/>
          <p:nvPr/>
        </p:nvSpPr>
        <p:spPr>
          <a:xfrm>
            <a:off x="39921656" y="238438"/>
            <a:ext cx="935779" cy="95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8457E77-8851-E915-A167-833D168F3B4D}"/>
              </a:ext>
            </a:extLst>
          </p:cNvPr>
          <p:cNvSpPr/>
          <p:nvPr/>
        </p:nvSpPr>
        <p:spPr>
          <a:xfrm>
            <a:off x="91851" y="42491"/>
            <a:ext cx="1880644" cy="1596781"/>
          </a:xfrm>
          <a:prstGeom prst="roundRect">
            <a:avLst>
              <a:gd name="adj" fmla="val 231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71F86EE-E44D-59F8-FAD8-B23C5BBD3A27}"/>
              </a:ext>
            </a:extLst>
          </p:cNvPr>
          <p:cNvSpPr/>
          <p:nvPr/>
        </p:nvSpPr>
        <p:spPr>
          <a:xfrm>
            <a:off x="425893" y="230421"/>
            <a:ext cx="1880644" cy="1596781"/>
          </a:xfrm>
          <a:prstGeom prst="roundRect">
            <a:avLst>
              <a:gd name="adj" fmla="val 39263"/>
            </a:avLst>
          </a:prstGeom>
          <a:solidFill>
            <a:srgbClr val="3D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0A2D2F-8C40-3D25-E6EA-380D3691C5B9}"/>
              </a:ext>
            </a:extLst>
          </p:cNvPr>
          <p:cNvSpPr/>
          <p:nvPr/>
        </p:nvSpPr>
        <p:spPr>
          <a:xfrm>
            <a:off x="433667" y="911640"/>
            <a:ext cx="1880644" cy="2177210"/>
          </a:xfrm>
          <a:prstGeom prst="roundRect">
            <a:avLst>
              <a:gd name="adj" fmla="val 42"/>
            </a:avLst>
          </a:prstGeom>
          <a:solidFill>
            <a:srgbClr val="3D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28BC825-D352-3740-643A-3108B906E188}"/>
              </a:ext>
            </a:extLst>
          </p:cNvPr>
          <p:cNvSpPr/>
          <p:nvPr/>
        </p:nvSpPr>
        <p:spPr>
          <a:xfrm>
            <a:off x="1255892" y="240531"/>
            <a:ext cx="1880644" cy="1596781"/>
          </a:xfrm>
          <a:prstGeom prst="roundRect">
            <a:avLst>
              <a:gd name="adj" fmla="val 42"/>
            </a:avLst>
          </a:prstGeom>
          <a:solidFill>
            <a:srgbClr val="3D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DBB11E8-EB6F-98B5-3E03-AB9CC9C795FF}"/>
              </a:ext>
            </a:extLst>
          </p:cNvPr>
          <p:cNvSpPr/>
          <p:nvPr/>
        </p:nvSpPr>
        <p:spPr>
          <a:xfrm>
            <a:off x="37825680" y="240669"/>
            <a:ext cx="2939030" cy="2027789"/>
          </a:xfrm>
          <a:prstGeom prst="roundRect">
            <a:avLst>
              <a:gd name="adj" fmla="val 32670"/>
            </a:avLst>
          </a:prstGeom>
          <a:solidFill>
            <a:srgbClr val="3D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2" name="Rectangle 1"/>
          <p:cNvSpPr/>
          <p:nvPr/>
        </p:nvSpPr>
        <p:spPr>
          <a:xfrm>
            <a:off x="3191986" y="804885"/>
            <a:ext cx="35790187" cy="1428269"/>
          </a:xfrm>
          <a:prstGeom prst="rect">
            <a:avLst/>
          </a:prstGeom>
          <a:noFill/>
        </p:spPr>
        <p:txBody>
          <a:bodyPr wrap="square" lIns="100009" tIns="50003" rIns="100009" bIns="50003">
            <a:spAutoFit/>
          </a:bodyPr>
          <a:lstStyle/>
          <a:p>
            <a:pPr algn="ctr"/>
            <a:r>
              <a:rPr lang="en-US" sz="8625" b="1" dirty="0">
                <a:solidFill>
                  <a:schemeClr val="bg1"/>
                </a:solidFill>
              </a:rPr>
              <a:t>Do Not Forget Hardware Prefetchers While Mitigating </a:t>
            </a:r>
            <a:r>
              <a:rPr lang="en-US" sz="8625" b="1" dirty="0" err="1">
                <a:solidFill>
                  <a:schemeClr val="bg1"/>
                </a:solidFill>
              </a:rPr>
              <a:t>Spectre</a:t>
            </a:r>
            <a:r>
              <a:rPr lang="en-US" sz="8625" b="1" dirty="0">
                <a:solidFill>
                  <a:schemeClr val="bg1"/>
                </a:solidFill>
              </a:rPr>
              <a:t>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9557" y="2391291"/>
            <a:ext cx="27136789" cy="908896"/>
          </a:xfrm>
          <a:prstGeom prst="rect">
            <a:avLst/>
          </a:prstGeom>
        </p:spPr>
        <p:txBody>
          <a:bodyPr wrap="square" lIns="100009" tIns="50003" rIns="100009" bIns="50003">
            <a:spAutoFit/>
          </a:bodyPr>
          <a:lstStyle/>
          <a:p>
            <a:pPr lvl="0" algn="ctr"/>
            <a:r>
              <a:rPr lang="en-US" sz="5250" dirty="0">
                <a:solidFill>
                  <a:schemeClr val="bg1"/>
                </a:solidFill>
              </a:rPr>
              <a:t>Sumon Nath (MS 2</a:t>
            </a:r>
            <a:r>
              <a:rPr lang="en-US" sz="5250" baseline="30000" dirty="0">
                <a:solidFill>
                  <a:schemeClr val="bg1"/>
                </a:solidFill>
              </a:rPr>
              <a:t>nd</a:t>
            </a:r>
            <a:r>
              <a:rPr lang="en-US" sz="5250" dirty="0">
                <a:solidFill>
                  <a:schemeClr val="bg1"/>
                </a:solidFill>
              </a:rPr>
              <a:t> year)  Adviser: </a:t>
            </a:r>
            <a:r>
              <a:rPr lang="en-US" sz="5250" dirty="0" err="1">
                <a:solidFill>
                  <a:schemeClr val="bg1"/>
                </a:solidFill>
              </a:rPr>
              <a:t>Biswabandan</a:t>
            </a:r>
            <a:r>
              <a:rPr lang="en-US" sz="5250" dirty="0">
                <a:solidFill>
                  <a:schemeClr val="bg1"/>
                </a:solidFill>
              </a:rPr>
              <a:t> Panda (IIT Bombay)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5055" y="4800410"/>
            <a:ext cx="15282980" cy="1108399"/>
            <a:chOff x="1625599" y="3696134"/>
            <a:chExt cx="13411201" cy="1282266"/>
          </a:xfrm>
        </p:grpSpPr>
        <p:sp>
          <p:nvSpPr>
            <p:cNvPr id="5" name="TextBox 4"/>
            <p:cNvSpPr txBox="1"/>
            <p:nvPr/>
          </p:nvSpPr>
          <p:spPr>
            <a:xfrm>
              <a:off x="1625599" y="3696134"/>
              <a:ext cx="12358412" cy="127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63" b="1" dirty="0">
                  <a:solidFill>
                    <a:srgbClr val="3D71B8"/>
                  </a:solidFill>
                </a:rPr>
                <a:t>Executive Summary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27200" y="4978400"/>
              <a:ext cx="13309600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68093" y="6114790"/>
            <a:ext cx="15410899" cy="6731003"/>
          </a:xfrm>
          <a:prstGeom prst="rect">
            <a:avLst/>
          </a:prstGeom>
          <a:noFill/>
        </p:spPr>
        <p:txBody>
          <a:bodyPr wrap="square" lIns="100009" tIns="50003" rIns="100009" bIns="50003" rtlCol="0">
            <a:spAutoFit/>
          </a:bodyPr>
          <a:lstStyle/>
          <a:p>
            <a:pPr>
              <a:spcBef>
                <a:spcPts val="1688"/>
              </a:spcBef>
              <a:buFont typeface="Wingdings" pitchFamily="2" charset="2"/>
              <a:buChar char="§"/>
            </a:pPr>
            <a:r>
              <a:rPr lang="en-US" sz="4500" dirty="0"/>
              <a:t> Transient attacks (</a:t>
            </a:r>
            <a:r>
              <a:rPr lang="en-US" sz="4500" dirty="0" err="1"/>
              <a:t>Spectre</a:t>
            </a:r>
            <a:r>
              <a:rPr lang="en-US" sz="4500" dirty="0"/>
              <a:t>, Meltdown) are here to stay</a:t>
            </a:r>
          </a:p>
          <a:p>
            <a:pPr>
              <a:spcBef>
                <a:spcPts val="1688"/>
              </a:spcBef>
              <a:buFont typeface="Wingdings" pitchFamily="2" charset="2"/>
              <a:buChar char="§"/>
            </a:pPr>
            <a:r>
              <a:rPr lang="en-US" sz="4500" dirty="0"/>
              <a:t> </a:t>
            </a:r>
            <a:r>
              <a:rPr lang="en-US" sz="4500" b="1" u="sng" dirty="0"/>
              <a:t>Why?</a:t>
            </a:r>
            <a:r>
              <a:rPr lang="en-US" sz="4500" dirty="0"/>
              <a:t>: Transient instructions get squashed by processor, but data brought by the transient instructions are in the cache</a:t>
            </a:r>
          </a:p>
          <a:p>
            <a:pPr>
              <a:spcBef>
                <a:spcPts val="1688"/>
              </a:spcBef>
              <a:buFont typeface="Wingdings" pitchFamily="2" charset="2"/>
              <a:buChar char="§"/>
            </a:pPr>
            <a:r>
              <a:rPr lang="en-US" sz="4500" dirty="0"/>
              <a:t> </a:t>
            </a:r>
            <a:r>
              <a:rPr lang="en-US" sz="4500" b="1" u="sng" dirty="0"/>
              <a:t>Solution</a:t>
            </a:r>
            <a:r>
              <a:rPr lang="en-US" sz="4500" dirty="0"/>
              <a:t>: Do not cache the data of transient instructions </a:t>
            </a:r>
          </a:p>
          <a:p>
            <a:pPr>
              <a:spcBef>
                <a:spcPts val="1688"/>
              </a:spcBef>
              <a:buFont typeface="Wingdings" pitchFamily="2" charset="2"/>
              <a:buChar char="§"/>
            </a:pPr>
            <a:r>
              <a:rPr lang="en-US" sz="4500" dirty="0"/>
              <a:t> </a:t>
            </a:r>
            <a:r>
              <a:rPr lang="en-US" sz="4500" b="1" u="sng" dirty="0">
                <a:solidFill>
                  <a:srgbClr val="C00000"/>
                </a:solidFill>
              </a:rPr>
              <a:t>Problem</a:t>
            </a:r>
            <a:r>
              <a:rPr lang="en-US" sz="4500" dirty="0"/>
              <a:t>: What about hardware prefetchers? </a:t>
            </a:r>
          </a:p>
          <a:p>
            <a:pPr>
              <a:spcBef>
                <a:spcPts val="1688"/>
              </a:spcBef>
              <a:buFont typeface="Wingdings" pitchFamily="2" charset="2"/>
              <a:buChar char="§"/>
            </a:pPr>
            <a:r>
              <a:rPr lang="en-US" sz="4500" dirty="0"/>
              <a:t> </a:t>
            </a:r>
            <a:r>
              <a:rPr lang="en-US" sz="4500" b="1" u="sng" dirty="0">
                <a:solidFill>
                  <a:srgbClr val="0070C0"/>
                </a:solidFill>
              </a:rPr>
              <a:t>Solution</a:t>
            </a:r>
            <a:r>
              <a:rPr lang="en-US" sz="4500" dirty="0"/>
              <a:t>: </a:t>
            </a:r>
            <a:r>
              <a:rPr lang="en-US" sz="4500" dirty="0">
                <a:solidFill>
                  <a:srgbClr val="0070C0"/>
                </a:solidFill>
              </a:rPr>
              <a:t>Designing Secure Prefetchers not at the cost of performance </a:t>
            </a:r>
            <a:endParaRPr lang="en-US" sz="4500" dirty="0"/>
          </a:p>
          <a:p>
            <a:pPr marL="857261" indent="-857261">
              <a:spcBef>
                <a:spcPts val="1688"/>
              </a:spcBef>
            </a:pPr>
            <a:r>
              <a:rPr lang="en-US" sz="4500" dirty="0"/>
              <a:t>   Train and trigger hardware prefetching only for </a:t>
            </a:r>
            <a:r>
              <a:rPr lang="en-US" sz="4500" i="1" dirty="0"/>
              <a:t>safe</a:t>
            </a:r>
            <a:r>
              <a:rPr lang="en-US" sz="4500" dirty="0"/>
              <a:t> instructions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750374" y="4786528"/>
            <a:ext cx="12189960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63" b="1" dirty="0">
                <a:solidFill>
                  <a:srgbClr val="3D71B8"/>
                </a:solidFill>
              </a:rPr>
              <a:t>The </a:t>
            </a:r>
            <a:r>
              <a:rPr lang="en-US" sz="6563" b="1" dirty="0" err="1">
                <a:solidFill>
                  <a:srgbClr val="3D71B8"/>
                </a:solidFill>
              </a:rPr>
              <a:t>Spectre</a:t>
            </a:r>
            <a:r>
              <a:rPr lang="en-US" sz="6563" b="1" dirty="0">
                <a:solidFill>
                  <a:srgbClr val="3D71B8"/>
                </a:solidFill>
              </a:rPr>
              <a:t> Attack [S&amp;P, 2019]</a:t>
            </a: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16946824" y="5890055"/>
            <a:ext cx="23200069" cy="33171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91599" y="21968969"/>
            <a:ext cx="4330497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63" b="1" dirty="0">
                <a:solidFill>
                  <a:srgbClr val="3D71B8"/>
                </a:solidFill>
              </a:rPr>
              <a:t>Big deal</a:t>
            </a:r>
          </a:p>
        </p:txBody>
      </p: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991597" y="23155690"/>
            <a:ext cx="14541360" cy="0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440879" y="21948714"/>
            <a:ext cx="9257678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63" b="1" dirty="0">
                <a:solidFill>
                  <a:srgbClr val="3D71B8"/>
                </a:solidFill>
              </a:rPr>
              <a:t>References </a:t>
            </a:r>
          </a:p>
        </p:txBody>
      </p: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29525826" y="23092131"/>
            <a:ext cx="10393123" cy="30478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801003" y="21265032"/>
            <a:ext cx="10080079" cy="778989"/>
          </a:xfrm>
          <a:prstGeom prst="rect">
            <a:avLst/>
          </a:prstGeom>
          <a:noFill/>
        </p:spPr>
        <p:txBody>
          <a:bodyPr wrap="square" lIns="100009" tIns="50003" rIns="100009" bIns="50003" rtlCol="0">
            <a:spAutoFit/>
          </a:bodyPr>
          <a:lstStyle/>
          <a:p>
            <a:pPr algn="ctr"/>
            <a:r>
              <a:rPr lang="en-US" sz="4406" b="1" dirty="0" err="1"/>
              <a:t>GhostMinion</a:t>
            </a:r>
            <a:r>
              <a:rPr lang="en-US" sz="4406" b="1" dirty="0"/>
              <a:t>(GM) cache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9619468" y="12837032"/>
            <a:ext cx="1064172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63" b="1" dirty="0">
                <a:solidFill>
                  <a:srgbClr val="3D71B8"/>
                </a:solidFill>
              </a:rPr>
              <a:t>What does GM say? </a:t>
            </a:r>
          </a:p>
        </p:txBody>
      </p: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29833785" y="13963975"/>
            <a:ext cx="10313110" cy="0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Meltdown and Spectre security vulnerabilities – what you can do now – GW  Information Security Blog">
            <a:extLst>
              <a:ext uri="{FF2B5EF4-FFF2-40B4-BE49-F238E27FC236}">
                <a16:creationId xmlns:a16="http://schemas.microsoft.com/office/drawing/2014/main" id="{03450473-4DD0-7DDF-D8E2-12B752F0B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1" r="4768" b="23500"/>
          <a:stretch/>
        </p:blipFill>
        <p:spPr bwMode="auto">
          <a:xfrm>
            <a:off x="16478994" y="5908929"/>
            <a:ext cx="5136884" cy="46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286DC31-AF29-FC38-4354-8CFFF6778FDA}"/>
              </a:ext>
            </a:extLst>
          </p:cNvPr>
          <p:cNvSpPr/>
          <p:nvPr/>
        </p:nvSpPr>
        <p:spPr>
          <a:xfrm>
            <a:off x="37108281" y="30710308"/>
            <a:ext cx="3282152" cy="189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sp>
        <p:nvSpPr>
          <p:cNvPr id="40" name="Google Shape;64;p10">
            <a:extLst>
              <a:ext uri="{FF2B5EF4-FFF2-40B4-BE49-F238E27FC236}">
                <a16:creationId xmlns:a16="http://schemas.microsoft.com/office/drawing/2014/main" id="{7E78130A-E179-8DF1-53E7-A80653894762}"/>
              </a:ext>
            </a:extLst>
          </p:cNvPr>
          <p:cNvSpPr/>
          <p:nvPr/>
        </p:nvSpPr>
        <p:spPr>
          <a:xfrm>
            <a:off x="24803221" y="6590741"/>
            <a:ext cx="6481847" cy="1493988"/>
          </a:xfrm>
          <a:prstGeom prst="roundRect">
            <a:avLst>
              <a:gd name="adj" fmla="val 14388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2853" tIns="102853" rIns="102853" bIns="10285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375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If (x &lt; array1_size)</a:t>
            </a:r>
            <a:endParaRPr sz="3375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>
              <a:lnSpc>
                <a:spcPct val="115000"/>
              </a:lnSpc>
            </a:pPr>
            <a:r>
              <a:rPr lang="en" sz="3375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y = array2[array1[x]]</a:t>
            </a:r>
            <a:endParaRPr sz="3375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Google Shape;65;p10">
            <a:extLst>
              <a:ext uri="{FF2B5EF4-FFF2-40B4-BE49-F238E27FC236}">
                <a16:creationId xmlns:a16="http://schemas.microsoft.com/office/drawing/2014/main" id="{EA0A9876-CD9D-AB09-7368-87D8A8D5F822}"/>
              </a:ext>
            </a:extLst>
          </p:cNvPr>
          <p:cNvSpPr txBox="1"/>
          <p:nvPr/>
        </p:nvSpPr>
        <p:spPr>
          <a:xfrm>
            <a:off x="21813700" y="6777694"/>
            <a:ext cx="3389466" cy="9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r>
              <a:rPr lang="en" sz="4500" dirty="0">
                <a:solidFill>
                  <a:srgbClr val="0070C0"/>
                </a:solidFill>
                <a:ea typeface="Cambria"/>
                <a:cs typeface="Cambria"/>
                <a:sym typeface="Cambria"/>
              </a:rPr>
              <a:t>Victim code</a:t>
            </a:r>
            <a:endParaRPr sz="4500" dirty="0">
              <a:solidFill>
                <a:srgbClr val="0070C0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66;p10">
            <a:extLst>
              <a:ext uri="{FF2B5EF4-FFF2-40B4-BE49-F238E27FC236}">
                <a16:creationId xmlns:a16="http://schemas.microsoft.com/office/drawing/2014/main" id="{35D3C5B4-4248-B387-6C08-B98DBBA8421E}"/>
              </a:ext>
            </a:extLst>
          </p:cNvPr>
          <p:cNvSpPr txBox="1"/>
          <p:nvPr/>
        </p:nvSpPr>
        <p:spPr>
          <a:xfrm>
            <a:off x="31641345" y="6340007"/>
            <a:ext cx="4106967" cy="159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r>
              <a:rPr lang="en" sz="4500" dirty="0">
                <a:solidFill>
                  <a:srgbClr val="C00000"/>
                </a:solidFill>
                <a:ea typeface="Cambria"/>
                <a:cs typeface="Cambria"/>
                <a:sym typeface="Cambria"/>
              </a:rPr>
              <a:t>Mistrains </a:t>
            </a:r>
            <a:endParaRPr sz="4500" dirty="0">
              <a:solidFill>
                <a:srgbClr val="C00000"/>
              </a:solidFill>
              <a:ea typeface="Cambria"/>
              <a:cs typeface="Cambria"/>
              <a:sym typeface="Cambria"/>
            </a:endParaRPr>
          </a:p>
          <a:p>
            <a:r>
              <a:rPr lang="en" sz="4500" dirty="0">
                <a:solidFill>
                  <a:srgbClr val="C00000"/>
                </a:solidFill>
                <a:ea typeface="Cambria"/>
                <a:cs typeface="Cambria"/>
                <a:sym typeface="Cambria"/>
              </a:rPr>
              <a:t>branch predictor </a:t>
            </a:r>
            <a:endParaRPr sz="4500" dirty="0">
              <a:solidFill>
                <a:srgbClr val="C00000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52" name="Google Shape;68;p10">
            <a:extLst>
              <a:ext uri="{FF2B5EF4-FFF2-40B4-BE49-F238E27FC236}">
                <a16:creationId xmlns:a16="http://schemas.microsoft.com/office/drawing/2014/main" id="{EA70542F-652F-B3E7-EBD2-D1A001E1C3A0}"/>
              </a:ext>
            </a:extLst>
          </p:cNvPr>
          <p:cNvSpPr txBox="1"/>
          <p:nvPr/>
        </p:nvSpPr>
        <p:spPr>
          <a:xfrm>
            <a:off x="21787644" y="8499483"/>
            <a:ext cx="10901740" cy="297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pPr marL="514382" indent="-414364">
              <a:buSzPts val="2200"/>
              <a:buFont typeface="Cambria"/>
              <a:buChar char="➢"/>
            </a:pPr>
            <a:r>
              <a:rPr lang="en" sz="4500" dirty="0">
                <a:ea typeface="Cambria"/>
                <a:cs typeface="Cambria"/>
                <a:sym typeface="Cambria"/>
              </a:rPr>
              <a:t>Invokes victim with </a:t>
            </a:r>
            <a:r>
              <a:rPr lang="en" sz="4500" b="1" dirty="0">
                <a:ea typeface="Cambria"/>
                <a:cs typeface="Cambria"/>
                <a:sym typeface="Cambria"/>
              </a:rPr>
              <a:t>out-of-bound</a:t>
            </a:r>
            <a:r>
              <a:rPr lang="en" sz="4500" dirty="0">
                <a:ea typeface="Cambria"/>
                <a:cs typeface="Cambria"/>
                <a:sym typeface="Cambria"/>
              </a:rPr>
              <a:t> x = 19</a:t>
            </a:r>
            <a:endParaRPr sz="4500" dirty="0">
              <a:ea typeface="Cambria"/>
              <a:cs typeface="Cambria"/>
              <a:sym typeface="Cambria"/>
            </a:endParaRPr>
          </a:p>
          <a:p>
            <a:pPr marL="514382" indent="-414364">
              <a:buSzPts val="2200"/>
              <a:buFont typeface="Cambria"/>
              <a:buChar char="➢"/>
            </a:pPr>
            <a:r>
              <a:rPr lang="en" sz="4500" b="1" dirty="0">
                <a:ea typeface="Cambria"/>
                <a:cs typeface="Cambria"/>
                <a:sym typeface="Cambria"/>
              </a:rPr>
              <a:t>Secret key</a:t>
            </a:r>
            <a:r>
              <a:rPr lang="en" sz="4500" dirty="0">
                <a:ea typeface="Cambria"/>
                <a:cs typeface="Cambria"/>
                <a:sym typeface="Cambria"/>
              </a:rPr>
              <a:t> = array1[x] = 49</a:t>
            </a:r>
            <a:endParaRPr sz="4500" dirty="0">
              <a:ea typeface="Cambria"/>
              <a:cs typeface="Cambria"/>
              <a:sym typeface="Cambria"/>
            </a:endParaRPr>
          </a:p>
          <a:p>
            <a:pPr marL="514382" indent="-414364">
              <a:buSzPts val="2200"/>
              <a:buFont typeface="Cambria"/>
              <a:buChar char="➢"/>
            </a:pPr>
            <a:r>
              <a:rPr lang="en" sz="4500" dirty="0">
                <a:ea typeface="Cambria"/>
                <a:cs typeface="Cambria"/>
                <a:sym typeface="Cambria"/>
              </a:rPr>
              <a:t>Attacker measures which </a:t>
            </a:r>
            <a:r>
              <a:rPr lang="en" sz="4500" b="1" dirty="0">
                <a:ea typeface="Cambria"/>
                <a:cs typeface="Cambria"/>
                <a:sym typeface="Cambria"/>
              </a:rPr>
              <a:t>location</a:t>
            </a:r>
            <a:r>
              <a:rPr lang="en" sz="4500" dirty="0">
                <a:ea typeface="Cambria"/>
                <a:cs typeface="Cambria"/>
                <a:sym typeface="Cambria"/>
              </a:rPr>
              <a:t> of array2 was brought into cache</a:t>
            </a:r>
            <a:endParaRPr sz="4500" dirty="0"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3" name="Google Shape;69;p10">
            <a:extLst>
              <a:ext uri="{FF2B5EF4-FFF2-40B4-BE49-F238E27FC236}">
                <a16:creationId xmlns:a16="http://schemas.microsoft.com/office/drawing/2014/main" id="{5642C7A2-AD2E-BF4D-6EE2-3ABF89E89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76674"/>
              </p:ext>
            </p:extLst>
          </p:nvPr>
        </p:nvGraphicFramePr>
        <p:xfrm>
          <a:off x="36968421" y="7358729"/>
          <a:ext cx="2687197" cy="45841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8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 dirty="0"/>
                        <a:t>49</a:t>
                      </a:r>
                      <a:endParaRPr sz="34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8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400" dirty="0"/>
                        <a:t>129</a:t>
                      </a:r>
                      <a:endParaRPr sz="34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/>
                    </a:p>
                  </a:txBody>
                  <a:tcPr marL="102853" marR="102853" marT="102853" marB="102853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Google Shape;70;p10">
            <a:extLst>
              <a:ext uri="{FF2B5EF4-FFF2-40B4-BE49-F238E27FC236}">
                <a16:creationId xmlns:a16="http://schemas.microsoft.com/office/drawing/2014/main" id="{78A8015B-6DBD-EC75-06EB-91BF4406A2D6}"/>
              </a:ext>
            </a:extLst>
          </p:cNvPr>
          <p:cNvSpPr txBox="1"/>
          <p:nvPr/>
        </p:nvSpPr>
        <p:spPr>
          <a:xfrm>
            <a:off x="36968419" y="6368256"/>
            <a:ext cx="2298041" cy="9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r>
              <a:rPr lang="en" sz="4500" dirty="0">
                <a:solidFill>
                  <a:schemeClr val="dk1"/>
                </a:solidFill>
                <a:ea typeface="Cambria"/>
                <a:cs typeface="Cambria"/>
                <a:sym typeface="Cambria"/>
              </a:rPr>
              <a:t>Cache</a:t>
            </a:r>
            <a:endParaRPr sz="4500" dirty="0">
              <a:solidFill>
                <a:schemeClr val="dk1"/>
              </a:solidFill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71;p10">
            <a:extLst>
              <a:ext uri="{FF2B5EF4-FFF2-40B4-BE49-F238E27FC236}">
                <a16:creationId xmlns:a16="http://schemas.microsoft.com/office/drawing/2014/main" id="{491AE6D0-D486-524F-B8E2-025B74550B4E}"/>
              </a:ext>
            </a:extLst>
          </p:cNvPr>
          <p:cNvSpPr/>
          <p:nvPr/>
        </p:nvSpPr>
        <p:spPr>
          <a:xfrm>
            <a:off x="36195099" y="8258083"/>
            <a:ext cx="773320" cy="2136045"/>
          </a:xfrm>
          <a:custGeom>
            <a:avLst/>
            <a:gdLst/>
            <a:ahLst/>
            <a:cxnLst/>
            <a:rect l="l" t="t" r="r" b="b"/>
            <a:pathLst>
              <a:path w="34261" h="51604" extrusionOk="0">
                <a:moveTo>
                  <a:pt x="34261" y="0"/>
                </a:moveTo>
                <a:cubicBezTo>
                  <a:pt x="28554" y="4582"/>
                  <a:pt x="181" y="18889"/>
                  <a:pt x="20" y="27490"/>
                </a:cubicBezTo>
                <a:cubicBezTo>
                  <a:pt x="-141" y="36091"/>
                  <a:pt x="27751" y="47585"/>
                  <a:pt x="33297" y="51604"/>
                </a:cubicBez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" name="Google Shape;72;p10">
            <a:extLst>
              <a:ext uri="{FF2B5EF4-FFF2-40B4-BE49-F238E27FC236}">
                <a16:creationId xmlns:a16="http://schemas.microsoft.com/office/drawing/2014/main" id="{F5957B20-8EE9-C0E5-C153-8176763AF716}"/>
              </a:ext>
            </a:extLst>
          </p:cNvPr>
          <p:cNvSpPr txBox="1"/>
          <p:nvPr/>
        </p:nvSpPr>
        <p:spPr>
          <a:xfrm>
            <a:off x="33733415" y="10021780"/>
            <a:ext cx="2987495" cy="66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r>
              <a:rPr lang="en" sz="3000" dirty="0">
                <a:solidFill>
                  <a:schemeClr val="dk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sym typeface="Cambria"/>
              </a:rPr>
              <a:t>array2[49]</a:t>
            </a:r>
            <a:endParaRPr sz="3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5CF667-7855-E52A-7736-E2B7052CEB44}"/>
              </a:ext>
            </a:extLst>
          </p:cNvPr>
          <p:cNvGrpSpPr/>
          <p:nvPr/>
        </p:nvGrpSpPr>
        <p:grpSpPr>
          <a:xfrm>
            <a:off x="8465348" y="14656757"/>
            <a:ext cx="7139033" cy="6364686"/>
            <a:chOff x="8465348" y="14469189"/>
            <a:chExt cx="7139033" cy="6364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E3E4D5-CA95-35AC-8C47-DAE4BD153A19}"/>
                </a:ext>
              </a:extLst>
            </p:cNvPr>
            <p:cNvGrpSpPr/>
            <p:nvPr/>
          </p:nvGrpSpPr>
          <p:grpSpPr>
            <a:xfrm>
              <a:off x="8465348" y="14469189"/>
              <a:ext cx="7139033" cy="6364686"/>
              <a:chOff x="733281" y="2152590"/>
              <a:chExt cx="4176346" cy="401951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B15ADED-1000-2227-1A7E-41DD4D3CA054}"/>
                  </a:ext>
                </a:extLst>
              </p:cNvPr>
              <p:cNvSpPr/>
              <p:nvPr/>
            </p:nvSpPr>
            <p:spPr>
              <a:xfrm>
                <a:off x="2207310" y="4600314"/>
                <a:ext cx="1228286" cy="485885"/>
              </a:xfrm>
              <a:prstGeom prst="roundRect">
                <a:avLst/>
              </a:prstGeom>
              <a:solidFill>
                <a:srgbClr val="4285F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L1D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B0E334-FD33-E5CD-883E-16A089C1DEBB}"/>
                  </a:ext>
                </a:extLst>
              </p:cNvPr>
              <p:cNvSpPr/>
              <p:nvPr/>
            </p:nvSpPr>
            <p:spPr>
              <a:xfrm>
                <a:off x="1965081" y="3773953"/>
                <a:ext cx="1712741" cy="485885"/>
              </a:xfrm>
              <a:prstGeom prst="roundRect">
                <a:avLst/>
              </a:prstGeom>
              <a:solidFill>
                <a:srgbClr val="4285F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L2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CDCC182-B8DF-27C4-8EA1-CBB701C693D3}"/>
                  </a:ext>
                </a:extLst>
              </p:cNvPr>
              <p:cNvSpPr/>
              <p:nvPr/>
            </p:nvSpPr>
            <p:spPr>
              <a:xfrm>
                <a:off x="1728569" y="3038004"/>
                <a:ext cx="2185768" cy="395473"/>
              </a:xfrm>
              <a:prstGeom prst="roundRect">
                <a:avLst/>
              </a:prstGeom>
              <a:solidFill>
                <a:srgbClr val="4285F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LLC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BC30F7-E82E-5B9C-43EC-F26B838C4FD9}"/>
                  </a:ext>
                </a:extLst>
              </p:cNvPr>
              <p:cNvSpPr/>
              <p:nvPr/>
            </p:nvSpPr>
            <p:spPr>
              <a:xfrm>
                <a:off x="733281" y="2152590"/>
                <a:ext cx="4176346" cy="48588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DRAM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E41F27F-D267-B3CD-9D70-9CCC46F7351B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2821451" y="4259838"/>
                <a:ext cx="2" cy="34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405F922-E5D7-89D7-9BF4-25DEBB5176B8}"/>
                  </a:ext>
                </a:extLst>
              </p:cNvPr>
              <p:cNvCxnSpPr>
                <a:cxnSpLocks/>
                <a:stCxn id="9" idx="0"/>
                <a:endCxn id="10" idx="2"/>
              </p:cNvCxnSpPr>
              <p:nvPr/>
            </p:nvCxnSpPr>
            <p:spPr>
              <a:xfrm flipV="1">
                <a:off x="2821451" y="3433477"/>
                <a:ext cx="2" cy="340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25B15B-87F6-C879-08AD-1CD06F4050E9}"/>
                  </a:ext>
                </a:extLst>
              </p:cNvPr>
              <p:cNvCxnSpPr>
                <a:cxnSpLocks/>
                <a:stCxn id="10" idx="0"/>
                <a:endCxn id="11" idx="2"/>
              </p:cNvCxnSpPr>
              <p:nvPr/>
            </p:nvCxnSpPr>
            <p:spPr>
              <a:xfrm flipV="1">
                <a:off x="2821453" y="2638475"/>
                <a:ext cx="1" cy="399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E2B54E7-56DA-0E23-E2DC-45D19D033598}"/>
                  </a:ext>
                </a:extLst>
              </p:cNvPr>
              <p:cNvSpPr/>
              <p:nvPr/>
            </p:nvSpPr>
            <p:spPr>
              <a:xfrm>
                <a:off x="1850488" y="5350268"/>
                <a:ext cx="2944546" cy="821832"/>
              </a:xfrm>
              <a:prstGeom prst="roundRect">
                <a:avLst/>
              </a:prstGeom>
              <a:pattFill prst="narVert">
                <a:fgClr>
                  <a:schemeClr val="lt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CPU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DBD9988-BE95-5E8A-14A1-CB2B254DB90C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H="1" flipV="1">
                <a:off x="2821453" y="5086199"/>
                <a:ext cx="6152" cy="25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57777B-7103-896A-E347-13290019180C}"/>
                  </a:ext>
                </a:extLst>
              </p:cNvPr>
              <p:cNvSpPr/>
              <p:nvPr/>
            </p:nvSpPr>
            <p:spPr>
              <a:xfrm>
                <a:off x="3654231" y="4615554"/>
                <a:ext cx="970670" cy="485885"/>
              </a:xfrm>
              <a:prstGeom prst="roundRect">
                <a:avLst/>
              </a:prstGeom>
              <a:solidFill>
                <a:srgbClr val="EA433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GM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A403E21-1B39-5BF1-9ED8-351E8C5E1587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H="1" flipV="1">
                <a:off x="4139566" y="5101439"/>
                <a:ext cx="12897" cy="2640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EB70082-1070-E55C-6AE4-C68FAFF04824}"/>
                </a:ext>
              </a:extLst>
            </p:cNvPr>
            <p:cNvSpPr/>
            <p:nvPr/>
          </p:nvSpPr>
          <p:spPr>
            <a:xfrm>
              <a:off x="8711453" y="18388036"/>
              <a:ext cx="1375838" cy="779054"/>
            </a:xfrm>
            <a:prstGeom prst="roundRect">
              <a:avLst>
                <a:gd name="adj" fmla="val 16667"/>
              </a:avLst>
            </a:prstGeom>
            <a:solidFill>
              <a:srgbClr val="EA433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PF?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A95C3C4-A31E-CF35-B87F-E5C41B8FC2D1}"/>
              </a:ext>
            </a:extLst>
          </p:cNvPr>
          <p:cNvGrpSpPr/>
          <p:nvPr/>
        </p:nvGrpSpPr>
        <p:grpSpPr>
          <a:xfrm>
            <a:off x="17302143" y="14393465"/>
            <a:ext cx="10934409" cy="6845011"/>
            <a:chOff x="19585797" y="15597414"/>
            <a:chExt cx="9383486" cy="5041827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2BA225D4-26C4-80EF-CAC8-90011CE21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162603" y="17345766"/>
              <a:ext cx="2898350" cy="715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66F5455-0CB9-037C-8F90-4505D11F28A4}"/>
                </a:ext>
              </a:extLst>
            </p:cNvPr>
            <p:cNvSpPr/>
            <p:nvPr/>
          </p:nvSpPr>
          <p:spPr>
            <a:xfrm rot="16200000">
              <a:off x="19244668" y="17332019"/>
              <a:ext cx="1424763" cy="74250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CORE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A6F129-AE24-CC84-E696-7C580515CD2A}"/>
                </a:ext>
              </a:extLst>
            </p:cNvPr>
            <p:cNvSpPr/>
            <p:nvPr/>
          </p:nvSpPr>
          <p:spPr>
            <a:xfrm rot="16200000">
              <a:off x="23271811" y="17273539"/>
              <a:ext cx="1541721" cy="742509"/>
            </a:xfrm>
            <a:prstGeom prst="roundRect">
              <a:avLst/>
            </a:prstGeom>
            <a:solidFill>
              <a:srgbClr val="4285F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Cache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06F34B9-4C3F-D355-411A-0CCE23611567}"/>
                </a:ext>
              </a:extLst>
            </p:cNvPr>
            <p:cNvSpPr/>
            <p:nvPr/>
          </p:nvSpPr>
          <p:spPr>
            <a:xfrm>
              <a:off x="22728014" y="19896732"/>
              <a:ext cx="2423403" cy="7425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Prefetcher</a:t>
              </a:r>
            </a:p>
          </p:txBody>
        </p:sp>
        <p:sp>
          <p:nvSpPr>
            <p:cNvPr id="85" name="Arrow: Left-Right 84">
              <a:extLst>
                <a:ext uri="{FF2B5EF4-FFF2-40B4-BE49-F238E27FC236}">
                  <a16:creationId xmlns:a16="http://schemas.microsoft.com/office/drawing/2014/main" id="{A2F9076D-7139-5351-2D2C-5165692378C5}"/>
                </a:ext>
              </a:extLst>
            </p:cNvPr>
            <p:cNvSpPr/>
            <p:nvPr/>
          </p:nvSpPr>
          <p:spPr>
            <a:xfrm>
              <a:off x="20328302" y="17503616"/>
              <a:ext cx="3321485" cy="399310"/>
            </a:xfrm>
            <a:prstGeom prst="leftRightArrow">
              <a:avLst>
                <a:gd name="adj1" fmla="val 18046"/>
                <a:gd name="adj2" fmla="val 5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CCCB429C-86B0-7B77-F5E5-0753EFB01145}"/>
                </a:ext>
              </a:extLst>
            </p:cNvPr>
            <p:cNvSpPr/>
            <p:nvPr/>
          </p:nvSpPr>
          <p:spPr>
            <a:xfrm>
              <a:off x="24413928" y="17277227"/>
              <a:ext cx="3840345" cy="365126"/>
            </a:xfrm>
            <a:prstGeom prst="rightArrow">
              <a:avLst>
                <a:gd name="adj1" fmla="val 17716"/>
                <a:gd name="adj2" fmla="val 57871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A6F0836B-8141-FF6B-9832-F23F7DED1D5E}"/>
                </a:ext>
              </a:extLst>
            </p:cNvPr>
            <p:cNvSpPr/>
            <p:nvPr/>
          </p:nvSpPr>
          <p:spPr>
            <a:xfrm rot="10800000">
              <a:off x="24435557" y="17693115"/>
              <a:ext cx="3818715" cy="365126"/>
            </a:xfrm>
            <a:prstGeom prst="rightArrow">
              <a:avLst>
                <a:gd name="adj1" fmla="val 17716"/>
                <a:gd name="adj2" fmla="val 57871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EB326E5-3882-191B-44F8-D0EBD96488CA}"/>
                </a:ext>
              </a:extLst>
            </p:cNvPr>
            <p:cNvCxnSpPr>
              <a:cxnSpLocks/>
              <a:stCxn id="85" idx="5"/>
              <a:endCxn id="83" idx="1"/>
            </p:cNvCxnSpPr>
            <p:nvPr/>
          </p:nvCxnSpPr>
          <p:spPr>
            <a:xfrm rot="16200000" flipH="1">
              <a:off x="21094186" y="18634159"/>
              <a:ext cx="2528686" cy="738969"/>
            </a:xfrm>
            <a:prstGeom prst="bent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B5A325C1-2A89-6242-5526-1EB3AA591F5F}"/>
                </a:ext>
              </a:extLst>
            </p:cNvPr>
            <p:cNvCxnSpPr>
              <a:cxnSpLocks/>
              <a:stCxn id="83" idx="3"/>
              <a:endCxn id="72" idx="1"/>
            </p:cNvCxnSpPr>
            <p:nvPr/>
          </p:nvCxnSpPr>
          <p:spPr>
            <a:xfrm flipH="1" flipV="1">
              <a:off x="24042672" y="18415654"/>
              <a:ext cx="1108745" cy="1852333"/>
            </a:xfrm>
            <a:prstGeom prst="bentConnector4">
              <a:avLst>
                <a:gd name="adj1" fmla="val -20618"/>
                <a:gd name="adj2" fmla="val 70808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67E474-4968-BBBF-5170-BA8DE0B86A28}"/>
                </a:ext>
              </a:extLst>
            </p:cNvPr>
            <p:cNvSpPr txBox="1"/>
            <p:nvPr/>
          </p:nvSpPr>
          <p:spPr>
            <a:xfrm>
              <a:off x="20021866" y="18691499"/>
              <a:ext cx="1779717" cy="1292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X + 2</a:t>
              </a:r>
            </a:p>
            <a:p>
              <a:r>
                <a:rPr lang="en-US" sz="3600" b="1" dirty="0"/>
                <a:t>X + 1</a:t>
              </a:r>
            </a:p>
            <a:p>
              <a:r>
                <a:rPr lang="en-US" sz="3600" b="1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7050647-1739-33AB-58EE-F4935DEF5695}"/>
                </a:ext>
              </a:extLst>
            </p:cNvPr>
            <p:cNvSpPr txBox="1"/>
            <p:nvPr/>
          </p:nvSpPr>
          <p:spPr>
            <a:xfrm>
              <a:off x="26607343" y="19440552"/>
              <a:ext cx="1474492" cy="47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X + 3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E157962-BB4A-3969-E26E-FC5C69FE959B}"/>
                </a:ext>
              </a:extLst>
            </p:cNvPr>
            <p:cNvSpPr txBox="1"/>
            <p:nvPr/>
          </p:nvSpPr>
          <p:spPr>
            <a:xfrm>
              <a:off x="25624715" y="16791387"/>
              <a:ext cx="1531319" cy="47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X + 3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737EDE-B18A-B924-5BA6-25DACC520F66}"/>
                </a:ext>
              </a:extLst>
            </p:cNvPr>
            <p:cNvSpPr txBox="1"/>
            <p:nvPr/>
          </p:nvSpPr>
          <p:spPr>
            <a:xfrm>
              <a:off x="25715944" y="18051013"/>
              <a:ext cx="1130374" cy="47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data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8FDFA2-8A81-590F-13ED-C4C1A049AD24}"/>
                </a:ext>
              </a:extLst>
            </p:cNvPr>
            <p:cNvSpPr txBox="1"/>
            <p:nvPr/>
          </p:nvSpPr>
          <p:spPr>
            <a:xfrm>
              <a:off x="21030165" y="17057463"/>
              <a:ext cx="1408815" cy="47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X + 3</a:t>
              </a:r>
            </a:p>
          </p:txBody>
        </p:sp>
        <p:sp>
          <p:nvSpPr>
            <p:cNvPr id="128" name="Explosion: 8 Points 127">
              <a:extLst>
                <a:ext uri="{FF2B5EF4-FFF2-40B4-BE49-F238E27FC236}">
                  <a16:creationId xmlns:a16="http://schemas.microsoft.com/office/drawing/2014/main" id="{3B163B31-4570-954B-8EF4-77C9716E5858}"/>
                </a:ext>
              </a:extLst>
            </p:cNvPr>
            <p:cNvSpPr/>
            <p:nvPr/>
          </p:nvSpPr>
          <p:spPr>
            <a:xfrm>
              <a:off x="23182273" y="15597414"/>
              <a:ext cx="2018650" cy="1153556"/>
            </a:xfrm>
            <a:prstGeom prst="irregularSeal1">
              <a:avLst/>
            </a:prstGeom>
            <a:solidFill>
              <a:srgbClr val="EA4335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HIT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016C89F-72A2-E30A-89DD-C10529CF5E39}"/>
                </a:ext>
              </a:extLst>
            </p:cNvPr>
            <p:cNvSpPr/>
            <p:nvPr/>
          </p:nvSpPr>
          <p:spPr>
            <a:xfrm>
              <a:off x="21134972" y="18982041"/>
              <a:ext cx="448109" cy="3993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1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8424F76-FF5C-1268-EFC0-131092BCCBE1}"/>
                </a:ext>
              </a:extLst>
            </p:cNvPr>
            <p:cNvSpPr/>
            <p:nvPr/>
          </p:nvSpPr>
          <p:spPr>
            <a:xfrm>
              <a:off x="26039420" y="19469451"/>
              <a:ext cx="498222" cy="3993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2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E3F5233-EB5D-EE9A-0F48-5F6875CB9525}"/>
                </a:ext>
              </a:extLst>
            </p:cNvPr>
            <p:cNvSpPr/>
            <p:nvPr/>
          </p:nvSpPr>
          <p:spPr>
            <a:xfrm>
              <a:off x="26673648" y="16834133"/>
              <a:ext cx="421843" cy="3993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3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ED36D07-16F5-1EBB-8E60-8B092B8E4098}"/>
                </a:ext>
              </a:extLst>
            </p:cNvPr>
            <p:cNvSpPr/>
            <p:nvPr/>
          </p:nvSpPr>
          <p:spPr>
            <a:xfrm>
              <a:off x="26626058" y="18108501"/>
              <a:ext cx="442566" cy="3993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4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8E1E59-F293-75B1-628A-6A4A41A4A8AB}"/>
                </a:ext>
              </a:extLst>
            </p:cNvPr>
            <p:cNvSpPr/>
            <p:nvPr/>
          </p:nvSpPr>
          <p:spPr>
            <a:xfrm>
              <a:off x="22036446" y="17100579"/>
              <a:ext cx="508793" cy="3993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5943668-692A-0F86-C56E-30900700E69A}"/>
              </a:ext>
            </a:extLst>
          </p:cNvPr>
          <p:cNvGrpSpPr/>
          <p:nvPr/>
        </p:nvGrpSpPr>
        <p:grpSpPr>
          <a:xfrm>
            <a:off x="839493" y="12881095"/>
            <a:ext cx="15156723" cy="1108399"/>
            <a:chOff x="1625599" y="3696134"/>
            <a:chExt cx="13411201" cy="128226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C67B78A-6AD2-65B2-E281-EA70F8649101}"/>
                </a:ext>
              </a:extLst>
            </p:cNvPr>
            <p:cNvSpPr txBox="1"/>
            <p:nvPr/>
          </p:nvSpPr>
          <p:spPr>
            <a:xfrm>
              <a:off x="1625599" y="3696134"/>
              <a:ext cx="12358412" cy="127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63" b="1" dirty="0">
                  <a:solidFill>
                    <a:srgbClr val="3D71B8"/>
                  </a:solidFill>
                </a:rPr>
                <a:t>State-of-the-art solution [MICRO 2021]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FFFD2D-B794-A2FC-4059-15AF297563C8}"/>
                </a:ext>
              </a:extLst>
            </p:cNvPr>
            <p:cNvCxnSpPr/>
            <p:nvPr/>
          </p:nvCxnSpPr>
          <p:spPr>
            <a:xfrm>
              <a:off x="1727200" y="4978400"/>
              <a:ext cx="13309600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Google Shape;68;p10">
            <a:extLst>
              <a:ext uri="{FF2B5EF4-FFF2-40B4-BE49-F238E27FC236}">
                <a16:creationId xmlns:a16="http://schemas.microsoft.com/office/drawing/2014/main" id="{3C0E7A76-2156-6E21-1429-76CDFDE9AF15}"/>
              </a:ext>
            </a:extLst>
          </p:cNvPr>
          <p:cNvSpPr txBox="1"/>
          <p:nvPr/>
        </p:nvSpPr>
        <p:spPr>
          <a:xfrm>
            <a:off x="963271" y="14394595"/>
            <a:ext cx="10788157" cy="384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Stores all speculative data</a:t>
            </a: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Writeback to L1D on commit</a:t>
            </a: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Wiped on context switch</a:t>
            </a: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sz="4500" dirty="0">
                <a:ea typeface="Cambria"/>
                <a:cs typeface="Cambria"/>
                <a:sym typeface="Cambria"/>
              </a:rPr>
              <a:t>Strictness ordering</a:t>
            </a:r>
            <a:endParaRPr sz="4500" dirty="0"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68;p10">
            <a:extLst>
              <a:ext uri="{FF2B5EF4-FFF2-40B4-BE49-F238E27FC236}">
                <a16:creationId xmlns:a16="http://schemas.microsoft.com/office/drawing/2014/main" id="{4B72EE34-9E96-0EBC-D633-CE3117372108}"/>
              </a:ext>
            </a:extLst>
          </p:cNvPr>
          <p:cNvSpPr txBox="1"/>
          <p:nvPr/>
        </p:nvSpPr>
        <p:spPr>
          <a:xfrm>
            <a:off x="3158412" y="18215342"/>
            <a:ext cx="4969778" cy="293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pPr marL="428651" indent="-345303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sz="4500" dirty="0">
                <a:solidFill>
                  <a:srgbClr val="C00000"/>
                </a:solidFill>
                <a:ea typeface="Cambria"/>
                <a:cs typeface="Cambria"/>
                <a:sym typeface="Cambria"/>
              </a:rPr>
              <a:t>Time guarding</a:t>
            </a:r>
          </a:p>
          <a:p>
            <a:pPr marL="428651" indent="-345303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sz="4500" dirty="0">
                <a:solidFill>
                  <a:srgbClr val="C00000"/>
                </a:solidFill>
                <a:ea typeface="Cambria"/>
                <a:cs typeface="Cambria"/>
                <a:sym typeface="Cambria"/>
              </a:rPr>
              <a:t>Free slotting</a:t>
            </a:r>
          </a:p>
          <a:p>
            <a:pPr marL="428651" indent="-345303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IN" sz="4500" dirty="0">
                <a:solidFill>
                  <a:srgbClr val="C00000"/>
                </a:solidFill>
                <a:ea typeface="Cambria"/>
                <a:cs typeface="Cambria"/>
                <a:sym typeface="Cambria"/>
              </a:rPr>
              <a:t>Leap frogging</a:t>
            </a:r>
            <a:endParaRPr sz="4500" dirty="0">
              <a:solidFill>
                <a:srgbClr val="C00000"/>
              </a:solidFill>
              <a:ea typeface="Cambria"/>
              <a:cs typeface="Cambria"/>
              <a:sym typeface="Cambria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4A1B8A8-399D-63FA-87B2-822680D40F67}"/>
              </a:ext>
            </a:extLst>
          </p:cNvPr>
          <p:cNvGrpSpPr/>
          <p:nvPr/>
        </p:nvGrpSpPr>
        <p:grpSpPr>
          <a:xfrm>
            <a:off x="16564133" y="12869216"/>
            <a:ext cx="12464186" cy="1108397"/>
            <a:chOff x="1625599" y="3696136"/>
            <a:chExt cx="13411201" cy="12822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7259B3D-E9BB-6A9A-D2C6-6A15976591CC}"/>
                </a:ext>
              </a:extLst>
            </p:cNvPr>
            <p:cNvSpPr txBox="1"/>
            <p:nvPr/>
          </p:nvSpPr>
          <p:spPr>
            <a:xfrm>
              <a:off x="1625599" y="3696136"/>
              <a:ext cx="12358413" cy="127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63" b="1" dirty="0">
                  <a:solidFill>
                    <a:srgbClr val="3D71B8"/>
                  </a:solidFill>
                </a:rPr>
                <a:t>Hardware Prefetcher-101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DD1F69E-FE59-61D4-4178-5321106EC878}"/>
                </a:ext>
              </a:extLst>
            </p:cNvPr>
            <p:cNvCxnSpPr/>
            <p:nvPr/>
          </p:nvCxnSpPr>
          <p:spPr>
            <a:xfrm>
              <a:off x="1727200" y="4978400"/>
              <a:ext cx="13309600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Google Shape;68;p10">
            <a:extLst>
              <a:ext uri="{FF2B5EF4-FFF2-40B4-BE49-F238E27FC236}">
                <a16:creationId xmlns:a16="http://schemas.microsoft.com/office/drawing/2014/main" id="{9E674A79-A2C0-0DF4-6EAF-848AE6AC9DFA}"/>
              </a:ext>
            </a:extLst>
          </p:cNvPr>
          <p:cNvSpPr txBox="1"/>
          <p:nvPr/>
        </p:nvSpPr>
        <p:spPr>
          <a:xfrm>
            <a:off x="29700304" y="14186323"/>
            <a:ext cx="10786381" cy="54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53" tIns="102853" rIns="102853" bIns="102853" anchor="t" anchorCtr="0">
            <a:spAutoFit/>
          </a:bodyPr>
          <a:lstStyle/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Prefetch on commit </a:t>
            </a:r>
            <a:r>
              <a:rPr lang="en-US" sz="4500" dirty="0">
                <a:ea typeface="Cambria"/>
                <a:cs typeface="Cambria"/>
                <a:sym typeface="Wingdings" panose="05000000000000000000" pitchFamily="2" charset="2"/>
              </a:rPr>
              <a:t></a:t>
            </a:r>
            <a:endParaRPr lang="en-US" sz="4500" dirty="0">
              <a:ea typeface="Cambria"/>
              <a:cs typeface="Cambria"/>
              <a:sym typeface="Cambria"/>
            </a:endParaRP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Prefetch speculatively to GM cache </a:t>
            </a:r>
            <a:r>
              <a:rPr lang="en-US" sz="4500" dirty="0">
                <a:ea typeface="Cambria"/>
                <a:cs typeface="Cambria"/>
                <a:sym typeface="Wingdings" panose="05000000000000000000" pitchFamily="2" charset="2"/>
              </a:rPr>
              <a:t> </a:t>
            </a:r>
            <a:r>
              <a:rPr lang="en-US" sz="4500" dirty="0">
                <a:ea typeface="Cambria"/>
                <a:cs typeface="Cambria"/>
                <a:sym typeface="Cambria"/>
              </a:rPr>
              <a:t> </a:t>
            </a: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Cambria"/>
              </a:rPr>
              <a:t>Wiped on context switch </a:t>
            </a:r>
            <a:r>
              <a:rPr lang="en-US" sz="4500" dirty="0">
                <a:ea typeface="Cambria"/>
                <a:cs typeface="Cambria"/>
                <a:sym typeface="Wingdings" panose="05000000000000000000" pitchFamily="2" charset="2"/>
              </a:rPr>
              <a:t></a:t>
            </a: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4500" dirty="0">
                <a:ea typeface="Cambria"/>
                <a:cs typeface="Cambria"/>
                <a:sym typeface="Wingdings" panose="05000000000000000000" pitchFamily="2" charset="2"/>
              </a:rPr>
              <a:t>Is it good enough in terms of performance? </a:t>
            </a:r>
            <a:endParaRPr lang="en-US" sz="4500" dirty="0">
              <a:ea typeface="Cambria"/>
              <a:cs typeface="Cambria"/>
              <a:sym typeface="Cambria"/>
            </a:endParaRPr>
          </a:p>
          <a:p>
            <a:pPr marL="619164" indent="-535815">
              <a:spcBef>
                <a:spcPts val="1688"/>
              </a:spcBef>
              <a:buSzPts val="2200"/>
              <a:buFont typeface="Wingdings" panose="05000000000000000000" pitchFamily="2" charset="2"/>
              <a:buChar char="Ø"/>
            </a:pPr>
            <a:endParaRPr sz="4500" dirty="0">
              <a:ea typeface="Cambria"/>
              <a:cs typeface="Cambria"/>
              <a:sym typeface="Cambri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81040F-6649-3AEC-C60D-72AC357765A2}"/>
              </a:ext>
            </a:extLst>
          </p:cNvPr>
          <p:cNvSpPr txBox="1"/>
          <p:nvPr/>
        </p:nvSpPr>
        <p:spPr>
          <a:xfrm>
            <a:off x="709850" y="31014783"/>
            <a:ext cx="17181807" cy="1485977"/>
          </a:xfrm>
          <a:prstGeom prst="rect">
            <a:avLst/>
          </a:prstGeom>
          <a:noFill/>
        </p:spPr>
        <p:txBody>
          <a:bodyPr wrap="square" lIns="100009" tIns="50003" rIns="100009" bIns="50003" rtlCol="0">
            <a:spAutoFit/>
          </a:bodyPr>
          <a:lstStyle/>
          <a:p>
            <a:r>
              <a:rPr lang="en-US" sz="4500" dirty="0">
                <a:solidFill>
                  <a:srgbClr val="C00000"/>
                </a:solidFill>
              </a:rPr>
              <a:t>20 to 50% performance degradation </a:t>
            </a:r>
            <a:r>
              <a:rPr lang="en-US" sz="45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sz="4500" dirty="0">
                <a:solidFill>
                  <a:srgbClr val="C00000"/>
                </a:solidFill>
                <a:sym typeface="Wingdings" panose="05000000000000000000" pitchFamily="2" charset="2"/>
              </a:rPr>
              <a:t>Intel improves performance/year by 2%    </a:t>
            </a:r>
            <a:endParaRPr lang="en-US" sz="4500" dirty="0">
              <a:solidFill>
                <a:srgbClr val="C0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8D5B3CB-AE3C-404E-ADAE-2D631A4C374F}"/>
              </a:ext>
            </a:extLst>
          </p:cNvPr>
          <p:cNvSpPr txBox="1"/>
          <p:nvPr/>
        </p:nvSpPr>
        <p:spPr>
          <a:xfrm>
            <a:off x="16168034" y="23687203"/>
            <a:ext cx="13432400" cy="7025955"/>
          </a:xfrm>
          <a:prstGeom prst="rect">
            <a:avLst/>
          </a:prstGeom>
          <a:noFill/>
        </p:spPr>
        <p:txBody>
          <a:bodyPr wrap="square" lIns="100009" tIns="50003" rIns="100009" bIns="50003" rtlCol="0">
            <a:spAutoFit/>
          </a:bodyPr>
          <a:lstStyle/>
          <a:p>
            <a:r>
              <a:rPr lang="en-US" sz="4500" dirty="0">
                <a:sym typeface="Wingdings" panose="05000000000000000000" pitchFamily="2" charset="2"/>
              </a:rPr>
              <a:t>Revisiting state-of-the-art prefetchers keeping performance and security in mind </a:t>
            </a:r>
          </a:p>
          <a:p>
            <a:endParaRPr lang="en-US" sz="4500" dirty="0">
              <a:sym typeface="Wingdings" panose="05000000000000000000" pitchFamily="2" charset="2"/>
            </a:endParaRPr>
          </a:p>
          <a:p>
            <a:pPr marL="963613" indent="-963613">
              <a:buFont typeface="+mj-lt"/>
              <a:buAutoNum type="romanUcPeriod"/>
            </a:pPr>
            <a:r>
              <a:rPr lang="en-US" sz="4500" dirty="0">
                <a:sym typeface="Wingdings" panose="05000000000000000000" pitchFamily="2" charset="2"/>
              </a:rPr>
              <a:t>Prefetcher should be at the </a:t>
            </a:r>
            <a:r>
              <a:rPr lang="en-US" sz="4500" b="1" dirty="0">
                <a:sym typeface="Wingdings" panose="05000000000000000000" pitchFamily="2" charset="2"/>
              </a:rPr>
              <a:t>GM cache or L1 cache</a:t>
            </a:r>
            <a:r>
              <a:rPr lang="en-US" sz="4500" dirty="0">
                <a:sym typeface="Wingdings" panose="05000000000000000000" pitchFamily="2" charset="2"/>
              </a:rPr>
              <a:t>? </a:t>
            </a:r>
          </a:p>
          <a:p>
            <a:pPr marL="964466" indent="-964466">
              <a:buFont typeface="+mj-lt"/>
              <a:buAutoNum type="romanUcPeriod"/>
            </a:pPr>
            <a:endParaRPr lang="en-US" sz="4500" dirty="0">
              <a:sym typeface="Wingdings" panose="05000000000000000000" pitchFamily="2" charset="2"/>
            </a:endParaRPr>
          </a:p>
          <a:p>
            <a:pPr marL="964466" indent="-964466">
              <a:buAutoNum type="romanUcPeriod"/>
            </a:pPr>
            <a:r>
              <a:rPr lang="en-US" sz="4500" dirty="0">
                <a:sym typeface="Wingdings" panose="05000000000000000000" pitchFamily="2" charset="2"/>
              </a:rPr>
              <a:t>How to </a:t>
            </a:r>
            <a:r>
              <a:rPr lang="en-US" sz="4500" b="1" dirty="0">
                <a:sym typeface="Wingdings" panose="05000000000000000000" pitchFamily="2" charset="2"/>
              </a:rPr>
              <a:t>trigger</a:t>
            </a:r>
            <a:r>
              <a:rPr lang="en-US" sz="4500" dirty="0">
                <a:sym typeface="Wingdings" panose="05000000000000000000" pitchFamily="2" charset="2"/>
              </a:rPr>
              <a:t> prefetcher on commit and provide same performance as the non-secure baseline? </a:t>
            </a:r>
          </a:p>
          <a:p>
            <a:pPr marL="964466" indent="-964466">
              <a:buAutoNum type="romanUcPeriod"/>
            </a:pPr>
            <a:endParaRPr lang="en-US" sz="4500" dirty="0">
              <a:sym typeface="Wingdings" panose="05000000000000000000" pitchFamily="2" charset="2"/>
            </a:endParaRPr>
          </a:p>
          <a:p>
            <a:pPr marL="964466" indent="-964466">
              <a:buAutoNum type="romanUcPeriod"/>
            </a:pPr>
            <a:r>
              <a:rPr lang="en-US" sz="4500" dirty="0">
                <a:sym typeface="Wingdings" panose="05000000000000000000" pitchFamily="2" charset="2"/>
              </a:rPr>
              <a:t>Can we train prefetchers </a:t>
            </a:r>
            <a:r>
              <a:rPr lang="en-US" sz="4500" b="1" dirty="0">
                <a:sym typeface="Wingdings" panose="05000000000000000000" pitchFamily="2" charset="2"/>
              </a:rPr>
              <a:t>speculatively</a:t>
            </a:r>
            <a:r>
              <a:rPr lang="en-US" sz="4500" dirty="0">
                <a:sym typeface="Wingdings" panose="05000000000000000000" pitchFamily="2" charset="2"/>
              </a:rPr>
              <a:t> and still provide security guarantee?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DBFD57-DC09-FB97-99DE-E9F759354FCA}"/>
              </a:ext>
            </a:extLst>
          </p:cNvPr>
          <p:cNvSpPr txBox="1"/>
          <p:nvPr/>
        </p:nvSpPr>
        <p:spPr>
          <a:xfrm>
            <a:off x="29600324" y="23626076"/>
            <a:ext cx="10393123" cy="8410950"/>
          </a:xfrm>
          <a:prstGeom prst="rect">
            <a:avLst/>
          </a:prstGeom>
          <a:noFill/>
        </p:spPr>
        <p:txBody>
          <a:bodyPr wrap="square" lIns="100009" tIns="50003" rIns="100009" bIns="50003" rtlCol="0">
            <a:spAutoFit/>
          </a:bodyPr>
          <a:lstStyle/>
          <a:p>
            <a:r>
              <a:rPr lang="en-US" sz="4500" b="1" dirty="0">
                <a:sym typeface="Wingdings" panose="05000000000000000000" pitchFamily="2" charset="2"/>
              </a:rPr>
              <a:t>[1]</a:t>
            </a:r>
            <a:r>
              <a:rPr lang="en-US" sz="4500" b="1" i="1" dirty="0">
                <a:sym typeface="Wingdings" panose="05000000000000000000" pitchFamily="2" charset="2"/>
              </a:rPr>
              <a:t> </a:t>
            </a:r>
            <a:r>
              <a:rPr lang="en-US" sz="4500" i="1" dirty="0">
                <a:sym typeface="Wingdings" panose="05000000000000000000" pitchFamily="2" charset="2"/>
              </a:rPr>
              <a:t> P. </a:t>
            </a:r>
            <a:r>
              <a:rPr lang="en-US" sz="4500" i="1" dirty="0">
                <a:solidFill>
                  <a:srgbClr val="222222"/>
                </a:solidFill>
              </a:rPr>
              <a:t>Kocher, et al. "</a:t>
            </a:r>
            <a:r>
              <a:rPr lang="en-US" sz="4500" i="1" dirty="0" err="1">
                <a:solidFill>
                  <a:srgbClr val="222222"/>
                </a:solidFill>
              </a:rPr>
              <a:t>Spectre</a:t>
            </a:r>
            <a:r>
              <a:rPr lang="en-US" sz="4500" i="1" dirty="0">
                <a:solidFill>
                  <a:srgbClr val="222222"/>
                </a:solidFill>
              </a:rPr>
              <a:t> attacks: Exploiting speculative execution." S&amp;P 2019</a:t>
            </a:r>
          </a:p>
          <a:p>
            <a:r>
              <a:rPr lang="en-US" sz="4500" b="1" dirty="0">
                <a:sym typeface="Wingdings" panose="05000000000000000000" pitchFamily="2" charset="2"/>
              </a:rPr>
              <a:t>[2]</a:t>
            </a:r>
            <a:r>
              <a:rPr lang="en-US" sz="4500" b="1" i="1" dirty="0">
                <a:sym typeface="Wingdings" panose="05000000000000000000" pitchFamily="2" charset="2"/>
              </a:rPr>
              <a:t> </a:t>
            </a:r>
            <a:r>
              <a:rPr lang="en-US" sz="4500" i="1" dirty="0">
                <a:sym typeface="Wingdings" panose="05000000000000000000" pitchFamily="2" charset="2"/>
              </a:rPr>
              <a:t> S. </a:t>
            </a:r>
            <a:r>
              <a:rPr lang="en-IN" sz="4500" i="1" dirty="0" err="1">
                <a:solidFill>
                  <a:srgbClr val="222222"/>
                </a:solidFill>
              </a:rPr>
              <a:t>Pakalapati</a:t>
            </a:r>
            <a:r>
              <a:rPr lang="en-IN" sz="4500" i="1" dirty="0">
                <a:solidFill>
                  <a:srgbClr val="222222"/>
                </a:solidFill>
              </a:rPr>
              <a:t>, and B. Panda "Bouquet of instruction pointers: Instruction pointer classifier-based spatial hardware prefetching." ISCA 2020</a:t>
            </a:r>
          </a:p>
          <a:p>
            <a:r>
              <a:rPr lang="en-IN" sz="4500" b="1" dirty="0">
                <a:solidFill>
                  <a:srgbClr val="222222"/>
                </a:solidFill>
                <a:sym typeface="Wingdings" panose="05000000000000000000" pitchFamily="2" charset="2"/>
              </a:rPr>
              <a:t>[3]</a:t>
            </a:r>
            <a:r>
              <a:rPr lang="en-IN" sz="4500" i="1" dirty="0">
                <a:solidFill>
                  <a:srgbClr val="222222"/>
                </a:solidFill>
                <a:sym typeface="Wingdings" panose="05000000000000000000" pitchFamily="2" charset="2"/>
              </a:rPr>
              <a:t>  S. </a:t>
            </a:r>
            <a:r>
              <a:rPr lang="en-US" sz="4500" i="1" dirty="0">
                <a:solidFill>
                  <a:srgbClr val="222222"/>
                </a:solidFill>
              </a:rPr>
              <a:t>Ainsworth "</a:t>
            </a:r>
            <a:r>
              <a:rPr lang="en-US" sz="4500" i="1" dirty="0" err="1">
                <a:solidFill>
                  <a:srgbClr val="222222"/>
                </a:solidFill>
              </a:rPr>
              <a:t>GhostMinion</a:t>
            </a:r>
            <a:r>
              <a:rPr lang="en-US" sz="4500" i="1" dirty="0">
                <a:solidFill>
                  <a:srgbClr val="222222"/>
                </a:solidFill>
              </a:rPr>
              <a:t>:  </a:t>
            </a:r>
          </a:p>
          <a:p>
            <a:r>
              <a:rPr lang="en-US" sz="4500" i="1" dirty="0">
                <a:solidFill>
                  <a:srgbClr val="222222"/>
                </a:solidFill>
              </a:rPr>
              <a:t>A strictness-ordered cache system for </a:t>
            </a:r>
            <a:r>
              <a:rPr lang="en-US" sz="4500" i="1" dirty="0" err="1">
                <a:solidFill>
                  <a:srgbClr val="222222"/>
                </a:solidFill>
              </a:rPr>
              <a:t>spectre</a:t>
            </a:r>
            <a:r>
              <a:rPr lang="en-US" sz="4500" i="1" dirty="0">
                <a:solidFill>
                  <a:srgbClr val="222222"/>
                </a:solidFill>
              </a:rPr>
              <a:t> mitigation." MICRO 2021</a:t>
            </a:r>
          </a:p>
          <a:p>
            <a:r>
              <a:rPr lang="en-US" sz="4500" b="1" dirty="0">
                <a:solidFill>
                  <a:srgbClr val="222222"/>
                </a:solidFill>
                <a:sym typeface="Wingdings" panose="05000000000000000000" pitchFamily="2" charset="2"/>
              </a:rPr>
              <a:t>[4]</a:t>
            </a:r>
            <a:r>
              <a:rPr lang="en-US" sz="4500" b="1" i="1" dirty="0">
                <a:solidFill>
                  <a:srgbClr val="222222"/>
                </a:solidFill>
                <a:sym typeface="Wingdings" panose="05000000000000000000" pitchFamily="2" charset="2"/>
              </a:rPr>
              <a:t> </a:t>
            </a:r>
            <a:r>
              <a:rPr lang="en-US" sz="4500" i="1" dirty="0">
                <a:solidFill>
                  <a:srgbClr val="222222"/>
                </a:solidFill>
                <a:sym typeface="Wingdings" panose="05000000000000000000" pitchFamily="2" charset="2"/>
              </a:rPr>
              <a:t> A. </a:t>
            </a:r>
            <a:r>
              <a:rPr lang="en-IN" sz="4500" i="1" dirty="0">
                <a:solidFill>
                  <a:srgbClr val="222222"/>
                </a:solidFill>
              </a:rPr>
              <a:t>Navarro-Torres, et al. "</a:t>
            </a:r>
            <a:r>
              <a:rPr lang="en-IN" sz="4500" i="1" dirty="0" err="1">
                <a:solidFill>
                  <a:srgbClr val="222222"/>
                </a:solidFill>
              </a:rPr>
              <a:t>Berti</a:t>
            </a:r>
            <a:r>
              <a:rPr lang="en-IN" sz="4500" i="1" dirty="0">
                <a:solidFill>
                  <a:srgbClr val="222222"/>
                </a:solidFill>
              </a:rPr>
              <a:t>: </a:t>
            </a:r>
          </a:p>
          <a:p>
            <a:r>
              <a:rPr lang="en-IN" sz="4500" i="1" dirty="0">
                <a:solidFill>
                  <a:srgbClr val="222222"/>
                </a:solidFill>
              </a:rPr>
              <a:t>an Accurate Local-Delta Data Prefetcher." MICRO 2022</a:t>
            </a:r>
            <a:endParaRPr lang="en-US" sz="4500" i="1" dirty="0">
              <a:sym typeface="Wingdings" panose="05000000000000000000" pitchFamily="2" charset="2"/>
            </a:endParaRPr>
          </a:p>
        </p:txBody>
      </p:sp>
      <p:pic>
        <p:nvPicPr>
          <p:cNvPr id="1032" name="Picture 8" descr="IITB">
            <a:extLst>
              <a:ext uri="{FF2B5EF4-FFF2-40B4-BE49-F238E27FC236}">
                <a16:creationId xmlns:a16="http://schemas.microsoft.com/office/drawing/2014/main" id="{BA3B9AB9-1BD5-7C89-18FD-47F0DE74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3" y="522511"/>
            <a:ext cx="3224936" cy="31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4D7A8E-1EB6-A2BA-663C-A39D2AD53B34}"/>
              </a:ext>
            </a:extLst>
          </p:cNvPr>
          <p:cNvSpPr txBox="1"/>
          <p:nvPr/>
        </p:nvSpPr>
        <p:spPr>
          <a:xfrm>
            <a:off x="15965582" y="21958809"/>
            <a:ext cx="5857065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63" b="1" dirty="0">
                <a:solidFill>
                  <a:srgbClr val="3D71B8"/>
                </a:solidFill>
              </a:rPr>
              <a:t>Ongoing work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B04099-FC5E-39C4-EEFA-F81A0F9009F1}"/>
              </a:ext>
            </a:extLst>
          </p:cNvPr>
          <p:cNvCxnSpPr>
            <a:cxnSpLocks/>
          </p:cNvCxnSpPr>
          <p:nvPr/>
        </p:nvCxnSpPr>
        <p:spPr>
          <a:xfrm>
            <a:off x="16168037" y="23137366"/>
            <a:ext cx="12772302" cy="0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3144AEB7-F067-D5DC-2658-92CBE02BA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095311"/>
              </p:ext>
            </p:extLst>
          </p:nvPr>
        </p:nvGraphicFramePr>
        <p:xfrm>
          <a:off x="718336" y="23410764"/>
          <a:ext cx="15038445" cy="765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FB27BD60-830F-7623-533A-5F9ED5D4A949}"/>
              </a:ext>
            </a:extLst>
          </p:cNvPr>
          <p:cNvSpPr txBox="1">
            <a:spLocks/>
          </p:cNvSpPr>
          <p:nvPr/>
        </p:nvSpPr>
        <p:spPr>
          <a:xfrm>
            <a:off x="8994793" y="23572740"/>
            <a:ext cx="6928823" cy="1485978"/>
          </a:xfrm>
          <a:prstGeom prst="rect">
            <a:avLst/>
          </a:prstGeom>
        </p:spPr>
        <p:txBody>
          <a:bodyPr vert="horz" lIns="85725" tIns="42863" rIns="85725" bIns="4286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4500" dirty="0"/>
              <a:t>SPEC 2017 workloads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D7ECB-A1DA-F3AA-9FA2-61E0F8B1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324" y="640672"/>
            <a:ext cx="2032225" cy="20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2DEA9A0-9779-E812-6125-24CFB9A2EA59}"/>
              </a:ext>
            </a:extLst>
          </p:cNvPr>
          <p:cNvSpPr txBox="1"/>
          <p:nvPr/>
        </p:nvSpPr>
        <p:spPr>
          <a:xfrm>
            <a:off x="37336881" y="2830201"/>
            <a:ext cx="2799559" cy="8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63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CASPER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F11CE8-A3F8-0F56-258F-39A100D9BF96}"/>
              </a:ext>
            </a:extLst>
          </p:cNvPr>
          <p:cNvSpPr/>
          <p:nvPr/>
        </p:nvSpPr>
        <p:spPr>
          <a:xfrm>
            <a:off x="40770233" y="301804"/>
            <a:ext cx="357989" cy="402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38A034-A183-1F90-D058-F255CF4F054F}"/>
              </a:ext>
            </a:extLst>
          </p:cNvPr>
          <p:cNvCxnSpPr>
            <a:cxnSpLocks/>
          </p:cNvCxnSpPr>
          <p:nvPr/>
        </p:nvCxnSpPr>
        <p:spPr>
          <a:xfrm flipH="1">
            <a:off x="30240427" y="6928261"/>
            <a:ext cx="1044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E28E02-436F-7B04-FFC0-06B5F5DC5185}"/>
              </a:ext>
            </a:extLst>
          </p:cNvPr>
          <p:cNvSpPr txBox="1"/>
          <p:nvPr/>
        </p:nvSpPr>
        <p:spPr>
          <a:xfrm>
            <a:off x="35497477" y="21465373"/>
            <a:ext cx="404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Scan to download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BAA3DF-CFE6-C233-CA64-F92A37212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7161" y="19699463"/>
            <a:ext cx="1804785" cy="1804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6610</TotalTime>
  <Words>425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Cascadia Code</vt:lpstr>
      <vt:lpstr>Cascadia Mono SemiBold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 Digney</dc:creator>
  <cp:lastModifiedBy>Sumon Nath</cp:lastModifiedBy>
  <cp:revision>200</cp:revision>
  <dcterms:created xsi:type="dcterms:W3CDTF">2011-11-23T20:52:01Z</dcterms:created>
  <dcterms:modified xsi:type="dcterms:W3CDTF">2023-03-24T04:07:23Z</dcterms:modified>
</cp:coreProperties>
</file>