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urier Prime"/>
      <p:regular r:id="rId22"/>
      <p:bold r:id="rId23"/>
      <p:italic r:id="rId24"/>
      <p:boldItalic r:id="rId25"/>
    </p:embeddedFont>
    <p:embeddedFont>
      <p:font typeface="Cambria Math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92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92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urierPrime-regular.fntdata"/><Relationship Id="rId21" Type="http://schemas.openxmlformats.org/officeDocument/2006/relationships/slide" Target="slides/slide16.xml"/><Relationship Id="rId24" Type="http://schemas.openxmlformats.org/officeDocument/2006/relationships/font" Target="fonts/CourierPrime-italic.fntdata"/><Relationship Id="rId23" Type="http://schemas.openxmlformats.org/officeDocument/2006/relationships/font" Target="fonts/CourierPrim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mbriaMath-regular.fntdata"/><Relationship Id="rId25" Type="http://schemas.openxmlformats.org/officeDocument/2006/relationships/font" Target="fonts/CourierPrim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bed9535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2bbed953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b86095f6e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ab86095f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86095f6e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b86095f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-In case of prefetcher off MSHR occupancy is decreasing, why?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-Secure system loads get hit in GM, lower traffic in higher level. MSHR occupancy decreases in higher levels.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-When prefetcher is on, traffic increases and MSHR occupancy increases.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-Relation between MSHR occupancy and miss latency is high in case of prefetcher OFF and 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-Find some correlation coefficient between the two metrics.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86095f6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ab86095f6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86095f6e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b86095f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d82bd5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acd82bd5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cd82bd54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acd82bd5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d82bd547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acd82bd5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be123689a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26be123689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be123689a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6be123689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bed9535ae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bbed9535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ed9535a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bbed9535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682baeca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7682baec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b86095f6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ab86095f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b86095f6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ab86095f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b86095f6e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ab86095f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11" name="Google Shape;11;p2" title="jhjdhfjsdh"/>
          <p:cNvSpPr txBox="1"/>
          <p:nvPr>
            <p:ph type="ctrTitle"/>
          </p:nvPr>
        </p:nvSpPr>
        <p:spPr>
          <a:xfrm>
            <a:off x="1207425" y="2555590"/>
            <a:ext cx="569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Cambria"/>
              <a:buNone/>
              <a:defRPr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11708" y="30612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Cambria"/>
              <a:buNone/>
              <a:defRPr sz="52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13" name="Google Shape;13;p2" title="jhjdhfjsdh"/>
          <p:cNvSpPr txBox="1"/>
          <p:nvPr>
            <p:ph idx="3" type="ctrTitle"/>
          </p:nvPr>
        </p:nvSpPr>
        <p:spPr>
          <a:xfrm>
            <a:off x="313526" y="4125300"/>
            <a:ext cx="4967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  <a:defRPr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86875" y="2432381"/>
            <a:ext cx="19623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">
                <a:solidFill>
                  <a:srgbClr val="38761D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None/>
              <a:defRPr>
                <a:solidFill>
                  <a:srgbClr val="B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 flipH="1" rot="10800000">
            <a:off x="383286" y="1098625"/>
            <a:ext cx="8594700" cy="1200"/>
          </a:xfrm>
          <a:prstGeom prst="straightConnector1">
            <a:avLst/>
          </a:prstGeom>
          <a:noFill/>
          <a:ln cap="flat" cmpd="sng" w="19050">
            <a:solidFill>
              <a:srgbClr val="B222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/>
        </p:nvSpPr>
        <p:spPr>
          <a:xfrm>
            <a:off x="4259825" y="4730075"/>
            <a:ext cx="362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311700" y="1039872"/>
            <a:ext cx="85206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None/>
              <a:defRPr sz="5200">
                <a:solidFill>
                  <a:srgbClr val="B222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4" name="Google Shape;24;p4" title="jhjdhfjsdh"/>
          <p:cNvSpPr txBox="1"/>
          <p:nvPr>
            <p:ph idx="2" type="ctrTitle"/>
          </p:nvPr>
        </p:nvSpPr>
        <p:spPr>
          <a:xfrm>
            <a:off x="1645609" y="2866575"/>
            <a:ext cx="6171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5" name="Google Shape;25;p4" title="jhjdhfjsdh"/>
          <p:cNvSpPr txBox="1"/>
          <p:nvPr>
            <p:ph idx="3" type="ctrTitle"/>
          </p:nvPr>
        </p:nvSpPr>
        <p:spPr>
          <a:xfrm>
            <a:off x="320125" y="4565548"/>
            <a:ext cx="3137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125" y="63950"/>
            <a:ext cx="1460076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orient="horz" pos="40">
          <p15:clr>
            <a:srgbClr val="FA7B17"/>
          </p15:clr>
        </p15:guide>
        <p15:guide id="3" orient="horz" pos="9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1000" y="114301"/>
            <a:ext cx="838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81000" y="800100"/>
            <a:ext cx="83820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077200" y="475535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4758" y="47356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4850" y="115213"/>
            <a:ext cx="848375" cy="82635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orient="horz" pos="171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053"/>
            <a:ext cx="9106826" cy="362404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Doppelganger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74250" y="-39450"/>
            <a:ext cx="8520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MSHR occupancy and miss latency (L1D)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Prefetcher 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25" y="1139725"/>
            <a:ext cx="7454761" cy="393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-862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MSHR occupancy and miss latency (L1D)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Prefetcher OFF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51" y="1152400"/>
            <a:ext cx="7568302" cy="3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 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1288325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 between MSHR occupancy and miss latency is high in case of both prefetcher OFF and ON.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case of prefetcher OFF MSHR occupancy is decreasing, why?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Reason: In Secure system loads get hit in GM, hence lower traffic in higher level caches. So MSHR occupancy decreases in higher levels when prefetcher is OFF.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prefetcher is ON, prefetches further increases traffic at L1D and MSHR occupancy increases.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On-commit prefetching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11700" y="1288325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10% increase in MSHR occupancy for Berti | non_secure → on-access secure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Concern: </a:t>
            </a: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2% decrease</a:t>
            </a: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MSHR occupancy for Berti | non_secure → on-commit secure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Similar trend for the percentage of time MSHR is full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74250" y="-39450"/>
            <a:ext cx="8520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On-access vs On-commit(Secure)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MSHR occupancy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7450" y="-3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38" y="1138050"/>
            <a:ext cx="8752722" cy="39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74250" y="-39450"/>
            <a:ext cx="8520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On-access vs On-commit(Secure)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MSHR occupancy (Prefetches)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3" name="Google Shape;15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0" y="1197950"/>
            <a:ext cx="8552801" cy="387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74250" y="-39450"/>
            <a:ext cx="8520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On-access vs On-commit(Secure)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Prefetches issued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75" y="1173150"/>
            <a:ext cx="8003231" cy="397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225"/>
            <a:ext cx="9106826" cy="362404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Doppelganger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225"/>
            <a:ext cx="9106826" cy="36240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Doppelganger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225"/>
            <a:ext cx="9144003" cy="377277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Doppelganger predictor accuracy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" y="1162225"/>
            <a:ext cx="9106826" cy="36729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Doppelganger predictor coverage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2" type="ctrTitle"/>
          </p:nvPr>
        </p:nvSpPr>
        <p:spPr>
          <a:xfrm>
            <a:off x="311700" y="408600"/>
            <a:ext cx="8520600" cy="4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chemeClr val="dk1"/>
                </a:solidFill>
              </a:rPr>
              <a:t>CASPER @ IIT Bombay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" sz="5400"/>
            </a:br>
            <a:r>
              <a:rPr b="1" lang="en" sz="5400"/>
              <a:t>Weekly Discussion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/>
              <a:t>Week of Jan 3, 2024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rgbClr val="000000"/>
                </a:solidFill>
              </a:rPr>
              <a:t>Sumon Nath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sumon@cse.iitb.ac.in</a:t>
            </a:r>
            <a:endParaRPr sz="9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98"/>
            <a:ext cx="2407825" cy="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Secure system with prefetcher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11700" y="1288325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 MSHR occupancy increases by 10 %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 MSHR full 8.7 % of time more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Reason: The increase in APKI results in additional traffic causing an increase in L1D miss latency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Secure system without prefetcher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11700" y="1288325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L1D MSHR occupancy decreases by 16 %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Reason: Because demand misses are first served by GM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Comments from Pablo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11700" y="1288325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 cause of latency increase is increase in MSHR occupancy. </a:t>
            </a: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figures to back it up.</a:t>
            </a:r>
            <a:endParaRPr b="1"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Strangely MSHR occupancy decreases when going from unsecured to secured when there is NO prefetch. </a:t>
            </a: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proper reasoning for this.</a:t>
            </a:r>
            <a:endParaRPr b="1"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