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1" r:id="rId3"/>
    <p:sldId id="258" r:id="rId4"/>
    <p:sldId id="259" r:id="rId5"/>
    <p:sldId id="299" r:id="rId6"/>
    <p:sldId id="300" r:id="rId7"/>
    <p:sldId id="264" r:id="rId8"/>
    <p:sldId id="272" r:id="rId9"/>
    <p:sldId id="271" r:id="rId10"/>
    <p:sldId id="266" r:id="rId11"/>
    <p:sldId id="302" r:id="rId12"/>
    <p:sldId id="267" r:id="rId13"/>
    <p:sldId id="314" r:id="rId14"/>
    <p:sldId id="303" r:id="rId15"/>
    <p:sldId id="307" r:id="rId16"/>
    <p:sldId id="306" r:id="rId17"/>
    <p:sldId id="273" r:id="rId18"/>
    <p:sldId id="275" r:id="rId19"/>
    <p:sldId id="276" r:id="rId20"/>
    <p:sldId id="308" r:id="rId21"/>
    <p:sldId id="278" r:id="rId22"/>
    <p:sldId id="309" r:id="rId23"/>
    <p:sldId id="289" r:id="rId24"/>
    <p:sldId id="310" r:id="rId25"/>
    <p:sldId id="304" r:id="rId26"/>
    <p:sldId id="280" r:id="rId27"/>
    <p:sldId id="281" r:id="rId28"/>
    <p:sldId id="282" r:id="rId29"/>
    <p:sldId id="311" r:id="rId30"/>
    <p:sldId id="284" r:id="rId31"/>
    <p:sldId id="313" r:id="rId32"/>
    <p:sldId id="312" r:id="rId33"/>
    <p:sldId id="305" r:id="rId34"/>
    <p:sldId id="285" r:id="rId35"/>
    <p:sldId id="291" r:id="rId36"/>
    <p:sldId id="286" r:id="rId37"/>
    <p:sldId id="287" r:id="rId38"/>
    <p:sldId id="288" r:id="rId39"/>
    <p:sldId id="315" r:id="rId40"/>
    <p:sldId id="294" r:id="rId41"/>
    <p:sldId id="296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F0"/>
    <a:srgbClr val="41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291" autoAdjust="0"/>
  </p:normalViewPr>
  <p:slideViewPr>
    <p:cSldViewPr snapToGrid="0">
      <p:cViewPr varScale="1">
        <p:scale>
          <a:sx n="87" d="100"/>
          <a:sy n="87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SUMON\Desktop\low_dram_bw\spec2017\L1D\overal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UMON\Desktop\eliminate_late\spec\nolate_DIV16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esktop\data\late_by_cycles\6400_late_cyc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E:\bw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UMON\Desktop\coverage\6400\coverag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SUMON\Desktop\ACC_L1d_6400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7177849813221E-2"/>
          <c:y val="6.1431422656446619E-2"/>
          <c:w val="0.91225138982715948"/>
          <c:h val="0.473076166782083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'200 (2)'!$H$1</c:f>
              <c:strCache>
                <c:ptCount val="1"/>
                <c:pt idx="0">
                  <c:v>400 MT/s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'200 (2)'!$A$2:$A$47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'200 (2)'!$H$2:$H$47</c:f>
              <c:numCache>
                <c:formatCode>General</c:formatCode>
                <c:ptCount val="46"/>
                <c:pt idx="0">
                  <c:v>4.3</c:v>
                </c:pt>
                <c:pt idx="1">
                  <c:v>5.54</c:v>
                </c:pt>
                <c:pt idx="2">
                  <c:v>62.19</c:v>
                </c:pt>
                <c:pt idx="3">
                  <c:v>0.13</c:v>
                </c:pt>
                <c:pt idx="4">
                  <c:v>4.4400000000000004</c:v>
                </c:pt>
                <c:pt idx="5">
                  <c:v>4.42</c:v>
                </c:pt>
                <c:pt idx="6">
                  <c:v>0.53</c:v>
                </c:pt>
                <c:pt idx="7">
                  <c:v>7.5</c:v>
                </c:pt>
                <c:pt idx="8">
                  <c:v>6.15</c:v>
                </c:pt>
                <c:pt idx="9">
                  <c:v>0.36</c:v>
                </c:pt>
                <c:pt idx="10">
                  <c:v>19.78</c:v>
                </c:pt>
                <c:pt idx="11">
                  <c:v>7.88</c:v>
                </c:pt>
                <c:pt idx="12">
                  <c:v>24.42</c:v>
                </c:pt>
                <c:pt idx="13">
                  <c:v>17.96</c:v>
                </c:pt>
                <c:pt idx="14">
                  <c:v>4.1399999999999997</c:v>
                </c:pt>
                <c:pt idx="15">
                  <c:v>11.13</c:v>
                </c:pt>
                <c:pt idx="16">
                  <c:v>11.21</c:v>
                </c:pt>
                <c:pt idx="17">
                  <c:v>0.01</c:v>
                </c:pt>
                <c:pt idx="18">
                  <c:v>0</c:v>
                </c:pt>
                <c:pt idx="19">
                  <c:v>0</c:v>
                </c:pt>
                <c:pt idx="20">
                  <c:v>14.81</c:v>
                </c:pt>
                <c:pt idx="21">
                  <c:v>15.54</c:v>
                </c:pt>
                <c:pt idx="22">
                  <c:v>10.09</c:v>
                </c:pt>
                <c:pt idx="23">
                  <c:v>15.57</c:v>
                </c:pt>
                <c:pt idx="24">
                  <c:v>2.12</c:v>
                </c:pt>
                <c:pt idx="25">
                  <c:v>2.23</c:v>
                </c:pt>
                <c:pt idx="26">
                  <c:v>8.0299999999999994</c:v>
                </c:pt>
                <c:pt idx="27">
                  <c:v>3.56</c:v>
                </c:pt>
                <c:pt idx="28">
                  <c:v>7.65</c:v>
                </c:pt>
                <c:pt idx="29">
                  <c:v>9.43</c:v>
                </c:pt>
                <c:pt idx="30">
                  <c:v>8.82</c:v>
                </c:pt>
                <c:pt idx="31">
                  <c:v>2</c:v>
                </c:pt>
                <c:pt idx="32">
                  <c:v>3.49</c:v>
                </c:pt>
                <c:pt idx="33">
                  <c:v>2.67</c:v>
                </c:pt>
                <c:pt idx="34">
                  <c:v>24.47</c:v>
                </c:pt>
                <c:pt idx="35">
                  <c:v>1.94</c:v>
                </c:pt>
                <c:pt idx="36">
                  <c:v>24.47</c:v>
                </c:pt>
                <c:pt idx="37">
                  <c:v>10.15</c:v>
                </c:pt>
                <c:pt idx="38">
                  <c:v>7.62</c:v>
                </c:pt>
                <c:pt idx="39">
                  <c:v>14.55</c:v>
                </c:pt>
                <c:pt idx="40">
                  <c:v>17.239999999999998</c:v>
                </c:pt>
                <c:pt idx="41">
                  <c:v>2.19</c:v>
                </c:pt>
                <c:pt idx="42">
                  <c:v>0.88</c:v>
                </c:pt>
                <c:pt idx="43">
                  <c:v>13.13</c:v>
                </c:pt>
                <c:pt idx="44">
                  <c:v>0.26</c:v>
                </c:pt>
                <c:pt idx="45">
                  <c:v>9.2200000000000006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D-47D7-858C-4F5049434DA3}"/>
            </c:ext>
          </c:extLst>
        </c:ser>
        <c:ser>
          <c:idx val="1"/>
          <c:order val="1"/>
          <c:tx>
            <c:strRef>
              <c:f>'200 (2)'!$I$1</c:f>
              <c:strCache>
                <c:ptCount val="1"/>
                <c:pt idx="0">
                  <c:v>6400 MT/s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'200 (2)'!$A$2:$A$47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'200 (2)'!$I$2:$I$47</c:f>
              <c:numCache>
                <c:formatCode>General</c:formatCode>
                <c:ptCount val="46"/>
                <c:pt idx="0">
                  <c:v>1.7</c:v>
                </c:pt>
                <c:pt idx="1">
                  <c:v>0.5</c:v>
                </c:pt>
                <c:pt idx="2">
                  <c:v>0.81</c:v>
                </c:pt>
                <c:pt idx="3">
                  <c:v>0.03</c:v>
                </c:pt>
                <c:pt idx="4">
                  <c:v>0.21</c:v>
                </c:pt>
                <c:pt idx="5">
                  <c:v>0.22</c:v>
                </c:pt>
                <c:pt idx="6">
                  <c:v>0</c:v>
                </c:pt>
                <c:pt idx="7">
                  <c:v>0.33</c:v>
                </c:pt>
                <c:pt idx="8">
                  <c:v>4.8899999999999997</c:v>
                </c:pt>
                <c:pt idx="9">
                  <c:v>0.38</c:v>
                </c:pt>
                <c:pt idx="10">
                  <c:v>17.149999999999999</c:v>
                </c:pt>
                <c:pt idx="11">
                  <c:v>2.62</c:v>
                </c:pt>
                <c:pt idx="12">
                  <c:v>22.12</c:v>
                </c:pt>
                <c:pt idx="13">
                  <c:v>15.05</c:v>
                </c:pt>
                <c:pt idx="14">
                  <c:v>3.44</c:v>
                </c:pt>
                <c:pt idx="15">
                  <c:v>9.6300000000000008</c:v>
                </c:pt>
                <c:pt idx="16">
                  <c:v>9.83</c:v>
                </c:pt>
                <c:pt idx="17">
                  <c:v>0.01</c:v>
                </c:pt>
                <c:pt idx="18">
                  <c:v>0</c:v>
                </c:pt>
                <c:pt idx="19">
                  <c:v>0</c:v>
                </c:pt>
                <c:pt idx="20">
                  <c:v>7.02</c:v>
                </c:pt>
                <c:pt idx="21">
                  <c:v>8.7100000000000009</c:v>
                </c:pt>
                <c:pt idx="22">
                  <c:v>0.48</c:v>
                </c:pt>
                <c:pt idx="23">
                  <c:v>8.77</c:v>
                </c:pt>
                <c:pt idx="24">
                  <c:v>1.41</c:v>
                </c:pt>
                <c:pt idx="25">
                  <c:v>1.58</c:v>
                </c:pt>
                <c:pt idx="26">
                  <c:v>2.09</c:v>
                </c:pt>
                <c:pt idx="27">
                  <c:v>0.42</c:v>
                </c:pt>
                <c:pt idx="28">
                  <c:v>4.6399999999999997</c:v>
                </c:pt>
                <c:pt idx="29">
                  <c:v>1.37</c:v>
                </c:pt>
                <c:pt idx="30">
                  <c:v>1.05</c:v>
                </c:pt>
                <c:pt idx="31">
                  <c:v>0.42</c:v>
                </c:pt>
                <c:pt idx="32">
                  <c:v>2.04</c:v>
                </c:pt>
                <c:pt idx="33">
                  <c:v>1.49</c:v>
                </c:pt>
                <c:pt idx="34">
                  <c:v>0.63</c:v>
                </c:pt>
                <c:pt idx="35">
                  <c:v>0.02</c:v>
                </c:pt>
                <c:pt idx="36">
                  <c:v>0.63</c:v>
                </c:pt>
                <c:pt idx="37">
                  <c:v>0.82</c:v>
                </c:pt>
                <c:pt idx="38">
                  <c:v>1.53</c:v>
                </c:pt>
                <c:pt idx="39">
                  <c:v>2.0299999999999998</c:v>
                </c:pt>
                <c:pt idx="40">
                  <c:v>1.91</c:v>
                </c:pt>
                <c:pt idx="41">
                  <c:v>0.08</c:v>
                </c:pt>
                <c:pt idx="42">
                  <c:v>0.04</c:v>
                </c:pt>
                <c:pt idx="43">
                  <c:v>1.04</c:v>
                </c:pt>
                <c:pt idx="44">
                  <c:v>0.21</c:v>
                </c:pt>
                <c:pt idx="45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2D-47D7-858C-4F5049434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/>
                  <a:t>Benchmarks</a:t>
                </a:r>
              </a:p>
            </c:rich>
          </c:tx>
          <c:layout>
            <c:manualLayout>
              <c:xMode val="edge"/>
              <c:yMode val="edge"/>
              <c:x val="0.45529567725130243"/>
              <c:y val="0.92833876221498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ax val="65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 dirty="0"/>
                  <a:t>Lateness (%)</a:t>
                </a:r>
              </a:p>
            </c:rich>
          </c:tx>
          <c:layout>
            <c:manualLayout>
              <c:xMode val="edge"/>
              <c:yMode val="edge"/>
              <c:x val="8.295071921219098E-4"/>
              <c:y val="0.191120580224376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81340251984609102"/>
          <c:y val="0.15306629646056458"/>
          <c:w val="0.16085472033900569"/>
          <c:h val="9.0536664446727727E-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0"/>
        <a:lstStyle/>
        <a:p>
          <a:pPr algn="just"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329891533787141E-2"/>
          <c:y val="6.3180737895470615E-2"/>
          <c:w val="0.8882469296118749"/>
          <c:h val="0.44101956203793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nolate_DIV16!$D$1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nolate_DIV16!$A$2:$A$47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Geomean</c:v>
                </c:pt>
              </c:strCache>
            </c:strRef>
          </c:cat>
          <c:val>
            <c:numRef>
              <c:f>nolate_DIV16!$D$2:$D$47</c:f>
              <c:numCache>
                <c:formatCode>General</c:formatCode>
                <c:ptCount val="46"/>
                <c:pt idx="0">
                  <c:v>1.000039436</c:v>
                </c:pt>
                <c:pt idx="1">
                  <c:v>1.017421745</c:v>
                </c:pt>
                <c:pt idx="2">
                  <c:v>1.0497057869999999</c:v>
                </c:pt>
                <c:pt idx="3">
                  <c:v>1.0007901029999999</c:v>
                </c:pt>
                <c:pt idx="4">
                  <c:v>1.011851729</c:v>
                </c:pt>
                <c:pt idx="5">
                  <c:v>1.010920469</c:v>
                </c:pt>
                <c:pt idx="6">
                  <c:v>1.0000284690000001</c:v>
                </c:pt>
                <c:pt idx="7">
                  <c:v>1.0009244980000001</c:v>
                </c:pt>
                <c:pt idx="8">
                  <c:v>1.0024183680000001</c:v>
                </c:pt>
                <c:pt idx="9">
                  <c:v>1.000366079</c:v>
                </c:pt>
                <c:pt idx="10">
                  <c:v>1.040921118</c:v>
                </c:pt>
                <c:pt idx="11">
                  <c:v>1.0000857439999999</c:v>
                </c:pt>
                <c:pt idx="12">
                  <c:v>1.003752894</c:v>
                </c:pt>
                <c:pt idx="13">
                  <c:v>1.0084103790000001</c:v>
                </c:pt>
                <c:pt idx="14">
                  <c:v>1.001872439</c:v>
                </c:pt>
                <c:pt idx="15">
                  <c:v>0.99083083900000002</c:v>
                </c:pt>
                <c:pt idx="16">
                  <c:v>1.005769242</c:v>
                </c:pt>
                <c:pt idx="17">
                  <c:v>1.0006937</c:v>
                </c:pt>
                <c:pt idx="18">
                  <c:v>1</c:v>
                </c:pt>
                <c:pt idx="19">
                  <c:v>1</c:v>
                </c:pt>
                <c:pt idx="20">
                  <c:v>1.000056029</c:v>
                </c:pt>
                <c:pt idx="21">
                  <c:v>1.000028946</c:v>
                </c:pt>
                <c:pt idx="22">
                  <c:v>1.00001655</c:v>
                </c:pt>
                <c:pt idx="23">
                  <c:v>1.0000869569999999</c:v>
                </c:pt>
                <c:pt idx="24">
                  <c:v>1.0017807969999999</c:v>
                </c:pt>
                <c:pt idx="25">
                  <c:v>1.002157419</c:v>
                </c:pt>
                <c:pt idx="26">
                  <c:v>1.003909071</c:v>
                </c:pt>
                <c:pt idx="27">
                  <c:v>1.001614008</c:v>
                </c:pt>
                <c:pt idx="28">
                  <c:v>1.0073184829999999</c:v>
                </c:pt>
                <c:pt idx="29">
                  <c:v>1.1109817500000001</c:v>
                </c:pt>
                <c:pt idx="30">
                  <c:v>1.088816078</c:v>
                </c:pt>
                <c:pt idx="31">
                  <c:v>1.0043705979999999</c:v>
                </c:pt>
                <c:pt idx="32">
                  <c:v>1.000183061</c:v>
                </c:pt>
                <c:pt idx="33">
                  <c:v>1.001526492</c:v>
                </c:pt>
                <c:pt idx="34">
                  <c:v>1.0018492590000001</c:v>
                </c:pt>
                <c:pt idx="35">
                  <c:v>1.000272858</c:v>
                </c:pt>
                <c:pt idx="36">
                  <c:v>1.001718581</c:v>
                </c:pt>
                <c:pt idx="37">
                  <c:v>1.001072704</c:v>
                </c:pt>
                <c:pt idx="38">
                  <c:v>1.0038109099999999</c:v>
                </c:pt>
                <c:pt idx="39">
                  <c:v>1.0019141439999999</c:v>
                </c:pt>
                <c:pt idx="40">
                  <c:v>1.00347271</c:v>
                </c:pt>
                <c:pt idx="41">
                  <c:v>1.0036810460000001</c:v>
                </c:pt>
                <c:pt idx="42">
                  <c:v>1.0079623339999999</c:v>
                </c:pt>
                <c:pt idx="43">
                  <c:v>1.003583627</c:v>
                </c:pt>
                <c:pt idx="44">
                  <c:v>1.0004608930000001</c:v>
                </c:pt>
                <c:pt idx="45">
                  <c:v>1.0086477330000001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2-46FB-A878-94DA22971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b="0" i="0" u="none" strike="noStrike" baseline="0" dirty="0">
                    <a:effectLst/>
                  </a:rPr>
                  <a:t>Benchmark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4896692585323707"/>
              <c:y val="0.8766538605100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b="0" i="0" baseline="0" dirty="0">
                    <a:effectLst/>
                  </a:rPr>
                  <a:t>Normalized IPC</a:t>
                </a:r>
                <a:endParaRPr lang="en-US" sz="24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2400" dirty="0"/>
              </a:p>
            </c:rich>
          </c:tx>
          <c:layout>
            <c:manualLayout>
              <c:xMode val="edge"/>
              <c:yMode val="edge"/>
              <c:x val="1.0596610814598236E-3"/>
              <c:y val="8.347887147968939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13417895762959E-2"/>
          <c:y val="6.0128795370377297E-2"/>
          <c:w val="0.83246637139107615"/>
          <c:h val="0.46333619626231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'6400_late_cycles'!$I$1</c:f>
              <c:strCache>
                <c:ptCount val="1"/>
                <c:pt idx="0">
                  <c:v>&lt;10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'6400_late_cycles'!$I$2:$I$47</c:f>
              <c:numCache>
                <c:formatCode>General</c:formatCode>
                <c:ptCount val="46"/>
                <c:pt idx="0">
                  <c:v>2.9850746268656714</c:v>
                </c:pt>
                <c:pt idx="1">
                  <c:v>7.4381435377286005</c:v>
                </c:pt>
                <c:pt idx="2">
                  <c:v>7.7392464154718246</c:v>
                </c:pt>
                <c:pt idx="3">
                  <c:v>38.596491228070171</c:v>
                </c:pt>
                <c:pt idx="4">
                  <c:v>30.090270812437314</c:v>
                </c:pt>
                <c:pt idx="5">
                  <c:v>29.197439684884291</c:v>
                </c:pt>
                <c:pt idx="6">
                  <c:v>0</c:v>
                </c:pt>
                <c:pt idx="7">
                  <c:v>0.4451427075150563</c:v>
                </c:pt>
                <c:pt idx="8">
                  <c:v>13.124133148404994</c:v>
                </c:pt>
                <c:pt idx="9">
                  <c:v>6.5238145751564653</c:v>
                </c:pt>
                <c:pt idx="10">
                  <c:v>4.3544235870529597</c:v>
                </c:pt>
                <c:pt idx="11">
                  <c:v>4.7001187152005617</c:v>
                </c:pt>
                <c:pt idx="12">
                  <c:v>2.2485924840939262</c:v>
                </c:pt>
                <c:pt idx="13">
                  <c:v>2.2296651744978693</c:v>
                </c:pt>
                <c:pt idx="14">
                  <c:v>12.918859453512917</c:v>
                </c:pt>
                <c:pt idx="15">
                  <c:v>9.7633387789590262</c:v>
                </c:pt>
                <c:pt idx="16">
                  <c:v>38.456746327028569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5.3846439306787399</c:v>
                </c:pt>
                <c:pt idx="21">
                  <c:v>4.9263721552878179</c:v>
                </c:pt>
                <c:pt idx="22">
                  <c:v>2.3866348448687349</c:v>
                </c:pt>
                <c:pt idx="23">
                  <c:v>5.0591519340688551</c:v>
                </c:pt>
                <c:pt idx="24">
                  <c:v>3.5810446957458266</c:v>
                </c:pt>
                <c:pt idx="25">
                  <c:v>5.3121577217962761</c:v>
                </c:pt>
                <c:pt idx="26">
                  <c:v>7.3704252168394326</c:v>
                </c:pt>
                <c:pt idx="27">
                  <c:v>10.719754977029096</c:v>
                </c:pt>
                <c:pt idx="28">
                  <c:v>5.6532450679856314</c:v>
                </c:pt>
                <c:pt idx="29">
                  <c:v>17.190881546674362</c:v>
                </c:pt>
                <c:pt idx="30">
                  <c:v>17.186936774565638</c:v>
                </c:pt>
                <c:pt idx="31">
                  <c:v>26.517571884984026</c:v>
                </c:pt>
                <c:pt idx="32">
                  <c:v>23.81432896064581</c:v>
                </c:pt>
                <c:pt idx="33">
                  <c:v>5.3575534605656472</c:v>
                </c:pt>
                <c:pt idx="34">
                  <c:v>0.12360939431396785</c:v>
                </c:pt>
                <c:pt idx="35">
                  <c:v>7.3825503355704702</c:v>
                </c:pt>
                <c:pt idx="36">
                  <c:v>0.34508257333004683</c:v>
                </c:pt>
                <c:pt idx="37">
                  <c:v>4.918032786885246</c:v>
                </c:pt>
                <c:pt idx="38">
                  <c:v>4.4500346981263013</c:v>
                </c:pt>
                <c:pt idx="39">
                  <c:v>3.9030641966678319</c:v>
                </c:pt>
                <c:pt idx="40">
                  <c:v>3.8358266206367473</c:v>
                </c:pt>
                <c:pt idx="41">
                  <c:v>3.3444816053511706</c:v>
                </c:pt>
                <c:pt idx="42">
                  <c:v>18.382352941176471</c:v>
                </c:pt>
                <c:pt idx="43">
                  <c:v>5.3792148719469992</c:v>
                </c:pt>
                <c:pt idx="44">
                  <c:v>32.797029702970299</c:v>
                </c:pt>
                <c:pt idx="45">
                  <c:v>10.384130575133135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2-4FF6-9295-464FB1E5A22D}"/>
            </c:ext>
          </c:extLst>
        </c:ser>
        <c:ser>
          <c:idx val="1"/>
          <c:order val="1"/>
          <c:tx>
            <c:strRef>
              <c:f>'6400_late_cycles'!$J$1</c:f>
              <c:strCache>
                <c:ptCount val="1"/>
                <c:pt idx="0">
                  <c:v>10-20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'6400_late_cycles'!$J$2:$J$47</c:f>
              <c:numCache>
                <c:formatCode>General</c:formatCode>
                <c:ptCount val="46"/>
                <c:pt idx="0">
                  <c:v>1.4925373134328357</c:v>
                </c:pt>
                <c:pt idx="1">
                  <c:v>47.932995235899803</c:v>
                </c:pt>
                <c:pt idx="2">
                  <c:v>16.705568522840945</c:v>
                </c:pt>
                <c:pt idx="3">
                  <c:v>32.017543859649123</c:v>
                </c:pt>
                <c:pt idx="4">
                  <c:v>10.130391173520561</c:v>
                </c:pt>
                <c:pt idx="5">
                  <c:v>8.862629246676514</c:v>
                </c:pt>
                <c:pt idx="6">
                  <c:v>0</c:v>
                </c:pt>
                <c:pt idx="7">
                  <c:v>1.0473946059177797</c:v>
                </c:pt>
                <c:pt idx="8">
                  <c:v>4.4965956373723364</c:v>
                </c:pt>
                <c:pt idx="9">
                  <c:v>32.693327675824754</c:v>
                </c:pt>
                <c:pt idx="10">
                  <c:v>7.3787891940398795</c:v>
                </c:pt>
                <c:pt idx="11">
                  <c:v>7.4355844633571326</c:v>
                </c:pt>
                <c:pt idx="12">
                  <c:v>4.7273571395876521</c:v>
                </c:pt>
                <c:pt idx="13">
                  <c:v>6.5038163022124893</c:v>
                </c:pt>
                <c:pt idx="14">
                  <c:v>4.2993488538042994</c:v>
                </c:pt>
                <c:pt idx="15">
                  <c:v>5.2197259499684945</c:v>
                </c:pt>
                <c:pt idx="16">
                  <c:v>10.045511966359216</c:v>
                </c:pt>
                <c:pt idx="17">
                  <c:v>33.333333333333329</c:v>
                </c:pt>
                <c:pt idx="18">
                  <c:v>0</c:v>
                </c:pt>
                <c:pt idx="19">
                  <c:v>0</c:v>
                </c:pt>
                <c:pt idx="20">
                  <c:v>5.217649460051212</c:v>
                </c:pt>
                <c:pt idx="21">
                  <c:v>5.0548862115127182</c:v>
                </c:pt>
                <c:pt idx="22">
                  <c:v>4.6141607000795544</c:v>
                </c:pt>
                <c:pt idx="23">
                  <c:v>5.2931011564535426</c:v>
                </c:pt>
                <c:pt idx="24">
                  <c:v>5.4119547657512115</c:v>
                </c:pt>
                <c:pt idx="25">
                  <c:v>7.5966202472226572</c:v>
                </c:pt>
                <c:pt idx="26">
                  <c:v>8.7370425216839429</c:v>
                </c:pt>
                <c:pt idx="27">
                  <c:v>17.572741194486984</c:v>
                </c:pt>
                <c:pt idx="28">
                  <c:v>20.294134241062192</c:v>
                </c:pt>
                <c:pt idx="29">
                  <c:v>11.470206319434425</c:v>
                </c:pt>
                <c:pt idx="30">
                  <c:v>10.662533342945714</c:v>
                </c:pt>
                <c:pt idx="31">
                  <c:v>26.517571884984026</c:v>
                </c:pt>
                <c:pt idx="32">
                  <c:v>65.993945509586268</c:v>
                </c:pt>
                <c:pt idx="33">
                  <c:v>6.4325132214302139</c:v>
                </c:pt>
                <c:pt idx="34">
                  <c:v>0.1977750309023486</c:v>
                </c:pt>
                <c:pt idx="35">
                  <c:v>13.422818791946309</c:v>
                </c:pt>
                <c:pt idx="36">
                  <c:v>0.17254128666502341</c:v>
                </c:pt>
                <c:pt idx="37">
                  <c:v>5.3978408636545385</c:v>
                </c:pt>
                <c:pt idx="38">
                  <c:v>7.1044413601665513</c:v>
                </c:pt>
                <c:pt idx="39">
                  <c:v>4.8118373529069096</c:v>
                </c:pt>
                <c:pt idx="40">
                  <c:v>4.9098580744150366</c:v>
                </c:pt>
                <c:pt idx="41">
                  <c:v>27.759197324414714</c:v>
                </c:pt>
                <c:pt idx="42">
                  <c:v>36.764705882352942</c:v>
                </c:pt>
                <c:pt idx="43">
                  <c:v>6.5163650746563828</c:v>
                </c:pt>
                <c:pt idx="44">
                  <c:v>35.519801980198018</c:v>
                </c:pt>
                <c:pt idx="45">
                  <c:v>13.756397482684777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2-4FF6-9295-464FB1E5A22D}"/>
            </c:ext>
          </c:extLst>
        </c:ser>
        <c:ser>
          <c:idx val="2"/>
          <c:order val="2"/>
          <c:tx>
            <c:strRef>
              <c:f>'6400_late_cycles'!$K$1</c:f>
              <c:strCache>
                <c:ptCount val="1"/>
                <c:pt idx="0">
                  <c:v>25-50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'6400_late_cycles'!$K$2:$K$47</c:f>
              <c:numCache>
                <c:formatCode>General</c:formatCode>
                <c:ptCount val="46"/>
                <c:pt idx="0">
                  <c:v>17.910447761194028</c:v>
                </c:pt>
                <c:pt idx="1">
                  <c:v>27.677885354233901</c:v>
                </c:pt>
                <c:pt idx="2">
                  <c:v>25.715238412804268</c:v>
                </c:pt>
                <c:pt idx="3">
                  <c:v>8.3333333333333321</c:v>
                </c:pt>
                <c:pt idx="4">
                  <c:v>4.7141424272818453</c:v>
                </c:pt>
                <c:pt idx="5">
                  <c:v>5.3668143771541112</c:v>
                </c:pt>
                <c:pt idx="6">
                  <c:v>0</c:v>
                </c:pt>
                <c:pt idx="7">
                  <c:v>53.417124901806758</c:v>
                </c:pt>
                <c:pt idx="8">
                  <c:v>13.123345101500442</c:v>
                </c:pt>
                <c:pt idx="9">
                  <c:v>27.315158587037235</c:v>
                </c:pt>
                <c:pt idx="10">
                  <c:v>13.959690156691607</c:v>
                </c:pt>
                <c:pt idx="11">
                  <c:v>9.3885331148527769</c:v>
                </c:pt>
                <c:pt idx="12">
                  <c:v>9.4066527604313102</c:v>
                </c:pt>
                <c:pt idx="13">
                  <c:v>9.0340622416884049</c:v>
                </c:pt>
                <c:pt idx="14">
                  <c:v>11.332619748461333</c:v>
                </c:pt>
                <c:pt idx="15">
                  <c:v>10.852560044872341</c:v>
                </c:pt>
                <c:pt idx="16">
                  <c:v>20.282531826650747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3.6404794596801127</c:v>
                </c:pt>
                <c:pt idx="21">
                  <c:v>3.5421686746987953</c:v>
                </c:pt>
                <c:pt idx="22">
                  <c:v>4.5346062052505962</c:v>
                </c:pt>
                <c:pt idx="23">
                  <c:v>3.5517745580220659</c:v>
                </c:pt>
                <c:pt idx="24">
                  <c:v>3.5900197451085982</c:v>
                </c:pt>
                <c:pt idx="25">
                  <c:v>4.2246909716789238</c:v>
                </c:pt>
                <c:pt idx="26">
                  <c:v>7.8358366828855512</c:v>
                </c:pt>
                <c:pt idx="27">
                  <c:v>17.534456355283307</c:v>
                </c:pt>
                <c:pt idx="28">
                  <c:v>21.100934684896469</c:v>
                </c:pt>
                <c:pt idx="29">
                  <c:v>34.86509883133747</c:v>
                </c:pt>
                <c:pt idx="30">
                  <c:v>31.180160046139427</c:v>
                </c:pt>
                <c:pt idx="31">
                  <c:v>17.412140575079874</c:v>
                </c:pt>
                <c:pt idx="32">
                  <c:v>1.3622603430877902</c:v>
                </c:pt>
                <c:pt idx="33">
                  <c:v>7.9788457116578515</c:v>
                </c:pt>
                <c:pt idx="34">
                  <c:v>0</c:v>
                </c:pt>
                <c:pt idx="35">
                  <c:v>17.449664429530202</c:v>
                </c:pt>
                <c:pt idx="36">
                  <c:v>0.22183879714074442</c:v>
                </c:pt>
                <c:pt idx="37">
                  <c:v>12.754898040783685</c:v>
                </c:pt>
                <c:pt idx="38">
                  <c:v>8.4142956280360863</c:v>
                </c:pt>
                <c:pt idx="39">
                  <c:v>8.3614897665928787</c:v>
                </c:pt>
                <c:pt idx="40">
                  <c:v>10.740314537782893</c:v>
                </c:pt>
                <c:pt idx="41">
                  <c:v>10.367892976588628</c:v>
                </c:pt>
                <c:pt idx="42">
                  <c:v>20.22058823529412</c:v>
                </c:pt>
                <c:pt idx="43">
                  <c:v>7.6040739642044901</c:v>
                </c:pt>
                <c:pt idx="44">
                  <c:v>16.212871287128714</c:v>
                </c:pt>
                <c:pt idx="45">
                  <c:v>12.917417634711516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C2-4FF6-9295-464FB1E5A22D}"/>
            </c:ext>
          </c:extLst>
        </c:ser>
        <c:ser>
          <c:idx val="3"/>
          <c:order val="3"/>
          <c:tx>
            <c:strRef>
              <c:f>'6400_late_cycles'!$L$1</c:f>
              <c:strCache>
                <c:ptCount val="1"/>
                <c:pt idx="0">
                  <c:v>50-100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'6400_late_cycles'!$L$2:$L$47</c:f>
              <c:numCache>
                <c:formatCode>General</c:formatCode>
                <c:ptCount val="46"/>
                <c:pt idx="0">
                  <c:v>35.820895522388057</c:v>
                </c:pt>
                <c:pt idx="1">
                  <c:v>15.752266789611188</c:v>
                </c:pt>
                <c:pt idx="2">
                  <c:v>42.614204734911638</c:v>
                </c:pt>
                <c:pt idx="3">
                  <c:v>5.7017543859649118</c:v>
                </c:pt>
                <c:pt idx="4">
                  <c:v>7.6730190571715156</c:v>
                </c:pt>
                <c:pt idx="5">
                  <c:v>7.9271294928606597</c:v>
                </c:pt>
                <c:pt idx="6">
                  <c:v>0</c:v>
                </c:pt>
                <c:pt idx="7">
                  <c:v>31.317098716941612</c:v>
                </c:pt>
                <c:pt idx="8">
                  <c:v>16.59941999747825</c:v>
                </c:pt>
                <c:pt idx="9">
                  <c:v>5.5372865174498775</c:v>
                </c:pt>
                <c:pt idx="10">
                  <c:v>25.6899154368121</c:v>
                </c:pt>
                <c:pt idx="11">
                  <c:v>17.837376895681107</c:v>
                </c:pt>
                <c:pt idx="12">
                  <c:v>19.31598977303193</c:v>
                </c:pt>
                <c:pt idx="13">
                  <c:v>19.32895344218651</c:v>
                </c:pt>
                <c:pt idx="14">
                  <c:v>15.162191894865163</c:v>
                </c:pt>
                <c:pt idx="15">
                  <c:v>17.985849063405251</c:v>
                </c:pt>
                <c:pt idx="16">
                  <c:v>2.9135734103979556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5.9598471072846699</c:v>
                </c:pt>
                <c:pt idx="21">
                  <c:v>6.1204819277108431</c:v>
                </c:pt>
                <c:pt idx="22">
                  <c:v>7.3985680190930783</c:v>
                </c:pt>
                <c:pt idx="23">
                  <c:v>6.1252160042536223</c:v>
                </c:pt>
                <c:pt idx="24">
                  <c:v>7.0902889965894822</c:v>
                </c:pt>
                <c:pt idx="25">
                  <c:v>7.5575027382256295</c:v>
                </c:pt>
                <c:pt idx="26">
                  <c:v>11.897609477469855</c:v>
                </c:pt>
                <c:pt idx="27">
                  <c:v>18.300153139356816</c:v>
                </c:pt>
                <c:pt idx="28">
                  <c:v>19.876629116280821</c:v>
                </c:pt>
                <c:pt idx="29">
                  <c:v>27.117299091040252</c:v>
                </c:pt>
                <c:pt idx="30">
                  <c:v>28.902025809242303</c:v>
                </c:pt>
                <c:pt idx="31">
                  <c:v>8.3865814696485632</c:v>
                </c:pt>
                <c:pt idx="32">
                  <c:v>6.0544904137235118</c:v>
                </c:pt>
                <c:pt idx="33">
                  <c:v>12.698321453207633</c:v>
                </c:pt>
                <c:pt idx="34">
                  <c:v>7.4165636588380712E-2</c:v>
                </c:pt>
                <c:pt idx="35">
                  <c:v>16.778523489932887</c:v>
                </c:pt>
                <c:pt idx="36">
                  <c:v>0.12324377618930245</c:v>
                </c:pt>
                <c:pt idx="37">
                  <c:v>18.112754898040784</c:v>
                </c:pt>
                <c:pt idx="38">
                  <c:v>12.51734906315059</c:v>
                </c:pt>
                <c:pt idx="39">
                  <c:v>16.940463707328441</c:v>
                </c:pt>
                <c:pt idx="40">
                  <c:v>19.140774836977368</c:v>
                </c:pt>
                <c:pt idx="41">
                  <c:v>11.371237458193979</c:v>
                </c:pt>
                <c:pt idx="42">
                  <c:v>9.9264705882352935</c:v>
                </c:pt>
                <c:pt idx="43">
                  <c:v>12.933847522990211</c:v>
                </c:pt>
                <c:pt idx="44">
                  <c:v>3.4653465346534658</c:v>
                </c:pt>
                <c:pt idx="45">
                  <c:v>13.858240890632509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C2-4FF6-9295-464FB1E5A22D}"/>
            </c:ext>
          </c:extLst>
        </c:ser>
        <c:ser>
          <c:idx val="4"/>
          <c:order val="4"/>
          <c:tx>
            <c:strRef>
              <c:f>'6400_late_cycles'!$M$1</c:f>
              <c:strCache>
                <c:ptCount val="1"/>
                <c:pt idx="0">
                  <c:v>100-500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'6400_late_cycles'!$M$2:$M$47</c:f>
              <c:numCache>
                <c:formatCode>General</c:formatCode>
                <c:ptCount val="46"/>
                <c:pt idx="0">
                  <c:v>41.791044776119399</c:v>
                </c:pt>
                <c:pt idx="1">
                  <c:v>1.1987090825265101</c:v>
                </c:pt>
                <c:pt idx="2">
                  <c:v>7.2257419139713246</c:v>
                </c:pt>
                <c:pt idx="3">
                  <c:v>15.350877192982457</c:v>
                </c:pt>
                <c:pt idx="4">
                  <c:v>47.291875626880639</c:v>
                </c:pt>
                <c:pt idx="5">
                  <c:v>48.645987198424422</c:v>
                </c:pt>
                <c:pt idx="6">
                  <c:v>0</c:v>
                </c:pt>
                <c:pt idx="7">
                  <c:v>13.773239067818801</c:v>
                </c:pt>
                <c:pt idx="8">
                  <c:v>52.57376119026604</c:v>
                </c:pt>
                <c:pt idx="9">
                  <c:v>27.845550015911741</c:v>
                </c:pt>
                <c:pt idx="10">
                  <c:v>48.433309395746925</c:v>
                </c:pt>
                <c:pt idx="11">
                  <c:v>54.037152841640612</c:v>
                </c:pt>
                <c:pt idx="12">
                  <c:v>63.982468988877194</c:v>
                </c:pt>
                <c:pt idx="13">
                  <c:v>62.382317262997432</c:v>
                </c:pt>
                <c:pt idx="14">
                  <c:v>56.188862129456183</c:v>
                </c:pt>
                <c:pt idx="15">
                  <c:v>56.015589966014105</c:v>
                </c:pt>
                <c:pt idx="16">
                  <c:v>28.292407173470391</c:v>
                </c:pt>
                <c:pt idx="17">
                  <c:v>66.666666666666657</c:v>
                </c:pt>
                <c:pt idx="18">
                  <c:v>0</c:v>
                </c:pt>
                <c:pt idx="19">
                  <c:v>0</c:v>
                </c:pt>
                <c:pt idx="20">
                  <c:v>53.356588859613318</c:v>
                </c:pt>
                <c:pt idx="21">
                  <c:v>53.705488621151275</c:v>
                </c:pt>
                <c:pt idx="22">
                  <c:v>63.564041368337307</c:v>
                </c:pt>
                <c:pt idx="23">
                  <c:v>53.3005449953476</c:v>
                </c:pt>
                <c:pt idx="24">
                  <c:v>80.32669179680488</c:v>
                </c:pt>
                <c:pt idx="25">
                  <c:v>75.309028321076511</c:v>
                </c:pt>
                <c:pt idx="26">
                  <c:v>52.286862703617523</c:v>
                </c:pt>
                <c:pt idx="27">
                  <c:v>34.800918836140887</c:v>
                </c:pt>
                <c:pt idx="28">
                  <c:v>33.075056889774885</c:v>
                </c:pt>
                <c:pt idx="29">
                  <c:v>9.3565142115134901</c:v>
                </c:pt>
                <c:pt idx="30">
                  <c:v>12.068344027106914</c:v>
                </c:pt>
                <c:pt idx="31">
                  <c:v>21.166134185303516</c:v>
                </c:pt>
                <c:pt idx="32">
                  <c:v>2.7749747729566092</c:v>
                </c:pt>
                <c:pt idx="33">
                  <c:v>66.992412048746843</c:v>
                </c:pt>
                <c:pt idx="34">
                  <c:v>99.604449938195302</c:v>
                </c:pt>
                <c:pt idx="35">
                  <c:v>42.95302013422819</c:v>
                </c:pt>
                <c:pt idx="36">
                  <c:v>99.137293566674884</c:v>
                </c:pt>
                <c:pt idx="37">
                  <c:v>56.337465013994404</c:v>
                </c:pt>
                <c:pt idx="38">
                  <c:v>56.679389312977101</c:v>
                </c:pt>
                <c:pt idx="39">
                  <c:v>61.081983766359862</c:v>
                </c:pt>
                <c:pt idx="40">
                  <c:v>58.841580360567704</c:v>
                </c:pt>
                <c:pt idx="41">
                  <c:v>40.468227424749166</c:v>
                </c:pt>
                <c:pt idx="42">
                  <c:v>14.705882352941178</c:v>
                </c:pt>
                <c:pt idx="43">
                  <c:v>64.392366261247901</c:v>
                </c:pt>
                <c:pt idx="44">
                  <c:v>12.004950495049505</c:v>
                </c:pt>
                <c:pt idx="45">
                  <c:v>45.475851684624935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C2-4FF6-9295-464FB1E5A22D}"/>
            </c:ext>
          </c:extLst>
        </c:ser>
        <c:ser>
          <c:idx val="5"/>
          <c:order val="5"/>
          <c:tx>
            <c:strRef>
              <c:f>'6400_late_cycles'!$N$1</c:f>
              <c:strCache>
                <c:ptCount val="1"/>
                <c:pt idx="0">
                  <c:v>&gt;500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'6400_late_cycles'!$A$2:$A$47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'6400_late_cycles'!$N$2:$N$47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0.10030090270812438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8.2744924977934689E-2</c:v>
                </c:pt>
                <c:pt idx="9">
                  <c:v>8.4862628619921499E-2</c:v>
                </c:pt>
                <c:pt idx="10">
                  <c:v>0.18387222965652758</c:v>
                </c:pt>
                <c:pt idx="11">
                  <c:v>6.6012339692678115</c:v>
                </c:pt>
                <c:pt idx="12">
                  <c:v>0.31893885397798977</c:v>
                </c:pt>
                <c:pt idx="13">
                  <c:v>0.52118557641729202</c:v>
                </c:pt>
                <c:pt idx="14">
                  <c:v>9.8117919900098133E-2</c:v>
                </c:pt>
                <c:pt idx="15">
                  <c:v>0.1629361967807845</c:v>
                </c:pt>
                <c:pt idx="16">
                  <c:v>9.2292960931235988E-3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26.440791182691953</c:v>
                </c:pt>
                <c:pt idx="21">
                  <c:v>26.650602409638552</c:v>
                </c:pt>
                <c:pt idx="22">
                  <c:v>17.501988862370723</c:v>
                </c:pt>
                <c:pt idx="23">
                  <c:v>26.670211351854313</c:v>
                </c:pt>
                <c:pt idx="24">
                  <c:v>0</c:v>
                </c:pt>
                <c:pt idx="25">
                  <c:v>0</c:v>
                </c:pt>
                <c:pt idx="26">
                  <c:v>11.872223397503703</c:v>
                </c:pt>
                <c:pt idx="27">
                  <c:v>1.0719754977029097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0.54035410439181419</c:v>
                </c:pt>
                <c:pt idx="34">
                  <c:v>0</c:v>
                </c:pt>
                <c:pt idx="35">
                  <c:v>2.0134228187919461</c:v>
                </c:pt>
                <c:pt idx="36">
                  <c:v>0</c:v>
                </c:pt>
                <c:pt idx="37">
                  <c:v>2.4790083966413436</c:v>
                </c:pt>
                <c:pt idx="38">
                  <c:v>10.834489937543372</c:v>
                </c:pt>
                <c:pt idx="39">
                  <c:v>4.9011612101440827</c:v>
                </c:pt>
                <c:pt idx="40">
                  <c:v>2.5316455696202533</c:v>
                </c:pt>
                <c:pt idx="41">
                  <c:v>6.6889632107023411</c:v>
                </c:pt>
                <c:pt idx="42">
                  <c:v>0</c:v>
                </c:pt>
                <c:pt idx="43">
                  <c:v>3.1741323049540195</c:v>
                </c:pt>
                <c:pt idx="44">
                  <c:v>0</c:v>
                </c:pt>
                <c:pt idx="45">
                  <c:v>3.6079617322131181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C2-4FF6-9295-464FB1E5A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ysClr val="windowText" lastClr="000000"/>
                    </a:solidFill>
                  </a:rPr>
                  <a:t>Benchmark</a:t>
                </a:r>
              </a:p>
            </c:rich>
          </c:tx>
          <c:layout>
            <c:manualLayout>
              <c:xMode val="edge"/>
              <c:yMode val="edge"/>
              <c:x val="0.45942492330577539"/>
              <c:y val="0.9134737721764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Lateness</a:t>
                </a:r>
              </a:p>
            </c:rich>
          </c:tx>
          <c:layout>
            <c:manualLayout>
              <c:xMode val="edge"/>
              <c:yMode val="edge"/>
              <c:x val="0"/>
              <c:y val="0.16090873298277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90815419947506559"/>
          <c:y val="0.12601848008012756"/>
          <c:w val="8.1392716535433077E-2"/>
          <c:h val="0.39752846637409561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bw!$C$1</c:f>
              <c:strCache>
                <c:ptCount val="1"/>
                <c:pt idx="0">
                  <c:v>Normalized IPC</c:v>
                </c:pt>
              </c:strCache>
            </c:strRef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 cap="flat" cmpd="sng" algn="ctr">
                <a:solidFill>
                  <a:srgbClr val="C00000"/>
                </a:solidFill>
                <a:round/>
              </a:ln>
              <a:effectLst/>
            </c:spPr>
          </c:marker>
          <c:dLbls>
            <c:dLbl>
              <c:idx val="4"/>
              <c:layout>
                <c:manualLayout>
                  <c:x val="-4.3870393489426141E-3"/>
                  <c:y val="3.88188886588555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ED-4EEB-8BB3-E1723345E1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bw!$A$2:$A$6</c:f>
              <c:strCache>
                <c:ptCount val="5"/>
                <c:pt idx="0">
                  <c:v>6400 MT/s</c:v>
                </c:pt>
                <c:pt idx="1">
                  <c:v>1600 MT/s</c:v>
                </c:pt>
                <c:pt idx="2">
                  <c:v>800 MT/s</c:v>
                </c:pt>
                <c:pt idx="3">
                  <c:v>400 MT/s</c:v>
                </c:pt>
                <c:pt idx="4">
                  <c:v>200 MT/s</c:v>
                </c:pt>
              </c:strCache>
            </c:strRef>
          </c:cat>
          <c:val>
            <c:numRef>
              <c:f>bw!$C$2:$C$6</c:f>
              <c:numCache>
                <c:formatCode>General</c:formatCode>
                <c:ptCount val="5"/>
                <c:pt idx="0">
                  <c:v>1.35</c:v>
                </c:pt>
                <c:pt idx="1">
                  <c:v>1.33</c:v>
                </c:pt>
                <c:pt idx="2">
                  <c:v>1.23</c:v>
                </c:pt>
                <c:pt idx="3">
                  <c:v>1.1000000000000001</c:v>
                </c:pt>
                <c:pt idx="4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ED-4EEB-8BB3-E1723345E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84285624"/>
        <c:axId val="284290216"/>
      </c:lineChart>
      <c:catAx>
        <c:axId val="284285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Dram</a:t>
                </a:r>
                <a:r>
                  <a:rPr lang="en-US" sz="2400" baseline="0"/>
                  <a:t> Bandwidth</a:t>
                </a:r>
                <a:endParaRPr lang="en-US" sz="2400"/>
              </a:p>
            </c:rich>
          </c:tx>
          <c:layout>
            <c:manualLayout>
              <c:xMode val="edge"/>
              <c:yMode val="edge"/>
              <c:x val="0.41455150702406135"/>
              <c:y val="0.89231188230071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290216"/>
        <c:crosses val="autoZero"/>
        <c:auto val="1"/>
        <c:lblAlgn val="ctr"/>
        <c:lblOffset val="100"/>
        <c:noMultiLvlLbl val="0"/>
      </c:catAx>
      <c:valAx>
        <c:axId val="284290216"/>
        <c:scaling>
          <c:orientation val="minMax"/>
          <c:max val="1.45"/>
          <c:min val="0.9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Normalized ipc</a:t>
                </a:r>
              </a:p>
            </c:rich>
          </c:tx>
          <c:layout>
            <c:manualLayout>
              <c:xMode val="edge"/>
              <c:yMode val="edge"/>
              <c:x val="1.4887985141198185E-2"/>
              <c:y val="0.14110297137783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2856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972481040606591E-2"/>
          <c:y val="0.1001952075525598"/>
          <c:w val="0.89146623889740917"/>
          <c:h val="0.45365461624673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IPCP!$G$1</c:f>
              <c:strCache>
                <c:ptCount val="1"/>
                <c:pt idx="0">
                  <c:v>6400 MT/s</c:v>
                </c:pt>
              </c:strCache>
            </c:strRef>
          </c:tx>
          <c:spPr>
            <a:solidFill>
              <a:srgbClr val="70AD47">
                <a:lumMod val="40000"/>
                <a:lumOff val="6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IPCP!$G$2:$G$47</c:f>
              <c:numCache>
                <c:formatCode>General</c:formatCode>
                <c:ptCount val="46"/>
                <c:pt idx="0">
                  <c:v>23.7</c:v>
                </c:pt>
                <c:pt idx="1">
                  <c:v>91.16</c:v>
                </c:pt>
                <c:pt idx="2">
                  <c:v>96.12</c:v>
                </c:pt>
                <c:pt idx="3">
                  <c:v>95.19</c:v>
                </c:pt>
                <c:pt idx="4">
                  <c:v>94.88</c:v>
                </c:pt>
                <c:pt idx="5">
                  <c:v>94.91</c:v>
                </c:pt>
                <c:pt idx="6">
                  <c:v>92.75</c:v>
                </c:pt>
                <c:pt idx="7">
                  <c:v>98.02</c:v>
                </c:pt>
                <c:pt idx="8">
                  <c:v>20.23</c:v>
                </c:pt>
                <c:pt idx="9">
                  <c:v>-8.1199999999999992</c:v>
                </c:pt>
                <c:pt idx="10">
                  <c:v>53.92</c:v>
                </c:pt>
                <c:pt idx="11">
                  <c:v>48.15</c:v>
                </c:pt>
                <c:pt idx="12">
                  <c:v>26.63</c:v>
                </c:pt>
                <c:pt idx="13">
                  <c:v>29.82</c:v>
                </c:pt>
                <c:pt idx="14">
                  <c:v>18.100000000000001</c:v>
                </c:pt>
                <c:pt idx="15">
                  <c:v>20.73</c:v>
                </c:pt>
                <c:pt idx="16">
                  <c:v>3.72</c:v>
                </c:pt>
                <c:pt idx="17">
                  <c:v>-0.05</c:v>
                </c:pt>
                <c:pt idx="18">
                  <c:v>-0.25</c:v>
                </c:pt>
                <c:pt idx="19">
                  <c:v>-0.19</c:v>
                </c:pt>
                <c:pt idx="20">
                  <c:v>70.31</c:v>
                </c:pt>
                <c:pt idx="21">
                  <c:v>66.28</c:v>
                </c:pt>
                <c:pt idx="22">
                  <c:v>96.07</c:v>
                </c:pt>
                <c:pt idx="23">
                  <c:v>66.25</c:v>
                </c:pt>
                <c:pt idx="24">
                  <c:v>2.63</c:v>
                </c:pt>
                <c:pt idx="25">
                  <c:v>4.43</c:v>
                </c:pt>
                <c:pt idx="26">
                  <c:v>87.27</c:v>
                </c:pt>
                <c:pt idx="27">
                  <c:v>83.72</c:v>
                </c:pt>
                <c:pt idx="28">
                  <c:v>13.95</c:v>
                </c:pt>
                <c:pt idx="29">
                  <c:v>94.93</c:v>
                </c:pt>
                <c:pt idx="30">
                  <c:v>95.21</c:v>
                </c:pt>
                <c:pt idx="31">
                  <c:v>84.5</c:v>
                </c:pt>
                <c:pt idx="32">
                  <c:v>37.51</c:v>
                </c:pt>
                <c:pt idx="33">
                  <c:v>70.930000000000007</c:v>
                </c:pt>
                <c:pt idx="34">
                  <c:v>96.8</c:v>
                </c:pt>
                <c:pt idx="35">
                  <c:v>98.16</c:v>
                </c:pt>
                <c:pt idx="36">
                  <c:v>96.79</c:v>
                </c:pt>
                <c:pt idx="37">
                  <c:v>95.79</c:v>
                </c:pt>
                <c:pt idx="38">
                  <c:v>95.15</c:v>
                </c:pt>
                <c:pt idx="39">
                  <c:v>92.72</c:v>
                </c:pt>
                <c:pt idx="40">
                  <c:v>94.04</c:v>
                </c:pt>
                <c:pt idx="41">
                  <c:v>96.29</c:v>
                </c:pt>
                <c:pt idx="42">
                  <c:v>90.39</c:v>
                </c:pt>
                <c:pt idx="43">
                  <c:v>95.55</c:v>
                </c:pt>
                <c:pt idx="44">
                  <c:v>0.46</c:v>
                </c:pt>
                <c:pt idx="45">
                  <c:v>60.567777777777785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1-4611-BB08-5914C3C4DBAF}"/>
            </c:ext>
          </c:extLst>
        </c:ser>
        <c:ser>
          <c:idx val="1"/>
          <c:order val="1"/>
          <c:tx>
            <c:strRef>
              <c:f>IPCP!$H$1</c:f>
              <c:strCache>
                <c:ptCount val="1"/>
                <c:pt idx="0">
                  <c:v>400 MT/s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IPCP!$H$2:$H$47</c:f>
              <c:numCache>
                <c:formatCode>General</c:formatCode>
                <c:ptCount val="46"/>
                <c:pt idx="0">
                  <c:v>21.2</c:v>
                </c:pt>
                <c:pt idx="1">
                  <c:v>85.71</c:v>
                </c:pt>
                <c:pt idx="2">
                  <c:v>30.9</c:v>
                </c:pt>
                <c:pt idx="3">
                  <c:v>95.09</c:v>
                </c:pt>
                <c:pt idx="4">
                  <c:v>90.88</c:v>
                </c:pt>
                <c:pt idx="5">
                  <c:v>90.93</c:v>
                </c:pt>
                <c:pt idx="6">
                  <c:v>91.23</c:v>
                </c:pt>
                <c:pt idx="7">
                  <c:v>90.97</c:v>
                </c:pt>
                <c:pt idx="8">
                  <c:v>18.86</c:v>
                </c:pt>
                <c:pt idx="9">
                  <c:v>-8.4</c:v>
                </c:pt>
                <c:pt idx="10">
                  <c:v>43.42</c:v>
                </c:pt>
                <c:pt idx="11">
                  <c:v>42.95</c:v>
                </c:pt>
                <c:pt idx="12">
                  <c:v>24.04</c:v>
                </c:pt>
                <c:pt idx="13">
                  <c:v>26.54</c:v>
                </c:pt>
                <c:pt idx="14">
                  <c:v>17.309999999999999</c:v>
                </c:pt>
                <c:pt idx="15">
                  <c:v>19.329999999999998</c:v>
                </c:pt>
                <c:pt idx="16">
                  <c:v>2.31</c:v>
                </c:pt>
                <c:pt idx="17">
                  <c:v>0.01</c:v>
                </c:pt>
                <c:pt idx="18">
                  <c:v>-0.24</c:v>
                </c:pt>
                <c:pt idx="19">
                  <c:v>-0.19</c:v>
                </c:pt>
                <c:pt idx="20">
                  <c:v>64.02</c:v>
                </c:pt>
                <c:pt idx="21">
                  <c:v>61.87</c:v>
                </c:pt>
                <c:pt idx="22">
                  <c:v>78.349999999999994</c:v>
                </c:pt>
                <c:pt idx="23">
                  <c:v>61.64</c:v>
                </c:pt>
                <c:pt idx="24">
                  <c:v>1.95</c:v>
                </c:pt>
                <c:pt idx="25">
                  <c:v>3.81</c:v>
                </c:pt>
                <c:pt idx="26">
                  <c:v>79.48</c:v>
                </c:pt>
                <c:pt idx="27">
                  <c:v>78.400000000000006</c:v>
                </c:pt>
                <c:pt idx="28">
                  <c:v>11.93</c:v>
                </c:pt>
                <c:pt idx="29">
                  <c:v>86.39</c:v>
                </c:pt>
                <c:pt idx="30">
                  <c:v>87.04</c:v>
                </c:pt>
                <c:pt idx="31">
                  <c:v>82.57</c:v>
                </c:pt>
                <c:pt idx="32">
                  <c:v>36.130000000000003</c:v>
                </c:pt>
                <c:pt idx="33">
                  <c:v>69.37</c:v>
                </c:pt>
                <c:pt idx="34">
                  <c:v>73.42</c:v>
                </c:pt>
                <c:pt idx="35">
                  <c:v>95.92</c:v>
                </c:pt>
                <c:pt idx="36">
                  <c:v>73.430000000000007</c:v>
                </c:pt>
                <c:pt idx="37">
                  <c:v>78.349999999999994</c:v>
                </c:pt>
                <c:pt idx="38">
                  <c:v>86.95</c:v>
                </c:pt>
                <c:pt idx="39">
                  <c:v>74.98</c:v>
                </c:pt>
                <c:pt idx="40">
                  <c:v>77.97</c:v>
                </c:pt>
                <c:pt idx="41">
                  <c:v>89.27</c:v>
                </c:pt>
                <c:pt idx="42">
                  <c:v>89.43</c:v>
                </c:pt>
                <c:pt idx="43">
                  <c:v>80.599999999999994</c:v>
                </c:pt>
                <c:pt idx="44">
                  <c:v>0.4</c:v>
                </c:pt>
                <c:pt idx="45">
                  <c:v>53.478222222222222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71-4611-BB08-5914C3C4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7368081254848798"/>
              <c:y val="0.945958437096642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ax val="10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/>
                  <a:t>Coverage (%)</a:t>
                </a:r>
              </a:p>
            </c:rich>
          </c:tx>
          <c:layout>
            <c:manualLayout>
              <c:xMode val="edge"/>
              <c:yMode val="edge"/>
              <c:x val="5.8546336349574808E-4"/>
              <c:y val="0.172991966883632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85336609632646E-2"/>
          <c:y val="0.1001952075525598"/>
          <c:w val="0.90482279791350984"/>
          <c:h val="0.42862923737647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ACC_L1d_6400!$B$1</c:f>
              <c:strCache>
                <c:ptCount val="1"/>
                <c:pt idx="0">
                  <c:v>6400 MT/s</c:v>
                </c:pt>
              </c:strCache>
            </c:strRef>
          </c:tx>
          <c:spPr>
            <a:solidFill>
              <a:srgbClr val="70AD47">
                <a:lumMod val="40000"/>
                <a:lumOff val="6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ACC_L1d_6400!$A$2:$A$47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ACC_L1d_6400!$B$2:$B$47</c:f>
              <c:numCache>
                <c:formatCode>General</c:formatCode>
                <c:ptCount val="46"/>
                <c:pt idx="0">
                  <c:v>32.417999999999999</c:v>
                </c:pt>
                <c:pt idx="1">
                  <c:v>82.333500000000001</c:v>
                </c:pt>
                <c:pt idx="2">
                  <c:v>90.907700000000006</c:v>
                </c:pt>
                <c:pt idx="3">
                  <c:v>86.219899999999996</c:v>
                </c:pt>
                <c:pt idx="4">
                  <c:v>94.663300000000007</c:v>
                </c:pt>
                <c:pt idx="5">
                  <c:v>94.490600000000001</c:v>
                </c:pt>
                <c:pt idx="6">
                  <c:v>97.982500000000002</c:v>
                </c:pt>
                <c:pt idx="7">
                  <c:v>99.6631</c:v>
                </c:pt>
                <c:pt idx="8">
                  <c:v>25.3508</c:v>
                </c:pt>
                <c:pt idx="9">
                  <c:v>3.8190200000000001</c:v>
                </c:pt>
                <c:pt idx="10">
                  <c:v>39.309800000000003</c:v>
                </c:pt>
                <c:pt idx="11">
                  <c:v>49.118899999999996</c:v>
                </c:pt>
                <c:pt idx="12">
                  <c:v>27.051100000000002</c:v>
                </c:pt>
                <c:pt idx="13">
                  <c:v>28.4558</c:v>
                </c:pt>
                <c:pt idx="14">
                  <c:v>25.825900000000001</c:v>
                </c:pt>
                <c:pt idx="15">
                  <c:v>22.831499999999998</c:v>
                </c:pt>
                <c:pt idx="16">
                  <c:v>13.5291</c:v>
                </c:pt>
                <c:pt idx="17">
                  <c:v>8.8068500000000007</c:v>
                </c:pt>
                <c:pt idx="18">
                  <c:v>19.372199999999999</c:v>
                </c:pt>
                <c:pt idx="19">
                  <c:v>24.133600000000001</c:v>
                </c:pt>
                <c:pt idx="20">
                  <c:v>92.930300000000003</c:v>
                </c:pt>
                <c:pt idx="21">
                  <c:v>91.241900000000001</c:v>
                </c:pt>
                <c:pt idx="22">
                  <c:v>99.52</c:v>
                </c:pt>
                <c:pt idx="23">
                  <c:v>91.171400000000006</c:v>
                </c:pt>
                <c:pt idx="24">
                  <c:v>13.6991</c:v>
                </c:pt>
                <c:pt idx="25">
                  <c:v>13.863099999999999</c:v>
                </c:pt>
                <c:pt idx="26">
                  <c:v>78.097399999999993</c:v>
                </c:pt>
                <c:pt idx="27">
                  <c:v>66.4191</c:v>
                </c:pt>
                <c:pt idx="28">
                  <c:v>17.958500000000001</c:v>
                </c:pt>
                <c:pt idx="29">
                  <c:v>88.569000000000003</c:v>
                </c:pt>
                <c:pt idx="30">
                  <c:v>90.748699999999999</c:v>
                </c:pt>
                <c:pt idx="31">
                  <c:v>73.8643</c:v>
                </c:pt>
                <c:pt idx="32">
                  <c:v>58.323599999999999</c:v>
                </c:pt>
                <c:pt idx="33">
                  <c:v>58.436999999999998</c:v>
                </c:pt>
                <c:pt idx="34">
                  <c:v>98.819000000000003</c:v>
                </c:pt>
                <c:pt idx="35">
                  <c:v>93.091700000000003</c:v>
                </c:pt>
                <c:pt idx="36">
                  <c:v>98.8797</c:v>
                </c:pt>
                <c:pt idx="37">
                  <c:v>93.247</c:v>
                </c:pt>
                <c:pt idx="38">
                  <c:v>93.718400000000003</c:v>
                </c:pt>
                <c:pt idx="39">
                  <c:v>90.167100000000005</c:v>
                </c:pt>
                <c:pt idx="40">
                  <c:v>91.597499999999997</c:v>
                </c:pt>
                <c:pt idx="41">
                  <c:v>95.989000000000004</c:v>
                </c:pt>
                <c:pt idx="42">
                  <c:v>90.012500000000003</c:v>
                </c:pt>
                <c:pt idx="43">
                  <c:v>93.042900000000003</c:v>
                </c:pt>
                <c:pt idx="44">
                  <c:v>11.9169</c:v>
                </c:pt>
                <c:pt idx="45">
                  <c:v>63.369072666666668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C-4687-B3B9-BD2B44B422FF}"/>
            </c:ext>
          </c:extLst>
        </c:ser>
        <c:ser>
          <c:idx val="1"/>
          <c:order val="1"/>
          <c:tx>
            <c:strRef>
              <c:f>ACC_L1d_6400!$C$1</c:f>
              <c:strCache>
                <c:ptCount val="1"/>
                <c:pt idx="0">
                  <c:v>400 MT/s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ACC_L1d_6400!$A$2:$A$47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Average</c:v>
                </c:pt>
              </c:strCache>
            </c:strRef>
          </c:cat>
          <c:val>
            <c:numRef>
              <c:f>ACC_L1d_6400!$C$2:$C$47</c:f>
              <c:numCache>
                <c:formatCode>General</c:formatCode>
                <c:ptCount val="46"/>
                <c:pt idx="0">
                  <c:v>29.788900000000002</c:v>
                </c:pt>
                <c:pt idx="1">
                  <c:v>77.344300000000004</c:v>
                </c:pt>
                <c:pt idx="2">
                  <c:v>29.5822</c:v>
                </c:pt>
                <c:pt idx="3">
                  <c:v>86.180800000000005</c:v>
                </c:pt>
                <c:pt idx="4">
                  <c:v>25.739699999999999</c:v>
                </c:pt>
                <c:pt idx="5">
                  <c:v>25.3</c:v>
                </c:pt>
                <c:pt idx="6">
                  <c:v>94.401399999999995</c:v>
                </c:pt>
                <c:pt idx="7">
                  <c:v>92.499700000000004</c:v>
                </c:pt>
                <c:pt idx="8">
                  <c:v>24.085599999999999</c:v>
                </c:pt>
                <c:pt idx="9">
                  <c:v>3.5598900000000002</c:v>
                </c:pt>
                <c:pt idx="10">
                  <c:v>34.677700000000002</c:v>
                </c:pt>
                <c:pt idx="11">
                  <c:v>43.933999999999997</c:v>
                </c:pt>
                <c:pt idx="12">
                  <c:v>24.607199999999999</c:v>
                </c:pt>
                <c:pt idx="13">
                  <c:v>25.521999999999998</c:v>
                </c:pt>
                <c:pt idx="14">
                  <c:v>25.1191</c:v>
                </c:pt>
                <c:pt idx="15">
                  <c:v>21.360800000000001</c:v>
                </c:pt>
                <c:pt idx="16">
                  <c:v>12.151899999999999</c:v>
                </c:pt>
                <c:pt idx="17">
                  <c:v>1.0210600000000001</c:v>
                </c:pt>
                <c:pt idx="18">
                  <c:v>19.865100000000002</c:v>
                </c:pt>
                <c:pt idx="19">
                  <c:v>24.1767</c:v>
                </c:pt>
                <c:pt idx="20">
                  <c:v>85.167500000000004</c:v>
                </c:pt>
                <c:pt idx="21">
                  <c:v>84.429100000000005</c:v>
                </c:pt>
                <c:pt idx="22">
                  <c:v>89.911600000000007</c:v>
                </c:pt>
                <c:pt idx="23">
                  <c:v>84.388499999999993</c:v>
                </c:pt>
                <c:pt idx="24">
                  <c:v>12.9901</c:v>
                </c:pt>
                <c:pt idx="25">
                  <c:v>13.2202</c:v>
                </c:pt>
                <c:pt idx="26">
                  <c:v>52.180300000000003</c:v>
                </c:pt>
                <c:pt idx="27">
                  <c:v>60.123899999999999</c:v>
                </c:pt>
                <c:pt idx="28">
                  <c:v>15.417199999999999</c:v>
                </c:pt>
                <c:pt idx="29">
                  <c:v>81.329300000000003</c:v>
                </c:pt>
                <c:pt idx="30">
                  <c:v>82.9773</c:v>
                </c:pt>
                <c:pt idx="31">
                  <c:v>62.610100000000003</c:v>
                </c:pt>
                <c:pt idx="32">
                  <c:v>56.805300000000003</c:v>
                </c:pt>
                <c:pt idx="33">
                  <c:v>57.3887</c:v>
                </c:pt>
                <c:pt idx="34">
                  <c:v>74.997299999999996</c:v>
                </c:pt>
                <c:pt idx="35">
                  <c:v>19.385300000000001</c:v>
                </c:pt>
                <c:pt idx="36">
                  <c:v>75.056200000000004</c:v>
                </c:pt>
                <c:pt idx="37">
                  <c:v>40.511899999999997</c:v>
                </c:pt>
                <c:pt idx="38">
                  <c:v>47.293599999999998</c:v>
                </c:pt>
                <c:pt idx="39">
                  <c:v>57.522599999999997</c:v>
                </c:pt>
                <c:pt idx="40">
                  <c:v>76.102599999999995</c:v>
                </c:pt>
                <c:pt idx="41">
                  <c:v>81.6678</c:v>
                </c:pt>
                <c:pt idx="42">
                  <c:v>88.745699999999999</c:v>
                </c:pt>
                <c:pt idx="43">
                  <c:v>60.7102</c:v>
                </c:pt>
                <c:pt idx="44">
                  <c:v>11.8591</c:v>
                </c:pt>
                <c:pt idx="45">
                  <c:v>48.749098888888895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C-4687-B3B9-BD2B44B42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606912"/>
        <c:axId val="172602648"/>
      </c:barChart>
      <c:catAx>
        <c:axId val="17260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5339505317140777"/>
              <c:y val="0.94333903181420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602648"/>
        <c:crosses val="autoZero"/>
        <c:auto val="1"/>
        <c:lblAlgn val="ctr"/>
        <c:lblOffset val="100"/>
        <c:noMultiLvlLbl val="0"/>
      </c:catAx>
      <c:valAx>
        <c:axId val="1726026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/>
                  <a:t>Accuracy</a:t>
                </a:r>
                <a:r>
                  <a:rPr lang="en-US" sz="1800" baseline="0"/>
                  <a:t> (%)</a:t>
                </a:r>
                <a:endParaRPr lang="en-US" sz="1800"/>
              </a:p>
            </c:rich>
          </c:tx>
          <c:layout>
            <c:manualLayout>
              <c:xMode val="edge"/>
              <c:yMode val="edge"/>
              <c:x val="2.5454184920146766E-3"/>
              <c:y val="0.165574990618354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6912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9880606905085159"/>
          <c:y val="2.1655771284362017E-2"/>
          <c:w val="0.24975018484652978"/>
          <c:h val="6.8580161523065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0.81347</cdr:x>
      <cdr:y>0.08769</cdr:y>
    </cdr:from>
    <cdr:to>
      <cdr:x>0.97481</cdr:x>
      <cdr:y>0.15115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C9A250-D91E-42D7-80C6-03FC4253E6B0}"/>
            </a:ext>
          </a:extLst>
        </cdr:cNvPr>
        <cdr:cNvSpPr txBox="1"/>
      </cdr:nvSpPr>
      <cdr:spPr>
        <a:xfrm xmlns:a="http://schemas.openxmlformats.org/drawingml/2006/main">
          <a:off x="9748773" y="504574"/>
          <a:ext cx="1933529" cy="365125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DRAM bandwidth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0.17603</cdr:x>
      <cdr:y>0.64611</cdr:y>
    </cdr:from>
    <cdr:to>
      <cdr:x>0.97911</cdr:x>
      <cdr:y>0.64611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FDC14A2-7B7F-40D9-97BC-9B9C5242B106}"/>
            </a:ext>
          </a:extLst>
        </cdr:cNvPr>
        <cdr:cNvCxnSpPr/>
      </cdr:nvCxnSpPr>
      <cdr:spPr>
        <a:xfrm xmlns:a="http://schemas.openxmlformats.org/drawingml/2006/main">
          <a:off x="1254641" y="2918004"/>
          <a:ext cx="5723862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0.28707</cdr:x>
      <cdr:y>0.01785</cdr:y>
    </cdr:from>
    <cdr:to>
      <cdr:x>0.41983</cdr:x>
      <cdr:y>0.08198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DD9083E-B40C-4B8E-A129-63D373F5A7DB}"/>
            </a:ext>
          </a:extLst>
        </cdr:cNvPr>
        <cdr:cNvSpPr txBox="1"/>
      </cdr:nvSpPr>
      <cdr:spPr>
        <a:xfrm xmlns:a="http://schemas.openxmlformats.org/drawingml/2006/main">
          <a:off x="2565987" y="85622"/>
          <a:ext cx="1186598" cy="307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DRAM BW: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94E0-D46A-46AC-8BE4-7154BC555CB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C441-0AFC-41A3-BE55-09D11462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FBC0-A386-4DEE-9E76-80846E52D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A5B6-8C83-481F-80B9-3DD974425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AEED-F877-409B-8236-2CC0BE2C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FAA0-EB28-4942-AED3-390E54162204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DBF9-FE28-48FE-BF8D-66485982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7A27-A22D-4563-B724-3B82B45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74BF9E-42EA-4CA6-944E-29CDC25D6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EC84-B6E9-4ECD-936B-A65FD96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3102-FCE3-4ACE-80EA-E556DC7A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4381-E419-438B-AA89-09A0182E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5081-3409-41E6-887A-62C92A4CB1FF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C655-D5AD-41E9-9084-3449BE47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045D-5101-4701-BEE9-0A529F48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9E55E-E122-48C2-911C-FDDEB8D49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B972A-4DE3-4EB4-8B6E-BCD4EC394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25CF-6B13-43A3-8D8A-91B1E1E1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F28-FE53-487E-B52D-5D4C7839786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7E10-8D15-4F21-9E1A-5D7CCC78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866D-7FDC-4AEC-B9E4-266EAAC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5947-5713-46A0-8A60-54A6717F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677F-6590-42B2-999A-C3932F62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3365-56D8-4F8F-BA54-CA2B3BA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E387-6904-4411-B267-73F4FCD305C1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68CE-679E-4588-9267-0E44B9D0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BDC08-48BB-4470-9110-1F70C41B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73EA-0EF4-4B13-8D9A-F474759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7F2F-2319-4ACA-8934-C8D39287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24DB-A85B-41FF-BBB6-476CAC3F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A4D-30EA-4131-8616-C7E96BDCABC2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1004-8626-4E5A-AE9E-E4488517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6AA9-706E-44AF-80F2-F632261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492-C65D-4256-A301-0E597B60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F0B2-F65A-4DD5-A48E-D2590BB7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8D836-0F62-40F8-9EE7-D909CB627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FC89-792F-424C-BBE5-DDAC0705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D0FD-AC1F-404E-96AB-AD3AEEA395C7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887A-39BB-4058-BAFC-24500798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138E-6BB8-4D99-B378-A6AF26E1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785B-F707-4D84-B447-B052E112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03C7-CC96-4545-BE2E-56EF7433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14D0E-2055-49B6-ABAF-4C629387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A48CB-C86C-4D79-984B-08BCFF565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00893-289E-4085-A0B2-E0DE93F6A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BA1D-2DD5-4E1F-8418-EC6B010F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F3D-ED90-4099-9397-2802F7B7554F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F009-040C-4A57-84A9-74E1E63D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261E9-8767-4B34-96E0-71B2249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D60A-7C51-4FFE-B0ED-5C9BD5AC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0E8C-7D54-4C8A-8EC2-75945F29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FF0-7D79-4FB9-A24B-CDA7942C0245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A5430-601D-423E-B949-D9F291B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32FC7-765E-4405-92D9-904284CC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01A1B-E372-44FA-990E-E185FFDB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022-CA4F-490E-A4D7-07CFF71A1001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417AF-2594-4ADE-B2D4-B64BB7FB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C3B3-137E-4ECD-B408-20F886C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8FAF-A364-4372-986C-AC52A38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9C6E-52EE-47FD-B07C-AC28822D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BBD6-E283-468A-AB3C-41819573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2E64-0CF8-4E4A-A9DA-160A25F2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A071-BFC0-4D7C-826E-B0536A1FC896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662BD-D7A4-4200-95FC-DEC2DC1D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B4B0-BA0B-46AB-BFFF-A3D4C2D0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EA9E-1E4E-4706-8DE8-A75606D2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F2FC9-A614-4C74-8F8B-46B0C3CF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6A622-7821-48A1-A6D2-9A51D7CA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41B-214F-4150-A156-781B073C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8CC0-8C16-49AD-8999-6FE91F4D8E0C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7F5D-8FE2-4F12-B56B-299F019B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1463-C118-4341-B3FB-BC439AC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A073-C6B8-4A5D-962C-C076877E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D444-0233-4ABE-B4C9-236648AC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7F0D-E3AB-4188-82C9-72222720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FD30-BC7D-4A0C-9961-2AAB559E8ADA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F59B-5FF4-40AF-87A8-353000415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3DE5-12FA-42DB-BAAA-E9F6ED53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BF9E-42EA-4CA6-944E-29CDC25D6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mpSim/ChampSi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64FB-3959-4C43-B219-2E4394BB8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758" y="2054742"/>
            <a:ext cx="9824484" cy="1780953"/>
          </a:xfrm>
        </p:spPr>
        <p:txBody>
          <a:bodyPr>
            <a:normAutofit/>
          </a:bodyPr>
          <a:lstStyle/>
          <a:p>
            <a:r>
              <a:rPr lang="en-US" dirty="0"/>
              <a:t>Quantifying Hardware Prefetching metrics of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BBC7-F14D-4228-B56A-44621732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6429"/>
            <a:ext cx="9144000" cy="640352"/>
          </a:xfrm>
        </p:spPr>
        <p:txBody>
          <a:bodyPr>
            <a:normAutofit/>
          </a:bodyPr>
          <a:lstStyle/>
          <a:p>
            <a:r>
              <a:rPr lang="en-US" sz="3200" dirty="0"/>
              <a:t>MS R&amp;D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23CE3-3C0D-4BB2-8152-17A6B19A4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360" b="80620"/>
          <a:stretch/>
        </p:blipFill>
        <p:spPr>
          <a:xfrm>
            <a:off x="0" y="0"/>
            <a:ext cx="1297172" cy="1329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F1F5F-905C-4758-AC7E-3B1EE9071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28" b="84961"/>
          <a:stretch/>
        </p:blipFill>
        <p:spPr>
          <a:xfrm>
            <a:off x="9037674" y="0"/>
            <a:ext cx="3154326" cy="103135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EC7D57DE-A0E1-4A4B-B382-A3A6A3417F91}"/>
              </a:ext>
            </a:extLst>
          </p:cNvPr>
          <p:cNvSpPr txBox="1">
            <a:spLocks/>
          </p:cNvSpPr>
          <p:nvPr/>
        </p:nvSpPr>
        <p:spPr>
          <a:xfrm>
            <a:off x="1417674" y="4816548"/>
            <a:ext cx="9250326" cy="1780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Sumon Nath</a:t>
            </a:r>
          </a:p>
          <a:p>
            <a:r>
              <a:rPr lang="en-US" sz="2800" dirty="0"/>
              <a:t>(21q050007)</a:t>
            </a:r>
          </a:p>
          <a:p>
            <a:r>
              <a:rPr lang="en-US" sz="2800" dirty="0"/>
              <a:t>sumon@cse.iitb.ac.in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1B4A-5C99-45D3-A150-197ED0BA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9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Metrics of interest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971106" y="1583457"/>
            <a:ext cx="10249786" cy="3740851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Accuracy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  </a:t>
            </a:r>
            <a:r>
              <a:rPr lang="en-US" sz="3600" i="1" dirty="0">
                <a:solidFill>
                  <a:schemeClr val="tx1"/>
                </a:solidFill>
              </a:rPr>
              <a:t>Used prefetches / total prefetches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Coverage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  </a:t>
            </a:r>
            <a:r>
              <a:rPr lang="en-US" sz="3600" i="1" dirty="0">
                <a:solidFill>
                  <a:schemeClr val="tx1"/>
                </a:solidFill>
              </a:rPr>
              <a:t>Misses eliminated by prefetching / total misses</a:t>
            </a:r>
            <a:endParaRPr lang="en-US" sz="3600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Timeliness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  </a:t>
            </a:r>
            <a:r>
              <a:rPr lang="en-US" sz="3600" i="1" dirty="0">
                <a:solidFill>
                  <a:schemeClr val="tx1"/>
                </a:solidFill>
              </a:rPr>
              <a:t>How early/late a prefetch is? </a:t>
            </a:r>
          </a:p>
          <a:p>
            <a:pPr lvl="1"/>
            <a:r>
              <a:rPr lang="en-US" sz="3600" i="1" dirty="0">
                <a:solidFill>
                  <a:schemeClr val="tx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Late prefetch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691C3-23B3-48A8-A3D3-C9F43C1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5174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Topics to cover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Background on prefetchers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&amp; metrics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Simulation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Effect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lateness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Impact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DRAM bandwidth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Interaction with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cache replacement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14" y="273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Simulation software – Champsim</a:t>
            </a:r>
            <a:r>
              <a:rPr lang="en-US" sz="6000" baseline="30000" dirty="0"/>
              <a:t>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255181" y="1356191"/>
            <a:ext cx="11343674" cy="3934045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-apple-system"/>
              </a:rPr>
              <a:t>Open source simulation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-apple-system"/>
              </a:rPr>
              <a:t>T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-apple-system"/>
              </a:rPr>
              <a:t>race-based</a:t>
            </a:r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Trace: File that contains information about what the instructions perform and the number of cycles needed to complete their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292F"/>
                </a:solidFill>
                <a:latin typeface="-apple-system"/>
              </a:rPr>
              <a:t>Trace generated using – Pin Tool</a:t>
            </a:r>
            <a:r>
              <a:rPr lang="en-US" sz="3200" baseline="30000" dirty="0"/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C192-42F3-4B04-BED9-1CB6B1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088C3-DBF0-47E4-BE81-A8CAE64701AB}"/>
              </a:ext>
            </a:extLst>
          </p:cNvPr>
          <p:cNvSpPr/>
          <p:nvPr/>
        </p:nvSpPr>
        <p:spPr>
          <a:xfrm>
            <a:off x="695483" y="5047801"/>
            <a:ext cx="10801033" cy="1476006"/>
          </a:xfrm>
          <a:prstGeom prst="roundRect">
            <a:avLst>
              <a:gd name="adj" fmla="val 8243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en-US" sz="1400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2"/>
              </a:rPr>
              <a:t>https://github.com/ChampSim/ChampSim</a:t>
            </a:r>
            <a:endParaRPr lang="en-US" sz="1400" b="0" i="0" u="sng" strike="noStrik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1400" b="0" i="0" u="sng" strike="noStrik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[5] </a:t>
            </a:r>
            <a:r>
              <a:rPr lang="en-US" sz="1400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https://www.intel.com/content/www/us/en/developer/articles/tool/pin-a-dynamic-binary-instrumentation-tool.html</a:t>
            </a:r>
          </a:p>
        </p:txBody>
      </p:sp>
    </p:spTree>
    <p:extLst>
      <p:ext uri="{BB962C8B-B14F-4D97-AF65-F5344CB8AC3E}">
        <p14:creationId xmlns:p14="http://schemas.microsoft.com/office/powerpoint/2010/main" val="110956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14" y="273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Process of running Champsim</a:t>
            </a:r>
            <a:endParaRPr lang="en-US" sz="6000" baseline="30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C192-42F3-4B04-BED9-1CB6B1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A44141-E323-4417-B077-F32785C856AC}"/>
              </a:ext>
            </a:extLst>
          </p:cNvPr>
          <p:cNvSpPr/>
          <p:nvPr/>
        </p:nvSpPr>
        <p:spPr>
          <a:xfrm>
            <a:off x="793901" y="3429000"/>
            <a:ext cx="1722474" cy="606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B739C-057A-48DF-A1AB-2E9F8775C267}"/>
              </a:ext>
            </a:extLst>
          </p:cNvPr>
          <p:cNvSpPr/>
          <p:nvPr/>
        </p:nvSpPr>
        <p:spPr>
          <a:xfrm>
            <a:off x="3303182" y="3424594"/>
            <a:ext cx="935667" cy="606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893BEF-53ED-4557-B55F-E594142D2EC8}"/>
              </a:ext>
            </a:extLst>
          </p:cNvPr>
          <p:cNvSpPr/>
          <p:nvPr/>
        </p:nvSpPr>
        <p:spPr>
          <a:xfrm>
            <a:off x="5061101" y="3424594"/>
            <a:ext cx="1332609" cy="606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FC5D1-CD21-4DBF-8CBB-6D2412F24872}"/>
              </a:ext>
            </a:extLst>
          </p:cNvPr>
          <p:cNvSpPr/>
          <p:nvPr/>
        </p:nvSpPr>
        <p:spPr>
          <a:xfrm>
            <a:off x="7534938" y="3424594"/>
            <a:ext cx="1722474" cy="606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Champsim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4C3725-D359-4885-A5A6-3307FC9AF90F}"/>
              </a:ext>
            </a:extLst>
          </p:cNvPr>
          <p:cNvSpPr/>
          <p:nvPr/>
        </p:nvSpPr>
        <p:spPr>
          <a:xfrm>
            <a:off x="10079665" y="3429000"/>
            <a:ext cx="1254639" cy="606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C489-0783-4F52-B121-9F24365D9082}"/>
              </a:ext>
            </a:extLst>
          </p:cNvPr>
          <p:cNvCxnSpPr/>
          <p:nvPr/>
        </p:nvCxnSpPr>
        <p:spPr>
          <a:xfrm>
            <a:off x="6964324" y="1903227"/>
            <a:ext cx="0" cy="40191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0F1C4-DFBC-48B3-89C6-6E9A40473195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516375" y="3727622"/>
            <a:ext cx="786807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66CD0B-B9DF-4EDD-B84F-DC598D020DA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849" y="3727622"/>
            <a:ext cx="822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67CAD8-86C9-4F7A-B3A3-79DF8CB205A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393710" y="3727622"/>
            <a:ext cx="114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DB0949-4600-42F7-A74C-E4350D7723A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257412" y="3727622"/>
            <a:ext cx="822253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89ED9B-B5D0-494A-A428-C5641902CDFD}"/>
              </a:ext>
            </a:extLst>
          </p:cNvPr>
          <p:cNvSpPr txBox="1"/>
          <p:nvPr/>
        </p:nvSpPr>
        <p:spPr>
          <a:xfrm>
            <a:off x="1981200" y="469518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 to be run on Champsim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8566E3-1EA8-4CF9-BA51-F98E6083E700}"/>
              </a:ext>
            </a:extLst>
          </p:cNvPr>
          <p:cNvSpPr txBox="1"/>
          <p:nvPr/>
        </p:nvSpPr>
        <p:spPr>
          <a:xfrm>
            <a:off x="9058939" y="4698788"/>
            <a:ext cx="162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2272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5174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Topics to cover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Background on prefetchers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&amp; metrics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Simulation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Effect of </a:t>
            </a:r>
            <a:r>
              <a:rPr lang="en-US" sz="3600" b="1" dirty="0">
                <a:solidFill>
                  <a:schemeClr val="tx1"/>
                </a:solidFill>
              </a:rPr>
              <a:t>lateness</a:t>
            </a: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Impact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DRAM bandwidth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Interaction with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cache replacement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0">
            <a:extLst>
              <a:ext uri="{FF2B5EF4-FFF2-40B4-BE49-F238E27FC236}">
                <a16:creationId xmlns:a16="http://schemas.microsoft.com/office/drawing/2014/main" id="{3D21B78B-436A-464E-BC83-86A35F335299}"/>
              </a:ext>
            </a:extLst>
          </p:cNvPr>
          <p:cNvGraphicFramePr>
            <a:graphicFrameLocks noGrp="1"/>
          </p:cNvGraphicFramePr>
          <p:nvPr/>
        </p:nvGraphicFramePr>
        <p:xfrm>
          <a:off x="7140983" y="2667766"/>
          <a:ext cx="1802028" cy="68099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0507">
                  <a:extLst>
                    <a:ext uri="{9D8B030D-6E8A-4147-A177-3AD203B41FA5}">
                      <a16:colId xmlns:a16="http://schemas.microsoft.com/office/drawing/2014/main" val="638632178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363052911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1985245409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122087324"/>
                    </a:ext>
                  </a:extLst>
                </a:gridCol>
              </a:tblGrid>
              <a:tr h="68099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918373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04" y="93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a Late prefetch?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ED99A6-230F-4563-946B-06D7477A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547117" y="3759436"/>
            <a:ext cx="2898350" cy="7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2A4109-2861-4406-BDA9-E41939E16CCC}"/>
              </a:ext>
            </a:extLst>
          </p:cNvPr>
          <p:cNvSpPr/>
          <p:nvPr/>
        </p:nvSpPr>
        <p:spPr>
          <a:xfrm rot="16200000">
            <a:off x="974720" y="3521690"/>
            <a:ext cx="1424763" cy="7425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5959B-05B2-4343-B4D2-D5F014A4EB69}"/>
              </a:ext>
            </a:extLst>
          </p:cNvPr>
          <p:cNvSpPr/>
          <p:nvPr/>
        </p:nvSpPr>
        <p:spPr>
          <a:xfrm rot="16200000">
            <a:off x="4965389" y="3463210"/>
            <a:ext cx="1541721" cy="74250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56FF-9290-47AE-8328-9F9EF78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15</a:t>
            </a:fld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F665F7-850E-40CD-9A8A-EC3DFD8817E2}"/>
              </a:ext>
            </a:extLst>
          </p:cNvPr>
          <p:cNvSpPr/>
          <p:nvPr/>
        </p:nvSpPr>
        <p:spPr>
          <a:xfrm>
            <a:off x="4605875" y="5667399"/>
            <a:ext cx="2260750" cy="7425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Prefetcher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CE9EE06-9DC0-4069-8991-E97E6F64056D}"/>
              </a:ext>
            </a:extLst>
          </p:cNvPr>
          <p:cNvSpPr/>
          <p:nvPr/>
        </p:nvSpPr>
        <p:spPr>
          <a:xfrm>
            <a:off x="2058355" y="3693287"/>
            <a:ext cx="3321485" cy="399310"/>
          </a:xfrm>
          <a:prstGeom prst="leftRightArrow">
            <a:avLst>
              <a:gd name="adj1" fmla="val 18046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75DA19F-C7DE-48CB-948E-3D98A72B5477}"/>
              </a:ext>
            </a:extLst>
          </p:cNvPr>
          <p:cNvSpPr/>
          <p:nvPr/>
        </p:nvSpPr>
        <p:spPr>
          <a:xfrm>
            <a:off x="6122346" y="3466898"/>
            <a:ext cx="4516441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0E701CB-8E53-4F9A-9B53-513AA5FD66FB}"/>
              </a:ext>
            </a:extLst>
          </p:cNvPr>
          <p:cNvSpPr/>
          <p:nvPr/>
        </p:nvSpPr>
        <p:spPr>
          <a:xfrm rot="10800000">
            <a:off x="6122347" y="3882787"/>
            <a:ext cx="4516440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0D2FD8-B5FB-42F2-BC0D-9EDB6C8D1028}"/>
              </a:ext>
            </a:extLst>
          </p:cNvPr>
          <p:cNvCxnSpPr>
            <a:cxnSpLocks/>
            <a:stCxn id="29" idx="5"/>
            <a:endCxn id="28" idx="1"/>
          </p:cNvCxnSpPr>
          <p:nvPr/>
        </p:nvCxnSpPr>
        <p:spPr>
          <a:xfrm rot="16200000" flipH="1">
            <a:off x="3107645" y="4540424"/>
            <a:ext cx="2109682" cy="88677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3B83B6A-8EC1-4300-AA4E-1BC54D5B6E41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H="1" flipV="1">
            <a:off x="5736250" y="4605325"/>
            <a:ext cx="1130375" cy="1433329"/>
          </a:xfrm>
          <a:prstGeom prst="bentConnector4">
            <a:avLst>
              <a:gd name="adj1" fmla="val -99235"/>
              <a:gd name="adj2" fmla="val 7689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7BD0CD-2296-470D-A11F-12BDDBFB3AF3}"/>
              </a:ext>
            </a:extLst>
          </p:cNvPr>
          <p:cNvSpPr/>
          <p:nvPr/>
        </p:nvSpPr>
        <p:spPr>
          <a:xfrm>
            <a:off x="5736249" y="1370310"/>
            <a:ext cx="4954696" cy="105319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Miss-status holding register </a:t>
            </a:r>
            <a:r>
              <a:rPr lang="en-US" sz="2400" dirty="0">
                <a:solidFill>
                  <a:schemeClr val="tx1"/>
                </a:solidFill>
              </a:rPr>
              <a:t>(MSHR)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Enables multiple misses in parallel</a:t>
            </a:r>
          </a:p>
        </p:txBody>
      </p:sp>
    </p:spTree>
    <p:extLst>
      <p:ext uri="{BB962C8B-B14F-4D97-AF65-F5344CB8AC3E}">
        <p14:creationId xmlns:p14="http://schemas.microsoft.com/office/powerpoint/2010/main" val="22792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8" grpId="0" animBg="1"/>
      <p:bldP spid="29" grpId="0" animBg="1"/>
      <p:bldP spid="30" grpId="0" animBg="1"/>
      <p:bldP spid="3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0">
            <a:extLst>
              <a:ext uri="{FF2B5EF4-FFF2-40B4-BE49-F238E27FC236}">
                <a16:creationId xmlns:a16="http://schemas.microsoft.com/office/drawing/2014/main" id="{3D21B78B-436A-464E-BC83-86A35F335299}"/>
              </a:ext>
            </a:extLst>
          </p:cNvPr>
          <p:cNvGraphicFramePr>
            <a:graphicFrameLocks noGrp="1"/>
          </p:cNvGraphicFramePr>
          <p:nvPr/>
        </p:nvGraphicFramePr>
        <p:xfrm>
          <a:off x="7244127" y="2218566"/>
          <a:ext cx="1802028" cy="106143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0507">
                  <a:extLst>
                    <a:ext uri="{9D8B030D-6E8A-4147-A177-3AD203B41FA5}">
                      <a16:colId xmlns:a16="http://schemas.microsoft.com/office/drawing/2014/main" val="638632178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363052911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1985245409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122087324"/>
                    </a:ext>
                  </a:extLst>
                </a:gridCol>
              </a:tblGrid>
              <a:tr h="10614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9183734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0DED99A6-230F-4563-946B-06D7477A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586467" y="3417846"/>
            <a:ext cx="2898350" cy="7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2A4109-2861-4406-BDA9-E41939E16CCC}"/>
              </a:ext>
            </a:extLst>
          </p:cNvPr>
          <p:cNvSpPr/>
          <p:nvPr/>
        </p:nvSpPr>
        <p:spPr>
          <a:xfrm rot="16200000">
            <a:off x="1014068" y="3414254"/>
            <a:ext cx="1424763" cy="7425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5959B-05B2-4343-B4D2-D5F014A4EB69}"/>
              </a:ext>
            </a:extLst>
          </p:cNvPr>
          <p:cNvSpPr/>
          <p:nvPr/>
        </p:nvSpPr>
        <p:spPr>
          <a:xfrm rot="16200000">
            <a:off x="5004737" y="3355774"/>
            <a:ext cx="1541721" cy="74250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56FF-9290-47AE-8328-9F9EF78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16</a:t>
            </a:fld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F665F7-850E-40CD-9A8A-EC3DFD8817E2}"/>
              </a:ext>
            </a:extLst>
          </p:cNvPr>
          <p:cNvSpPr/>
          <p:nvPr/>
        </p:nvSpPr>
        <p:spPr>
          <a:xfrm>
            <a:off x="4660068" y="5978967"/>
            <a:ext cx="2260750" cy="7425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Prefetcher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CE9EE06-9DC0-4069-8991-E97E6F64056D}"/>
              </a:ext>
            </a:extLst>
          </p:cNvPr>
          <p:cNvSpPr/>
          <p:nvPr/>
        </p:nvSpPr>
        <p:spPr>
          <a:xfrm>
            <a:off x="2097703" y="3585851"/>
            <a:ext cx="3321485" cy="399310"/>
          </a:xfrm>
          <a:prstGeom prst="leftRightArrow">
            <a:avLst>
              <a:gd name="adj1" fmla="val 18046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75DA19F-C7DE-48CB-948E-3D98A72B5477}"/>
              </a:ext>
            </a:extLst>
          </p:cNvPr>
          <p:cNvSpPr/>
          <p:nvPr/>
        </p:nvSpPr>
        <p:spPr>
          <a:xfrm>
            <a:off x="6161694" y="3359462"/>
            <a:ext cx="4516441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0E701CB-8E53-4F9A-9B53-513AA5FD66FB}"/>
              </a:ext>
            </a:extLst>
          </p:cNvPr>
          <p:cNvSpPr/>
          <p:nvPr/>
        </p:nvSpPr>
        <p:spPr>
          <a:xfrm rot="10800000">
            <a:off x="6161695" y="3775351"/>
            <a:ext cx="4516440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0D2FD8-B5FB-42F2-BC0D-9EDB6C8D1028}"/>
              </a:ext>
            </a:extLst>
          </p:cNvPr>
          <p:cNvCxnSpPr>
            <a:cxnSpLocks/>
            <a:stCxn id="29" idx="5"/>
            <a:endCxn id="28" idx="1"/>
          </p:cNvCxnSpPr>
          <p:nvPr/>
        </p:nvCxnSpPr>
        <p:spPr>
          <a:xfrm rot="16200000" flipH="1">
            <a:off x="2944914" y="4635068"/>
            <a:ext cx="2528686" cy="901622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3B83B6A-8EC1-4300-AA4E-1BC54D5B6E41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H="1" flipV="1">
            <a:off x="5775598" y="4497889"/>
            <a:ext cx="1145220" cy="1852333"/>
          </a:xfrm>
          <a:prstGeom prst="bentConnector4">
            <a:avLst>
              <a:gd name="adj1" fmla="val -92378"/>
              <a:gd name="adj2" fmla="val 70808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E03345-D7EE-4E9D-AC1E-11E93BF872EF}"/>
              </a:ext>
            </a:extLst>
          </p:cNvPr>
          <p:cNvSpPr txBox="1"/>
          <p:nvPr/>
        </p:nvSpPr>
        <p:spPr>
          <a:xfrm>
            <a:off x="2757361" y="4484538"/>
            <a:ext cx="81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+ 2</a:t>
            </a:r>
          </a:p>
          <a:p>
            <a:r>
              <a:rPr lang="en-US" sz="2400" b="1" dirty="0"/>
              <a:t>X + 1</a:t>
            </a:r>
          </a:p>
          <a:p>
            <a:r>
              <a:rPr lang="en-US" sz="2400" b="1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E86D1-075A-478F-95C6-526EB0C19244}"/>
              </a:ext>
            </a:extLst>
          </p:cNvPr>
          <p:cNvSpPr txBox="1"/>
          <p:nvPr/>
        </p:nvSpPr>
        <p:spPr>
          <a:xfrm>
            <a:off x="8092684" y="5517302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880F4-9065-4D97-9F74-49E28A5415B5}"/>
              </a:ext>
            </a:extLst>
          </p:cNvPr>
          <p:cNvSpPr txBox="1"/>
          <p:nvPr/>
        </p:nvSpPr>
        <p:spPr>
          <a:xfrm>
            <a:off x="3350716" y="3174405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E93B4B1-5318-4AF6-9987-1EFCCD57BD2A}"/>
              </a:ext>
            </a:extLst>
          </p:cNvPr>
          <p:cNvSpPr/>
          <p:nvPr/>
        </p:nvSpPr>
        <p:spPr>
          <a:xfrm>
            <a:off x="2960860" y="5788334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1FDC207-88A4-4670-B14A-5FAA13CB6957}"/>
              </a:ext>
            </a:extLst>
          </p:cNvPr>
          <p:cNvSpPr/>
          <p:nvPr/>
        </p:nvSpPr>
        <p:spPr>
          <a:xfrm>
            <a:off x="8308873" y="6078946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CBA823-3577-4DD5-8E54-17A70B6D674E}"/>
              </a:ext>
            </a:extLst>
          </p:cNvPr>
          <p:cNvSpPr/>
          <p:nvPr/>
        </p:nvSpPr>
        <p:spPr>
          <a:xfrm>
            <a:off x="9239295" y="2491647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1B91EA6-FBE6-4632-9E5E-B0E2060C4BB0}"/>
              </a:ext>
            </a:extLst>
          </p:cNvPr>
          <p:cNvSpPr/>
          <p:nvPr/>
        </p:nvSpPr>
        <p:spPr>
          <a:xfrm>
            <a:off x="4296324" y="3188623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53B755-C571-4096-B6E7-17C3A7EDA9ED}"/>
              </a:ext>
            </a:extLst>
          </p:cNvPr>
          <p:cNvSpPr txBox="1"/>
          <p:nvPr/>
        </p:nvSpPr>
        <p:spPr>
          <a:xfrm>
            <a:off x="7530839" y="1664079"/>
            <a:ext cx="148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MSHR</a:t>
            </a:r>
          </a:p>
        </p:txBody>
      </p:sp>
      <p:graphicFrame>
        <p:nvGraphicFramePr>
          <p:cNvPr id="36" name="Table 10">
            <a:extLst>
              <a:ext uri="{FF2B5EF4-FFF2-40B4-BE49-F238E27FC236}">
                <a16:creationId xmlns:a16="http://schemas.microsoft.com/office/drawing/2014/main" id="{174CBE0A-2B6B-4697-BD4F-4C2338B29534}"/>
              </a:ext>
            </a:extLst>
          </p:cNvPr>
          <p:cNvGraphicFramePr>
            <a:graphicFrameLocks noGrp="1"/>
          </p:cNvGraphicFramePr>
          <p:nvPr/>
        </p:nvGraphicFramePr>
        <p:xfrm>
          <a:off x="7244127" y="2229444"/>
          <a:ext cx="1802028" cy="106143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0507">
                  <a:extLst>
                    <a:ext uri="{9D8B030D-6E8A-4147-A177-3AD203B41FA5}">
                      <a16:colId xmlns:a16="http://schemas.microsoft.com/office/drawing/2014/main" val="638632178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363052911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1985245409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2122087324"/>
                    </a:ext>
                  </a:extLst>
                </a:gridCol>
              </a:tblGrid>
              <a:tr h="10614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+ 3  [P]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91837341"/>
                  </a:ext>
                </a:extLst>
              </a:tr>
            </a:tbl>
          </a:graphicData>
        </a:graphic>
      </p:graphicFrame>
      <p:sp>
        <p:nvSpPr>
          <p:cNvPr id="37" name="Explosion: 8 Points 36">
            <a:extLst>
              <a:ext uri="{FF2B5EF4-FFF2-40B4-BE49-F238E27FC236}">
                <a16:creationId xmlns:a16="http://schemas.microsoft.com/office/drawing/2014/main" id="{891B92AB-EF8E-421B-A0A1-B183F19F8E63}"/>
              </a:ext>
            </a:extLst>
          </p:cNvPr>
          <p:cNvSpPr/>
          <p:nvPr/>
        </p:nvSpPr>
        <p:spPr>
          <a:xfrm>
            <a:off x="5008486" y="1961334"/>
            <a:ext cx="1481867" cy="878941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65ABDD-6BFB-4B6B-A454-02F0A8EF76E8}"/>
              </a:ext>
            </a:extLst>
          </p:cNvPr>
          <p:cNvSpPr/>
          <p:nvPr/>
        </p:nvSpPr>
        <p:spPr>
          <a:xfrm>
            <a:off x="8140432" y="1096673"/>
            <a:ext cx="2696372" cy="51901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Late prefetch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6AE5024-5CC7-4AC5-893B-8D1515C1E483}"/>
              </a:ext>
            </a:extLst>
          </p:cNvPr>
          <p:cNvCxnSpPr>
            <a:cxnSpLocks/>
            <a:stCxn id="14" idx="1"/>
            <a:endCxn id="36" idx="1"/>
          </p:cNvCxnSpPr>
          <p:nvPr/>
        </p:nvCxnSpPr>
        <p:spPr>
          <a:xfrm rot="10800000" flipV="1">
            <a:off x="7244128" y="1356179"/>
            <a:ext cx="896305" cy="1403980"/>
          </a:xfrm>
          <a:prstGeom prst="curvedConnector3">
            <a:avLst>
              <a:gd name="adj1" fmla="val 1255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5B83F4F-3075-4D5C-AAEA-3F058EF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04" y="93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a Late prefetch?</a:t>
            </a:r>
          </a:p>
        </p:txBody>
      </p:sp>
    </p:spTree>
    <p:extLst>
      <p:ext uri="{BB962C8B-B14F-4D97-AF65-F5344CB8AC3E}">
        <p14:creationId xmlns:p14="http://schemas.microsoft.com/office/powerpoint/2010/main" val="4843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6" grpId="0"/>
      <p:bldP spid="59" grpId="0" animBg="1"/>
      <p:bldP spid="62" grpId="0" animBg="1"/>
      <p:bldP spid="63" grpId="0" animBg="1"/>
      <p:bldP spid="65" grpId="0" animBg="1"/>
      <p:bldP spid="37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Lateness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B663ED-0931-4EA6-A6A5-D42612FA795B}"/>
              </a:ext>
            </a:extLst>
          </p:cNvPr>
          <p:cNvSpPr/>
          <p:nvPr/>
        </p:nvSpPr>
        <p:spPr>
          <a:xfrm>
            <a:off x="1166037" y="1697526"/>
            <a:ext cx="10187763" cy="4352400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Lateness - % of late prefetches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Why a problem?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92D050"/>
                </a:solidFill>
              </a:rPr>
              <a:t>Accurate</a:t>
            </a:r>
            <a:r>
              <a:rPr lang="en-US" sz="3600" dirty="0">
                <a:solidFill>
                  <a:schemeClr val="tx1"/>
                </a:solidFill>
              </a:rPr>
              <a:t> but </a:t>
            </a:r>
            <a:r>
              <a:rPr lang="en-US" sz="3600" dirty="0">
                <a:solidFill>
                  <a:srgbClr val="FF0000"/>
                </a:solidFill>
              </a:rPr>
              <a:t>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Cannot hide the whole memory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Room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What happens if </a:t>
            </a:r>
            <a:r>
              <a:rPr lang="en-US" sz="3600" b="1" dirty="0">
                <a:solidFill>
                  <a:schemeClr val="tx1"/>
                </a:solidFill>
              </a:rPr>
              <a:t>DRAM bandwidth</a:t>
            </a:r>
            <a:r>
              <a:rPr lang="en-US" sz="3600" dirty="0">
                <a:solidFill>
                  <a:schemeClr val="tx1"/>
                </a:solidFill>
              </a:rPr>
              <a:t> is constrained?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37A75-6996-4C07-922E-BB6D82BD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0" y="-33929"/>
            <a:ext cx="11380380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Lateness in IPCP [SPEC CPU benchmarks]</a:t>
            </a:r>
            <a:endParaRPr lang="en-US" sz="6000" dirty="0">
              <a:solidFill>
                <a:srgbClr val="C0000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EC2385-F7C1-435E-8BF8-370A939B0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002590"/>
              </p:ext>
            </p:extLst>
          </p:nvPr>
        </p:nvGraphicFramePr>
        <p:xfrm>
          <a:off x="103888" y="947036"/>
          <a:ext cx="11984224" cy="575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707-FA97-4380-B25C-32A9116A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1D06C-A08F-4353-85B1-E88AB40D9E0D}"/>
              </a:ext>
            </a:extLst>
          </p:cNvPr>
          <p:cNvSpPr txBox="1"/>
          <p:nvPr/>
        </p:nvSpPr>
        <p:spPr>
          <a:xfrm>
            <a:off x="4229987" y="1407110"/>
            <a:ext cx="4380613" cy="1532334"/>
          </a:xfrm>
          <a:prstGeom prst="roundRect">
            <a:avLst>
              <a:gd name="adj" fmla="val 13891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lateness – 10 % on average (low bandwidth)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 high as 63%</a:t>
            </a:r>
          </a:p>
        </p:txBody>
      </p:sp>
    </p:spTree>
    <p:extLst>
      <p:ext uri="{BB962C8B-B14F-4D97-AF65-F5344CB8AC3E}">
        <p14:creationId xmlns:p14="http://schemas.microsoft.com/office/powerpoint/2010/main" val="10462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8" y="201841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Expectation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412203-C1B7-48A3-9376-0A9703651A2F}"/>
              </a:ext>
            </a:extLst>
          </p:cNvPr>
          <p:cNvSpPr/>
          <p:nvPr/>
        </p:nvSpPr>
        <p:spPr>
          <a:xfrm>
            <a:off x="917058" y="1569934"/>
            <a:ext cx="10357884" cy="1981342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If late prefetches </a:t>
            </a:r>
            <a:r>
              <a:rPr lang="en-US" sz="3600" b="1" dirty="0">
                <a:solidFill>
                  <a:schemeClr val="tx1"/>
                </a:solidFill>
              </a:rPr>
              <a:t>eliminated</a:t>
            </a:r>
            <a:r>
              <a:rPr lang="en-US" sz="3600" dirty="0">
                <a:solidFill>
                  <a:schemeClr val="tx1"/>
                </a:solidFill>
              </a:rPr>
              <a:t> (on-time) </a:t>
            </a:r>
          </a:p>
          <a:p>
            <a:pPr lvl="1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- Significant performance improvement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26C7-2BCC-4B68-925D-C2647DC0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5174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Topics to cover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Background on prefetchers &amp; metrics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Simulation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Effect of </a:t>
            </a:r>
            <a:r>
              <a:rPr lang="en-US" sz="3600" b="1" dirty="0">
                <a:solidFill>
                  <a:schemeClr val="tx1"/>
                </a:solidFill>
              </a:rPr>
              <a:t>lateness</a:t>
            </a: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Impact of </a:t>
            </a:r>
            <a:r>
              <a:rPr lang="en-US" sz="3600" b="1" dirty="0">
                <a:solidFill>
                  <a:schemeClr val="tx1"/>
                </a:solidFill>
              </a:rPr>
              <a:t>DRAM bandwidth</a:t>
            </a: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Interaction with </a:t>
            </a:r>
            <a:r>
              <a:rPr lang="en-US" sz="3600" b="1" dirty="0">
                <a:solidFill>
                  <a:schemeClr val="tx1"/>
                </a:solidFill>
              </a:rPr>
              <a:t>cache replacement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BE8030-C794-49A9-9A55-295421EC4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123928"/>
              </p:ext>
            </p:extLst>
          </p:nvPr>
        </p:nvGraphicFramePr>
        <p:xfrm>
          <a:off x="200247" y="746838"/>
          <a:ext cx="11791506" cy="518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92" y="-109492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0C0-5B44-45D8-820A-1040735FCE19}"/>
              </a:ext>
            </a:extLst>
          </p:cNvPr>
          <p:cNvSpPr txBox="1"/>
          <p:nvPr/>
        </p:nvSpPr>
        <p:spPr>
          <a:xfrm>
            <a:off x="8844516" y="1199314"/>
            <a:ext cx="2808768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DRAM BW: 400 MT/s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8AB5C-9B7A-4896-A724-48E24EAA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CD335-E007-4461-AD0C-917F232C8AD0}"/>
              </a:ext>
            </a:extLst>
          </p:cNvPr>
          <p:cNvSpPr txBox="1"/>
          <p:nvPr/>
        </p:nvSpPr>
        <p:spPr>
          <a:xfrm>
            <a:off x="1442485" y="5660083"/>
            <a:ext cx="949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of IPCP when late prefetches are eliminated on SPEC2017 benchmarks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F5117-033F-4F04-9CA8-94617BDFC04D}"/>
              </a:ext>
            </a:extLst>
          </p:cNvPr>
          <p:cNvSpPr txBox="1"/>
          <p:nvPr/>
        </p:nvSpPr>
        <p:spPr>
          <a:xfrm>
            <a:off x="2492035" y="1376598"/>
            <a:ext cx="4856543" cy="568762"/>
          </a:xfrm>
          <a:prstGeom prst="roundRect">
            <a:avLst>
              <a:gd name="adj" fmla="val 13891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Geomean : 0.8 % improvement</a:t>
            </a:r>
          </a:p>
        </p:txBody>
      </p:sp>
    </p:spTree>
    <p:extLst>
      <p:ext uri="{BB962C8B-B14F-4D97-AF65-F5344CB8AC3E}">
        <p14:creationId xmlns:p14="http://schemas.microsoft.com/office/powerpoint/2010/main" val="10272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234581"/>
            <a:ext cx="11376837" cy="1435572"/>
          </a:xfrm>
        </p:spPr>
        <p:txBody>
          <a:bodyPr>
            <a:normAutofit/>
          </a:bodyPr>
          <a:lstStyle/>
          <a:p>
            <a:r>
              <a:rPr lang="en-US" sz="6000" dirty="0"/>
              <a:t>Why insignificant improvement?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565A15-DF10-4519-B236-0F6E226A48ED}"/>
              </a:ext>
            </a:extLst>
          </p:cNvPr>
          <p:cNvSpPr/>
          <p:nvPr/>
        </p:nvSpPr>
        <p:spPr>
          <a:xfrm>
            <a:off x="917058" y="1356491"/>
            <a:ext cx="10357884" cy="1056309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Out-of-order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CCE693-5C1C-4926-A43E-19CB9A795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07548"/>
              </p:ext>
            </p:extLst>
          </p:nvPr>
        </p:nvGraphicFramePr>
        <p:xfrm>
          <a:off x="1085701" y="2665263"/>
          <a:ext cx="2508102" cy="2286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08102">
                  <a:extLst>
                    <a:ext uri="{9D8B030D-6E8A-4147-A177-3AD203B41FA5}">
                      <a16:colId xmlns:a16="http://schemas.microsoft.com/office/drawing/2014/main" val="2843746549"/>
                    </a:ext>
                  </a:extLst>
                </a:gridCol>
              </a:tblGrid>
              <a:tr h="357956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sz="2400" b="1" dirty="0"/>
                        <a:t>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5026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2. 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9580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839355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76668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5. MUL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948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66FC2-7EA5-486F-8954-9DC68F5D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93343"/>
              </p:ext>
            </p:extLst>
          </p:nvPr>
        </p:nvGraphicFramePr>
        <p:xfrm>
          <a:off x="8766840" y="2665263"/>
          <a:ext cx="2508102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08102">
                  <a:extLst>
                    <a:ext uri="{9D8B030D-6E8A-4147-A177-3AD203B41FA5}">
                      <a16:colId xmlns:a16="http://schemas.microsoft.com/office/drawing/2014/main" val="2843746549"/>
                    </a:ext>
                  </a:extLst>
                </a:gridCol>
              </a:tblGrid>
              <a:tr h="357956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sz="2400" b="1" dirty="0"/>
                        <a:t>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5026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2. 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9580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839355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76668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5. MUL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948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7521D7-0460-4396-A592-F68CF3ED4B70}"/>
              </a:ext>
            </a:extLst>
          </p:cNvPr>
          <p:cNvCxnSpPr>
            <a:cxnSpLocks/>
          </p:cNvCxnSpPr>
          <p:nvPr/>
        </p:nvCxnSpPr>
        <p:spPr>
          <a:xfrm>
            <a:off x="3604437" y="2881423"/>
            <a:ext cx="51624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12F6EA-F055-4AAC-9C09-36DC509855C4}"/>
              </a:ext>
            </a:extLst>
          </p:cNvPr>
          <p:cNvCxnSpPr>
            <a:cxnSpLocks/>
          </p:cNvCxnSpPr>
          <p:nvPr/>
        </p:nvCxnSpPr>
        <p:spPr>
          <a:xfrm>
            <a:off x="3604436" y="3400646"/>
            <a:ext cx="19457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BA0574-49E0-4A0E-AC00-DBD06C8F1524}"/>
              </a:ext>
            </a:extLst>
          </p:cNvPr>
          <p:cNvCxnSpPr>
            <a:cxnSpLocks/>
          </p:cNvCxnSpPr>
          <p:nvPr/>
        </p:nvCxnSpPr>
        <p:spPr>
          <a:xfrm>
            <a:off x="3604436" y="3808263"/>
            <a:ext cx="2998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9BCBC-A2A9-4E7C-B285-A2D6E140B1BE}"/>
              </a:ext>
            </a:extLst>
          </p:cNvPr>
          <p:cNvCxnSpPr>
            <a:cxnSpLocks/>
          </p:cNvCxnSpPr>
          <p:nvPr/>
        </p:nvCxnSpPr>
        <p:spPr>
          <a:xfrm>
            <a:off x="3593803" y="4254795"/>
            <a:ext cx="1467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1391A-90FC-438D-BD8C-60C5436BAFC9}"/>
              </a:ext>
            </a:extLst>
          </p:cNvPr>
          <p:cNvCxnSpPr>
            <a:cxnSpLocks/>
          </p:cNvCxnSpPr>
          <p:nvPr/>
        </p:nvCxnSpPr>
        <p:spPr>
          <a:xfrm>
            <a:off x="3593802" y="4733260"/>
            <a:ext cx="125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FD5D73-8CA0-4BBC-B697-DABEB386A99A}"/>
              </a:ext>
            </a:extLst>
          </p:cNvPr>
          <p:cNvSpPr txBox="1"/>
          <p:nvPr/>
        </p:nvSpPr>
        <p:spPr>
          <a:xfrm>
            <a:off x="5550195" y="2439285"/>
            <a:ext cx="17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100 cycles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F696F-6DAB-4D3B-B222-A8BA984E7D6C}"/>
              </a:ext>
            </a:extLst>
          </p:cNvPr>
          <p:cNvSpPr txBox="1"/>
          <p:nvPr/>
        </p:nvSpPr>
        <p:spPr>
          <a:xfrm>
            <a:off x="4060603" y="2980959"/>
            <a:ext cx="15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60548-BA9B-43F6-9BAA-7E3BB145CA73}"/>
              </a:ext>
            </a:extLst>
          </p:cNvPr>
          <p:cNvSpPr txBox="1"/>
          <p:nvPr/>
        </p:nvSpPr>
        <p:spPr>
          <a:xfrm>
            <a:off x="4713026" y="3398321"/>
            <a:ext cx="146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5C8C0-27AC-40C9-A963-90C146FA3488}"/>
              </a:ext>
            </a:extLst>
          </p:cNvPr>
          <p:cNvSpPr txBox="1"/>
          <p:nvPr/>
        </p:nvSpPr>
        <p:spPr>
          <a:xfrm>
            <a:off x="3800843" y="3802390"/>
            <a:ext cx="12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2FCD7-2EE4-4606-B086-1DE79F07B5CE}"/>
              </a:ext>
            </a:extLst>
          </p:cNvPr>
          <p:cNvSpPr txBox="1"/>
          <p:nvPr/>
        </p:nvSpPr>
        <p:spPr>
          <a:xfrm>
            <a:off x="3697323" y="4266421"/>
            <a:ext cx="12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cycles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8B009-65D1-4748-A573-B7B151687FDB}"/>
              </a:ext>
            </a:extLst>
          </p:cNvPr>
          <p:cNvSpPr txBox="1"/>
          <p:nvPr/>
        </p:nvSpPr>
        <p:spPr>
          <a:xfrm>
            <a:off x="682695" y="5414596"/>
            <a:ext cx="370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 Instruction Fetch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25A0B-1053-4460-A12C-B1BC06F5A3F5}"/>
              </a:ext>
            </a:extLst>
          </p:cNvPr>
          <p:cNvSpPr txBox="1"/>
          <p:nvPr/>
        </p:nvSpPr>
        <p:spPr>
          <a:xfrm>
            <a:off x="4556383" y="5411419"/>
            <a:ext cx="370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Out-of-order execution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9FEEDE-2793-4B67-91CC-380F5CE5E62E}"/>
              </a:ext>
            </a:extLst>
          </p:cNvPr>
          <p:cNvSpPr txBox="1"/>
          <p:nvPr/>
        </p:nvSpPr>
        <p:spPr>
          <a:xfrm>
            <a:off x="8766840" y="5432131"/>
            <a:ext cx="250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 Commit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3AF0CB-1A21-4A52-A022-3FA60960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234581"/>
            <a:ext cx="11376837" cy="1435572"/>
          </a:xfrm>
        </p:spPr>
        <p:txBody>
          <a:bodyPr>
            <a:normAutofit/>
          </a:bodyPr>
          <a:lstStyle/>
          <a:p>
            <a:r>
              <a:rPr lang="en-US" sz="6000" dirty="0"/>
              <a:t>Why insignificant improvement?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565A15-DF10-4519-B236-0F6E226A48ED}"/>
              </a:ext>
            </a:extLst>
          </p:cNvPr>
          <p:cNvSpPr/>
          <p:nvPr/>
        </p:nvSpPr>
        <p:spPr>
          <a:xfrm>
            <a:off x="917058" y="1356491"/>
            <a:ext cx="10357884" cy="1056309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Out-of-order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CCE693-5C1C-4926-A43E-19CB9A795CBA}"/>
              </a:ext>
            </a:extLst>
          </p:cNvPr>
          <p:cNvGraphicFramePr>
            <a:graphicFrameLocks noGrp="1"/>
          </p:cNvGraphicFramePr>
          <p:nvPr/>
        </p:nvGraphicFramePr>
        <p:xfrm>
          <a:off x="1085701" y="2665263"/>
          <a:ext cx="2508102" cy="2286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08102">
                  <a:extLst>
                    <a:ext uri="{9D8B030D-6E8A-4147-A177-3AD203B41FA5}">
                      <a16:colId xmlns:a16="http://schemas.microsoft.com/office/drawing/2014/main" val="2843746549"/>
                    </a:ext>
                  </a:extLst>
                </a:gridCol>
              </a:tblGrid>
              <a:tr h="357956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sz="2400" b="1" dirty="0"/>
                        <a:t>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5026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2. 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9580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839355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76668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5. MUL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948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66FC2-7EA5-486F-8954-9DC68F5D3F1F}"/>
              </a:ext>
            </a:extLst>
          </p:cNvPr>
          <p:cNvGraphicFramePr>
            <a:graphicFrameLocks noGrp="1"/>
          </p:cNvGraphicFramePr>
          <p:nvPr/>
        </p:nvGraphicFramePr>
        <p:xfrm>
          <a:off x="8766840" y="2665263"/>
          <a:ext cx="2508102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08102">
                  <a:extLst>
                    <a:ext uri="{9D8B030D-6E8A-4147-A177-3AD203B41FA5}">
                      <a16:colId xmlns:a16="http://schemas.microsoft.com/office/drawing/2014/main" val="2843746549"/>
                    </a:ext>
                  </a:extLst>
                </a:gridCol>
              </a:tblGrid>
              <a:tr h="357956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sz="2400" b="1" dirty="0"/>
                        <a:t>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5026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2. 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9580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839355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76668"/>
                  </a:ext>
                </a:extLst>
              </a:tr>
              <a:tr h="3579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5. MUL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948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7521D7-0460-4396-A592-F68CF3ED4B70}"/>
              </a:ext>
            </a:extLst>
          </p:cNvPr>
          <p:cNvCxnSpPr>
            <a:cxnSpLocks/>
          </p:cNvCxnSpPr>
          <p:nvPr/>
        </p:nvCxnSpPr>
        <p:spPr>
          <a:xfrm>
            <a:off x="3604437" y="2881423"/>
            <a:ext cx="2998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12F6EA-F055-4AAC-9C09-36DC509855C4}"/>
              </a:ext>
            </a:extLst>
          </p:cNvPr>
          <p:cNvCxnSpPr>
            <a:cxnSpLocks/>
          </p:cNvCxnSpPr>
          <p:nvPr/>
        </p:nvCxnSpPr>
        <p:spPr>
          <a:xfrm>
            <a:off x="3604436" y="3400646"/>
            <a:ext cx="19457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BA0574-49E0-4A0E-AC00-DBD06C8F1524}"/>
              </a:ext>
            </a:extLst>
          </p:cNvPr>
          <p:cNvCxnSpPr>
            <a:cxnSpLocks/>
          </p:cNvCxnSpPr>
          <p:nvPr/>
        </p:nvCxnSpPr>
        <p:spPr>
          <a:xfrm>
            <a:off x="3604436" y="3808263"/>
            <a:ext cx="2998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9BCBC-A2A9-4E7C-B285-A2D6E140B1BE}"/>
              </a:ext>
            </a:extLst>
          </p:cNvPr>
          <p:cNvCxnSpPr>
            <a:cxnSpLocks/>
          </p:cNvCxnSpPr>
          <p:nvPr/>
        </p:nvCxnSpPr>
        <p:spPr>
          <a:xfrm>
            <a:off x="3593803" y="4254795"/>
            <a:ext cx="1467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1391A-90FC-438D-BD8C-60C5436BAFC9}"/>
              </a:ext>
            </a:extLst>
          </p:cNvPr>
          <p:cNvCxnSpPr>
            <a:cxnSpLocks/>
          </p:cNvCxnSpPr>
          <p:nvPr/>
        </p:nvCxnSpPr>
        <p:spPr>
          <a:xfrm>
            <a:off x="3593802" y="4733260"/>
            <a:ext cx="125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FD5D73-8CA0-4BBC-B697-DABEB386A99A}"/>
              </a:ext>
            </a:extLst>
          </p:cNvPr>
          <p:cNvSpPr txBox="1"/>
          <p:nvPr/>
        </p:nvSpPr>
        <p:spPr>
          <a:xfrm>
            <a:off x="4693941" y="2414934"/>
            <a:ext cx="17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20 cycles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F696F-6DAB-4D3B-B222-A8BA984E7D6C}"/>
              </a:ext>
            </a:extLst>
          </p:cNvPr>
          <p:cNvSpPr txBox="1"/>
          <p:nvPr/>
        </p:nvSpPr>
        <p:spPr>
          <a:xfrm>
            <a:off x="4060603" y="2980959"/>
            <a:ext cx="15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60548-BA9B-43F6-9BAA-7E3BB145CA73}"/>
              </a:ext>
            </a:extLst>
          </p:cNvPr>
          <p:cNvSpPr txBox="1"/>
          <p:nvPr/>
        </p:nvSpPr>
        <p:spPr>
          <a:xfrm>
            <a:off x="4713026" y="3398321"/>
            <a:ext cx="146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5C8C0-27AC-40C9-A963-90C146FA3488}"/>
              </a:ext>
            </a:extLst>
          </p:cNvPr>
          <p:cNvSpPr txBox="1"/>
          <p:nvPr/>
        </p:nvSpPr>
        <p:spPr>
          <a:xfrm>
            <a:off x="3800843" y="3802390"/>
            <a:ext cx="12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2FCD7-2EE4-4606-B086-1DE79F07B5CE}"/>
              </a:ext>
            </a:extLst>
          </p:cNvPr>
          <p:cNvSpPr txBox="1"/>
          <p:nvPr/>
        </p:nvSpPr>
        <p:spPr>
          <a:xfrm>
            <a:off x="3697323" y="4266421"/>
            <a:ext cx="12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cycles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8B009-65D1-4748-A573-B7B151687FDB}"/>
              </a:ext>
            </a:extLst>
          </p:cNvPr>
          <p:cNvSpPr txBox="1"/>
          <p:nvPr/>
        </p:nvSpPr>
        <p:spPr>
          <a:xfrm>
            <a:off x="682695" y="5414596"/>
            <a:ext cx="370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 Instruction Fetch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25A0B-1053-4460-A12C-B1BC06F5A3F5}"/>
              </a:ext>
            </a:extLst>
          </p:cNvPr>
          <p:cNvSpPr txBox="1"/>
          <p:nvPr/>
        </p:nvSpPr>
        <p:spPr>
          <a:xfrm>
            <a:off x="4556383" y="5411419"/>
            <a:ext cx="370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Out-of-order execution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9FEEDE-2793-4B67-91CC-380F5CE5E62E}"/>
              </a:ext>
            </a:extLst>
          </p:cNvPr>
          <p:cNvSpPr txBox="1"/>
          <p:nvPr/>
        </p:nvSpPr>
        <p:spPr>
          <a:xfrm>
            <a:off x="8766840" y="5432131"/>
            <a:ext cx="250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 Commit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3AF0CB-1A21-4A52-A022-3FA60960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A9883C-3988-4864-A75B-6F1BC72AD6C0}"/>
              </a:ext>
            </a:extLst>
          </p:cNvPr>
          <p:cNvSpPr/>
          <p:nvPr/>
        </p:nvSpPr>
        <p:spPr>
          <a:xfrm>
            <a:off x="2104064" y="1848836"/>
            <a:ext cx="223815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Issue Queue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38D627-2E05-4C77-A9DA-4B79FE1ED47D}"/>
              </a:ext>
            </a:extLst>
          </p:cNvPr>
          <p:cNvSpPr/>
          <p:nvPr/>
        </p:nvSpPr>
        <p:spPr>
          <a:xfrm>
            <a:off x="5068775" y="1848836"/>
            <a:ext cx="2480934" cy="531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Reorder Buffer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176013-C3D9-4994-A387-BD568AC889C0}"/>
              </a:ext>
            </a:extLst>
          </p:cNvPr>
          <p:cNvSpPr/>
          <p:nvPr/>
        </p:nvSpPr>
        <p:spPr>
          <a:xfrm>
            <a:off x="8534993" y="1848836"/>
            <a:ext cx="1474379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064F8B-17AF-433E-A002-4F9E8CBCA024}"/>
              </a:ext>
            </a:extLst>
          </p:cNvPr>
          <p:cNvSpPr/>
          <p:nvPr/>
        </p:nvSpPr>
        <p:spPr>
          <a:xfrm>
            <a:off x="5113077" y="2734882"/>
            <a:ext cx="24366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4F8A4B-6B54-4A0C-AAD7-8647C11F179A}"/>
              </a:ext>
            </a:extLst>
          </p:cNvPr>
          <p:cNvSpPr txBox="1"/>
          <p:nvPr/>
        </p:nvSpPr>
        <p:spPr>
          <a:xfrm>
            <a:off x="2502786" y="1379657"/>
            <a:ext cx="143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1AB2CF-86AC-47AF-BD3C-986CAAF9B9A2}"/>
              </a:ext>
            </a:extLst>
          </p:cNvPr>
          <p:cNvSpPr txBox="1"/>
          <p:nvPr/>
        </p:nvSpPr>
        <p:spPr>
          <a:xfrm>
            <a:off x="8680301" y="1314496"/>
            <a:ext cx="143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C880DA-8F61-4D8E-B4A2-95AEA36AC219}"/>
              </a:ext>
            </a:extLst>
          </p:cNvPr>
          <p:cNvSpPr txBox="1"/>
          <p:nvPr/>
        </p:nvSpPr>
        <p:spPr>
          <a:xfrm>
            <a:off x="5387752" y="1314497"/>
            <a:ext cx="184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Out-of-order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15B4B5-7410-4C0E-BB89-40C5FE6AE403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4342214" y="2114650"/>
            <a:ext cx="726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AA3400-DEAE-4493-BC5C-D5F416A5B08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49709" y="2114650"/>
            <a:ext cx="98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FA74F-24F8-4875-8F63-2D0AABDC1C04}"/>
              </a:ext>
            </a:extLst>
          </p:cNvPr>
          <p:cNvCxnSpPr/>
          <p:nvPr/>
        </p:nvCxnSpPr>
        <p:spPr>
          <a:xfrm>
            <a:off x="6695559" y="2380464"/>
            <a:ext cx="0" cy="35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49776D-4454-4D84-8AC4-84754E4A442C}"/>
              </a:ext>
            </a:extLst>
          </p:cNvPr>
          <p:cNvCxnSpPr/>
          <p:nvPr/>
        </p:nvCxnSpPr>
        <p:spPr>
          <a:xfrm flipV="1">
            <a:off x="5986721" y="2380464"/>
            <a:ext cx="0" cy="35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4AAD6628-A83D-4484-B307-6661319E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16267"/>
              </p:ext>
            </p:extLst>
          </p:nvPr>
        </p:nvGraphicFramePr>
        <p:xfrm>
          <a:off x="1617331" y="3769656"/>
          <a:ext cx="1985928" cy="1117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04">
                  <a:extLst>
                    <a:ext uri="{9D8B030D-6E8A-4147-A177-3AD203B41FA5}">
                      <a16:colId xmlns:a16="http://schemas.microsoft.com/office/drawing/2014/main" val="2764157497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2360118679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1552902966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104015373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1736174395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3277001751"/>
                    </a:ext>
                  </a:extLst>
                </a:gridCol>
                <a:gridCol w="283704">
                  <a:extLst>
                    <a:ext uri="{9D8B030D-6E8A-4147-A177-3AD203B41FA5}">
                      <a16:colId xmlns:a16="http://schemas.microsoft.com/office/drawing/2014/main" val="937099838"/>
                    </a:ext>
                  </a:extLst>
                </a:gridCol>
              </a:tblGrid>
              <a:tr h="11175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826202"/>
                  </a:ext>
                </a:extLst>
              </a:tr>
            </a:tbl>
          </a:graphicData>
        </a:graphic>
      </p:graphicFrame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2C5541E1-2310-46D1-B3A2-8DF19893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4073"/>
              </p:ext>
            </p:extLst>
          </p:nvPr>
        </p:nvGraphicFramePr>
        <p:xfrm>
          <a:off x="4641704" y="3943648"/>
          <a:ext cx="243663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774">
                  <a:extLst>
                    <a:ext uri="{9D8B030D-6E8A-4147-A177-3AD203B41FA5}">
                      <a16:colId xmlns:a16="http://schemas.microsoft.com/office/drawing/2014/main" val="2771388855"/>
                    </a:ext>
                  </a:extLst>
                </a:gridCol>
                <a:gridCol w="493097">
                  <a:extLst>
                    <a:ext uri="{9D8B030D-6E8A-4147-A177-3AD203B41FA5}">
                      <a16:colId xmlns:a16="http://schemas.microsoft.com/office/drawing/2014/main" val="226024897"/>
                    </a:ext>
                  </a:extLst>
                </a:gridCol>
                <a:gridCol w="1273451">
                  <a:extLst>
                    <a:ext uri="{9D8B030D-6E8A-4147-A177-3AD203B41FA5}">
                      <a16:colId xmlns:a16="http://schemas.microsoft.com/office/drawing/2014/main" val="3782770699"/>
                    </a:ext>
                  </a:extLst>
                </a:gridCol>
                <a:gridCol w="287308">
                  <a:extLst>
                    <a:ext uri="{9D8B030D-6E8A-4147-A177-3AD203B41FA5}">
                      <a16:colId xmlns:a16="http://schemas.microsoft.com/office/drawing/2014/main" val="18699715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536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375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274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972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410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982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69070"/>
                  </a:ext>
                </a:extLst>
              </a:tr>
            </a:tbl>
          </a:graphicData>
        </a:graphic>
      </p:graphicFrame>
      <p:sp>
        <p:nvSpPr>
          <p:cNvPr id="47" name="Arrow: Down 46">
            <a:extLst>
              <a:ext uri="{FF2B5EF4-FFF2-40B4-BE49-F238E27FC236}">
                <a16:creationId xmlns:a16="http://schemas.microsoft.com/office/drawing/2014/main" id="{EE6AA7D8-1FB1-4F71-B6BB-17437CDA38C5}"/>
              </a:ext>
            </a:extLst>
          </p:cNvPr>
          <p:cNvSpPr/>
          <p:nvPr/>
        </p:nvSpPr>
        <p:spPr>
          <a:xfrm>
            <a:off x="8035263" y="4241461"/>
            <a:ext cx="499730" cy="166930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3B0D70-8CC7-4045-BFA3-ACA36DA39445}"/>
              </a:ext>
            </a:extLst>
          </p:cNvPr>
          <p:cNvSpPr txBox="1"/>
          <p:nvPr/>
        </p:nvSpPr>
        <p:spPr>
          <a:xfrm>
            <a:off x="7078334" y="5800249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057348-CE59-4D0D-B45B-F6163A112EAB}"/>
              </a:ext>
            </a:extLst>
          </p:cNvPr>
          <p:cNvSpPr txBox="1"/>
          <p:nvPr/>
        </p:nvSpPr>
        <p:spPr>
          <a:xfrm>
            <a:off x="7078334" y="5475462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BB26C-3AF9-4A63-9DAE-8257EB8F4002}"/>
              </a:ext>
            </a:extLst>
          </p:cNvPr>
          <p:cNvSpPr txBox="1"/>
          <p:nvPr/>
        </p:nvSpPr>
        <p:spPr>
          <a:xfrm>
            <a:off x="7078334" y="5153835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41BCB-55E7-4F2D-AE5D-BBAA5D5FF197}"/>
              </a:ext>
            </a:extLst>
          </p:cNvPr>
          <p:cNvSpPr txBox="1"/>
          <p:nvPr/>
        </p:nvSpPr>
        <p:spPr>
          <a:xfrm>
            <a:off x="7078334" y="4876836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E3018-690E-43CD-B068-FEA312955887}"/>
              </a:ext>
            </a:extLst>
          </p:cNvPr>
          <p:cNvSpPr txBox="1"/>
          <p:nvPr/>
        </p:nvSpPr>
        <p:spPr>
          <a:xfrm>
            <a:off x="7078334" y="4552049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7C815A-5297-4EE9-A0D7-15BE647F80EA}"/>
              </a:ext>
            </a:extLst>
          </p:cNvPr>
          <p:cNvSpPr txBox="1"/>
          <p:nvPr/>
        </p:nvSpPr>
        <p:spPr>
          <a:xfrm>
            <a:off x="7078334" y="4262321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E84D12-C277-405A-9901-6C7043712835}"/>
              </a:ext>
            </a:extLst>
          </p:cNvPr>
          <p:cNvSpPr txBox="1"/>
          <p:nvPr/>
        </p:nvSpPr>
        <p:spPr>
          <a:xfrm>
            <a:off x="7078334" y="3980725"/>
            <a:ext cx="58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ROB7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A492059-1C01-41BD-A32C-0C8C61305599}"/>
              </a:ext>
            </a:extLst>
          </p:cNvPr>
          <p:cNvSpPr/>
          <p:nvPr/>
        </p:nvSpPr>
        <p:spPr>
          <a:xfrm>
            <a:off x="3610348" y="4049736"/>
            <a:ext cx="995339" cy="80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5B7924-1164-4344-B985-C7933C6EF6E4}"/>
              </a:ext>
            </a:extLst>
          </p:cNvPr>
          <p:cNvSpPr txBox="1"/>
          <p:nvPr/>
        </p:nvSpPr>
        <p:spPr>
          <a:xfrm>
            <a:off x="527494" y="3814923"/>
            <a:ext cx="1435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 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6A6879-4EF1-49A9-95B2-9A4996E5FD25}"/>
              </a:ext>
            </a:extLst>
          </p:cNvPr>
          <p:cNvSpPr txBox="1"/>
          <p:nvPr/>
        </p:nvSpPr>
        <p:spPr>
          <a:xfrm>
            <a:off x="2410644" y="5338584"/>
            <a:ext cx="223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Reorder Buffer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122FE3-9DFC-4B6B-9B67-623BF3309DA7}"/>
              </a:ext>
            </a:extLst>
          </p:cNvPr>
          <p:cNvSpPr txBox="1"/>
          <p:nvPr/>
        </p:nvSpPr>
        <p:spPr>
          <a:xfrm>
            <a:off x="7854517" y="5846415"/>
            <a:ext cx="106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Oldest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92BB8-F107-4FB8-B239-0EF2F78BBD1D}"/>
              </a:ext>
            </a:extLst>
          </p:cNvPr>
          <p:cNvSpPr txBox="1"/>
          <p:nvPr/>
        </p:nvSpPr>
        <p:spPr>
          <a:xfrm>
            <a:off x="7737568" y="3809995"/>
            <a:ext cx="120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6C3C-5AD3-41BD-B428-CEC45094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23</a:t>
            </a:fld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6EAF868-B2F9-4EE4-B478-4CCF98591D78}"/>
              </a:ext>
            </a:extLst>
          </p:cNvPr>
          <p:cNvSpPr txBox="1">
            <a:spLocks/>
          </p:cNvSpPr>
          <p:nvPr/>
        </p:nvSpPr>
        <p:spPr>
          <a:xfrm>
            <a:off x="298302" y="49897"/>
            <a:ext cx="11376837" cy="143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Why insignificant improvement?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99307-CD9F-4C3E-82E4-9BB49907956F}"/>
              </a:ext>
            </a:extLst>
          </p:cNvPr>
          <p:cNvSpPr txBox="1"/>
          <p:nvPr/>
        </p:nvSpPr>
        <p:spPr>
          <a:xfrm>
            <a:off x="2269466" y="6077247"/>
            <a:ext cx="152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ROB 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682D30-54BA-4255-9ADF-8F43F3EE3B40}"/>
              </a:ext>
            </a:extLst>
          </p:cNvPr>
          <p:cNvCxnSpPr>
            <a:cxnSpLocks/>
          </p:cNvCxnSpPr>
          <p:nvPr/>
        </p:nvCxnSpPr>
        <p:spPr>
          <a:xfrm flipV="1">
            <a:off x="3610348" y="5910766"/>
            <a:ext cx="103135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981762-F5BF-4D4A-B402-1B714A092E9A}"/>
              </a:ext>
            </a:extLst>
          </p:cNvPr>
          <p:cNvSpPr txBox="1"/>
          <p:nvPr/>
        </p:nvSpPr>
        <p:spPr>
          <a:xfrm>
            <a:off x="9146934" y="4461337"/>
            <a:ext cx="242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ROB size : 350 entries</a:t>
            </a:r>
          </a:p>
        </p:txBody>
      </p:sp>
    </p:spTree>
    <p:extLst>
      <p:ext uri="{BB962C8B-B14F-4D97-AF65-F5344CB8AC3E}">
        <p14:creationId xmlns:p14="http://schemas.microsoft.com/office/powerpoint/2010/main" val="3236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5E1E4AA-9D91-4CF1-AEB0-650453EA7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39916"/>
              </p:ext>
            </p:extLst>
          </p:nvPr>
        </p:nvGraphicFramePr>
        <p:xfrm>
          <a:off x="0" y="1044815"/>
          <a:ext cx="12192000" cy="485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itle 1">
            <a:extLst>
              <a:ext uri="{FF2B5EF4-FFF2-40B4-BE49-F238E27FC236}">
                <a16:creationId xmlns:a16="http://schemas.microsoft.com/office/drawing/2014/main" id="{7628751D-08D0-4840-A34C-E675FC6D2315}"/>
              </a:ext>
            </a:extLst>
          </p:cNvPr>
          <p:cNvSpPr txBox="1">
            <a:spLocks/>
          </p:cNvSpPr>
          <p:nvPr/>
        </p:nvSpPr>
        <p:spPr>
          <a:xfrm>
            <a:off x="298302" y="49897"/>
            <a:ext cx="11376837" cy="143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Lateness by # of cycles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21596-DC8B-45D5-851B-1D45FC0E8060}"/>
              </a:ext>
            </a:extLst>
          </p:cNvPr>
          <p:cNvSpPr txBox="1"/>
          <p:nvPr/>
        </p:nvSpPr>
        <p:spPr>
          <a:xfrm>
            <a:off x="11076175" y="1279537"/>
            <a:ext cx="9888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cycles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5BEA34-225C-4BD4-83F2-865519C9E361}"/>
              </a:ext>
            </a:extLst>
          </p:cNvPr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Percent of late prefetches by # of cycles of IPCP on SPEC2017 benchmarks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D026A6-5BEE-4430-B1DB-20E818C876F1}"/>
              </a:ext>
            </a:extLst>
          </p:cNvPr>
          <p:cNvSpPr/>
          <p:nvPr/>
        </p:nvSpPr>
        <p:spPr>
          <a:xfrm>
            <a:off x="10686311" y="1158949"/>
            <a:ext cx="262865" cy="25305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78ECF-99AB-4310-9FCE-2F05A9D50070}"/>
              </a:ext>
            </a:extLst>
          </p:cNvPr>
          <p:cNvSpPr txBox="1"/>
          <p:nvPr/>
        </p:nvSpPr>
        <p:spPr>
          <a:xfrm>
            <a:off x="4306775" y="1955561"/>
            <a:ext cx="3210443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 4% of late prefetches are late by &gt; 500 cycles</a:t>
            </a:r>
          </a:p>
        </p:txBody>
      </p:sp>
    </p:spTree>
    <p:extLst>
      <p:ext uri="{BB962C8B-B14F-4D97-AF65-F5344CB8AC3E}">
        <p14:creationId xmlns:p14="http://schemas.microsoft.com/office/powerpoint/2010/main" val="3438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5174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Topics to cover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Background on prefetchers &amp; metrics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Simulation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Effect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lateness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Impact of </a:t>
            </a:r>
            <a:r>
              <a:rPr lang="en-US" sz="3600" b="1" dirty="0">
                <a:solidFill>
                  <a:schemeClr val="tx1"/>
                </a:solidFill>
              </a:rPr>
              <a:t>DRAM bandwidth(BW)</a:t>
            </a: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Interaction with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cache replacement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2" y="232218"/>
            <a:ext cx="11027735" cy="142494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Why care about DRAM BW?</a:t>
            </a:r>
            <a:endParaRPr lang="en-US" sz="6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B663ED-0931-4EA6-A6A5-D42612FA795B}"/>
              </a:ext>
            </a:extLst>
          </p:cNvPr>
          <p:cNvSpPr/>
          <p:nvPr/>
        </p:nvSpPr>
        <p:spPr>
          <a:xfrm>
            <a:off x="582132" y="1495505"/>
            <a:ext cx="11198742" cy="4554421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Servers – Multicore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32</a:t>
            </a:r>
            <a:r>
              <a:rPr lang="en-US" sz="3600" dirty="0">
                <a:solidFill>
                  <a:schemeClr val="tx1"/>
                </a:solidFill>
              </a:rPr>
              <a:t>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DRAM BW per channel – </a:t>
            </a:r>
            <a:r>
              <a:rPr lang="en-US" sz="3600" b="1" dirty="0">
                <a:solidFill>
                  <a:schemeClr val="tx1"/>
                </a:solidFill>
              </a:rPr>
              <a:t>3200 MT/s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4</a:t>
            </a:r>
            <a:r>
              <a:rPr lang="en-US" sz="3600" dirty="0">
                <a:solidFill>
                  <a:schemeClr val="tx1"/>
                </a:solidFill>
              </a:rPr>
              <a:t> available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1 channel for 8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On average per core DRAM BW </a:t>
            </a:r>
          </a:p>
          <a:p>
            <a:pPr lvl="3"/>
            <a:r>
              <a:rPr lang="en-US" sz="3600" dirty="0">
                <a:solidFill>
                  <a:schemeClr val="tx1"/>
                </a:solidFill>
              </a:rPr>
              <a:t>– </a:t>
            </a:r>
            <a:r>
              <a:rPr lang="en-US" sz="3600" dirty="0">
                <a:solidFill>
                  <a:srgbClr val="FF0000"/>
                </a:solidFill>
              </a:rPr>
              <a:t>400 MT/s(3.2 GB/s)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2073A-ED45-4A39-883A-93842F6A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B663ED-0931-4EA6-A6A5-D42612FA795B}"/>
              </a:ext>
            </a:extLst>
          </p:cNvPr>
          <p:cNvSpPr/>
          <p:nvPr/>
        </p:nvSpPr>
        <p:spPr>
          <a:xfrm>
            <a:off x="838200" y="1415829"/>
            <a:ext cx="11320130" cy="5305646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Non volatile memory – Intel Optane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Fastest NVMs</a:t>
            </a:r>
          </a:p>
          <a:p>
            <a:r>
              <a:rPr lang="en-US" sz="3600" dirty="0">
                <a:solidFill>
                  <a:schemeClr val="tx1"/>
                </a:solidFill>
              </a:rPr>
              <a:t>	read – 3 GB/s  = </a:t>
            </a:r>
            <a:r>
              <a:rPr lang="en-US" sz="3600" dirty="0">
                <a:solidFill>
                  <a:srgbClr val="FF0000"/>
                </a:solidFill>
              </a:rPr>
              <a:t>375 MT/s</a:t>
            </a:r>
          </a:p>
          <a:p>
            <a:r>
              <a:rPr lang="en-US" sz="3600" dirty="0">
                <a:solidFill>
                  <a:schemeClr val="tx1"/>
                </a:solidFill>
              </a:rPr>
              <a:t>	write – 1 GB/s = </a:t>
            </a:r>
            <a:r>
              <a:rPr lang="en-US" sz="3600" dirty="0">
                <a:solidFill>
                  <a:srgbClr val="FF0000"/>
                </a:solidFill>
              </a:rPr>
              <a:t>125 MT/s</a:t>
            </a:r>
          </a:p>
        </p:txBody>
      </p:sp>
      <p:pic>
        <p:nvPicPr>
          <p:cNvPr id="1026" name="Picture 2" descr="Intel® Optane™ Memory - Revolutionary Memory">
            <a:extLst>
              <a:ext uri="{FF2B5EF4-FFF2-40B4-BE49-F238E27FC236}">
                <a16:creationId xmlns:a16="http://schemas.microsoft.com/office/drawing/2014/main" id="{42013BED-C683-491A-A2C4-C48D8411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47" y="214312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D0C86-EEF2-4BC3-8E15-3FD4686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CFD779-3DF2-4158-BF56-81D77C21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2" y="232218"/>
            <a:ext cx="11027735" cy="142494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Why care about DRAM BW?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704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0A693E-8516-4DA9-822E-2A1B5809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3" y="870098"/>
            <a:ext cx="11220894" cy="5147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94" y="0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IPCP performance(high DRAM BW)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3436-A741-48D9-9775-9D00417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1B2A-64FC-43E2-AC5C-E0FD6D3E73D1}"/>
              </a:ext>
            </a:extLst>
          </p:cNvPr>
          <p:cNvSpPr txBox="1"/>
          <p:nvPr/>
        </p:nvSpPr>
        <p:spPr>
          <a:xfrm>
            <a:off x="3751522" y="1417743"/>
            <a:ext cx="4380613" cy="568762"/>
          </a:xfrm>
          <a:prstGeom prst="roundRect">
            <a:avLst>
              <a:gd name="adj" fmla="val 13891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Overall improvement:  35 %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6204-CE3A-4E79-B9C0-BA4C02A826FE}"/>
              </a:ext>
            </a:extLst>
          </p:cNvPr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with IPCP on SPEC2017 benchmarks compared to no prefetching baseline</a:t>
            </a:r>
          </a:p>
        </p:txBody>
      </p:sp>
    </p:spTree>
    <p:extLst>
      <p:ext uri="{BB962C8B-B14F-4D97-AF65-F5344CB8AC3E}">
        <p14:creationId xmlns:p14="http://schemas.microsoft.com/office/powerpoint/2010/main" val="12494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CD2623-FB1A-4994-AFAC-E3764ED7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6" y="991564"/>
            <a:ext cx="10855842" cy="5079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-116613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IPCP performance(low DRAM BW)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3436-A741-48D9-9775-9D00417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1B2A-64FC-43E2-AC5C-E0FD6D3E73D1}"/>
              </a:ext>
            </a:extLst>
          </p:cNvPr>
          <p:cNvSpPr txBox="1"/>
          <p:nvPr/>
        </p:nvSpPr>
        <p:spPr>
          <a:xfrm>
            <a:off x="2890284" y="1428376"/>
            <a:ext cx="4380613" cy="568762"/>
          </a:xfrm>
          <a:prstGeom prst="roundRect">
            <a:avLst>
              <a:gd name="adj" fmla="val 13891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Overall improvement:  </a:t>
            </a:r>
            <a:r>
              <a:rPr lang="en-US" sz="2800" dirty="0">
                <a:solidFill>
                  <a:srgbClr val="FF0000"/>
                </a:solidFill>
              </a:rPr>
              <a:t>10 %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6204-CE3A-4E79-B9C0-BA4C02A826FE}"/>
              </a:ext>
            </a:extLst>
          </p:cNvPr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with IPCP on SPEC2017 benchmarks compared to no prefetching baseline</a:t>
            </a:r>
          </a:p>
        </p:txBody>
      </p:sp>
    </p:spTree>
    <p:extLst>
      <p:ext uri="{BB962C8B-B14F-4D97-AF65-F5344CB8AC3E}">
        <p14:creationId xmlns:p14="http://schemas.microsoft.com/office/powerpoint/2010/main" val="11127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Memory wall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DD7167-4162-4050-83E4-05BF6D663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8" y="1402488"/>
            <a:ext cx="7896963" cy="53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5BEC2-E297-44CA-A044-93C0FA8A27D0}"/>
              </a:ext>
            </a:extLst>
          </p:cNvPr>
          <p:cNvSpPr txBox="1"/>
          <p:nvPr/>
        </p:nvSpPr>
        <p:spPr>
          <a:xfrm>
            <a:off x="8360107" y="1430879"/>
            <a:ext cx="307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55% growth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90FFA-5ED9-4B18-BA95-FA07B615A5E4}"/>
              </a:ext>
            </a:extLst>
          </p:cNvPr>
          <p:cNvSpPr txBox="1"/>
          <p:nvPr/>
        </p:nvSpPr>
        <p:spPr>
          <a:xfrm>
            <a:off x="8360107" y="4687174"/>
            <a:ext cx="307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10% growth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D1952-7E40-47F5-9CD1-301C8C6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0" y="0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Impact of DRAM BW on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28153D-067B-4F9C-A9B7-DCA4EA86D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94820"/>
              </p:ext>
            </p:extLst>
          </p:nvPr>
        </p:nvGraphicFramePr>
        <p:xfrm>
          <a:off x="287080" y="1170872"/>
          <a:ext cx="7127358" cy="451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D2F4-CEC9-4979-9404-9717460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21F31-573F-401B-AFC8-7B8B825BF6B6}"/>
              </a:ext>
            </a:extLst>
          </p:cNvPr>
          <p:cNvSpPr txBox="1"/>
          <p:nvPr/>
        </p:nvSpPr>
        <p:spPr>
          <a:xfrm>
            <a:off x="7637041" y="1374551"/>
            <a:ext cx="4218942" cy="3262074"/>
          </a:xfrm>
          <a:prstGeom prst="roundRect">
            <a:avLst>
              <a:gd name="adj" fmla="val 817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Significant performance drop as DRAM BW decreases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Performance degradation in case very low DR</a:t>
            </a: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AM BW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NOPE</a:t>
            </a:r>
            <a:r>
              <a:rPr kumimoji="0" lang="en-US" sz="20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  <a:endParaRPr kumimoji="0" lang="en-US" sz="20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lvl="1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Arial"/>
                <a:sym typeface="Arial"/>
              </a:rPr>
              <a:t>Turn OFF </a:t>
            </a: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prefetching when performance degrades with low DRAM BW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1FDDF8-DCB2-439F-B592-300CB10408EC}"/>
              </a:ext>
            </a:extLst>
          </p:cNvPr>
          <p:cNvSpPr/>
          <p:nvPr/>
        </p:nvSpPr>
        <p:spPr>
          <a:xfrm>
            <a:off x="695483" y="5903500"/>
            <a:ext cx="10801033" cy="646156"/>
          </a:xfrm>
          <a:prstGeom prst="roundRect">
            <a:avLst>
              <a:gd name="adj" fmla="val 8243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6] Anuj Mishra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Biswabandan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Panda, “Hardware Prefetcher Aggressiveness Controllers: Do We Need Them All the Time?”, ASPLOS 2021, Workshop on Negative results, Opportunities, Perspectives, and Experiences  </a:t>
            </a:r>
          </a:p>
        </p:txBody>
      </p:sp>
    </p:spTree>
    <p:extLst>
      <p:ext uri="{BB962C8B-B14F-4D97-AF65-F5344CB8AC3E}">
        <p14:creationId xmlns:p14="http://schemas.microsoft.com/office/powerpoint/2010/main" val="268440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-116613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Impact on prefetcher coverage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3436-A741-48D9-9775-9D00417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6204-CE3A-4E79-B9C0-BA4C02A826FE}"/>
              </a:ext>
            </a:extLst>
          </p:cNvPr>
          <p:cNvSpPr txBox="1"/>
          <p:nvPr/>
        </p:nvSpPr>
        <p:spPr>
          <a:xfrm>
            <a:off x="287079" y="5774795"/>
            <a:ext cx="9037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Comparison of prefetcher coverage at the L1D with IPCP on SPEC2017 benchmarks for low &amp; high DRAM BW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5D604-0557-408E-9F09-454C7684B8F1}"/>
              </a:ext>
            </a:extLst>
          </p:cNvPr>
          <p:cNvSpPr txBox="1"/>
          <p:nvPr/>
        </p:nvSpPr>
        <p:spPr>
          <a:xfrm>
            <a:off x="9193615" y="1489438"/>
            <a:ext cx="2743200" cy="1064776"/>
          </a:xfrm>
          <a:prstGeom prst="roundRect">
            <a:avLst>
              <a:gd name="adj" fmla="val 817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Coverage drops from 61 % to 53 %.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4E7359-1437-44F4-ACB2-25AE306DC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07517"/>
              </p:ext>
            </p:extLst>
          </p:nvPr>
        </p:nvGraphicFramePr>
        <p:xfrm>
          <a:off x="24809" y="1031358"/>
          <a:ext cx="9168806" cy="464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916C3EDD-ECB1-457A-86FD-50E1BF3E2A2B}"/>
              </a:ext>
            </a:extLst>
          </p:cNvPr>
          <p:cNvSpPr txBox="1"/>
          <p:nvPr/>
        </p:nvSpPr>
        <p:spPr>
          <a:xfrm>
            <a:off x="2493686" y="1085241"/>
            <a:ext cx="1186598" cy="30761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DRAM BW: </a:t>
            </a:r>
          </a:p>
        </p:txBody>
      </p:sp>
    </p:spTree>
    <p:extLst>
      <p:ext uri="{BB962C8B-B14F-4D97-AF65-F5344CB8AC3E}">
        <p14:creationId xmlns:p14="http://schemas.microsoft.com/office/powerpoint/2010/main" val="504477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-116613"/>
            <a:ext cx="1179150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Impact on prefetcher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3436-A741-48D9-9775-9D00417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6204-CE3A-4E79-B9C0-BA4C02A826FE}"/>
              </a:ext>
            </a:extLst>
          </p:cNvPr>
          <p:cNvSpPr txBox="1"/>
          <p:nvPr/>
        </p:nvSpPr>
        <p:spPr>
          <a:xfrm>
            <a:off x="287079" y="5774795"/>
            <a:ext cx="8764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Comparison of prefetcher accuracy at the L1D with IPCP on SPEC2017 benchmarks for low &amp; high DRAM BW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C6C086-A274-4327-B7ED-676C585B0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955618"/>
              </p:ext>
            </p:extLst>
          </p:nvPr>
        </p:nvGraphicFramePr>
        <p:xfrm>
          <a:off x="113418" y="978195"/>
          <a:ext cx="8938428" cy="479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F5D604-0557-408E-9F09-454C7684B8F1}"/>
              </a:ext>
            </a:extLst>
          </p:cNvPr>
          <p:cNvSpPr txBox="1"/>
          <p:nvPr/>
        </p:nvSpPr>
        <p:spPr>
          <a:xfrm>
            <a:off x="9051846" y="1489438"/>
            <a:ext cx="3026735" cy="2678073"/>
          </a:xfrm>
          <a:prstGeom prst="roundRect">
            <a:avLst>
              <a:gd name="adj" fmla="val 817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Accuracy drops from 63.5 % to 48 %.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Less useful prefetches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Lot of scope for improvement in case of constrained DRAM bandwidth</a:t>
            </a:r>
          </a:p>
        </p:txBody>
      </p:sp>
    </p:spTree>
    <p:extLst>
      <p:ext uri="{BB962C8B-B14F-4D97-AF65-F5344CB8AC3E}">
        <p14:creationId xmlns:p14="http://schemas.microsoft.com/office/powerpoint/2010/main" val="258462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Topics to cover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1050851" y="1843051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Background on prefetchers &amp; metrics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Simulation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Effect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lateness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Impact of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DRAM bandwidth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Interaction with </a:t>
            </a:r>
            <a:r>
              <a:rPr lang="en-US" sz="3600" b="1" dirty="0">
                <a:solidFill>
                  <a:schemeClr val="tx1"/>
                </a:solidFill>
              </a:rPr>
              <a:t>cache replacement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4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2" y="502231"/>
            <a:ext cx="11027735" cy="1424940"/>
          </a:xfrm>
        </p:spPr>
        <p:txBody>
          <a:bodyPr>
            <a:normAutofit/>
          </a:bodyPr>
          <a:lstStyle/>
          <a:p>
            <a:r>
              <a:rPr lang="en-US" sz="6000" dirty="0"/>
              <a:t>Why cache replacement policies?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D4C34C-2162-49D6-A281-DC0AEE35DA0B}"/>
              </a:ext>
            </a:extLst>
          </p:cNvPr>
          <p:cNvSpPr/>
          <p:nvPr/>
        </p:nvSpPr>
        <p:spPr>
          <a:xfrm>
            <a:off x="1039332" y="2048397"/>
            <a:ext cx="11238614" cy="2640561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Prefetchers –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brings in cache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Replacement policies – </a:t>
            </a:r>
            <a:r>
              <a:rPr lang="en-US" sz="3600" dirty="0">
                <a:solidFill>
                  <a:srgbClr val="C00000"/>
                </a:solidFill>
              </a:rPr>
              <a:t>evicts a cache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Must work in unison to improve performance</a:t>
            </a:r>
            <a:endParaRPr lang="en-US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State-of-art prefetchers</a:t>
            </a:r>
            <a:r>
              <a:rPr lang="en-US" sz="3600" b="1" dirty="0">
                <a:solidFill>
                  <a:schemeClr val="tx1"/>
                </a:solidFill>
              </a:rPr>
              <a:t> - No interaction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DDD4-9665-4B6D-B881-5B57F863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21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0" y="421438"/>
            <a:ext cx="11027735" cy="1424940"/>
          </a:xfrm>
        </p:spPr>
        <p:txBody>
          <a:bodyPr>
            <a:normAutofit/>
          </a:bodyPr>
          <a:lstStyle/>
          <a:p>
            <a:r>
              <a:rPr lang="en-US" sz="6000" dirty="0"/>
              <a:t>Cache replacement policies used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D4C34C-2162-49D6-A281-DC0AEE35DA0B}"/>
              </a:ext>
            </a:extLst>
          </p:cNvPr>
          <p:cNvSpPr/>
          <p:nvPr/>
        </p:nvSpPr>
        <p:spPr>
          <a:xfrm>
            <a:off x="1049964" y="1840469"/>
            <a:ext cx="9997264" cy="2647507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Re-Reference Interval Prediction(RRIP</a:t>
            </a:r>
            <a:r>
              <a:rPr lang="en-US" sz="3600" baseline="30000" dirty="0">
                <a:solidFill>
                  <a:schemeClr val="tx1"/>
                </a:solidFill>
              </a:rPr>
              <a:t>7</a:t>
            </a:r>
            <a:r>
              <a:rPr lang="en-US" sz="3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Static RRIP (</a:t>
            </a:r>
            <a:r>
              <a:rPr lang="en-US" sz="3600" b="1" dirty="0">
                <a:solidFill>
                  <a:schemeClr val="tx1"/>
                </a:solidFill>
              </a:rPr>
              <a:t>SRRIP</a:t>
            </a:r>
            <a:r>
              <a:rPr lang="en-US" sz="3600" b="1" baseline="30000" dirty="0">
                <a:solidFill>
                  <a:schemeClr val="tx1"/>
                </a:solidFill>
              </a:rPr>
              <a:t>7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Dynamic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RRIP (</a:t>
            </a:r>
            <a:r>
              <a:rPr lang="en-US" sz="3600" b="1" dirty="0">
                <a:solidFill>
                  <a:schemeClr val="tx1"/>
                </a:solidFill>
              </a:rPr>
              <a:t>DRRIP</a:t>
            </a:r>
            <a:r>
              <a:rPr lang="en-US" sz="3600" b="1" baseline="30000" dirty="0">
                <a:solidFill>
                  <a:schemeClr val="tx1"/>
                </a:solidFill>
              </a:rPr>
              <a:t>7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Prefetch-Aware Cache Management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(</a:t>
            </a:r>
            <a:r>
              <a:rPr lang="en-US" sz="3600" b="1" dirty="0">
                <a:solidFill>
                  <a:schemeClr val="tx1"/>
                </a:solidFill>
              </a:rPr>
              <a:t>PACMAN</a:t>
            </a:r>
            <a:r>
              <a:rPr lang="en-US" sz="3600" b="1" baseline="30000" dirty="0">
                <a:solidFill>
                  <a:schemeClr val="tx1"/>
                </a:solidFill>
              </a:rPr>
              <a:t>8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7D96-8497-45BB-B614-B35E50C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03018D-19C2-4A57-BC99-3423F732A0D6}"/>
              </a:ext>
            </a:extLst>
          </p:cNvPr>
          <p:cNvSpPr/>
          <p:nvPr/>
        </p:nvSpPr>
        <p:spPr>
          <a:xfrm>
            <a:off x="695482" y="5267109"/>
            <a:ext cx="10801033" cy="1271803"/>
          </a:xfrm>
          <a:prstGeom prst="roundRect">
            <a:avLst>
              <a:gd name="adj" fmla="val 8243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[7]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</a:rPr>
              <a:t>Aamer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 Jaleel, Kevin B. Theobald, Simon C. Steely, and Joel Emer, “High performance cache replacement using re-reference interval prediction (RRIP)”, ISCA’10</a:t>
            </a:r>
          </a:p>
          <a:p>
            <a:endParaRPr lang="en-US" sz="14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[8]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 C. Wu, A. Jaleel, M.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</a:rPr>
              <a:t>Martonosi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, S. C. Steely and J. Emer, "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</a:rPr>
              <a:t>PACMan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: Prefetch-Aware Cache Management for high performance caching," 2011 44th Annual IEEE/ACM International Symposium on Microarchitecture (MICRO), 2011</a:t>
            </a:r>
          </a:p>
          <a:p>
            <a:endParaRPr lang="en-US" sz="14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789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F924BB-7643-465A-8304-A5F6E19E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714"/>
            <a:ext cx="10023745" cy="50595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7D0A0F-3A0B-4AFA-A658-90B8A4981BE5}"/>
              </a:ext>
            </a:extLst>
          </p:cNvPr>
          <p:cNvSpPr txBox="1">
            <a:spLocks/>
          </p:cNvSpPr>
          <p:nvPr/>
        </p:nvSpPr>
        <p:spPr>
          <a:xfrm>
            <a:off x="400494" y="-42530"/>
            <a:ext cx="11791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IPCP performance(client-server)- L1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47E0-8952-4A6E-956E-DFB0FF7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372" y="6492875"/>
            <a:ext cx="2743200" cy="365125"/>
          </a:xfrm>
        </p:spPr>
        <p:txBody>
          <a:bodyPr/>
          <a:lstStyle/>
          <a:p>
            <a:fld id="{D474BF9E-42EA-4CA6-944E-29CDC25D6C11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BB6D6-329C-4FEB-B262-15611523B6A1}"/>
              </a:ext>
            </a:extLst>
          </p:cNvPr>
          <p:cNvSpPr txBox="1"/>
          <p:nvPr/>
        </p:nvSpPr>
        <p:spPr>
          <a:xfrm>
            <a:off x="664339" y="5878286"/>
            <a:ext cx="1067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of IPCP with different cache replacement policies  at the L1 compared to a baseline with LRU policy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2E054-7EF1-4826-8E4D-67524A247899}"/>
              </a:ext>
            </a:extLst>
          </p:cNvPr>
          <p:cNvSpPr txBox="1"/>
          <p:nvPr/>
        </p:nvSpPr>
        <p:spPr>
          <a:xfrm>
            <a:off x="10023745" y="1366152"/>
            <a:ext cx="2000891" cy="1062940"/>
          </a:xfrm>
          <a:prstGeom prst="roundRect">
            <a:avLst>
              <a:gd name="adj" fmla="val 817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No significant performance improvement </a:t>
            </a:r>
          </a:p>
        </p:txBody>
      </p:sp>
    </p:spTree>
    <p:extLst>
      <p:ext uri="{BB962C8B-B14F-4D97-AF65-F5344CB8AC3E}">
        <p14:creationId xmlns:p14="http://schemas.microsoft.com/office/powerpoint/2010/main" val="1477335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3BD48-21BF-47ED-987C-929CA5B4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684"/>
            <a:ext cx="9037675" cy="4763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73A67A-72E9-479D-B5E0-1E3C43651503}"/>
              </a:ext>
            </a:extLst>
          </p:cNvPr>
          <p:cNvSpPr txBox="1">
            <a:spLocks/>
          </p:cNvSpPr>
          <p:nvPr/>
        </p:nvSpPr>
        <p:spPr>
          <a:xfrm>
            <a:off x="400494" y="-42530"/>
            <a:ext cx="11791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IPCP performance(client-server)- L2C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C188-B7C8-48E6-BB5D-816FD6F2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B52E0-ADA6-47EA-8A63-C43034D98CF7}"/>
              </a:ext>
            </a:extLst>
          </p:cNvPr>
          <p:cNvSpPr txBox="1"/>
          <p:nvPr/>
        </p:nvSpPr>
        <p:spPr>
          <a:xfrm>
            <a:off x="400494" y="5767368"/>
            <a:ext cx="1067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of IPCP with different cache replacement policies  at the L2C compared to a baseline with LRU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48250-63E4-4C69-BC0B-14FCCFAEC0A1}"/>
              </a:ext>
            </a:extLst>
          </p:cNvPr>
          <p:cNvSpPr txBox="1"/>
          <p:nvPr/>
        </p:nvSpPr>
        <p:spPr>
          <a:xfrm>
            <a:off x="9037675" y="1410623"/>
            <a:ext cx="2986962" cy="3000732"/>
          </a:xfrm>
          <a:prstGeom prst="roundRect">
            <a:avLst>
              <a:gd name="adj" fmla="val 461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Significant performance improvement across server benchmarks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Max. improvement for Pacman –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sym typeface="Arial"/>
              </a:rPr>
              <a:t>7.5 %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On Average –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sym typeface="Arial"/>
              </a:rPr>
              <a:t>2.5 %</a:t>
            </a: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 improvement for Pacman</a:t>
            </a:r>
          </a:p>
        </p:txBody>
      </p:sp>
    </p:spTree>
    <p:extLst>
      <p:ext uri="{BB962C8B-B14F-4D97-AF65-F5344CB8AC3E}">
        <p14:creationId xmlns:p14="http://schemas.microsoft.com/office/powerpoint/2010/main" val="1476468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383B00-F80C-46CB-8596-AAEBFA4A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0" y="964140"/>
            <a:ext cx="9098072" cy="50751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B8EAD3-B1C9-4D5F-BB12-FFCE7777805B}"/>
              </a:ext>
            </a:extLst>
          </p:cNvPr>
          <p:cNvSpPr txBox="1">
            <a:spLocks/>
          </p:cNvSpPr>
          <p:nvPr/>
        </p:nvSpPr>
        <p:spPr>
          <a:xfrm>
            <a:off x="400494" y="-42530"/>
            <a:ext cx="11791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IPCP performance(client-server)-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DEBF-4430-4D8C-843F-10CCB79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56350"/>
            <a:ext cx="2743200" cy="365125"/>
          </a:xfrm>
        </p:spPr>
        <p:txBody>
          <a:bodyPr/>
          <a:lstStyle/>
          <a:p>
            <a:fld id="{D474BF9E-42EA-4CA6-944E-29CDC25D6C11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0F920-B3E5-46DC-966A-87DE45F31DD6}"/>
              </a:ext>
            </a:extLst>
          </p:cNvPr>
          <p:cNvSpPr txBox="1"/>
          <p:nvPr/>
        </p:nvSpPr>
        <p:spPr>
          <a:xfrm>
            <a:off x="9089572" y="1283033"/>
            <a:ext cx="2986962" cy="1710095"/>
          </a:xfrm>
          <a:prstGeom prst="roundRect">
            <a:avLst>
              <a:gd name="adj" fmla="val 8179"/>
            </a:avLst>
          </a:prstGeom>
          <a:solidFill>
            <a:srgbClr val="FFFFFF"/>
          </a:solidFill>
          <a:ln w="25400" cap="flat" cmpd="sng" algn="ctr">
            <a:solidFill>
              <a:srgbClr val="78909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Max. improvement for Pacman –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sym typeface="Arial"/>
              </a:rPr>
              <a:t>5.5 %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On Average –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sym typeface="Arial"/>
              </a:rPr>
              <a:t>1 %</a:t>
            </a:r>
            <a:r>
              <a:rPr lang="en-US" sz="2000" kern="0" dirty="0">
                <a:solidFill>
                  <a:srgbClr val="000000"/>
                </a:solidFill>
                <a:latin typeface="Arial"/>
                <a:sym typeface="Arial"/>
              </a:rPr>
              <a:t> improvement for Pacman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952DD-59BB-4A40-AAD7-387926A5C13F}"/>
              </a:ext>
            </a:extLst>
          </p:cNvPr>
          <p:cNvSpPr txBox="1"/>
          <p:nvPr/>
        </p:nvSpPr>
        <p:spPr>
          <a:xfrm>
            <a:off x="400494" y="5767368"/>
            <a:ext cx="1067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</a:t>
            </a:r>
            <a:r>
              <a:rPr lang="en-US" sz="2800" dirty="0"/>
              <a:t>: Performance improvement of IPCP with different cache replacement policies  at the LLC compared to a baseline with LRU policy</a:t>
            </a:r>
          </a:p>
        </p:txBody>
      </p:sp>
    </p:spTree>
    <p:extLst>
      <p:ext uri="{BB962C8B-B14F-4D97-AF65-F5344CB8AC3E}">
        <p14:creationId xmlns:p14="http://schemas.microsoft.com/office/powerpoint/2010/main" val="3488280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E62-CE78-4EBA-8FF2-58F4AB2F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212835"/>
            <a:ext cx="10744200" cy="1616075"/>
          </a:xfrm>
        </p:spPr>
        <p:txBody>
          <a:bodyPr>
            <a:normAutofit/>
          </a:bodyPr>
          <a:lstStyle/>
          <a:p>
            <a:r>
              <a:rPr lang="en-US" sz="6000" dirty="0"/>
              <a:t>Champsim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9A119-3253-4187-BD60-8576F3388A07}"/>
              </a:ext>
            </a:extLst>
          </p:cNvPr>
          <p:cNvSpPr/>
          <p:nvPr/>
        </p:nvSpPr>
        <p:spPr>
          <a:xfrm>
            <a:off x="838200" y="1790682"/>
            <a:ext cx="10990521" cy="4603897"/>
          </a:xfrm>
          <a:prstGeom prst="roundRect">
            <a:avLst>
              <a:gd name="adj" fmla="val 8243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Already Implemented: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IPCP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Identification of late prefetches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SRRIP, DRRIP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Implementations for R&amp;D work: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Elimination of late prefetches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Lateness by # of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Pacman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0E46-0CB0-42D4-A7E8-48D67BD6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Memory wall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ED99A6-230F-4563-946B-06D7477A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47993" y="3012555"/>
            <a:ext cx="43243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A3AA0-DAA9-40B5-BE8D-488D92769144}"/>
              </a:ext>
            </a:extLst>
          </p:cNvPr>
          <p:cNvSpPr/>
          <p:nvPr/>
        </p:nvSpPr>
        <p:spPr>
          <a:xfrm>
            <a:off x="1173005" y="1743738"/>
            <a:ext cx="5986130" cy="3604437"/>
          </a:xfrm>
          <a:prstGeom prst="roundRect">
            <a:avLst>
              <a:gd name="adj" fmla="val 457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2A4109-2861-4406-BDA9-E41939E16CCC}"/>
              </a:ext>
            </a:extLst>
          </p:cNvPr>
          <p:cNvSpPr/>
          <p:nvPr/>
        </p:nvSpPr>
        <p:spPr>
          <a:xfrm rot="16200000">
            <a:off x="1161491" y="3174702"/>
            <a:ext cx="1424763" cy="7425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5959B-05B2-4343-B4D2-D5F014A4EB69}"/>
              </a:ext>
            </a:extLst>
          </p:cNvPr>
          <p:cNvSpPr/>
          <p:nvPr/>
        </p:nvSpPr>
        <p:spPr>
          <a:xfrm rot="16200000">
            <a:off x="4879340" y="3174702"/>
            <a:ext cx="3200400" cy="7425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DRAM 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14CE3C-0886-4344-A5B7-80F3CFEC87FE}"/>
              </a:ext>
            </a:extLst>
          </p:cNvPr>
          <p:cNvCxnSpPr>
            <a:stCxn id="10" idx="2"/>
            <a:endCxn id="3074" idx="2"/>
          </p:cNvCxnSpPr>
          <p:nvPr/>
        </p:nvCxnSpPr>
        <p:spPr>
          <a:xfrm flipV="1">
            <a:off x="6850794" y="3545955"/>
            <a:ext cx="3125974" cy="1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12FD77-8823-4AE1-A8D4-E32D385C96E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45126" y="3545955"/>
            <a:ext cx="3863161" cy="1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9C70FA-07AB-425C-A0DD-321BC79DB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34"/>
          <a:stretch/>
        </p:blipFill>
        <p:spPr bwMode="auto">
          <a:xfrm>
            <a:off x="7949498" y="1991476"/>
            <a:ext cx="1082620" cy="315468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tar: 24 Points 18">
            <a:extLst>
              <a:ext uri="{FF2B5EF4-FFF2-40B4-BE49-F238E27FC236}">
                <a16:creationId xmlns:a16="http://schemas.microsoft.com/office/drawing/2014/main" id="{4F570596-A1DD-4684-8385-FCE6D5063406}"/>
              </a:ext>
            </a:extLst>
          </p:cNvPr>
          <p:cNvSpPr/>
          <p:nvPr/>
        </p:nvSpPr>
        <p:spPr>
          <a:xfrm>
            <a:off x="7518990" y="5199319"/>
            <a:ext cx="2174713" cy="1441044"/>
          </a:xfrm>
          <a:prstGeom prst="star24">
            <a:avLst>
              <a:gd name="adj" fmla="val 37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100’s of cycles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56FF-9290-47AE-8328-9F9EF78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E62-CE78-4EBA-8FF2-58F4AB2F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212835"/>
            <a:ext cx="10744200" cy="1616075"/>
          </a:xfrm>
        </p:spPr>
        <p:txBody>
          <a:bodyPr>
            <a:normAutofit/>
          </a:bodyPr>
          <a:lstStyle/>
          <a:p>
            <a:r>
              <a:rPr lang="en-US" sz="6000" dirty="0"/>
              <a:t>Conclusion &amp; future 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9A119-3253-4187-BD60-8576F3388A07}"/>
              </a:ext>
            </a:extLst>
          </p:cNvPr>
          <p:cNvSpPr/>
          <p:nvPr/>
        </p:nvSpPr>
        <p:spPr>
          <a:xfrm>
            <a:off x="600739" y="1403497"/>
            <a:ext cx="10990521" cy="4603897"/>
          </a:xfrm>
          <a:prstGeom prst="roundRect">
            <a:avLst>
              <a:gd name="adj" fmla="val 8243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Lateness</a:t>
            </a:r>
            <a:r>
              <a:rPr lang="en-US" sz="3600" dirty="0">
                <a:solidFill>
                  <a:schemeClr val="tx1"/>
                </a:solidFill>
              </a:rPr>
              <a:t> is not an issue for IPCP, but needs further study.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Significant performance degradation for </a:t>
            </a:r>
            <a:r>
              <a:rPr lang="en-US" sz="3600" dirty="0">
                <a:solidFill>
                  <a:srgbClr val="C00000"/>
                </a:solidFill>
              </a:rPr>
              <a:t>low dram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Replacement policies </a:t>
            </a:r>
            <a:r>
              <a:rPr lang="en-US" sz="3600" dirty="0">
                <a:solidFill>
                  <a:schemeClr val="tx1"/>
                </a:solidFill>
              </a:rPr>
              <a:t>play a crucial role on prefetcher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Cache pollution</a:t>
            </a:r>
            <a:r>
              <a:rPr lang="en-US" sz="3600" dirty="0">
                <a:solidFill>
                  <a:schemeClr val="tx1"/>
                </a:solidFill>
              </a:rPr>
              <a:t> – in progress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0E46-0CB0-42D4-A7E8-48D67BD6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E62-CE78-4EBA-8FF2-58F4AB2F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212835"/>
            <a:ext cx="10744200" cy="1616075"/>
          </a:xfrm>
        </p:spPr>
        <p:txBody>
          <a:bodyPr>
            <a:normAutofit/>
          </a:bodyPr>
          <a:lstStyle/>
          <a:p>
            <a:r>
              <a:rPr lang="en-US" sz="6000" dirty="0"/>
              <a:t>Acknowledgements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9A119-3253-4187-BD60-8576F3388A07}"/>
              </a:ext>
            </a:extLst>
          </p:cNvPr>
          <p:cNvSpPr/>
          <p:nvPr/>
        </p:nvSpPr>
        <p:spPr>
          <a:xfrm>
            <a:off x="736431" y="1578935"/>
            <a:ext cx="10377630" cy="1850065"/>
          </a:xfrm>
          <a:prstGeom prst="roundRect">
            <a:avLst>
              <a:gd name="adj" fmla="val 8243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Some of the slides are adapted and modified from Prof. </a:t>
            </a:r>
            <a:r>
              <a:rPr lang="en-US" sz="3600" dirty="0" err="1">
                <a:solidFill>
                  <a:schemeClr val="tx1"/>
                </a:solidFill>
              </a:rPr>
              <a:t>Biswabandan</a:t>
            </a:r>
            <a:r>
              <a:rPr lang="en-US" sz="3600" dirty="0">
                <a:solidFill>
                  <a:schemeClr val="tx1"/>
                </a:solidFill>
              </a:rPr>
              <a:t> Panda, Prof. </a:t>
            </a:r>
            <a:r>
              <a:rPr lang="en-US" sz="3600" dirty="0" err="1">
                <a:solidFill>
                  <a:schemeClr val="tx1"/>
                </a:solidFill>
              </a:rPr>
              <a:t>Onur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Mutlu</a:t>
            </a:r>
            <a:r>
              <a:rPr lang="en-US" sz="3600" dirty="0">
                <a:solidFill>
                  <a:schemeClr val="tx1"/>
                </a:solidFill>
              </a:rPr>
              <a:t> and my senior Rajiv.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20D4D-BFC2-4C1C-92A0-555CBF7B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E62-CE78-4EBA-8FF2-58F4AB2F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21" y="2620962"/>
            <a:ext cx="10744200" cy="161607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99A21-4DC1-4FE3-98AF-031C100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98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Latency tolerance techniques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951170" y="1883772"/>
            <a:ext cx="11395445" cy="3336814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Out-of-order execution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Multithreading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Caching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Prefetching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2959-4C27-43D3-AB64-0CC4144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71" y="254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Hardware Prefetching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ED99A6-230F-4563-946B-06D7477A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44677" y="2890206"/>
            <a:ext cx="2898350" cy="7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2A4109-2861-4406-BDA9-E41939E16CCC}"/>
              </a:ext>
            </a:extLst>
          </p:cNvPr>
          <p:cNvSpPr/>
          <p:nvPr/>
        </p:nvSpPr>
        <p:spPr>
          <a:xfrm rot="16200000">
            <a:off x="926741" y="2876459"/>
            <a:ext cx="1424763" cy="7425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5959B-05B2-4343-B4D2-D5F014A4EB69}"/>
              </a:ext>
            </a:extLst>
          </p:cNvPr>
          <p:cNvSpPr/>
          <p:nvPr/>
        </p:nvSpPr>
        <p:spPr>
          <a:xfrm rot="16200000">
            <a:off x="4953885" y="2817979"/>
            <a:ext cx="1541721" cy="74250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56FF-9290-47AE-8328-9F9EF78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6</a:t>
            </a:fld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F665F7-850E-40CD-9A8A-EC3DFD8817E2}"/>
              </a:ext>
            </a:extLst>
          </p:cNvPr>
          <p:cNvSpPr/>
          <p:nvPr/>
        </p:nvSpPr>
        <p:spPr>
          <a:xfrm>
            <a:off x="4572741" y="5441172"/>
            <a:ext cx="2260750" cy="7425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Prefetcher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CE9EE06-9DC0-4069-8991-E97E6F64056D}"/>
              </a:ext>
            </a:extLst>
          </p:cNvPr>
          <p:cNvSpPr/>
          <p:nvPr/>
        </p:nvSpPr>
        <p:spPr>
          <a:xfrm>
            <a:off x="2010376" y="3048056"/>
            <a:ext cx="3321485" cy="399310"/>
          </a:xfrm>
          <a:prstGeom prst="leftRightArrow">
            <a:avLst>
              <a:gd name="adj1" fmla="val 18046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75DA19F-C7DE-48CB-948E-3D98A72B5477}"/>
              </a:ext>
            </a:extLst>
          </p:cNvPr>
          <p:cNvSpPr/>
          <p:nvPr/>
        </p:nvSpPr>
        <p:spPr>
          <a:xfrm>
            <a:off x="6074368" y="2821667"/>
            <a:ext cx="3861978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0E701CB-8E53-4F9A-9B53-513AA5FD66FB}"/>
              </a:ext>
            </a:extLst>
          </p:cNvPr>
          <p:cNvSpPr/>
          <p:nvPr/>
        </p:nvSpPr>
        <p:spPr>
          <a:xfrm rot="10800000">
            <a:off x="6074368" y="3237556"/>
            <a:ext cx="3861978" cy="365126"/>
          </a:xfrm>
          <a:prstGeom prst="rightArrow">
            <a:avLst>
              <a:gd name="adj1" fmla="val 17716"/>
              <a:gd name="adj2" fmla="val 5787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0D2FD8-B5FB-42F2-BC0D-9EDB6C8D1028}"/>
              </a:ext>
            </a:extLst>
          </p:cNvPr>
          <p:cNvCxnSpPr>
            <a:cxnSpLocks/>
            <a:stCxn id="29" idx="5"/>
            <a:endCxn id="28" idx="1"/>
          </p:cNvCxnSpPr>
          <p:nvPr/>
        </p:nvCxnSpPr>
        <p:spPr>
          <a:xfrm rot="16200000" flipH="1">
            <a:off x="2857587" y="4097273"/>
            <a:ext cx="2528686" cy="901622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3B83B6A-8EC1-4300-AA4E-1BC54D5B6E41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H="1" flipV="1">
            <a:off x="5724746" y="3960094"/>
            <a:ext cx="1108745" cy="1852333"/>
          </a:xfrm>
          <a:prstGeom prst="bentConnector4">
            <a:avLst>
              <a:gd name="adj1" fmla="val -94459"/>
              <a:gd name="adj2" fmla="val 70808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E03345-D7EE-4E9D-AC1E-11E93BF872EF}"/>
              </a:ext>
            </a:extLst>
          </p:cNvPr>
          <p:cNvSpPr txBox="1"/>
          <p:nvPr/>
        </p:nvSpPr>
        <p:spPr>
          <a:xfrm>
            <a:off x="2670034" y="3946743"/>
            <a:ext cx="81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+ 2</a:t>
            </a:r>
          </a:p>
          <a:p>
            <a:r>
              <a:rPr lang="en-US" sz="2400" b="1" dirty="0"/>
              <a:t>X + 1</a:t>
            </a:r>
          </a:p>
          <a:p>
            <a:r>
              <a:rPr lang="en-US" sz="2400" b="1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E86D1-075A-478F-95C6-526EB0C19244}"/>
              </a:ext>
            </a:extLst>
          </p:cNvPr>
          <p:cNvSpPr txBox="1"/>
          <p:nvPr/>
        </p:nvSpPr>
        <p:spPr>
          <a:xfrm>
            <a:off x="8005357" y="4979507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0BD033-064D-4313-9F26-40CC59F3BE94}"/>
              </a:ext>
            </a:extLst>
          </p:cNvPr>
          <p:cNvSpPr txBox="1"/>
          <p:nvPr/>
        </p:nvSpPr>
        <p:spPr>
          <a:xfrm>
            <a:off x="7597629" y="2405778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90AD69-268A-46BD-8ACB-1935535CB01A}"/>
              </a:ext>
            </a:extLst>
          </p:cNvPr>
          <p:cNvSpPr txBox="1"/>
          <p:nvPr/>
        </p:nvSpPr>
        <p:spPr>
          <a:xfrm>
            <a:off x="7619259" y="3548890"/>
            <a:ext cx="113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880F4-9065-4D97-9F74-49E28A5415B5}"/>
              </a:ext>
            </a:extLst>
          </p:cNvPr>
          <p:cNvSpPr txBox="1"/>
          <p:nvPr/>
        </p:nvSpPr>
        <p:spPr>
          <a:xfrm>
            <a:off x="3263389" y="2636610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+ 3</a:t>
            </a:r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92880CC2-689D-483F-9E18-2E44E7E4AF0E}"/>
              </a:ext>
            </a:extLst>
          </p:cNvPr>
          <p:cNvSpPr/>
          <p:nvPr/>
        </p:nvSpPr>
        <p:spPr>
          <a:xfrm>
            <a:off x="5133274" y="1579781"/>
            <a:ext cx="1155964" cy="74250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E93B4B1-5318-4AF6-9987-1EFCCD57BD2A}"/>
              </a:ext>
            </a:extLst>
          </p:cNvPr>
          <p:cNvSpPr/>
          <p:nvPr/>
        </p:nvSpPr>
        <p:spPr>
          <a:xfrm>
            <a:off x="2873533" y="5250539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1FDC207-88A4-4670-B14A-5FAA13CB6957}"/>
              </a:ext>
            </a:extLst>
          </p:cNvPr>
          <p:cNvSpPr/>
          <p:nvPr/>
        </p:nvSpPr>
        <p:spPr>
          <a:xfrm>
            <a:off x="8221546" y="5541151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CBA823-3577-4DD5-8E54-17A70B6D674E}"/>
              </a:ext>
            </a:extLst>
          </p:cNvPr>
          <p:cNvSpPr/>
          <p:nvPr/>
        </p:nvSpPr>
        <p:spPr>
          <a:xfrm>
            <a:off x="8591135" y="2434699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BD220C3-0B1B-4757-8BDD-AC210CA0FECA}"/>
              </a:ext>
            </a:extLst>
          </p:cNvPr>
          <p:cNvSpPr/>
          <p:nvPr/>
        </p:nvSpPr>
        <p:spPr>
          <a:xfrm>
            <a:off x="8491234" y="3619264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1B91EA6-FBE6-4632-9E5E-B0E2060C4BB0}"/>
              </a:ext>
            </a:extLst>
          </p:cNvPr>
          <p:cNvSpPr/>
          <p:nvPr/>
        </p:nvSpPr>
        <p:spPr>
          <a:xfrm>
            <a:off x="4208997" y="2650828"/>
            <a:ext cx="389054" cy="399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72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4" grpId="0"/>
      <p:bldP spid="55" grpId="0"/>
      <p:bldP spid="56" grpId="0"/>
      <p:bldP spid="51" grpId="0" animBg="1"/>
      <p:bldP spid="59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Hardware prefetching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E93E8-C84C-4DDF-9682-8F6F903A8A5D}"/>
              </a:ext>
            </a:extLst>
          </p:cNvPr>
          <p:cNvSpPr txBox="1"/>
          <p:nvPr/>
        </p:nvSpPr>
        <p:spPr>
          <a:xfrm>
            <a:off x="634409" y="2633367"/>
            <a:ext cx="1030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9193CF-806A-4813-A633-BC2C63354240}"/>
              </a:ext>
            </a:extLst>
          </p:cNvPr>
          <p:cNvSpPr/>
          <p:nvPr/>
        </p:nvSpPr>
        <p:spPr>
          <a:xfrm>
            <a:off x="957814" y="1222801"/>
            <a:ext cx="10302949" cy="1410566"/>
          </a:xfrm>
          <a:prstGeom prst="roundRect">
            <a:avLst>
              <a:gd name="adj" fmla="val 8243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Idea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Fetch the data before it is needed by program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tx1"/>
                </a:solidFill>
              </a:rPr>
              <a:t>Latency hiding technique</a:t>
            </a:r>
            <a:endParaRPr lang="en-US" sz="3200" b="1" i="1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7E21A-3266-439F-8EA3-0F0247A7E488}"/>
              </a:ext>
            </a:extLst>
          </p:cNvPr>
          <p:cNvSpPr/>
          <p:nvPr/>
        </p:nvSpPr>
        <p:spPr>
          <a:xfrm>
            <a:off x="957815" y="4210391"/>
            <a:ext cx="10302948" cy="2505776"/>
          </a:xfrm>
          <a:prstGeom prst="roundRect">
            <a:avLst>
              <a:gd name="adj" fmla="val 6901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 memory latency up to 400 – 800 cycles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Can eliminate </a:t>
            </a:r>
            <a:r>
              <a:rPr lang="en-US" sz="3200" dirty="0">
                <a:solidFill>
                  <a:srgbClr val="00B050"/>
                </a:solidFill>
              </a:rPr>
              <a:t>Compulsory misses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Reduces </a:t>
            </a:r>
            <a:r>
              <a:rPr lang="en-US" sz="3200" dirty="0">
                <a:solidFill>
                  <a:srgbClr val="00B050"/>
                </a:solidFill>
              </a:rPr>
              <a:t>cache miss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Reduces </a:t>
            </a:r>
            <a:r>
              <a:rPr lang="en-US" sz="3200" dirty="0">
                <a:solidFill>
                  <a:srgbClr val="00B050"/>
                </a:solidFill>
              </a:rPr>
              <a:t>miss penalty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E9872B-73E0-4D5A-BB71-8043D034F1E8}"/>
              </a:ext>
            </a:extLst>
          </p:cNvPr>
          <p:cNvSpPr/>
          <p:nvPr/>
        </p:nvSpPr>
        <p:spPr>
          <a:xfrm>
            <a:off x="957815" y="2856546"/>
            <a:ext cx="10302948" cy="1130666"/>
          </a:xfrm>
          <a:prstGeom prst="roundRect">
            <a:avLst>
              <a:gd name="adj" fmla="val 8243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How?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By observing/predicting the demand access patterns.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A16E4-2883-4D07-80DD-63CE053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065" y="6351042"/>
            <a:ext cx="2743200" cy="365125"/>
          </a:xfrm>
        </p:spPr>
        <p:txBody>
          <a:bodyPr/>
          <a:lstStyle/>
          <a:p>
            <a:fld id="{D474BF9E-42EA-4CA6-944E-29CDC25D6C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B663ED-0931-4EA6-A6A5-D42612FA795B}"/>
              </a:ext>
            </a:extLst>
          </p:cNvPr>
          <p:cNvSpPr/>
          <p:nvPr/>
        </p:nvSpPr>
        <p:spPr>
          <a:xfrm>
            <a:off x="1183979" y="1573981"/>
            <a:ext cx="9994164" cy="2747028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Bingo</a:t>
            </a:r>
            <a:r>
              <a:rPr lang="en-US" sz="3600" baseline="300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SPP</a:t>
            </a:r>
            <a:r>
              <a:rPr lang="en-US" sz="3600" baseline="30000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IPCP</a:t>
            </a:r>
            <a:r>
              <a:rPr lang="en-US" sz="3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4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State-of-the-art prefetchers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40E2-350A-47BB-8E05-4294C32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41244"/>
            <a:ext cx="2743200" cy="365125"/>
          </a:xfrm>
        </p:spPr>
        <p:txBody>
          <a:bodyPr/>
          <a:lstStyle/>
          <a:p>
            <a:fld id="{D474BF9E-42EA-4CA6-944E-29CDC25D6C1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6B6ADA-4EFA-412A-BCD2-A2E26DE00593}"/>
              </a:ext>
            </a:extLst>
          </p:cNvPr>
          <p:cNvSpPr/>
          <p:nvPr/>
        </p:nvSpPr>
        <p:spPr>
          <a:xfrm>
            <a:off x="695483" y="5047801"/>
            <a:ext cx="10801033" cy="1476006"/>
          </a:xfrm>
          <a:prstGeom prst="roundRect">
            <a:avLst>
              <a:gd name="adj" fmla="val 8243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[1] M.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Bakhshalipour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Shakerinava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P.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Lotfi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-Kamran and H.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Sarbazi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-Azad, "Bingo Spatial Data Prefetcher," 2019 IEEE International Symposium on High Performance Computer Architecture (HPCA), 2019</a:t>
            </a:r>
          </a:p>
          <a:p>
            <a:pPr algn="just"/>
            <a:endParaRPr lang="en-US" sz="14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[2] J. Kim, S. H. Pugsley, P. V. Gratz, A. L. N. Reddy, C. Wilkerson and Z. Chishti, "Path confidence based lookahead prefetching," </a:t>
            </a:r>
            <a:r>
              <a:rPr lang="en-US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2016 49th Annual IEEE/ACM International Symposium on Microarchitecture (MICRO)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2016</a:t>
            </a:r>
          </a:p>
          <a:p>
            <a:pPr algn="just"/>
            <a:endParaRPr lang="en-US" sz="14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[3] S.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Pakalapati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and B. Panda, "Bouquet of Instruction Pointers: Instruction Pointer Classifier-based Spatial Hardware Prefetching," </a:t>
            </a:r>
            <a:r>
              <a:rPr lang="en-US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2020 ACM/IEEE 47th Annual International Symposium on Computer Architecture (ISCA)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2020.</a:t>
            </a:r>
          </a:p>
        </p:txBody>
      </p:sp>
    </p:spTree>
    <p:extLst>
      <p:ext uri="{BB962C8B-B14F-4D97-AF65-F5344CB8AC3E}">
        <p14:creationId xmlns:p14="http://schemas.microsoft.com/office/powerpoint/2010/main" val="405726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B2E-6E6C-4EDB-A5CE-620B7C64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Prefetcher of interest: IPCP</a:t>
            </a:r>
            <a:r>
              <a:rPr lang="en-US" sz="6000" baseline="30000" dirty="0"/>
              <a:t>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B663ED-0931-4EA6-A6A5-D42612FA795B}"/>
              </a:ext>
            </a:extLst>
          </p:cNvPr>
          <p:cNvSpPr/>
          <p:nvPr/>
        </p:nvSpPr>
        <p:spPr>
          <a:xfrm>
            <a:off x="1003225" y="1477925"/>
            <a:ext cx="9994164" cy="3625703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</a:t>
            </a:r>
            <a:r>
              <a:rPr lang="en-US" sz="3600" b="1" dirty="0">
                <a:solidFill>
                  <a:schemeClr val="tx1"/>
                </a:solidFill>
              </a:rPr>
              <a:t>bouquet</a:t>
            </a:r>
            <a:r>
              <a:rPr lang="en-US" sz="3600" dirty="0">
                <a:solidFill>
                  <a:schemeClr val="tx1"/>
                </a:solidFill>
              </a:rPr>
              <a:t> of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First IP prefetcher: </a:t>
            </a:r>
            <a:r>
              <a:rPr lang="en-US" sz="3600" b="1" dirty="0">
                <a:solidFill>
                  <a:schemeClr val="tx1"/>
                </a:solidFill>
              </a:rPr>
              <a:t>Constant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Second IP prefetcher: </a:t>
            </a:r>
            <a:r>
              <a:rPr lang="en-US" sz="3600" b="1" dirty="0">
                <a:solidFill>
                  <a:schemeClr val="tx1"/>
                </a:solidFill>
              </a:rPr>
              <a:t>Complex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Third IP prefetcher: </a:t>
            </a:r>
            <a:r>
              <a:rPr lang="en-US" sz="3600" b="1" dirty="0">
                <a:solidFill>
                  <a:schemeClr val="tx1"/>
                </a:solidFill>
              </a:rPr>
              <a:t>Global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Fourth prefetcher: </a:t>
            </a:r>
            <a:r>
              <a:rPr lang="en-US" sz="3600" b="1" dirty="0">
                <a:solidFill>
                  <a:schemeClr val="tx1"/>
                </a:solidFill>
              </a:rPr>
              <a:t>Next-line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Best performing prefetcher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9D31E-2EA4-41D0-B9B0-305C3517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BF9E-42EA-4CA6-944E-29CDC25D6C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8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11120</TotalTime>
  <Words>1575</Words>
  <Application>Microsoft Office PowerPoint</Application>
  <PresentationFormat>Widescreen</PresentationFormat>
  <Paragraphs>367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Office Theme</vt:lpstr>
      <vt:lpstr>Quantifying Hardware Prefetching metrics of interest</vt:lpstr>
      <vt:lpstr>Topics to cover</vt:lpstr>
      <vt:lpstr>Memory wall</vt:lpstr>
      <vt:lpstr>Memory wall</vt:lpstr>
      <vt:lpstr>Latency tolerance techniques</vt:lpstr>
      <vt:lpstr>Hardware Prefetching</vt:lpstr>
      <vt:lpstr>Hardware prefetching</vt:lpstr>
      <vt:lpstr>State-of-the-art prefetchers</vt:lpstr>
      <vt:lpstr>Prefetcher of interest: IPCP3</vt:lpstr>
      <vt:lpstr>Metrics of interest</vt:lpstr>
      <vt:lpstr>Topics to cover</vt:lpstr>
      <vt:lpstr>Simulation software – Champsim4</vt:lpstr>
      <vt:lpstr>Process of running Champsim</vt:lpstr>
      <vt:lpstr>Topics to cover</vt:lpstr>
      <vt:lpstr>What is a Late prefetch?</vt:lpstr>
      <vt:lpstr>What is a Late prefetch?</vt:lpstr>
      <vt:lpstr>Lateness</vt:lpstr>
      <vt:lpstr>Lateness in IPCP [SPEC CPU benchmarks]</vt:lpstr>
      <vt:lpstr>Expectation</vt:lpstr>
      <vt:lpstr>Reality</vt:lpstr>
      <vt:lpstr>Why insignificant improvement?</vt:lpstr>
      <vt:lpstr>Why insignificant improvement?</vt:lpstr>
      <vt:lpstr>PowerPoint Presentation</vt:lpstr>
      <vt:lpstr>PowerPoint Presentation</vt:lpstr>
      <vt:lpstr>Topics to cover</vt:lpstr>
      <vt:lpstr>Why care about DRAM BW?</vt:lpstr>
      <vt:lpstr>Why care about DRAM BW?</vt:lpstr>
      <vt:lpstr>IPCP performance(high DRAM BW)</vt:lpstr>
      <vt:lpstr>IPCP performance(low DRAM BW)</vt:lpstr>
      <vt:lpstr>Impact of DRAM BW on performance</vt:lpstr>
      <vt:lpstr>Impact on prefetcher coverage</vt:lpstr>
      <vt:lpstr>Impact on prefetcher accuracy</vt:lpstr>
      <vt:lpstr>Topics to cover</vt:lpstr>
      <vt:lpstr>Why cache replacement policies?</vt:lpstr>
      <vt:lpstr>Cache replacement policies used</vt:lpstr>
      <vt:lpstr>PowerPoint Presentation</vt:lpstr>
      <vt:lpstr>PowerPoint Presentation</vt:lpstr>
      <vt:lpstr>PowerPoint Presentation</vt:lpstr>
      <vt:lpstr>Champsim code</vt:lpstr>
      <vt:lpstr>Conclusion &amp; future work</vt:lpstr>
      <vt:lpstr>Acknowledgements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Hardware Prefetching metrics of interest</dc:title>
  <dc:creator>Sumon Nath</dc:creator>
  <cp:lastModifiedBy>Sumon Nath</cp:lastModifiedBy>
  <cp:revision>27</cp:revision>
  <dcterms:created xsi:type="dcterms:W3CDTF">2021-11-17T12:21:25Z</dcterms:created>
  <dcterms:modified xsi:type="dcterms:W3CDTF">2022-03-14T19:02:55Z</dcterms:modified>
</cp:coreProperties>
</file>