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14109B-6229-4E20-8B25-B80A94B49D27}">
  <a:tblStyle styleId="{3614109B-6229-4E20-8B25-B80A94B49D2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4E6"/>
          </a:solidFill>
        </a:fill>
      </a:tcStyle>
    </a:wholeTbl>
    <a:band1H>
      <a:tcTxStyle/>
      <a:tcStyle>
        <a:fill>
          <a:solidFill>
            <a:srgbClr val="FFE8CA"/>
          </a:solidFill>
        </a:fill>
      </a:tcStyle>
    </a:band1H>
    <a:band2H>
      <a:tcTxStyle/>
    </a:band2H>
    <a:band1V>
      <a:tcTxStyle/>
      <a:tcStyle>
        <a:fill>
          <a:solidFill>
            <a:srgbClr val="FFE8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4E6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FFF4E6"/>
          </a:solidFill>
        </a:fill>
      </a:tcStyle>
    </a:firstRow>
    <a:neCell>
      <a:tcTxStyle/>
    </a:neCell>
    <a:nwCell>
      <a:tcTxStyle/>
    </a:nwCell>
  </a:tblStyle>
  <a:tblStyle styleId="{940C56BF-E31D-41E2-9BAF-00FFDA2A6CF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fill>
          <a:solidFill>
            <a:srgbClr val="D4E2CE"/>
          </a:solidFill>
        </a:fill>
      </a:tcStyle>
    </a:band1H>
    <a:band2H>
      <a:tcTxStyle/>
    </a:band2H>
    <a:band1V>
      <a:tcTxStyle/>
      <a:tcStyle>
        <a:fill>
          <a:solidFill>
            <a:srgbClr val="D4E2CE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BF1E8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BF1E8"/>
          </a:solidFill>
        </a:fill>
      </a:tcStyle>
    </a:firstRow>
    <a:neCell>
      <a:tcTxStyle/>
    </a:neCell>
    <a:nwCell>
      <a:tcTxStyle/>
    </a:nwCell>
  </a:tblStyle>
  <a:tblStyle styleId="{D822AFB8-9C87-489E-83ED-6FB4B74EFD8B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ChampSim/ChampSi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gif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183758" y="2054742"/>
            <a:ext cx="9824484" cy="17809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Quantifying Hardware Prefetching metrics of interest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986429"/>
            <a:ext cx="9144000" cy="640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MS R&amp;D - 1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80620" l="0" r="89360" t="0"/>
          <a:stretch/>
        </p:blipFill>
        <p:spPr>
          <a:xfrm>
            <a:off x="0" y="0"/>
            <a:ext cx="1297172" cy="1329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84961" l="74128" r="0" t="0"/>
          <a:stretch/>
        </p:blipFill>
        <p:spPr>
          <a:xfrm>
            <a:off x="9037674" y="0"/>
            <a:ext cx="3154326" cy="103135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1417674" y="4816548"/>
            <a:ext cx="9250326" cy="1780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Sumon Nath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(21q050007)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sumon@cse.iitb.ac.in</a:t>
            </a:r>
            <a:endParaRPr/>
          </a:p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38199" y="25789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Metrics of interest</a:t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971106" y="1583457"/>
            <a:ext cx="10249786" cy="3740851"/>
          </a:xfrm>
          <a:prstGeom prst="roundRect">
            <a:avLst>
              <a:gd fmla="val 6901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prefetches / total prefetches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6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Coverage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Misses eliminated by prefetching / total misses</a:t>
            </a:r>
            <a:endParaRPr b="0" i="1" sz="36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Timeliness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early/late a prefetch is?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 prefetch</a:t>
            </a:r>
            <a:endParaRPr b="1" i="0" sz="36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625549" y="5174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Topics to cover</a:t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796555" y="1843051"/>
            <a:ext cx="11395445" cy="3336814"/>
          </a:xfrm>
          <a:prstGeom prst="roundRect">
            <a:avLst>
              <a:gd fmla="val 6901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Background on prefetchers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&amp; metrics of interest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 software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Effect of </a:t>
            </a:r>
            <a:r>
              <a:rPr b="1" lang="en-US" sz="3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lateness</a:t>
            </a:r>
            <a:endParaRPr sz="36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Impact of </a:t>
            </a:r>
            <a:r>
              <a:rPr b="1" lang="en-US" sz="3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DRAM bandwidth</a:t>
            </a:r>
            <a:endParaRPr sz="36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Interaction with </a:t>
            </a:r>
            <a:r>
              <a:rPr b="1" lang="en-US" sz="3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cache replacement policies</a:t>
            </a:r>
            <a:endParaRPr/>
          </a:p>
          <a:p>
            <a:pPr indent="-57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383214" y="2730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Simulation software – Champsim</a:t>
            </a:r>
            <a:r>
              <a:rPr baseline="30000" lang="en-US" sz="6000"/>
              <a:t>4</a:t>
            </a:r>
            <a:endParaRPr/>
          </a:p>
        </p:txBody>
      </p:sp>
      <p:sp>
        <p:nvSpPr>
          <p:cNvPr id="201" name="Google Shape;201;p24"/>
          <p:cNvSpPr/>
          <p:nvPr/>
        </p:nvSpPr>
        <p:spPr>
          <a:xfrm>
            <a:off x="255181" y="1356191"/>
            <a:ext cx="11343674" cy="3934045"/>
          </a:xfrm>
          <a:prstGeom prst="roundRect">
            <a:avLst>
              <a:gd fmla="val 6901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source simulation software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Trace-based</a:t>
            </a:r>
            <a:r>
              <a:rPr b="0" i="0" lang="en-US" sz="3200" u="none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 simulator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Trace: File that contains information about what the instructions perform and the number of cycles needed to complete their execution.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Trace generated using – Pin Tool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695483" y="5047801"/>
            <a:ext cx="10801033" cy="1476006"/>
          </a:xfrm>
          <a:prstGeom prst="roundRect">
            <a:avLst>
              <a:gd fmla="val 8243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[4] </a:t>
            </a:r>
            <a:r>
              <a:rPr b="0" i="0" lang="en-US" sz="14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https://github.com/ChampSim/ChampSim</a:t>
            </a:r>
            <a:endParaRPr b="0" i="0" sz="1400" u="sng" strike="noStrik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sng" strike="noStrik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[5] </a:t>
            </a:r>
            <a:r>
              <a:rPr b="0" i="0" lang="en-US" sz="1400" u="sng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https://www.intel.com/content/www/us/en/developer/articles/tool/pin-a-dynamic-binary-instrumentation-tool.html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383214" y="2730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Process of running Champsim</a:t>
            </a:r>
            <a:endParaRPr baseline="30000" sz="6000"/>
          </a:p>
        </p:txBody>
      </p:sp>
      <p:sp>
        <p:nvSpPr>
          <p:cNvPr id="209" name="Google Shape;20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793901" y="3429000"/>
            <a:ext cx="1722474" cy="606056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3303182" y="3424594"/>
            <a:ext cx="935667" cy="606056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</a:t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5061101" y="3424594"/>
            <a:ext cx="1332609" cy="606056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Trace</a:t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7534938" y="3424594"/>
            <a:ext cx="1722474" cy="606056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Champsim</a:t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10079665" y="3429000"/>
            <a:ext cx="1254639" cy="606056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cxnSp>
        <p:nvCxnSpPr>
          <p:cNvPr id="215" name="Google Shape;215;p25"/>
          <p:cNvCxnSpPr/>
          <p:nvPr/>
        </p:nvCxnSpPr>
        <p:spPr>
          <a:xfrm>
            <a:off x="6964324" y="1903227"/>
            <a:ext cx="0" cy="401910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16" name="Google Shape;216;p25"/>
          <p:cNvCxnSpPr>
            <a:stCxn id="210" idx="3"/>
            <a:endCxn id="211" idx="1"/>
          </p:cNvCxnSpPr>
          <p:nvPr/>
        </p:nvCxnSpPr>
        <p:spPr>
          <a:xfrm flipH="1" rot="10800000">
            <a:off x="2516375" y="3727528"/>
            <a:ext cx="786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7" name="Google Shape;217;p25"/>
          <p:cNvCxnSpPr>
            <a:stCxn id="211" idx="3"/>
            <a:endCxn id="212" idx="1"/>
          </p:cNvCxnSpPr>
          <p:nvPr/>
        </p:nvCxnSpPr>
        <p:spPr>
          <a:xfrm>
            <a:off x="4238849" y="3727622"/>
            <a:ext cx="822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8" name="Google Shape;218;p25"/>
          <p:cNvCxnSpPr>
            <a:stCxn id="212" idx="3"/>
            <a:endCxn id="213" idx="1"/>
          </p:cNvCxnSpPr>
          <p:nvPr/>
        </p:nvCxnSpPr>
        <p:spPr>
          <a:xfrm>
            <a:off x="6393710" y="3727622"/>
            <a:ext cx="114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9" name="Google Shape;219;p25"/>
          <p:cNvCxnSpPr>
            <a:stCxn id="213" idx="3"/>
            <a:endCxn id="214" idx="1"/>
          </p:cNvCxnSpPr>
          <p:nvPr/>
        </p:nvCxnSpPr>
        <p:spPr>
          <a:xfrm>
            <a:off x="9257412" y="3727622"/>
            <a:ext cx="8223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0" name="Google Shape;220;p25"/>
          <p:cNvSpPr txBox="1"/>
          <p:nvPr/>
        </p:nvSpPr>
        <p:spPr>
          <a:xfrm>
            <a:off x="1981200" y="4695185"/>
            <a:ext cx="4114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to be run on Champsim</a:t>
            </a:r>
            <a:endParaRPr/>
          </a:p>
        </p:txBody>
      </p:sp>
      <p:sp>
        <p:nvSpPr>
          <p:cNvPr id="221" name="Google Shape;221;p25"/>
          <p:cNvSpPr txBox="1"/>
          <p:nvPr/>
        </p:nvSpPr>
        <p:spPr>
          <a:xfrm>
            <a:off x="9058939" y="4698788"/>
            <a:ext cx="16232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625549" y="5174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Topics to cover</a:t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796555" y="1843051"/>
            <a:ext cx="11395445" cy="3336814"/>
          </a:xfrm>
          <a:prstGeom prst="roundRect">
            <a:avLst>
              <a:gd fmla="val 6901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Background on prefetchers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&amp; metrics of interest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Simulation software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 of 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lateness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Impact of </a:t>
            </a:r>
            <a:r>
              <a:rPr b="1" lang="en-US" sz="3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DRAM bandwidth</a:t>
            </a:r>
            <a:endParaRPr sz="36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Interaction with </a:t>
            </a:r>
            <a:r>
              <a:rPr b="1" lang="en-US" sz="3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cache replacement policies</a:t>
            </a:r>
            <a:endParaRPr/>
          </a:p>
          <a:p>
            <a:pPr indent="-57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Google Shape;233;p27"/>
          <p:cNvGraphicFramePr/>
          <p:nvPr/>
        </p:nvGraphicFramePr>
        <p:xfrm>
          <a:off x="7140983" y="26677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{3614109B-6229-4E20-8B25-B80A94B49D27}</a:tableStyleId>
              </a:tblPr>
              <a:tblGrid>
                <a:gridCol w="450500"/>
                <a:gridCol w="450500"/>
                <a:gridCol w="450500"/>
                <a:gridCol w="450500"/>
              </a:tblGrid>
              <a:tr h="6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34" name="Google Shape;234;p27"/>
          <p:cNvSpPr txBox="1"/>
          <p:nvPr>
            <p:ph type="title"/>
          </p:nvPr>
        </p:nvSpPr>
        <p:spPr>
          <a:xfrm>
            <a:off x="321204" y="9327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What is a Late prefetch?</a:t>
            </a:r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9547117" y="3759436"/>
            <a:ext cx="2898350" cy="71501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7"/>
          <p:cNvSpPr/>
          <p:nvPr/>
        </p:nvSpPr>
        <p:spPr>
          <a:xfrm rot="-5400000">
            <a:off x="974720" y="3521690"/>
            <a:ext cx="1424763" cy="742506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 rot="-5400000">
            <a:off x="4965389" y="3463210"/>
            <a:ext cx="1541721" cy="742509"/>
          </a:xfrm>
          <a:prstGeom prst="roundRect">
            <a:avLst>
              <a:gd fmla="val 16667" name="adj"/>
            </a:avLst>
          </a:prstGeom>
          <a:solidFill>
            <a:srgbClr val="385623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  <a:endParaRPr/>
          </a:p>
        </p:txBody>
      </p:sp>
      <p:sp>
        <p:nvSpPr>
          <p:cNvPr id="238" name="Google Shape;23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4605875" y="5667399"/>
            <a:ext cx="2260750" cy="742509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Prefetcher</a:t>
            </a:r>
            <a:endParaRPr/>
          </a:p>
        </p:txBody>
      </p:sp>
      <p:sp>
        <p:nvSpPr>
          <p:cNvPr id="240" name="Google Shape;240;p27"/>
          <p:cNvSpPr/>
          <p:nvPr/>
        </p:nvSpPr>
        <p:spPr>
          <a:xfrm>
            <a:off x="2058355" y="3693287"/>
            <a:ext cx="3321485" cy="399310"/>
          </a:xfrm>
          <a:prstGeom prst="leftRightArrow">
            <a:avLst>
              <a:gd fmla="val 18046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7"/>
          <p:cNvSpPr/>
          <p:nvPr/>
        </p:nvSpPr>
        <p:spPr>
          <a:xfrm>
            <a:off x="6122346" y="3466898"/>
            <a:ext cx="4516441" cy="365126"/>
          </a:xfrm>
          <a:prstGeom prst="rightArrow">
            <a:avLst>
              <a:gd fmla="val 17716" name="adj1"/>
              <a:gd fmla="val 57871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7"/>
          <p:cNvSpPr/>
          <p:nvPr/>
        </p:nvSpPr>
        <p:spPr>
          <a:xfrm rot="10800000">
            <a:off x="6122347" y="3882787"/>
            <a:ext cx="4516440" cy="365126"/>
          </a:xfrm>
          <a:prstGeom prst="rightArrow">
            <a:avLst>
              <a:gd fmla="val 17716" name="adj1"/>
              <a:gd fmla="val 57871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27"/>
          <p:cNvCxnSpPr>
            <a:stCxn id="240" idx="5"/>
            <a:endCxn id="239" idx="1"/>
          </p:cNvCxnSpPr>
          <p:nvPr/>
        </p:nvCxnSpPr>
        <p:spPr>
          <a:xfrm rot="5400000">
            <a:off x="3720385" y="4578887"/>
            <a:ext cx="2345400" cy="574200"/>
          </a:xfrm>
          <a:prstGeom prst="bentConnector2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44" name="Google Shape;244;p27"/>
          <p:cNvCxnSpPr>
            <a:stCxn id="239" idx="3"/>
            <a:endCxn id="237" idx="1"/>
          </p:cNvCxnSpPr>
          <p:nvPr/>
        </p:nvCxnSpPr>
        <p:spPr>
          <a:xfrm rot="10800000">
            <a:off x="5736225" y="4605254"/>
            <a:ext cx="1130400" cy="1433400"/>
          </a:xfrm>
          <a:prstGeom prst="bentConnector4">
            <a:avLst>
              <a:gd fmla="val -99233" name="adj1"/>
              <a:gd fmla="val 76887" name="adj2"/>
            </a:avLst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245" name="Google Shape;245;p27"/>
          <p:cNvSpPr/>
          <p:nvPr/>
        </p:nvSpPr>
        <p:spPr>
          <a:xfrm>
            <a:off x="5736249" y="1370310"/>
            <a:ext cx="4954696" cy="1053190"/>
          </a:xfrm>
          <a:prstGeom prst="roundRect">
            <a:avLst>
              <a:gd fmla="val 16667" name="adj"/>
            </a:avLst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Miss-status holding register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(MSHR)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Enables multiple misses in parallel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0" name="Google Shape;250;p28"/>
          <p:cNvGraphicFramePr/>
          <p:nvPr/>
        </p:nvGraphicFramePr>
        <p:xfrm>
          <a:off x="7244127" y="22185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{3614109B-6229-4E20-8B25-B80A94B49D27}</a:tableStyleId>
              </a:tblPr>
              <a:tblGrid>
                <a:gridCol w="450500"/>
                <a:gridCol w="450500"/>
                <a:gridCol w="450500"/>
                <a:gridCol w="450500"/>
              </a:tblGrid>
              <a:tr h="106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251" name="Google Shape;2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9586467" y="3417846"/>
            <a:ext cx="2898350" cy="71501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8"/>
          <p:cNvSpPr/>
          <p:nvPr/>
        </p:nvSpPr>
        <p:spPr>
          <a:xfrm rot="-5400000">
            <a:off x="1014068" y="3414254"/>
            <a:ext cx="1424763" cy="742506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 rot="-5400000">
            <a:off x="5004737" y="3355774"/>
            <a:ext cx="1541721" cy="742509"/>
          </a:xfrm>
          <a:prstGeom prst="roundRect">
            <a:avLst>
              <a:gd fmla="val 16667" name="adj"/>
            </a:avLst>
          </a:prstGeom>
          <a:solidFill>
            <a:srgbClr val="385623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  <a:endParaRPr/>
          </a:p>
        </p:txBody>
      </p:sp>
      <p:sp>
        <p:nvSpPr>
          <p:cNvPr id="254" name="Google Shape;25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4660068" y="5978967"/>
            <a:ext cx="2260750" cy="742509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Prefetcher</a:t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2097703" y="3585851"/>
            <a:ext cx="3321485" cy="399310"/>
          </a:xfrm>
          <a:prstGeom prst="leftRightArrow">
            <a:avLst>
              <a:gd fmla="val 18046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6161694" y="3359462"/>
            <a:ext cx="4516441" cy="365126"/>
          </a:xfrm>
          <a:prstGeom prst="rightArrow">
            <a:avLst>
              <a:gd fmla="val 17716" name="adj1"/>
              <a:gd fmla="val 57871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8"/>
          <p:cNvSpPr/>
          <p:nvPr/>
        </p:nvSpPr>
        <p:spPr>
          <a:xfrm rot="10800000">
            <a:off x="6161695" y="3775351"/>
            <a:ext cx="4516440" cy="365126"/>
          </a:xfrm>
          <a:prstGeom prst="rightArrow">
            <a:avLst>
              <a:gd fmla="val 17716" name="adj1"/>
              <a:gd fmla="val 57871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p28"/>
          <p:cNvCxnSpPr>
            <a:stCxn id="256" idx="5"/>
            <a:endCxn id="255" idx="1"/>
          </p:cNvCxnSpPr>
          <p:nvPr/>
        </p:nvCxnSpPr>
        <p:spPr>
          <a:xfrm rot="5400000">
            <a:off x="3557533" y="4688351"/>
            <a:ext cx="2764500" cy="559500"/>
          </a:xfrm>
          <a:prstGeom prst="bentConnector2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60" name="Google Shape;260;p28"/>
          <p:cNvCxnSpPr>
            <a:stCxn id="255" idx="3"/>
            <a:endCxn id="253" idx="1"/>
          </p:cNvCxnSpPr>
          <p:nvPr/>
        </p:nvCxnSpPr>
        <p:spPr>
          <a:xfrm rot="10800000">
            <a:off x="5775718" y="4498022"/>
            <a:ext cx="1145100" cy="1852200"/>
          </a:xfrm>
          <a:prstGeom prst="bentConnector4">
            <a:avLst>
              <a:gd fmla="val -92388" name="adj1"/>
              <a:gd fmla="val 70813" name="adj2"/>
            </a:avLst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261" name="Google Shape;261;p28"/>
          <p:cNvSpPr txBox="1"/>
          <p:nvPr/>
        </p:nvSpPr>
        <p:spPr>
          <a:xfrm>
            <a:off x="2757361" y="4484538"/>
            <a:ext cx="81545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+ 2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+ 1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62" name="Google Shape;262;p28"/>
          <p:cNvSpPr txBox="1"/>
          <p:nvPr/>
        </p:nvSpPr>
        <p:spPr>
          <a:xfrm>
            <a:off x="8092684" y="5517302"/>
            <a:ext cx="8154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+ 3</a:t>
            </a:r>
            <a:endParaRPr/>
          </a:p>
        </p:txBody>
      </p:sp>
      <p:sp>
        <p:nvSpPr>
          <p:cNvPr id="263" name="Google Shape;263;p28"/>
          <p:cNvSpPr txBox="1"/>
          <p:nvPr/>
        </p:nvSpPr>
        <p:spPr>
          <a:xfrm>
            <a:off x="3350716" y="3174405"/>
            <a:ext cx="8154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+ 3</a:t>
            </a:r>
            <a:endParaRPr/>
          </a:p>
        </p:txBody>
      </p:sp>
      <p:sp>
        <p:nvSpPr>
          <p:cNvPr id="264" name="Google Shape;264;p28"/>
          <p:cNvSpPr/>
          <p:nvPr/>
        </p:nvSpPr>
        <p:spPr>
          <a:xfrm>
            <a:off x="2960860" y="5788334"/>
            <a:ext cx="389054" cy="399309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65" name="Google Shape;265;p28"/>
          <p:cNvSpPr/>
          <p:nvPr/>
        </p:nvSpPr>
        <p:spPr>
          <a:xfrm>
            <a:off x="8308873" y="6078946"/>
            <a:ext cx="389054" cy="399309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66" name="Google Shape;266;p28"/>
          <p:cNvSpPr/>
          <p:nvPr/>
        </p:nvSpPr>
        <p:spPr>
          <a:xfrm>
            <a:off x="9239295" y="2491647"/>
            <a:ext cx="389054" cy="399309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4296324" y="3188623"/>
            <a:ext cx="389054" cy="399309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68" name="Google Shape;268;p28"/>
          <p:cNvSpPr txBox="1"/>
          <p:nvPr/>
        </p:nvSpPr>
        <p:spPr>
          <a:xfrm>
            <a:off x="7530839" y="1664079"/>
            <a:ext cx="148186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MSHR</a:t>
            </a:r>
            <a:endParaRPr/>
          </a:p>
        </p:txBody>
      </p:sp>
      <p:graphicFrame>
        <p:nvGraphicFramePr>
          <p:cNvPr id="269" name="Google Shape;269;p28"/>
          <p:cNvGraphicFramePr/>
          <p:nvPr/>
        </p:nvGraphicFramePr>
        <p:xfrm>
          <a:off x="7244127" y="22294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{3614109B-6229-4E20-8B25-B80A94B49D27}</a:tableStyleId>
              </a:tblPr>
              <a:tblGrid>
                <a:gridCol w="450500"/>
                <a:gridCol w="450500"/>
                <a:gridCol w="450500"/>
                <a:gridCol w="450500"/>
              </a:tblGrid>
              <a:tr h="106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 + 3  [P]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70" name="Google Shape;270;p28"/>
          <p:cNvSpPr/>
          <p:nvPr/>
        </p:nvSpPr>
        <p:spPr>
          <a:xfrm>
            <a:off x="5008486" y="1961334"/>
            <a:ext cx="1481867" cy="878941"/>
          </a:xfrm>
          <a:prstGeom prst="irregularSeal1">
            <a:avLst/>
          </a:prstGeom>
          <a:solidFill>
            <a:srgbClr val="C00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</a:t>
            </a:r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8140432" y="1096673"/>
            <a:ext cx="2696372" cy="519011"/>
          </a:xfrm>
          <a:prstGeom prst="roundRect">
            <a:avLst>
              <a:gd fmla="val 16667" name="adj"/>
            </a:avLst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 prefetch</a:t>
            </a:r>
            <a:endParaRPr/>
          </a:p>
        </p:txBody>
      </p:sp>
      <p:cxnSp>
        <p:nvCxnSpPr>
          <p:cNvPr id="272" name="Google Shape;272;p28"/>
          <p:cNvCxnSpPr>
            <a:stCxn id="271" idx="1"/>
          </p:cNvCxnSpPr>
          <p:nvPr/>
        </p:nvCxnSpPr>
        <p:spPr>
          <a:xfrm flipH="1">
            <a:off x="7244032" y="1356179"/>
            <a:ext cx="896400" cy="1404000"/>
          </a:xfrm>
          <a:prstGeom prst="curvedConnector3">
            <a:avLst>
              <a:gd fmla="val 12549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3" name="Google Shape;273;p28"/>
          <p:cNvSpPr txBox="1"/>
          <p:nvPr>
            <p:ph type="title"/>
          </p:nvPr>
        </p:nvSpPr>
        <p:spPr>
          <a:xfrm>
            <a:off x="321204" y="9327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What is a Late prefetch?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>
            <p:ph type="title"/>
          </p:nvPr>
        </p:nvSpPr>
        <p:spPr>
          <a:xfrm>
            <a:off x="838200" y="2656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Lateness</a:t>
            </a:r>
            <a:endParaRPr sz="6000">
              <a:solidFill>
                <a:srgbClr val="C00000"/>
              </a:solidFill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1166037" y="1697526"/>
            <a:ext cx="10187763" cy="4352400"/>
          </a:xfrm>
          <a:prstGeom prst="roundRect">
            <a:avLst>
              <a:gd fmla="val 1931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Lateness - % of late prefetches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a problem?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Accurate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 </a:t>
            </a:r>
            <a:r>
              <a:rPr b="0" i="0" lang="en-US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late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hide the whole memory latency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Room for improvement</a:t>
            </a:r>
            <a:endParaRPr/>
          </a:p>
          <a:p>
            <a:pPr indent="-57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happens if 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DRAM bandwidth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constrained?</a:t>
            </a:r>
            <a:endParaRPr/>
          </a:p>
        </p:txBody>
      </p:sp>
      <p:sp>
        <p:nvSpPr>
          <p:cNvPr id="280" name="Google Shape;28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/>
          <p:nvPr>
            <p:ph type="title"/>
          </p:nvPr>
        </p:nvSpPr>
        <p:spPr>
          <a:xfrm>
            <a:off x="405810" y="-33929"/>
            <a:ext cx="113803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6000"/>
              <a:t>Lateness in IPCP [SPEC CPU benchmarks]</a:t>
            </a:r>
            <a:endParaRPr sz="6000">
              <a:solidFill>
                <a:srgbClr val="C00000"/>
              </a:solidFill>
            </a:endParaRPr>
          </a:p>
        </p:txBody>
      </p:sp>
      <p:pic>
        <p:nvPicPr>
          <p:cNvPr id="286" name="Google Shape;28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88" y="947036"/>
            <a:ext cx="11984224" cy="5753912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4229987" y="1407110"/>
            <a:ext cx="4380613" cy="1532334"/>
          </a:xfrm>
          <a:prstGeom prst="roundRect">
            <a:avLst>
              <a:gd fmla="val 13891" name="adj"/>
            </a:avLst>
          </a:prstGeom>
          <a:solidFill>
            <a:schemeClr val="lt1"/>
          </a:solidFill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lateness – 10 % on average (low bandwidth)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high as 63%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>
            <p:ph type="title"/>
          </p:nvPr>
        </p:nvSpPr>
        <p:spPr>
          <a:xfrm>
            <a:off x="648588" y="201841"/>
            <a:ext cx="117915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Expectation</a:t>
            </a:r>
            <a:endParaRPr sz="6000">
              <a:solidFill>
                <a:srgbClr val="C00000"/>
              </a:solidFill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917058" y="1569934"/>
            <a:ext cx="10357884" cy="1981342"/>
          </a:xfrm>
          <a:prstGeom prst="roundRect">
            <a:avLst>
              <a:gd fmla="val 1931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late prefetches 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eliminated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(on-time) 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Significant performance improvement</a:t>
            </a:r>
            <a:endParaRPr/>
          </a:p>
        </p:txBody>
      </p:sp>
      <p:sp>
        <p:nvSpPr>
          <p:cNvPr id="295" name="Google Shape;29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625549" y="5174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Topics to cover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96555" y="1843051"/>
            <a:ext cx="11395445" cy="3336814"/>
          </a:xfrm>
          <a:prstGeom prst="roundRect">
            <a:avLst>
              <a:gd fmla="val 6901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on prefetchers &amp; metrics of interest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 software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 of 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lateness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of 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DRAM bandwidth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Interaction with 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replacement policies</a:t>
            </a:r>
            <a:endParaRPr/>
          </a:p>
          <a:p>
            <a:pPr indent="-57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247" y="746838"/>
            <a:ext cx="11791506" cy="518136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2"/>
          <p:cNvSpPr txBox="1"/>
          <p:nvPr>
            <p:ph type="title"/>
          </p:nvPr>
        </p:nvSpPr>
        <p:spPr>
          <a:xfrm>
            <a:off x="1346792" y="-109492"/>
            <a:ext cx="117915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Reality</a:t>
            </a:r>
            <a:endParaRPr/>
          </a:p>
        </p:txBody>
      </p:sp>
      <p:sp>
        <p:nvSpPr>
          <p:cNvPr id="302" name="Google Shape;302;p32"/>
          <p:cNvSpPr txBox="1"/>
          <p:nvPr/>
        </p:nvSpPr>
        <p:spPr>
          <a:xfrm>
            <a:off x="8844516" y="1199314"/>
            <a:ext cx="2808768" cy="46166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DRAM BW: 400 MT/s</a:t>
            </a:r>
            <a:endParaRPr/>
          </a:p>
        </p:txBody>
      </p:sp>
      <p:sp>
        <p:nvSpPr>
          <p:cNvPr id="303" name="Google Shape;30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32"/>
          <p:cNvSpPr txBox="1"/>
          <p:nvPr/>
        </p:nvSpPr>
        <p:spPr>
          <a:xfrm>
            <a:off x="1442485" y="5660083"/>
            <a:ext cx="949841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Performance improvement of IPCP when late prefetches are eliminated on SPEC2017 benchmarks</a:t>
            </a:r>
            <a:endParaRPr/>
          </a:p>
        </p:txBody>
      </p:sp>
      <p:sp>
        <p:nvSpPr>
          <p:cNvPr id="305" name="Google Shape;305;p32"/>
          <p:cNvSpPr/>
          <p:nvPr/>
        </p:nvSpPr>
        <p:spPr>
          <a:xfrm>
            <a:off x="2492035" y="1376598"/>
            <a:ext cx="4856543" cy="568762"/>
          </a:xfrm>
          <a:prstGeom prst="roundRect">
            <a:avLst>
              <a:gd fmla="val 13891" name="adj"/>
            </a:avLst>
          </a:prstGeom>
          <a:solidFill>
            <a:schemeClr val="lt1"/>
          </a:solidFill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Geomean : 0.8 % improvement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/>
          <p:nvPr>
            <p:ph type="title"/>
          </p:nvPr>
        </p:nvSpPr>
        <p:spPr>
          <a:xfrm>
            <a:off x="276446" y="234581"/>
            <a:ext cx="11376837" cy="1435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Why insignificant improvement?</a:t>
            </a: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917058" y="1356491"/>
            <a:ext cx="10357884" cy="1056309"/>
          </a:xfrm>
          <a:prstGeom prst="roundRect">
            <a:avLst>
              <a:gd fmla="val 1931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Out-of-order</a:t>
            </a:r>
            <a:endParaRPr/>
          </a:p>
        </p:txBody>
      </p:sp>
      <p:graphicFrame>
        <p:nvGraphicFramePr>
          <p:cNvPr id="312" name="Google Shape;312;p33"/>
          <p:cNvGraphicFramePr/>
          <p:nvPr/>
        </p:nvGraphicFramePr>
        <p:xfrm>
          <a:off x="1085701" y="26652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{3614109B-6229-4E20-8B25-B80A94B49D27}</a:tableStyleId>
              </a:tblPr>
              <a:tblGrid>
                <a:gridCol w="2508100"/>
              </a:tblGrid>
              <a:tr h="357950">
                <a:tc>
                  <a:txBody>
                    <a:bodyPr/>
                    <a:lstStyle/>
                    <a:p>
                      <a:pPr indent="-342900" lvl="0" marL="34290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AutoNum type="arabicPeriod"/>
                      </a:pPr>
                      <a:r>
                        <a:rPr b="1" lang="en-US" sz="2400" u="none" cap="none" strike="noStrike"/>
                        <a:t>LOAD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2. SUB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3. LOAD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4. LOAD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5. MUL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13" name="Google Shape;313;p33"/>
          <p:cNvGraphicFramePr/>
          <p:nvPr/>
        </p:nvGraphicFramePr>
        <p:xfrm>
          <a:off x="8766840" y="26652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{940C56BF-E31D-41E2-9BAF-00FFDA2A6CF6}</a:tableStyleId>
              </a:tblPr>
              <a:tblGrid>
                <a:gridCol w="2508100"/>
              </a:tblGrid>
              <a:tr h="357950">
                <a:tc>
                  <a:txBody>
                    <a:bodyPr/>
                    <a:lstStyle/>
                    <a:p>
                      <a:pPr indent="-342900" lvl="0" marL="34290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AutoNum type="arabicPeriod"/>
                      </a:pPr>
                      <a:r>
                        <a:rPr b="1" lang="en-US" sz="2400" u="none" cap="none" strike="noStrike"/>
                        <a:t>LOAD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2. SUB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3. LOAD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4. LOAD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5. MUL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314" name="Google Shape;314;p33"/>
          <p:cNvCxnSpPr/>
          <p:nvPr/>
        </p:nvCxnSpPr>
        <p:spPr>
          <a:xfrm>
            <a:off x="3604437" y="2881423"/>
            <a:ext cx="5162403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5" name="Google Shape;315;p33"/>
          <p:cNvCxnSpPr/>
          <p:nvPr/>
        </p:nvCxnSpPr>
        <p:spPr>
          <a:xfrm>
            <a:off x="3604436" y="3400646"/>
            <a:ext cx="1945759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6" name="Google Shape;316;p33"/>
          <p:cNvCxnSpPr/>
          <p:nvPr/>
        </p:nvCxnSpPr>
        <p:spPr>
          <a:xfrm>
            <a:off x="3604436" y="3808263"/>
            <a:ext cx="2998383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7" name="Google Shape;317;p33"/>
          <p:cNvCxnSpPr/>
          <p:nvPr/>
        </p:nvCxnSpPr>
        <p:spPr>
          <a:xfrm>
            <a:off x="3593803" y="4254795"/>
            <a:ext cx="1467295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8" name="Google Shape;318;p33"/>
          <p:cNvCxnSpPr/>
          <p:nvPr/>
        </p:nvCxnSpPr>
        <p:spPr>
          <a:xfrm>
            <a:off x="3593802" y="4733260"/>
            <a:ext cx="1254645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9" name="Google Shape;319;p33"/>
          <p:cNvSpPr txBox="1"/>
          <p:nvPr/>
        </p:nvSpPr>
        <p:spPr>
          <a:xfrm>
            <a:off x="5550195" y="2439285"/>
            <a:ext cx="171250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100 cycles</a:t>
            </a:r>
            <a:endParaRPr/>
          </a:p>
        </p:txBody>
      </p:sp>
      <p:sp>
        <p:nvSpPr>
          <p:cNvPr id="320" name="Google Shape;320;p33"/>
          <p:cNvSpPr txBox="1"/>
          <p:nvPr/>
        </p:nvSpPr>
        <p:spPr>
          <a:xfrm>
            <a:off x="4060603" y="2980959"/>
            <a:ext cx="15959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cycles</a:t>
            </a:r>
            <a:endParaRPr/>
          </a:p>
        </p:txBody>
      </p:sp>
      <p:sp>
        <p:nvSpPr>
          <p:cNvPr id="321" name="Google Shape;321;p33"/>
          <p:cNvSpPr txBox="1"/>
          <p:nvPr/>
        </p:nvSpPr>
        <p:spPr>
          <a:xfrm>
            <a:off x="4713026" y="3398321"/>
            <a:ext cx="14672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cycles</a:t>
            </a:r>
            <a:endParaRPr/>
          </a:p>
        </p:txBody>
      </p:sp>
      <p:sp>
        <p:nvSpPr>
          <p:cNvPr id="322" name="Google Shape;322;p33"/>
          <p:cNvSpPr txBox="1"/>
          <p:nvPr/>
        </p:nvSpPr>
        <p:spPr>
          <a:xfrm>
            <a:off x="3800843" y="3802390"/>
            <a:ext cx="12602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cycles</a:t>
            </a:r>
            <a:endParaRPr/>
          </a:p>
        </p:txBody>
      </p:sp>
      <p:sp>
        <p:nvSpPr>
          <p:cNvPr id="323" name="Google Shape;323;p33"/>
          <p:cNvSpPr txBox="1"/>
          <p:nvPr/>
        </p:nvSpPr>
        <p:spPr>
          <a:xfrm>
            <a:off x="3697323" y="4266421"/>
            <a:ext cx="12602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cycles</a:t>
            </a:r>
            <a:endParaRPr/>
          </a:p>
        </p:txBody>
      </p:sp>
      <p:sp>
        <p:nvSpPr>
          <p:cNvPr id="324" name="Google Shape;324;p33"/>
          <p:cNvSpPr txBox="1"/>
          <p:nvPr/>
        </p:nvSpPr>
        <p:spPr>
          <a:xfrm>
            <a:off x="682695" y="5414596"/>
            <a:ext cx="37001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In-order Instruction Fetch</a:t>
            </a:r>
            <a:endParaRPr/>
          </a:p>
        </p:txBody>
      </p:sp>
      <p:sp>
        <p:nvSpPr>
          <p:cNvPr id="325" name="Google Shape;325;p33"/>
          <p:cNvSpPr txBox="1"/>
          <p:nvPr/>
        </p:nvSpPr>
        <p:spPr>
          <a:xfrm>
            <a:off x="4556383" y="5411419"/>
            <a:ext cx="37001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Out-of-order execution</a:t>
            </a:r>
            <a:endParaRPr/>
          </a:p>
        </p:txBody>
      </p:sp>
      <p:sp>
        <p:nvSpPr>
          <p:cNvPr id="326" name="Google Shape;326;p33"/>
          <p:cNvSpPr txBox="1"/>
          <p:nvPr/>
        </p:nvSpPr>
        <p:spPr>
          <a:xfrm>
            <a:off x="8766840" y="5432131"/>
            <a:ext cx="25081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In-order Commit</a:t>
            </a:r>
            <a:endParaRPr/>
          </a:p>
        </p:txBody>
      </p:sp>
      <p:sp>
        <p:nvSpPr>
          <p:cNvPr id="327" name="Google Shape;32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 txBox="1"/>
          <p:nvPr>
            <p:ph type="title"/>
          </p:nvPr>
        </p:nvSpPr>
        <p:spPr>
          <a:xfrm>
            <a:off x="276446" y="234581"/>
            <a:ext cx="11376837" cy="1435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Why insignificant improvement?</a:t>
            </a:r>
            <a:endParaRPr/>
          </a:p>
        </p:txBody>
      </p:sp>
      <p:sp>
        <p:nvSpPr>
          <p:cNvPr id="333" name="Google Shape;333;p34"/>
          <p:cNvSpPr/>
          <p:nvPr/>
        </p:nvSpPr>
        <p:spPr>
          <a:xfrm>
            <a:off x="917058" y="1356491"/>
            <a:ext cx="10357884" cy="1056309"/>
          </a:xfrm>
          <a:prstGeom prst="roundRect">
            <a:avLst>
              <a:gd fmla="val 1931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Out-of-order</a:t>
            </a:r>
            <a:endParaRPr/>
          </a:p>
        </p:txBody>
      </p:sp>
      <p:graphicFrame>
        <p:nvGraphicFramePr>
          <p:cNvPr id="334" name="Google Shape;334;p34"/>
          <p:cNvGraphicFramePr/>
          <p:nvPr/>
        </p:nvGraphicFramePr>
        <p:xfrm>
          <a:off x="1085701" y="26652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{3614109B-6229-4E20-8B25-B80A94B49D27}</a:tableStyleId>
              </a:tblPr>
              <a:tblGrid>
                <a:gridCol w="2508100"/>
              </a:tblGrid>
              <a:tr h="357950">
                <a:tc>
                  <a:txBody>
                    <a:bodyPr/>
                    <a:lstStyle/>
                    <a:p>
                      <a:pPr indent="-342900" lvl="0" marL="34290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AutoNum type="arabicPeriod"/>
                      </a:pPr>
                      <a:r>
                        <a:rPr b="1" lang="en-US" sz="2400" u="none" cap="none" strike="noStrike"/>
                        <a:t>LOAD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2. SUB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3. LOAD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4. LOAD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5. MUL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35" name="Google Shape;335;p34"/>
          <p:cNvGraphicFramePr/>
          <p:nvPr/>
        </p:nvGraphicFramePr>
        <p:xfrm>
          <a:off x="8766840" y="26652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{940C56BF-E31D-41E2-9BAF-00FFDA2A6CF6}</a:tableStyleId>
              </a:tblPr>
              <a:tblGrid>
                <a:gridCol w="2508100"/>
              </a:tblGrid>
              <a:tr h="357950">
                <a:tc>
                  <a:txBody>
                    <a:bodyPr/>
                    <a:lstStyle/>
                    <a:p>
                      <a:pPr indent="-342900" lvl="0" marL="34290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AutoNum type="arabicPeriod"/>
                      </a:pPr>
                      <a:r>
                        <a:rPr b="1" lang="en-US" sz="2400" u="none" cap="none" strike="noStrike"/>
                        <a:t>LOAD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2. SUB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3. LOAD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4. LOAD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5. MUL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336" name="Google Shape;336;p34"/>
          <p:cNvCxnSpPr/>
          <p:nvPr/>
        </p:nvCxnSpPr>
        <p:spPr>
          <a:xfrm>
            <a:off x="3604437" y="2881423"/>
            <a:ext cx="2998382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7" name="Google Shape;337;p34"/>
          <p:cNvCxnSpPr/>
          <p:nvPr/>
        </p:nvCxnSpPr>
        <p:spPr>
          <a:xfrm>
            <a:off x="3604436" y="3400646"/>
            <a:ext cx="1945759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8" name="Google Shape;338;p34"/>
          <p:cNvCxnSpPr/>
          <p:nvPr/>
        </p:nvCxnSpPr>
        <p:spPr>
          <a:xfrm>
            <a:off x="3604436" y="3808263"/>
            <a:ext cx="2998383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9" name="Google Shape;339;p34"/>
          <p:cNvCxnSpPr/>
          <p:nvPr/>
        </p:nvCxnSpPr>
        <p:spPr>
          <a:xfrm>
            <a:off x="3593803" y="4254795"/>
            <a:ext cx="1467295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0" name="Google Shape;340;p34"/>
          <p:cNvCxnSpPr/>
          <p:nvPr/>
        </p:nvCxnSpPr>
        <p:spPr>
          <a:xfrm>
            <a:off x="3593802" y="4733260"/>
            <a:ext cx="1254645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1" name="Google Shape;341;p34"/>
          <p:cNvSpPr txBox="1"/>
          <p:nvPr/>
        </p:nvSpPr>
        <p:spPr>
          <a:xfrm>
            <a:off x="4693941" y="2414934"/>
            <a:ext cx="171250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20 cycles</a:t>
            </a:r>
            <a:endParaRPr/>
          </a:p>
        </p:txBody>
      </p:sp>
      <p:sp>
        <p:nvSpPr>
          <p:cNvPr id="342" name="Google Shape;342;p34"/>
          <p:cNvSpPr txBox="1"/>
          <p:nvPr/>
        </p:nvSpPr>
        <p:spPr>
          <a:xfrm>
            <a:off x="4060603" y="2980959"/>
            <a:ext cx="15959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cycles</a:t>
            </a:r>
            <a:endParaRPr/>
          </a:p>
        </p:txBody>
      </p:sp>
      <p:sp>
        <p:nvSpPr>
          <p:cNvPr id="343" name="Google Shape;343;p34"/>
          <p:cNvSpPr txBox="1"/>
          <p:nvPr/>
        </p:nvSpPr>
        <p:spPr>
          <a:xfrm>
            <a:off x="4713026" y="3398321"/>
            <a:ext cx="14672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cycles</a:t>
            </a:r>
            <a:endParaRPr/>
          </a:p>
        </p:txBody>
      </p:sp>
      <p:sp>
        <p:nvSpPr>
          <p:cNvPr id="344" name="Google Shape;344;p34"/>
          <p:cNvSpPr txBox="1"/>
          <p:nvPr/>
        </p:nvSpPr>
        <p:spPr>
          <a:xfrm>
            <a:off x="3800843" y="3802390"/>
            <a:ext cx="12602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cycles</a:t>
            </a:r>
            <a:endParaRPr/>
          </a:p>
        </p:txBody>
      </p:sp>
      <p:sp>
        <p:nvSpPr>
          <p:cNvPr id="345" name="Google Shape;345;p34"/>
          <p:cNvSpPr txBox="1"/>
          <p:nvPr/>
        </p:nvSpPr>
        <p:spPr>
          <a:xfrm>
            <a:off x="3697323" y="4266421"/>
            <a:ext cx="12602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cycles</a:t>
            </a:r>
            <a:endParaRPr/>
          </a:p>
        </p:txBody>
      </p:sp>
      <p:sp>
        <p:nvSpPr>
          <p:cNvPr id="346" name="Google Shape;346;p34"/>
          <p:cNvSpPr txBox="1"/>
          <p:nvPr/>
        </p:nvSpPr>
        <p:spPr>
          <a:xfrm>
            <a:off x="682695" y="5414596"/>
            <a:ext cx="37001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In-order Instruction Fetch</a:t>
            </a:r>
            <a:endParaRPr/>
          </a:p>
        </p:txBody>
      </p:sp>
      <p:sp>
        <p:nvSpPr>
          <p:cNvPr id="347" name="Google Shape;347;p34"/>
          <p:cNvSpPr txBox="1"/>
          <p:nvPr/>
        </p:nvSpPr>
        <p:spPr>
          <a:xfrm>
            <a:off x="4556383" y="5411419"/>
            <a:ext cx="37001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Out-of-order execution</a:t>
            </a:r>
            <a:endParaRPr/>
          </a:p>
        </p:txBody>
      </p:sp>
      <p:sp>
        <p:nvSpPr>
          <p:cNvPr id="348" name="Google Shape;348;p34"/>
          <p:cNvSpPr txBox="1"/>
          <p:nvPr/>
        </p:nvSpPr>
        <p:spPr>
          <a:xfrm>
            <a:off x="8766840" y="5432131"/>
            <a:ext cx="25081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In-order Commit</a:t>
            </a:r>
            <a:endParaRPr/>
          </a:p>
        </p:txBody>
      </p:sp>
      <p:sp>
        <p:nvSpPr>
          <p:cNvPr id="349" name="Google Shape;34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/>
          <p:nvPr/>
        </p:nvSpPr>
        <p:spPr>
          <a:xfrm>
            <a:off x="2104064" y="1848836"/>
            <a:ext cx="2238150" cy="53162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 Queue</a:t>
            </a:r>
            <a:endParaRPr/>
          </a:p>
        </p:txBody>
      </p:sp>
      <p:sp>
        <p:nvSpPr>
          <p:cNvPr id="355" name="Google Shape;355;p35"/>
          <p:cNvSpPr/>
          <p:nvPr/>
        </p:nvSpPr>
        <p:spPr>
          <a:xfrm>
            <a:off x="5068775" y="1848836"/>
            <a:ext cx="2480934" cy="531628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Reorder Buffer</a:t>
            </a:r>
            <a:endParaRPr/>
          </a:p>
        </p:txBody>
      </p:sp>
      <p:sp>
        <p:nvSpPr>
          <p:cNvPr id="356" name="Google Shape;356;p35"/>
          <p:cNvSpPr/>
          <p:nvPr/>
        </p:nvSpPr>
        <p:spPr>
          <a:xfrm>
            <a:off x="8534993" y="1848836"/>
            <a:ext cx="1474379" cy="53162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/>
          </a:p>
        </p:txBody>
      </p:sp>
      <p:sp>
        <p:nvSpPr>
          <p:cNvPr id="357" name="Google Shape;357;p35"/>
          <p:cNvSpPr/>
          <p:nvPr/>
        </p:nvSpPr>
        <p:spPr>
          <a:xfrm>
            <a:off x="5113077" y="2734882"/>
            <a:ext cx="2436630" cy="53162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endParaRPr/>
          </a:p>
        </p:txBody>
      </p:sp>
      <p:sp>
        <p:nvSpPr>
          <p:cNvPr id="358" name="Google Shape;358;p35"/>
          <p:cNvSpPr txBox="1"/>
          <p:nvPr/>
        </p:nvSpPr>
        <p:spPr>
          <a:xfrm>
            <a:off x="2502786" y="1379657"/>
            <a:ext cx="14353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In-order</a:t>
            </a:r>
            <a:endParaRPr/>
          </a:p>
        </p:txBody>
      </p:sp>
      <p:sp>
        <p:nvSpPr>
          <p:cNvPr id="359" name="Google Shape;359;p35"/>
          <p:cNvSpPr txBox="1"/>
          <p:nvPr/>
        </p:nvSpPr>
        <p:spPr>
          <a:xfrm>
            <a:off x="8680301" y="1314496"/>
            <a:ext cx="14353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In-order</a:t>
            </a:r>
            <a:endParaRPr/>
          </a:p>
        </p:txBody>
      </p:sp>
      <p:sp>
        <p:nvSpPr>
          <p:cNvPr id="360" name="Google Shape;360;p35"/>
          <p:cNvSpPr txBox="1"/>
          <p:nvPr/>
        </p:nvSpPr>
        <p:spPr>
          <a:xfrm>
            <a:off x="5387752" y="1314497"/>
            <a:ext cx="18429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Out-of-order</a:t>
            </a:r>
            <a:endParaRPr/>
          </a:p>
        </p:txBody>
      </p:sp>
      <p:cxnSp>
        <p:nvCxnSpPr>
          <p:cNvPr id="361" name="Google Shape;361;p35"/>
          <p:cNvCxnSpPr>
            <a:stCxn id="354" idx="3"/>
            <a:endCxn id="355" idx="1"/>
          </p:cNvCxnSpPr>
          <p:nvPr/>
        </p:nvCxnSpPr>
        <p:spPr>
          <a:xfrm>
            <a:off x="4342214" y="2114650"/>
            <a:ext cx="72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2" name="Google Shape;362;p35"/>
          <p:cNvCxnSpPr>
            <a:stCxn id="355" idx="3"/>
            <a:endCxn id="356" idx="1"/>
          </p:cNvCxnSpPr>
          <p:nvPr/>
        </p:nvCxnSpPr>
        <p:spPr>
          <a:xfrm>
            <a:off x="7549709" y="2114650"/>
            <a:ext cx="98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3" name="Google Shape;363;p35"/>
          <p:cNvCxnSpPr/>
          <p:nvPr/>
        </p:nvCxnSpPr>
        <p:spPr>
          <a:xfrm>
            <a:off x="6695559" y="2380464"/>
            <a:ext cx="0" cy="35441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4" name="Google Shape;364;p35"/>
          <p:cNvCxnSpPr/>
          <p:nvPr/>
        </p:nvCxnSpPr>
        <p:spPr>
          <a:xfrm rot="10800000">
            <a:off x="5986721" y="2380464"/>
            <a:ext cx="0" cy="35441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365" name="Google Shape;365;p35"/>
          <p:cNvGraphicFramePr/>
          <p:nvPr/>
        </p:nvGraphicFramePr>
        <p:xfrm>
          <a:off x="1617331" y="37696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{D822AFB8-9C87-489E-83ED-6FB4B74EFD8B}</a:tableStyleId>
              </a:tblPr>
              <a:tblGrid>
                <a:gridCol w="283700"/>
                <a:gridCol w="283700"/>
                <a:gridCol w="283700"/>
                <a:gridCol w="283700"/>
                <a:gridCol w="283700"/>
                <a:gridCol w="283700"/>
                <a:gridCol w="283700"/>
              </a:tblGrid>
              <a:tr h="111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6" name="Google Shape;366;p35"/>
          <p:cNvGraphicFramePr/>
          <p:nvPr/>
        </p:nvGraphicFramePr>
        <p:xfrm>
          <a:off x="4641704" y="39436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{D822AFB8-9C87-489E-83ED-6FB4B74EFD8B}</a:tableStyleId>
              </a:tblPr>
              <a:tblGrid>
                <a:gridCol w="382775"/>
                <a:gridCol w="493100"/>
                <a:gridCol w="1273450"/>
                <a:gridCol w="2873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Add ..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load 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7" name="Google Shape;367;p35"/>
          <p:cNvSpPr/>
          <p:nvPr/>
        </p:nvSpPr>
        <p:spPr>
          <a:xfrm>
            <a:off x="8035263" y="4241461"/>
            <a:ext cx="499730" cy="166930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5"/>
          <p:cNvSpPr txBox="1"/>
          <p:nvPr/>
        </p:nvSpPr>
        <p:spPr>
          <a:xfrm>
            <a:off x="7078334" y="5800249"/>
            <a:ext cx="5847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ROB1</a:t>
            </a:r>
            <a:endParaRPr/>
          </a:p>
        </p:txBody>
      </p:sp>
      <p:sp>
        <p:nvSpPr>
          <p:cNvPr id="369" name="Google Shape;369;p35"/>
          <p:cNvSpPr txBox="1"/>
          <p:nvPr/>
        </p:nvSpPr>
        <p:spPr>
          <a:xfrm>
            <a:off x="7078334" y="5475462"/>
            <a:ext cx="5847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ROB2</a:t>
            </a:r>
            <a:endParaRPr/>
          </a:p>
        </p:txBody>
      </p:sp>
      <p:sp>
        <p:nvSpPr>
          <p:cNvPr id="370" name="Google Shape;370;p35"/>
          <p:cNvSpPr txBox="1"/>
          <p:nvPr/>
        </p:nvSpPr>
        <p:spPr>
          <a:xfrm>
            <a:off x="7078334" y="5153835"/>
            <a:ext cx="5847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ROB3</a:t>
            </a:r>
            <a:endParaRPr/>
          </a:p>
        </p:txBody>
      </p:sp>
      <p:sp>
        <p:nvSpPr>
          <p:cNvPr id="371" name="Google Shape;371;p35"/>
          <p:cNvSpPr txBox="1"/>
          <p:nvPr/>
        </p:nvSpPr>
        <p:spPr>
          <a:xfrm>
            <a:off x="7078334" y="4876836"/>
            <a:ext cx="5847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ROB4</a:t>
            </a:r>
            <a:endParaRPr/>
          </a:p>
        </p:txBody>
      </p:sp>
      <p:sp>
        <p:nvSpPr>
          <p:cNvPr id="372" name="Google Shape;372;p35"/>
          <p:cNvSpPr txBox="1"/>
          <p:nvPr/>
        </p:nvSpPr>
        <p:spPr>
          <a:xfrm>
            <a:off x="7078334" y="4552049"/>
            <a:ext cx="5847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ROB5</a:t>
            </a:r>
            <a:endParaRPr/>
          </a:p>
        </p:txBody>
      </p:sp>
      <p:sp>
        <p:nvSpPr>
          <p:cNvPr id="373" name="Google Shape;373;p35"/>
          <p:cNvSpPr txBox="1"/>
          <p:nvPr/>
        </p:nvSpPr>
        <p:spPr>
          <a:xfrm>
            <a:off x="7078334" y="4262321"/>
            <a:ext cx="5847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ROB6</a:t>
            </a:r>
            <a:endParaRPr/>
          </a:p>
        </p:txBody>
      </p:sp>
      <p:sp>
        <p:nvSpPr>
          <p:cNvPr id="374" name="Google Shape;374;p35"/>
          <p:cNvSpPr txBox="1"/>
          <p:nvPr/>
        </p:nvSpPr>
        <p:spPr>
          <a:xfrm>
            <a:off x="7078334" y="3980725"/>
            <a:ext cx="5847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ROB7</a:t>
            </a:r>
            <a:endParaRPr/>
          </a:p>
        </p:txBody>
      </p:sp>
      <p:sp>
        <p:nvSpPr>
          <p:cNvPr id="375" name="Google Shape;375;p35"/>
          <p:cNvSpPr/>
          <p:nvPr/>
        </p:nvSpPr>
        <p:spPr>
          <a:xfrm>
            <a:off x="3610348" y="4049736"/>
            <a:ext cx="995339" cy="800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5"/>
          <p:cNvSpPr txBox="1"/>
          <p:nvPr/>
        </p:nvSpPr>
        <p:spPr>
          <a:xfrm>
            <a:off x="527494" y="3814923"/>
            <a:ext cx="14353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 queue</a:t>
            </a:r>
            <a:endParaRPr/>
          </a:p>
        </p:txBody>
      </p:sp>
      <p:sp>
        <p:nvSpPr>
          <p:cNvPr id="377" name="Google Shape;377;p35"/>
          <p:cNvSpPr txBox="1"/>
          <p:nvPr/>
        </p:nvSpPr>
        <p:spPr>
          <a:xfrm>
            <a:off x="2410644" y="5338584"/>
            <a:ext cx="22381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Reorder Buffer</a:t>
            </a:r>
            <a:endParaRPr/>
          </a:p>
        </p:txBody>
      </p:sp>
      <p:sp>
        <p:nvSpPr>
          <p:cNvPr id="378" name="Google Shape;378;p35"/>
          <p:cNvSpPr txBox="1"/>
          <p:nvPr/>
        </p:nvSpPr>
        <p:spPr>
          <a:xfrm>
            <a:off x="7854517" y="5846415"/>
            <a:ext cx="10632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Oldest</a:t>
            </a:r>
            <a:endParaRPr/>
          </a:p>
        </p:txBody>
      </p:sp>
      <p:sp>
        <p:nvSpPr>
          <p:cNvPr id="379" name="Google Shape;379;p35"/>
          <p:cNvSpPr txBox="1"/>
          <p:nvPr/>
        </p:nvSpPr>
        <p:spPr>
          <a:xfrm>
            <a:off x="7737568" y="3809995"/>
            <a:ext cx="12085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Newest</a:t>
            </a:r>
            <a:endParaRPr/>
          </a:p>
        </p:txBody>
      </p:sp>
      <p:sp>
        <p:nvSpPr>
          <p:cNvPr id="380" name="Google Shape;38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1" name="Google Shape;381;p35"/>
          <p:cNvSpPr txBox="1"/>
          <p:nvPr/>
        </p:nvSpPr>
        <p:spPr>
          <a:xfrm>
            <a:off x="298302" y="49897"/>
            <a:ext cx="11376837" cy="1435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insignificant improvement?</a:t>
            </a:r>
            <a:endParaRPr/>
          </a:p>
        </p:txBody>
      </p:sp>
      <p:sp>
        <p:nvSpPr>
          <p:cNvPr id="382" name="Google Shape;382;p35"/>
          <p:cNvSpPr txBox="1"/>
          <p:nvPr/>
        </p:nvSpPr>
        <p:spPr>
          <a:xfrm>
            <a:off x="2269466" y="6077247"/>
            <a:ext cx="15204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 head</a:t>
            </a:r>
            <a:endParaRPr/>
          </a:p>
        </p:txBody>
      </p:sp>
      <p:cxnSp>
        <p:nvCxnSpPr>
          <p:cNvPr id="383" name="Google Shape;383;p35"/>
          <p:cNvCxnSpPr/>
          <p:nvPr/>
        </p:nvCxnSpPr>
        <p:spPr>
          <a:xfrm flipH="1" rot="10800000">
            <a:off x="3610348" y="5910766"/>
            <a:ext cx="1031356" cy="2769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4" name="Google Shape;384;p35"/>
          <p:cNvSpPr txBox="1"/>
          <p:nvPr/>
        </p:nvSpPr>
        <p:spPr>
          <a:xfrm>
            <a:off x="9146934" y="4461337"/>
            <a:ext cx="242128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ROB size : 350 entries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44815"/>
            <a:ext cx="12192000" cy="4856256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6"/>
          <p:cNvSpPr txBox="1"/>
          <p:nvPr/>
        </p:nvSpPr>
        <p:spPr>
          <a:xfrm>
            <a:off x="298302" y="49897"/>
            <a:ext cx="11376837" cy="1435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Lateness by # of cycles</a:t>
            </a:r>
            <a:endParaRPr/>
          </a:p>
        </p:txBody>
      </p:sp>
      <p:sp>
        <p:nvSpPr>
          <p:cNvPr id="391" name="Google Shape;391;p36"/>
          <p:cNvSpPr txBox="1"/>
          <p:nvPr/>
        </p:nvSpPr>
        <p:spPr>
          <a:xfrm>
            <a:off x="11076175" y="1279537"/>
            <a:ext cx="988827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cycles</a:t>
            </a:r>
            <a:endParaRPr/>
          </a:p>
        </p:txBody>
      </p:sp>
      <p:sp>
        <p:nvSpPr>
          <p:cNvPr id="392" name="Google Shape;392;p36"/>
          <p:cNvSpPr txBox="1"/>
          <p:nvPr/>
        </p:nvSpPr>
        <p:spPr>
          <a:xfrm>
            <a:off x="1102243" y="5853996"/>
            <a:ext cx="1035965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Percent of late prefetches by # of cycles of IPCP on SPEC2017 benchmarks</a:t>
            </a:r>
            <a:endParaRPr/>
          </a:p>
        </p:txBody>
      </p:sp>
      <p:sp>
        <p:nvSpPr>
          <p:cNvPr id="393" name="Google Shape;393;p36"/>
          <p:cNvSpPr/>
          <p:nvPr/>
        </p:nvSpPr>
        <p:spPr>
          <a:xfrm>
            <a:off x="10686311" y="1158949"/>
            <a:ext cx="262865" cy="2530549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6"/>
          <p:cNvSpPr txBox="1"/>
          <p:nvPr/>
        </p:nvSpPr>
        <p:spPr>
          <a:xfrm>
            <a:off x="4306775" y="1955561"/>
            <a:ext cx="3210443" cy="8309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4% of late prefetches are late by &gt; 500 cycles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"/>
          <p:cNvSpPr txBox="1"/>
          <p:nvPr>
            <p:ph type="title"/>
          </p:nvPr>
        </p:nvSpPr>
        <p:spPr>
          <a:xfrm>
            <a:off x="625549" y="5174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Topics to cover</a:t>
            </a:r>
            <a:endParaRPr/>
          </a:p>
        </p:txBody>
      </p:sp>
      <p:sp>
        <p:nvSpPr>
          <p:cNvPr id="400" name="Google Shape;400;p37"/>
          <p:cNvSpPr/>
          <p:nvPr/>
        </p:nvSpPr>
        <p:spPr>
          <a:xfrm>
            <a:off x="796555" y="1843051"/>
            <a:ext cx="11395445" cy="3336814"/>
          </a:xfrm>
          <a:prstGeom prst="roundRect">
            <a:avLst>
              <a:gd fmla="val 6901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Background on prefetchers &amp; metrics of interest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Simulation software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Effect of </a:t>
            </a:r>
            <a:r>
              <a:rPr b="1" lang="en-US" sz="3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lateness</a:t>
            </a:r>
            <a:endParaRPr sz="36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of 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DRAM bandwidth(BW)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Interaction with </a:t>
            </a:r>
            <a:r>
              <a:rPr b="1" lang="en-US" sz="3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cache replacement policies</a:t>
            </a:r>
            <a:endParaRPr/>
          </a:p>
          <a:p>
            <a:pPr indent="-57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/>
          <p:nvPr>
            <p:ph type="title"/>
          </p:nvPr>
        </p:nvSpPr>
        <p:spPr>
          <a:xfrm>
            <a:off x="582132" y="232218"/>
            <a:ext cx="11027735" cy="1424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>
                <a:solidFill>
                  <a:schemeClr val="dk1"/>
                </a:solidFill>
              </a:rPr>
              <a:t>Why care about DRAM BW?</a:t>
            </a:r>
            <a:endParaRPr sz="6000"/>
          </a:p>
        </p:txBody>
      </p:sp>
      <p:sp>
        <p:nvSpPr>
          <p:cNvPr id="407" name="Google Shape;407;p38"/>
          <p:cNvSpPr/>
          <p:nvPr/>
        </p:nvSpPr>
        <p:spPr>
          <a:xfrm>
            <a:off x="582132" y="1495505"/>
            <a:ext cx="11198742" cy="4554421"/>
          </a:xfrm>
          <a:prstGeom prst="roundRect">
            <a:avLst>
              <a:gd fmla="val 1931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 – Multicore system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cores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DRAM BW per channel – 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3200 MT/s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available channels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channel for 8 cores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average per core DRAM BW 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0" i="0" lang="en-US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400 MT/s(3.2 GB/s)</a:t>
            </a:r>
            <a:endParaRPr/>
          </a:p>
        </p:txBody>
      </p:sp>
      <p:sp>
        <p:nvSpPr>
          <p:cNvPr id="408" name="Google Shape;408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9"/>
          <p:cNvSpPr/>
          <p:nvPr/>
        </p:nvSpPr>
        <p:spPr>
          <a:xfrm>
            <a:off x="838200" y="1415829"/>
            <a:ext cx="11320130" cy="5305646"/>
          </a:xfrm>
          <a:prstGeom prst="roundRect">
            <a:avLst>
              <a:gd fmla="val 1931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volatile memory – Intel Optane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Fastest NVMs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read – 3 GB/s  = 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375 MT/s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write – 1 GB/s = 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125 MT/s</a:t>
            </a:r>
            <a:endParaRPr/>
          </a:p>
        </p:txBody>
      </p:sp>
      <p:pic>
        <p:nvPicPr>
          <p:cNvPr descr="Intel® Optane™ Memory - Revolutionary Memory" id="414" name="Google Shape;41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247" y="2143125"/>
            <a:ext cx="45720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6" name="Google Shape;416;p39"/>
          <p:cNvSpPr txBox="1"/>
          <p:nvPr>
            <p:ph type="title"/>
          </p:nvPr>
        </p:nvSpPr>
        <p:spPr>
          <a:xfrm>
            <a:off x="582132" y="232218"/>
            <a:ext cx="11027735" cy="1424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>
                <a:solidFill>
                  <a:schemeClr val="dk1"/>
                </a:solidFill>
              </a:rPr>
              <a:t>Why care about DRAM BW?</a:t>
            </a:r>
            <a:endParaRPr sz="6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493" y="870098"/>
            <a:ext cx="11220894" cy="514793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0"/>
          <p:cNvSpPr txBox="1"/>
          <p:nvPr>
            <p:ph type="title"/>
          </p:nvPr>
        </p:nvSpPr>
        <p:spPr>
          <a:xfrm>
            <a:off x="400494" y="0"/>
            <a:ext cx="117915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IPCP performance(high DRAM BW)</a:t>
            </a:r>
            <a:endParaRPr/>
          </a:p>
        </p:txBody>
      </p:sp>
      <p:sp>
        <p:nvSpPr>
          <p:cNvPr id="423" name="Google Shape;42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4" name="Google Shape;424;p40"/>
          <p:cNvSpPr/>
          <p:nvPr/>
        </p:nvSpPr>
        <p:spPr>
          <a:xfrm>
            <a:off x="3751522" y="1417743"/>
            <a:ext cx="4380613" cy="568762"/>
          </a:xfrm>
          <a:prstGeom prst="roundRect">
            <a:avLst>
              <a:gd fmla="val 13891" name="adj"/>
            </a:avLst>
          </a:prstGeom>
          <a:solidFill>
            <a:schemeClr val="lt1"/>
          </a:solidFill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improvement:  35 %</a:t>
            </a:r>
            <a:endParaRPr/>
          </a:p>
        </p:txBody>
      </p:sp>
      <p:sp>
        <p:nvSpPr>
          <p:cNvPr id="425" name="Google Shape;425;p40"/>
          <p:cNvSpPr txBox="1"/>
          <p:nvPr/>
        </p:nvSpPr>
        <p:spPr>
          <a:xfrm>
            <a:off x="1102243" y="5853996"/>
            <a:ext cx="1035965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Performance improvement with IPCP on SPEC2017 benchmarks compared to no prefetching baseline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056" y="991564"/>
            <a:ext cx="10855842" cy="5079818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1"/>
          <p:cNvSpPr txBox="1"/>
          <p:nvPr>
            <p:ph type="title"/>
          </p:nvPr>
        </p:nvSpPr>
        <p:spPr>
          <a:xfrm>
            <a:off x="287079" y="-116613"/>
            <a:ext cx="117915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IPCP performance(low DRAM BW)</a:t>
            </a:r>
            <a:endParaRPr/>
          </a:p>
        </p:txBody>
      </p:sp>
      <p:sp>
        <p:nvSpPr>
          <p:cNvPr id="432" name="Google Shape;432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3" name="Google Shape;433;p41"/>
          <p:cNvSpPr/>
          <p:nvPr/>
        </p:nvSpPr>
        <p:spPr>
          <a:xfrm>
            <a:off x="2890284" y="1428376"/>
            <a:ext cx="4380613" cy="568762"/>
          </a:xfrm>
          <a:prstGeom prst="roundRect">
            <a:avLst>
              <a:gd fmla="val 13891" name="adj"/>
            </a:avLst>
          </a:prstGeom>
          <a:solidFill>
            <a:schemeClr val="lt1"/>
          </a:solidFill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improvement: 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10 %</a:t>
            </a:r>
            <a:endParaRPr/>
          </a:p>
        </p:txBody>
      </p:sp>
      <p:sp>
        <p:nvSpPr>
          <p:cNvPr id="434" name="Google Shape;434;p41"/>
          <p:cNvSpPr txBox="1"/>
          <p:nvPr/>
        </p:nvSpPr>
        <p:spPr>
          <a:xfrm>
            <a:off x="1102243" y="5853996"/>
            <a:ext cx="1035965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Performance improvement with IPCP on SPEC2017 benchmarks compared to no prefetching baseline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38200" y="12759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Memory wall</a:t>
            </a:r>
            <a:endParaRPr/>
          </a:p>
        </p:txBody>
      </p:sp>
      <p:pic>
        <p:nvPicPr>
          <p:cNvPr id="106" name="Google Shape;106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488" y="1402488"/>
            <a:ext cx="7896963" cy="53172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8360107" y="1430879"/>
            <a:ext cx="30758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55% growth rate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8360107" y="4687174"/>
            <a:ext cx="30758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10% growth rate</a:t>
            </a:r>
            <a:endParaRPr/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type="title"/>
          </p:nvPr>
        </p:nvSpPr>
        <p:spPr>
          <a:xfrm>
            <a:off x="287080" y="0"/>
            <a:ext cx="117915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Impact of DRAM BW on performance</a:t>
            </a:r>
            <a:endParaRPr/>
          </a:p>
        </p:txBody>
      </p:sp>
      <p:pic>
        <p:nvPicPr>
          <p:cNvPr id="440" name="Google Shape;44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80" y="1170872"/>
            <a:ext cx="7127358" cy="451625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2" name="Google Shape;442;p42"/>
          <p:cNvSpPr/>
          <p:nvPr/>
        </p:nvSpPr>
        <p:spPr>
          <a:xfrm>
            <a:off x="7637041" y="1374551"/>
            <a:ext cx="4218942" cy="3262074"/>
          </a:xfrm>
          <a:prstGeom prst="roundRect">
            <a:avLst>
              <a:gd fmla="val 8179" name="adj"/>
            </a:avLst>
          </a:prstGeom>
          <a:solidFill>
            <a:srgbClr val="FFFFFF"/>
          </a:solidFill>
          <a:ln cap="flat" cmpd="sng" w="25400">
            <a:solidFill>
              <a:srgbClr val="7890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Significant performance drop as DRAM BW decreases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degradation in case very low DR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 BW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NOPE</a:t>
            </a:r>
            <a:r>
              <a:rPr b="1" baseline="30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Turn OFF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prefetching when performance degrades with low DRAM BW</a:t>
            </a:r>
            <a:endParaRPr/>
          </a:p>
        </p:txBody>
      </p:sp>
      <p:sp>
        <p:nvSpPr>
          <p:cNvPr id="443" name="Google Shape;443;p42"/>
          <p:cNvSpPr/>
          <p:nvPr/>
        </p:nvSpPr>
        <p:spPr>
          <a:xfrm>
            <a:off x="695483" y="5903500"/>
            <a:ext cx="10801033" cy="646156"/>
          </a:xfrm>
          <a:prstGeom prst="roundRect">
            <a:avLst>
              <a:gd fmla="val 8243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6] Anuj Mishra and Biswabandan Panda, “Hardware Prefetcher Aggressiveness Controllers: Do We Need Them All the Time?”, ASPLOS 2021, Workshop on Negative results, Opportunities, Perspectives, and Experiences 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3"/>
          <p:cNvSpPr txBox="1"/>
          <p:nvPr>
            <p:ph type="title"/>
          </p:nvPr>
        </p:nvSpPr>
        <p:spPr>
          <a:xfrm>
            <a:off x="287079" y="-116613"/>
            <a:ext cx="117915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Impact on prefetcher coverage</a:t>
            </a:r>
            <a:endParaRPr/>
          </a:p>
        </p:txBody>
      </p:sp>
      <p:sp>
        <p:nvSpPr>
          <p:cNvPr id="449" name="Google Shape;449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0" name="Google Shape;450;p43"/>
          <p:cNvSpPr txBox="1"/>
          <p:nvPr/>
        </p:nvSpPr>
        <p:spPr>
          <a:xfrm>
            <a:off x="287079" y="5774795"/>
            <a:ext cx="903767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Comparison of prefetcher coverage at the L1D with IPCP on SPEC2017 benchmarks for low &amp; high DRAM BW</a:t>
            </a:r>
            <a:endParaRPr/>
          </a:p>
        </p:txBody>
      </p:sp>
      <p:sp>
        <p:nvSpPr>
          <p:cNvPr id="451" name="Google Shape;451;p43"/>
          <p:cNvSpPr/>
          <p:nvPr/>
        </p:nvSpPr>
        <p:spPr>
          <a:xfrm>
            <a:off x="9193615" y="1489438"/>
            <a:ext cx="2743200" cy="1064776"/>
          </a:xfrm>
          <a:prstGeom prst="roundRect">
            <a:avLst>
              <a:gd fmla="val 8179" name="adj"/>
            </a:avLst>
          </a:prstGeom>
          <a:solidFill>
            <a:srgbClr val="FFFFFF"/>
          </a:solidFill>
          <a:ln cap="flat" cmpd="sng" w="25400">
            <a:solidFill>
              <a:srgbClr val="7890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Coverage drops from 61 % to 53 %.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9" y="1031358"/>
            <a:ext cx="9168806" cy="464958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3"/>
          <p:cNvSpPr txBox="1"/>
          <p:nvPr/>
        </p:nvSpPr>
        <p:spPr>
          <a:xfrm>
            <a:off x="2493686" y="1085241"/>
            <a:ext cx="1186598" cy="307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DRAM BW: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4"/>
          <p:cNvSpPr txBox="1"/>
          <p:nvPr>
            <p:ph type="title"/>
          </p:nvPr>
        </p:nvSpPr>
        <p:spPr>
          <a:xfrm>
            <a:off x="287079" y="-116613"/>
            <a:ext cx="117915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Impact on prefetcher accuracy</a:t>
            </a:r>
            <a:endParaRPr/>
          </a:p>
        </p:txBody>
      </p:sp>
      <p:sp>
        <p:nvSpPr>
          <p:cNvPr id="459" name="Google Shape;45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0" name="Google Shape;460;p44"/>
          <p:cNvSpPr txBox="1"/>
          <p:nvPr/>
        </p:nvSpPr>
        <p:spPr>
          <a:xfrm>
            <a:off x="287079" y="5774795"/>
            <a:ext cx="876476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Comparison of prefetcher accuracy at the L1D with IPCP on SPEC2017 benchmarks for low &amp; high DRAM BW</a:t>
            </a:r>
            <a:endParaRPr/>
          </a:p>
        </p:txBody>
      </p:sp>
      <p:pic>
        <p:nvPicPr>
          <p:cNvPr id="461" name="Google Shape;46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18" y="978195"/>
            <a:ext cx="8938428" cy="47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4"/>
          <p:cNvSpPr/>
          <p:nvPr/>
        </p:nvSpPr>
        <p:spPr>
          <a:xfrm>
            <a:off x="9051846" y="1489438"/>
            <a:ext cx="3026735" cy="2678073"/>
          </a:xfrm>
          <a:prstGeom prst="roundRect">
            <a:avLst>
              <a:gd fmla="val 8179" name="adj"/>
            </a:avLst>
          </a:prstGeom>
          <a:solidFill>
            <a:srgbClr val="FFFFFF"/>
          </a:solidFill>
          <a:ln cap="flat" cmpd="sng" w="25400">
            <a:solidFill>
              <a:srgbClr val="7890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drops from 63.5 % to 48 %.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useful prefetches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 of scope for improvement in case of constrained DRAM bandwidth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5"/>
          <p:cNvSpPr txBox="1"/>
          <p:nvPr>
            <p:ph type="title"/>
          </p:nvPr>
        </p:nvSpPr>
        <p:spPr>
          <a:xfrm>
            <a:off x="838200" y="35257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Topics to cover</a:t>
            </a:r>
            <a:endParaRPr/>
          </a:p>
        </p:txBody>
      </p:sp>
      <p:sp>
        <p:nvSpPr>
          <p:cNvPr id="468" name="Google Shape;468;p45"/>
          <p:cNvSpPr/>
          <p:nvPr/>
        </p:nvSpPr>
        <p:spPr>
          <a:xfrm>
            <a:off x="1050851" y="1843051"/>
            <a:ext cx="11395445" cy="3336814"/>
          </a:xfrm>
          <a:prstGeom prst="roundRect">
            <a:avLst>
              <a:gd fmla="val 6901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Background on prefetchers &amp; metrics of interest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Simulation software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Effect of </a:t>
            </a:r>
            <a:r>
              <a:rPr b="1" lang="en-US" sz="3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lateness</a:t>
            </a:r>
            <a:endParaRPr sz="36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Impact of </a:t>
            </a:r>
            <a:r>
              <a:rPr b="1" lang="en-US" sz="3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DRAM bandwidth</a:t>
            </a:r>
            <a:endParaRPr sz="36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Interaction with 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replacement policies</a:t>
            </a:r>
            <a:endParaRPr/>
          </a:p>
          <a:p>
            <a:pPr indent="-57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6"/>
          <p:cNvSpPr txBox="1"/>
          <p:nvPr>
            <p:ph type="title"/>
          </p:nvPr>
        </p:nvSpPr>
        <p:spPr>
          <a:xfrm>
            <a:off x="582132" y="502231"/>
            <a:ext cx="11027735" cy="1424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Why cache replacement policies?</a:t>
            </a:r>
            <a:endParaRPr/>
          </a:p>
        </p:txBody>
      </p:sp>
      <p:sp>
        <p:nvSpPr>
          <p:cNvPr id="475" name="Google Shape;475;p46"/>
          <p:cNvSpPr/>
          <p:nvPr/>
        </p:nvSpPr>
        <p:spPr>
          <a:xfrm>
            <a:off x="1039332" y="2048397"/>
            <a:ext cx="11238614" cy="2640561"/>
          </a:xfrm>
          <a:prstGeom prst="roundRect">
            <a:avLst>
              <a:gd fmla="val 1931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Prefetchers – </a:t>
            </a:r>
            <a:r>
              <a:rPr lang="en-US" sz="36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brings in cache block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Replacement policies – </a:t>
            </a: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evicts a cache block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work in unison to improve performance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State-of-art prefetchers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No interaction</a:t>
            </a:r>
            <a:endParaRPr/>
          </a:p>
        </p:txBody>
      </p:sp>
      <p:sp>
        <p:nvSpPr>
          <p:cNvPr id="476" name="Google Shape;476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7"/>
          <p:cNvSpPr txBox="1"/>
          <p:nvPr>
            <p:ph type="title"/>
          </p:nvPr>
        </p:nvSpPr>
        <p:spPr>
          <a:xfrm>
            <a:off x="582130" y="421438"/>
            <a:ext cx="11027735" cy="1424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Cache replacement policies used</a:t>
            </a:r>
            <a:endParaRPr/>
          </a:p>
        </p:txBody>
      </p:sp>
      <p:sp>
        <p:nvSpPr>
          <p:cNvPr id="482" name="Google Shape;482;p47"/>
          <p:cNvSpPr/>
          <p:nvPr/>
        </p:nvSpPr>
        <p:spPr>
          <a:xfrm>
            <a:off x="1049964" y="1840469"/>
            <a:ext cx="9997264" cy="2647507"/>
          </a:xfrm>
          <a:prstGeom prst="roundRect">
            <a:avLst>
              <a:gd fmla="val 1931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Re-Reference Interval Prediction(RRIP</a:t>
            </a:r>
            <a:r>
              <a:rPr baseline="30000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RRIP (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SRRIP</a:t>
            </a:r>
            <a:r>
              <a:rPr b="1" baseline="3000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RRIP (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DRRIP</a:t>
            </a:r>
            <a:r>
              <a:rPr b="1" baseline="3000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Prefetch-Aware Cache Management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PACMAN</a:t>
            </a:r>
            <a:r>
              <a:rPr b="1" baseline="30000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483" name="Google Shape;483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4" name="Google Shape;484;p47"/>
          <p:cNvSpPr/>
          <p:nvPr/>
        </p:nvSpPr>
        <p:spPr>
          <a:xfrm>
            <a:off x="695482" y="5267109"/>
            <a:ext cx="10801033" cy="1271803"/>
          </a:xfrm>
          <a:prstGeom prst="roundRect">
            <a:avLst>
              <a:gd fmla="val 8243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[7] Aamer Jaleel, Kevin B. Theobald, Simon C. Steely, and Joel Emer, “High performance cache replacement using re-reference interval prediction (RRIP)”, ISCA’10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[8]</a:t>
            </a:r>
            <a:r>
              <a:rPr b="0" i="0" lang="en-US" sz="1400" u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C. Wu, A. Jaleel, M. Martonosi, S. C. Steely and J. Emer, "PACMan: Prefetch-Aware Cache Management for high performance caching," 2011 44th Annual IEEE/ACM International Symposium on Microarchitecture (MICRO), 2011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79714"/>
            <a:ext cx="10023745" cy="5059579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8"/>
          <p:cNvSpPr txBox="1"/>
          <p:nvPr/>
        </p:nvSpPr>
        <p:spPr>
          <a:xfrm>
            <a:off x="400494" y="-42530"/>
            <a:ext cx="117915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IPCP performance(client-server)- L1</a:t>
            </a:r>
            <a:endParaRPr/>
          </a:p>
        </p:txBody>
      </p:sp>
      <p:sp>
        <p:nvSpPr>
          <p:cNvPr id="491" name="Google Shape;491;p48"/>
          <p:cNvSpPr txBox="1"/>
          <p:nvPr>
            <p:ph idx="12" type="sldNum"/>
          </p:nvPr>
        </p:nvSpPr>
        <p:spPr>
          <a:xfrm>
            <a:off x="8993372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2" name="Google Shape;492;p48"/>
          <p:cNvSpPr txBox="1"/>
          <p:nvPr/>
        </p:nvSpPr>
        <p:spPr>
          <a:xfrm>
            <a:off x="664339" y="5878286"/>
            <a:ext cx="1067863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Performance improvement of IPCP with different cache replacement policies  at the L1 compared to a baseline with LRU policy</a:t>
            </a:r>
            <a:endParaRPr/>
          </a:p>
        </p:txBody>
      </p:sp>
      <p:sp>
        <p:nvSpPr>
          <p:cNvPr id="493" name="Google Shape;493;p48"/>
          <p:cNvSpPr/>
          <p:nvPr/>
        </p:nvSpPr>
        <p:spPr>
          <a:xfrm>
            <a:off x="10023745" y="1366152"/>
            <a:ext cx="2000891" cy="1062940"/>
          </a:xfrm>
          <a:prstGeom prst="roundRect">
            <a:avLst>
              <a:gd fmla="val 8179" name="adj"/>
            </a:avLst>
          </a:prstGeom>
          <a:solidFill>
            <a:srgbClr val="FFFFFF"/>
          </a:solidFill>
          <a:ln cap="flat" cmpd="sng" w="25400">
            <a:solidFill>
              <a:srgbClr val="7890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significant performance improvement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37684"/>
            <a:ext cx="9037675" cy="4763386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9"/>
          <p:cNvSpPr txBox="1"/>
          <p:nvPr/>
        </p:nvSpPr>
        <p:spPr>
          <a:xfrm>
            <a:off x="400494" y="-42530"/>
            <a:ext cx="117915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IPCP performance(client-server)- L2C</a:t>
            </a:r>
            <a:endParaRPr/>
          </a:p>
        </p:txBody>
      </p:sp>
      <p:sp>
        <p:nvSpPr>
          <p:cNvPr id="500" name="Google Shape;500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1" name="Google Shape;501;p49"/>
          <p:cNvSpPr txBox="1"/>
          <p:nvPr/>
        </p:nvSpPr>
        <p:spPr>
          <a:xfrm>
            <a:off x="400494" y="5767368"/>
            <a:ext cx="1067863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Performance improvement of IPCP with different cache replacement policies  at the L2C compared to a baseline with LRU policy</a:t>
            </a:r>
            <a:endParaRPr/>
          </a:p>
        </p:txBody>
      </p:sp>
      <p:sp>
        <p:nvSpPr>
          <p:cNvPr id="502" name="Google Shape;502;p49"/>
          <p:cNvSpPr/>
          <p:nvPr/>
        </p:nvSpPr>
        <p:spPr>
          <a:xfrm>
            <a:off x="9037675" y="1410623"/>
            <a:ext cx="2986962" cy="3000732"/>
          </a:xfrm>
          <a:prstGeom prst="roundRect">
            <a:avLst>
              <a:gd fmla="val 4619" name="adj"/>
            </a:avLst>
          </a:prstGeom>
          <a:solidFill>
            <a:srgbClr val="FFFFFF"/>
          </a:solidFill>
          <a:ln cap="flat" cmpd="sng" w="25400">
            <a:solidFill>
              <a:srgbClr val="7890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Significant performance improvement across server benchmarks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Max. improvement for Pacman – 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7.5 %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Average – 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2.5 %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improvement for Pacman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500" y="964140"/>
            <a:ext cx="9098072" cy="5075152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50"/>
          <p:cNvSpPr txBox="1"/>
          <p:nvPr/>
        </p:nvSpPr>
        <p:spPr>
          <a:xfrm>
            <a:off x="400494" y="-42530"/>
            <a:ext cx="117915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IPCP performance(client-server)- LLC</a:t>
            </a:r>
            <a:endParaRPr/>
          </a:p>
        </p:txBody>
      </p:sp>
      <p:sp>
        <p:nvSpPr>
          <p:cNvPr id="509" name="Google Shape;509;p50"/>
          <p:cNvSpPr txBox="1"/>
          <p:nvPr>
            <p:ph idx="12" type="sldNum"/>
          </p:nvPr>
        </p:nvSpPr>
        <p:spPr>
          <a:xfrm>
            <a:off x="90895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0" name="Google Shape;510;p50"/>
          <p:cNvSpPr/>
          <p:nvPr/>
        </p:nvSpPr>
        <p:spPr>
          <a:xfrm>
            <a:off x="9089572" y="1283033"/>
            <a:ext cx="2986962" cy="1710095"/>
          </a:xfrm>
          <a:prstGeom prst="roundRect">
            <a:avLst>
              <a:gd fmla="val 8179" name="adj"/>
            </a:avLst>
          </a:prstGeom>
          <a:solidFill>
            <a:srgbClr val="FFFFFF"/>
          </a:solidFill>
          <a:ln cap="flat" cmpd="sng" w="25400">
            <a:solidFill>
              <a:srgbClr val="7890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Max. improvement for Pacman – 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5.5 %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Average – 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1 %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improvement for Pacman</a:t>
            </a:r>
            <a:endParaRPr/>
          </a:p>
        </p:txBody>
      </p:sp>
      <p:sp>
        <p:nvSpPr>
          <p:cNvPr id="511" name="Google Shape;511;p50"/>
          <p:cNvSpPr txBox="1"/>
          <p:nvPr/>
        </p:nvSpPr>
        <p:spPr>
          <a:xfrm>
            <a:off x="400494" y="5767368"/>
            <a:ext cx="1067863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Performance improvement of IPCP with different cache replacement policies  at the LLC compared to a baseline with LRU policy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1"/>
          <p:cNvSpPr txBox="1"/>
          <p:nvPr>
            <p:ph type="title"/>
          </p:nvPr>
        </p:nvSpPr>
        <p:spPr>
          <a:xfrm>
            <a:off x="468086" y="212835"/>
            <a:ext cx="10744200" cy="161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Champsim code</a:t>
            </a:r>
            <a:endParaRPr/>
          </a:p>
        </p:txBody>
      </p:sp>
      <p:sp>
        <p:nvSpPr>
          <p:cNvPr id="517" name="Google Shape;517;p51"/>
          <p:cNvSpPr/>
          <p:nvPr/>
        </p:nvSpPr>
        <p:spPr>
          <a:xfrm>
            <a:off x="838200" y="1790682"/>
            <a:ext cx="10990521" cy="4603897"/>
          </a:xfrm>
          <a:prstGeom prst="roundRect">
            <a:avLst>
              <a:gd fmla="val 8243" name="adj"/>
            </a:avLst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Implemented: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IPCP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Identification of late prefetches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SRRIP, DRRIP</a:t>
            </a:r>
            <a:endParaRPr/>
          </a:p>
          <a:p>
            <a:pPr indent="-3429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Implementations for R&amp;D work: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Elimination of late prefetches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Lateness by # of cycles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Pacman</a:t>
            </a:r>
            <a:endParaRPr/>
          </a:p>
        </p:txBody>
      </p:sp>
      <p:sp>
        <p:nvSpPr>
          <p:cNvPr id="518" name="Google Shape;518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838200" y="12759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Memory wall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8347993" y="3012555"/>
            <a:ext cx="432435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/>
          <p:nvPr/>
        </p:nvSpPr>
        <p:spPr>
          <a:xfrm>
            <a:off x="1173005" y="1743738"/>
            <a:ext cx="5986130" cy="3604437"/>
          </a:xfrm>
          <a:prstGeom prst="roundRect">
            <a:avLst>
              <a:gd fmla="val 4573" name="adj"/>
            </a:avLst>
          </a:prstGeom>
          <a:solidFill>
            <a:srgbClr val="C4E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/>
          <p:nvPr/>
        </p:nvSpPr>
        <p:spPr>
          <a:xfrm rot="-5400000">
            <a:off x="1161491" y="3174702"/>
            <a:ext cx="1424763" cy="742506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 rot="-5400000">
            <a:off x="4879340" y="3174702"/>
            <a:ext cx="3200400" cy="742507"/>
          </a:xfrm>
          <a:prstGeom prst="roundRect">
            <a:avLst>
              <a:gd fmla="val 16667" name="adj"/>
            </a:avLst>
          </a:prstGeom>
          <a:solidFill>
            <a:srgbClr val="385623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DRAM Controller</a:t>
            </a:r>
            <a:endParaRPr/>
          </a:p>
        </p:txBody>
      </p:sp>
      <p:cxnSp>
        <p:nvCxnSpPr>
          <p:cNvPr id="119" name="Google Shape;119;p16"/>
          <p:cNvCxnSpPr>
            <a:stCxn id="118" idx="2"/>
            <a:endCxn id="115" idx="2"/>
          </p:cNvCxnSpPr>
          <p:nvPr/>
        </p:nvCxnSpPr>
        <p:spPr>
          <a:xfrm>
            <a:off x="6850794" y="3545956"/>
            <a:ext cx="3126000" cy="0"/>
          </a:xfrm>
          <a:prstGeom prst="straightConnector1">
            <a:avLst/>
          </a:prstGeom>
          <a:noFill/>
          <a:ln cap="flat" cmpd="sng" w="127000">
            <a:solidFill>
              <a:srgbClr val="C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20" name="Google Shape;120;p16"/>
          <p:cNvCxnSpPr>
            <a:stCxn id="117" idx="2"/>
            <a:endCxn id="118" idx="0"/>
          </p:cNvCxnSpPr>
          <p:nvPr/>
        </p:nvCxnSpPr>
        <p:spPr>
          <a:xfrm>
            <a:off x="2245126" y="3545955"/>
            <a:ext cx="3863100" cy="0"/>
          </a:xfrm>
          <a:prstGeom prst="straightConnector1">
            <a:avLst/>
          </a:prstGeom>
          <a:noFill/>
          <a:ln cap="flat" cmpd="sng" w="127000">
            <a:solidFill>
              <a:srgbClr val="C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id="121" name="Google Shape;121;p16"/>
          <p:cNvPicPr preferRelativeResize="0"/>
          <p:nvPr/>
        </p:nvPicPr>
        <p:blipFill rotWithShape="1">
          <a:blip r:embed="rId4">
            <a:alphaModFix/>
          </a:blip>
          <a:srcRect b="0" l="0" r="75334" t="0"/>
          <a:stretch/>
        </p:blipFill>
        <p:spPr>
          <a:xfrm>
            <a:off x="7949498" y="1991476"/>
            <a:ext cx="1082620" cy="315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/>
          <p:nvPr/>
        </p:nvSpPr>
        <p:spPr>
          <a:xfrm>
            <a:off x="7518990" y="5199319"/>
            <a:ext cx="2174713" cy="1441044"/>
          </a:xfrm>
          <a:prstGeom prst="star24">
            <a:avLst>
              <a:gd fmla="val 37500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100’s of cycles</a:t>
            </a:r>
            <a:endParaRPr/>
          </a:p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2"/>
          <p:cNvSpPr txBox="1"/>
          <p:nvPr>
            <p:ph type="title"/>
          </p:nvPr>
        </p:nvSpPr>
        <p:spPr>
          <a:xfrm>
            <a:off x="468086" y="212835"/>
            <a:ext cx="10744200" cy="161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Conclusion &amp; future work</a:t>
            </a:r>
            <a:endParaRPr/>
          </a:p>
        </p:txBody>
      </p:sp>
      <p:sp>
        <p:nvSpPr>
          <p:cNvPr id="524" name="Google Shape;524;p52"/>
          <p:cNvSpPr/>
          <p:nvPr/>
        </p:nvSpPr>
        <p:spPr>
          <a:xfrm>
            <a:off x="600739" y="1403497"/>
            <a:ext cx="10990521" cy="4603897"/>
          </a:xfrm>
          <a:prstGeom prst="roundRect">
            <a:avLst>
              <a:gd fmla="val 8243" name="adj"/>
            </a:avLst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Lateness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not an issue for IPCP, but needs further study.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 performance degradation for </a:t>
            </a: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low dram bandwidth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Replacement policies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 a crucial role on prefetcher performance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Cache pollution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in progress</a:t>
            </a:r>
            <a:endParaRPr/>
          </a:p>
        </p:txBody>
      </p:sp>
      <p:sp>
        <p:nvSpPr>
          <p:cNvPr id="525" name="Google Shape;525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3"/>
          <p:cNvSpPr txBox="1"/>
          <p:nvPr>
            <p:ph type="title"/>
          </p:nvPr>
        </p:nvSpPr>
        <p:spPr>
          <a:xfrm>
            <a:off x="468086" y="212835"/>
            <a:ext cx="10744200" cy="161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Acknowledgements</a:t>
            </a:r>
            <a:endParaRPr/>
          </a:p>
        </p:txBody>
      </p:sp>
      <p:sp>
        <p:nvSpPr>
          <p:cNvPr id="531" name="Google Shape;531;p53"/>
          <p:cNvSpPr/>
          <p:nvPr/>
        </p:nvSpPr>
        <p:spPr>
          <a:xfrm>
            <a:off x="736431" y="1578935"/>
            <a:ext cx="10377630" cy="1850065"/>
          </a:xfrm>
          <a:prstGeom prst="roundRect">
            <a:avLst>
              <a:gd fmla="val 8243" name="adj"/>
            </a:avLst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the slides are adapted and modified from Prof. Biswabandan Panda, Prof. Onur Mutlu and my senior Rajiv.</a:t>
            </a:r>
            <a:endParaRPr/>
          </a:p>
        </p:txBody>
      </p:sp>
      <p:sp>
        <p:nvSpPr>
          <p:cNvPr id="532" name="Google Shape;532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4"/>
          <p:cNvSpPr txBox="1"/>
          <p:nvPr>
            <p:ph type="title"/>
          </p:nvPr>
        </p:nvSpPr>
        <p:spPr>
          <a:xfrm>
            <a:off x="446821" y="2620962"/>
            <a:ext cx="10744200" cy="161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/>
              <a:t>Thank You</a:t>
            </a:r>
            <a:endParaRPr/>
          </a:p>
        </p:txBody>
      </p:sp>
      <p:sp>
        <p:nvSpPr>
          <p:cNvPr id="538" name="Google Shape;538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838200" y="4199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Latency tolerance techniques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951170" y="1883772"/>
            <a:ext cx="11395445" cy="3336814"/>
          </a:xfrm>
          <a:prstGeom prst="roundRect">
            <a:avLst>
              <a:gd fmla="val 6901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Out-of-order execution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Caching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Prefetching</a:t>
            </a:r>
            <a:endParaRPr sz="3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652571" y="254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Hardware Prefetching</a:t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8844677" y="2890206"/>
            <a:ext cx="2898350" cy="71501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/>
          <p:nvPr/>
        </p:nvSpPr>
        <p:spPr>
          <a:xfrm rot="-5400000">
            <a:off x="926741" y="2876459"/>
            <a:ext cx="1424763" cy="742506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 rot="-5400000">
            <a:off x="4953885" y="2817979"/>
            <a:ext cx="1541721" cy="742509"/>
          </a:xfrm>
          <a:prstGeom prst="roundRect">
            <a:avLst>
              <a:gd fmla="val 16667" name="adj"/>
            </a:avLst>
          </a:prstGeom>
          <a:solidFill>
            <a:srgbClr val="385623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  <a:endParaRPr/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4572741" y="5441172"/>
            <a:ext cx="2260750" cy="742509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Prefetcher</a:t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2010376" y="3048056"/>
            <a:ext cx="3321485" cy="399310"/>
          </a:xfrm>
          <a:prstGeom prst="leftRightArrow">
            <a:avLst>
              <a:gd fmla="val 18046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6074368" y="2821667"/>
            <a:ext cx="3861978" cy="365126"/>
          </a:xfrm>
          <a:prstGeom prst="rightArrow">
            <a:avLst>
              <a:gd fmla="val 17716" name="adj1"/>
              <a:gd fmla="val 57871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 rot="10800000">
            <a:off x="6074368" y="3237556"/>
            <a:ext cx="3861978" cy="365126"/>
          </a:xfrm>
          <a:prstGeom prst="rightArrow">
            <a:avLst>
              <a:gd fmla="val 17716" name="adj1"/>
              <a:gd fmla="val 57871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8"/>
          <p:cNvCxnSpPr>
            <a:stCxn id="141" idx="5"/>
            <a:endCxn id="140" idx="1"/>
          </p:cNvCxnSpPr>
          <p:nvPr/>
        </p:nvCxnSpPr>
        <p:spPr>
          <a:xfrm rot="5400000">
            <a:off x="3470206" y="4150556"/>
            <a:ext cx="2764500" cy="559500"/>
          </a:xfrm>
          <a:prstGeom prst="bentConnector2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45" name="Google Shape;145;p18"/>
          <p:cNvCxnSpPr>
            <a:stCxn id="140" idx="3"/>
            <a:endCxn id="138" idx="1"/>
          </p:cNvCxnSpPr>
          <p:nvPr/>
        </p:nvCxnSpPr>
        <p:spPr>
          <a:xfrm rot="10800000">
            <a:off x="5724691" y="3960227"/>
            <a:ext cx="1108800" cy="1852200"/>
          </a:xfrm>
          <a:prstGeom prst="bentConnector4">
            <a:avLst>
              <a:gd fmla="val -94454" name="adj1"/>
              <a:gd fmla="val 70813" name="adj2"/>
            </a:avLst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46" name="Google Shape;146;p18"/>
          <p:cNvSpPr txBox="1"/>
          <p:nvPr/>
        </p:nvSpPr>
        <p:spPr>
          <a:xfrm>
            <a:off x="2670034" y="3946743"/>
            <a:ext cx="81545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+ 2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+ 1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8005357" y="4979507"/>
            <a:ext cx="8154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+ 3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7597629" y="2405778"/>
            <a:ext cx="8154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+ 3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7619259" y="3548890"/>
            <a:ext cx="11303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3263389" y="2636610"/>
            <a:ext cx="8154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+ 3</a:t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5133274" y="1579781"/>
            <a:ext cx="1155964" cy="742509"/>
          </a:xfrm>
          <a:prstGeom prst="irregularSeal1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HIT</a:t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2873533" y="5250539"/>
            <a:ext cx="389054" cy="399309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8221546" y="5541151"/>
            <a:ext cx="389054" cy="399309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8591135" y="2434699"/>
            <a:ext cx="389054" cy="399309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8491234" y="3619264"/>
            <a:ext cx="389054" cy="399309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4208997" y="2650828"/>
            <a:ext cx="389054" cy="399309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838200" y="-460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Hardware prefetching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634409" y="2633367"/>
            <a:ext cx="1030294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2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2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957814" y="1222801"/>
            <a:ext cx="10302949" cy="1410566"/>
          </a:xfrm>
          <a:prstGeom prst="roundRect">
            <a:avLst>
              <a:gd fmla="val 8243" name="adj"/>
            </a:avLst>
          </a:prstGeom>
          <a:solidFill>
            <a:srgbClr val="D8D8D8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the data before it is needed by program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Latency hiding technique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957815" y="4210391"/>
            <a:ext cx="10302948" cy="2505776"/>
          </a:xfrm>
          <a:prstGeom prst="roundRect">
            <a:avLst>
              <a:gd fmla="val 6901" name="adj"/>
            </a:avLst>
          </a:prstGeom>
          <a:solidFill>
            <a:srgbClr val="D8D8D8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 memory latency up to 400 – 800 cycles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eliminate </a:t>
            </a:r>
            <a:r>
              <a:rPr b="0" i="0" lang="en-US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Compulsory misses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Reduces </a:t>
            </a:r>
            <a:r>
              <a:rPr b="0" i="0" lang="en-US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cache miss rate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Reduces </a:t>
            </a:r>
            <a:r>
              <a:rPr b="0" i="0" lang="en-US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miss penalty 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957815" y="2856546"/>
            <a:ext cx="10302948" cy="1130666"/>
          </a:xfrm>
          <a:prstGeom prst="roundRect">
            <a:avLst>
              <a:gd fmla="val 8243" name="adj"/>
            </a:avLst>
          </a:prstGeom>
          <a:solidFill>
            <a:srgbClr val="D8D8D8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observing/predicting the demand access patterns.</a:t>
            </a:r>
            <a:endParaRPr/>
          </a:p>
        </p:txBody>
      </p:sp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9089065" y="635104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1183979" y="1573981"/>
            <a:ext cx="9994164" cy="2747028"/>
          </a:xfrm>
          <a:prstGeom prst="roundRect">
            <a:avLst>
              <a:gd fmla="val 1931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Bingo</a:t>
            </a:r>
            <a:r>
              <a:rPr baseline="30000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SPP</a:t>
            </a:r>
            <a:r>
              <a:rPr baseline="30000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IPCP</a:t>
            </a:r>
            <a:r>
              <a:rPr baseline="30000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72" name="Google Shape;172;p20"/>
          <p:cNvSpPr txBox="1"/>
          <p:nvPr>
            <p:ph type="title"/>
          </p:nvPr>
        </p:nvSpPr>
        <p:spPr>
          <a:xfrm>
            <a:off x="838199" y="48463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State-of-the-art prefetchers</a:t>
            </a:r>
            <a:endParaRPr/>
          </a:p>
        </p:txBody>
      </p:sp>
      <p:sp>
        <p:nvSpPr>
          <p:cNvPr id="173" name="Google Shape;173;p20"/>
          <p:cNvSpPr txBox="1"/>
          <p:nvPr>
            <p:ph idx="12" type="sldNum"/>
          </p:nvPr>
        </p:nvSpPr>
        <p:spPr>
          <a:xfrm>
            <a:off x="9067800" y="63412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695483" y="5047801"/>
            <a:ext cx="10801033" cy="1476006"/>
          </a:xfrm>
          <a:prstGeom prst="roundRect">
            <a:avLst>
              <a:gd fmla="val 8243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[1] M. Bakhshalipour, M. Shakerinava, P. Lotfi-Kamran and H. Sarbazi-Azad, "Bingo Spatial Data Prefetcher," 2019 IEEE International Symposium on High Performance Computer Architecture (HPCA), 2019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[2] J. Kim, S. H. Pugsley, P. V. Gratz, A. L. N. Reddy, C. Wilkerson and Z. Chishti, "Path confidence based lookahead prefetching," </a:t>
            </a:r>
            <a:r>
              <a:rPr b="0" i="1" lang="en-US" sz="140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2016 49th Annual IEEE/ACM International Symposium on Microarchitecture (MICRO)</a:t>
            </a:r>
            <a:r>
              <a:rPr b="0" i="0" lang="en-US" sz="140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, 2016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[3] S. Pakalapati and B. Panda, "Bouquet of Instruction Pointers: Instruction Pointer Classifier-based Spatial Hardware Prefetching," </a:t>
            </a:r>
            <a:r>
              <a:rPr b="0" i="1" lang="en-US" sz="140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2020 ACM/IEEE 47th Annual International Symposium on Computer Architecture (ISCA)</a:t>
            </a:r>
            <a:r>
              <a:rPr b="0" i="0" lang="en-US" sz="140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, 2020.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38200" y="27626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Prefetcher of interest: IPCP</a:t>
            </a:r>
            <a:r>
              <a:rPr baseline="30000" lang="en-US" sz="6000"/>
              <a:t>3</a:t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1003225" y="1477925"/>
            <a:ext cx="9994164" cy="3625703"/>
          </a:xfrm>
          <a:prstGeom prst="roundRect">
            <a:avLst>
              <a:gd fmla="val 1931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7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bouquet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prefetchers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IP prefetcher: 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stride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IP prefetcher: 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stride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 IP prefetcher: 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stream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Fourth prefetcher: 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Next-line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performing prefetcher</a:t>
            </a:r>
            <a:endParaRPr/>
          </a:p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