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256" r:id="rId5"/>
    <p:sldId id="281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DB9A5-DDCA-409D-A05F-412518E1C5AB}" v="1" dt="2021-09-01T09:35:08.713"/>
    <p1510:client id="{19B9B180-E1FA-412E-9806-C7708B7185B5}" v="1" dt="2021-09-02T06:03:34.496"/>
    <p1510:client id="{246AB668-64E6-4467-816A-D141B67CF854}" v="3" dt="2021-09-02T07:06:18.107"/>
    <p1510:client id="{29BF15F1-5D9E-484D-B143-FC924775955D}" v="1" dt="2021-09-02T07:32:28.407"/>
    <p1510:client id="{31DC110A-7BCC-4F8D-8FF1-A512AE1838F4}" v="6" dt="2021-08-30T06:37:22.603"/>
    <p1510:client id="{3E647707-9971-4968-ABAA-73302486A7A5}" v="1" dt="2021-09-01T22:10:58.938"/>
    <p1510:client id="{6FDFE35E-C743-4DCC-8F86-C22BAAA05FF2}" v="1" dt="2021-09-02T04:30:27.727"/>
    <p1510:client id="{720305E9-76A4-4CFB-9BF4-DC8CAD44617E}" v="3" dt="2021-09-02T07:10:15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CS305: Computer Architecture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>
                <a:hlinkClick r:id="rId4"/>
              </a:rPr>
              <a:t>https://www.cse.iitb.ac.in/~biswa/</a:t>
            </a:r>
            <a:endParaRPr lang="en-IN" sz="2800" i="1"/>
          </a:p>
          <a:p>
            <a:endParaRPr lang="en-IN" sz="2800" i="1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CS305: Computer Architecture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Tutorial-I</a:t>
            </a:r>
          </a:p>
          <a:p>
            <a:r>
              <a:rPr lang="en-US">
                <a:solidFill>
                  <a:srgbClr val="C00000"/>
                </a:solidFill>
              </a:rPr>
              <a:t>https://www.cse.iitb.ac.in/~biswa/courses/CS305/main.html</a:t>
            </a:r>
          </a:p>
          <a:p>
            <a:endParaRPr lang="en-IN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FA04-52B7-44D6-A4F9-5DC8F645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85A8-4997-45FF-9C9C-EC5193EF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Speed up = Your laptop’s performance</a:t>
            </a:r>
          </a:p>
          <a:p>
            <a:pPr marL="0" indent="0">
              <a:buNone/>
            </a:pPr>
            <a:r>
              <a:rPr lang="en-US"/>
              <a:t>                     ----------------------------------</a:t>
            </a:r>
          </a:p>
          <a:p>
            <a:pPr marL="0" indent="0">
              <a:buNone/>
            </a:pPr>
            <a:r>
              <a:rPr lang="en-US"/>
              <a:t>                     Your friend’s laptop’s performance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Execution time = cycle time X CPI X #Instructions </a:t>
            </a:r>
          </a:p>
          <a:p>
            <a:pPr marL="0" indent="0">
              <a:buNone/>
            </a:pPr>
            <a:r>
              <a:rPr lang="en-US"/>
              <a:t>Performance = 1/execution time</a:t>
            </a:r>
          </a:p>
          <a:p>
            <a:pPr marL="0" indent="0">
              <a:buNone/>
            </a:pPr>
            <a:r>
              <a:rPr lang="en-US"/>
              <a:t>                         = clock speed X IPC/instructions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59E34-3955-46AE-86E8-19F5F324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AF7EF-0C8F-4D05-9322-A1F3F189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95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CFCC-F6A1-4416-B18E-5D506B0D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Contd.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22A6-1B36-4E39-97EF-4A1DE459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Speedup = Yours (clock speed X IPC) </a:t>
            </a:r>
          </a:p>
          <a:p>
            <a:pPr marL="0" indent="0">
              <a:buNone/>
            </a:pPr>
            <a:r>
              <a:rPr lang="en-US"/>
              <a:t>                    -------------------------------------------</a:t>
            </a:r>
          </a:p>
          <a:p>
            <a:pPr marL="0" indent="0">
              <a:buNone/>
            </a:pPr>
            <a:r>
              <a:rPr lang="en-US"/>
              <a:t>                    Your Friend’s (clock speed X IPC)</a:t>
            </a:r>
          </a:p>
          <a:p>
            <a:pPr marL="0" indent="0">
              <a:buNone/>
            </a:pPr>
            <a:r>
              <a:rPr lang="en-US"/>
              <a:t>                   = 1.4 X 0.7 </a:t>
            </a:r>
          </a:p>
          <a:p>
            <a:pPr marL="0" indent="0">
              <a:buNone/>
            </a:pPr>
            <a:r>
              <a:rPr lang="en-US"/>
              <a:t>                   = 0.98</a:t>
            </a:r>
          </a:p>
          <a:p>
            <a:pPr marL="0" indent="0">
              <a:buNone/>
            </a:pPr>
            <a:r>
              <a:rPr lang="en-US"/>
              <a:t>                      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6B13A-5C63-4894-893B-63549837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05FE7-E0CD-40C6-8BD2-FC997DAC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5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0122-CD59-44D3-A5C5-37999F7E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Problem-1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4182-E36E-4E0D-AC23-49A101A2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Consider the unpipelined processor that has a 1 ns clock cycle and that it uses 4 cycles for ALU operations and branches and 5 cycles for memory operations. Assume that the relative frequencies of these operations are 40%, 20%, and 40%, respectively. Suppose that pipelining the processor adds 0.2 ns of overhead to the clock. Ignoring any latency impact, how much speedup in the instruction execution rate will we gain from a pipeline? 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96B4-393D-4EF5-95CC-74C54F9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F394B-66D7-4D2E-8E53-90480154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07E3-C8C9-47E1-A3F9-CCF8B4A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B74C-4F91-4C56-95D3-9AB94D6A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average instruction rate (execution time) on the </a:t>
            </a:r>
            <a:r>
              <a:rPr lang="en-US">
                <a:solidFill>
                  <a:srgbClr val="C00000"/>
                </a:solidFill>
              </a:rPr>
              <a:t>unpipelined processor </a:t>
            </a:r>
            <a:r>
              <a:rPr lang="en-US"/>
              <a:t>=  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Clock cycle X Average CPI </a:t>
            </a:r>
          </a:p>
          <a:p>
            <a:pPr marL="0" indent="0">
              <a:buNone/>
            </a:pPr>
            <a:r>
              <a:rPr lang="en-US"/>
              <a:t>= 1 ns X [(40% + 20%)X 4 + 40% X 5] </a:t>
            </a:r>
          </a:p>
          <a:p>
            <a:pPr marL="0" indent="0">
              <a:buNone/>
            </a:pPr>
            <a:r>
              <a:rPr lang="en-US"/>
              <a:t>= 1 ns X 4.4  = 4.4 ns 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A3A9-9D20-4E93-AC93-FF91E0AC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C1C3-F506-48DD-9ADD-C87CB5B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8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2228-7BD3-427B-B8D4-E35FE489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Contd.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13E-FFD8-4DAC-96AF-4854BE75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In the pipelined processor, </a:t>
            </a:r>
          </a:p>
          <a:p>
            <a:pPr marL="0" indent="0">
              <a:buNone/>
            </a:pPr>
            <a:r>
              <a:rPr lang="en-US"/>
              <a:t>Clock cycle time = 1ns + 0.2ns latch overhead = 1.2ns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Speedup = 4.4/1.2 = 3.66 times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tips: The question does not mention </a:t>
            </a:r>
            <a:r>
              <a:rPr lang="en-US">
                <a:solidFill>
                  <a:srgbClr val="C00000"/>
                </a:solidFill>
              </a:rPr>
              <a:t>#pipeline stages</a:t>
            </a:r>
            <a:r>
              <a:rPr lang="en-US"/>
              <a:t>. If you think deep, it does not matter because after a while one instruction will be done in one cycle, so speedup is just the ratio of cycle time 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C8941-40AA-4366-B506-F9BB64D3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7548C-B80A-4A93-A2D1-B04CEBDA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9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1D7-252C-4D92-B78F-53EADD40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Problem-2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7407-933B-48CB-B4C7-B3D6E64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6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Consider a 4-stage pipelined CPU with the following details in terms of #cycles: I1 to I4 are four instructions																																																																																							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D429C-45D6-4AF2-A040-AD2CD28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B92-BB3F-46B7-8F85-90A454E7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FA302CF-CFD1-4396-A561-ACB75C185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00915"/>
              </p:ext>
            </p:extLst>
          </p:nvPr>
        </p:nvGraphicFramePr>
        <p:xfrm>
          <a:off x="893763" y="2377016"/>
          <a:ext cx="9002710" cy="29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42">
                  <a:extLst>
                    <a:ext uri="{9D8B030D-6E8A-4147-A177-3AD203B41FA5}">
                      <a16:colId xmlns:a16="http://schemas.microsoft.com/office/drawing/2014/main" val="460439939"/>
                    </a:ext>
                  </a:extLst>
                </a:gridCol>
                <a:gridCol w="1800542">
                  <a:extLst>
                    <a:ext uri="{9D8B030D-6E8A-4147-A177-3AD203B41FA5}">
                      <a16:colId xmlns:a16="http://schemas.microsoft.com/office/drawing/2014/main" val="476807634"/>
                    </a:ext>
                  </a:extLst>
                </a:gridCol>
                <a:gridCol w="1800542">
                  <a:extLst>
                    <a:ext uri="{9D8B030D-6E8A-4147-A177-3AD203B41FA5}">
                      <a16:colId xmlns:a16="http://schemas.microsoft.com/office/drawing/2014/main" val="1801393826"/>
                    </a:ext>
                  </a:extLst>
                </a:gridCol>
                <a:gridCol w="1800542">
                  <a:extLst>
                    <a:ext uri="{9D8B030D-6E8A-4147-A177-3AD203B41FA5}">
                      <a16:colId xmlns:a16="http://schemas.microsoft.com/office/drawing/2014/main" val="1784601899"/>
                    </a:ext>
                  </a:extLst>
                </a:gridCol>
                <a:gridCol w="1800542">
                  <a:extLst>
                    <a:ext uri="{9D8B030D-6E8A-4147-A177-3AD203B41FA5}">
                      <a16:colId xmlns:a16="http://schemas.microsoft.com/office/drawing/2014/main" val="2321814233"/>
                    </a:ext>
                  </a:extLst>
                </a:gridCol>
              </a:tblGrid>
              <a:tr h="590444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Stage-1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Stage-2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Stage-3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Stage-4</a:t>
                      </a:r>
                      <a:endParaRPr lang="en-IN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6991"/>
                  </a:ext>
                </a:extLst>
              </a:tr>
              <a:tr h="590444">
                <a:tc>
                  <a:txBody>
                    <a:bodyPr/>
                    <a:lstStyle/>
                    <a:p>
                      <a:r>
                        <a:rPr lang="en-US" sz="2800"/>
                        <a:t>I1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  <a:endParaRPr lang="en-IN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09939"/>
                  </a:ext>
                </a:extLst>
              </a:tr>
              <a:tr h="590444">
                <a:tc>
                  <a:txBody>
                    <a:bodyPr/>
                    <a:lstStyle/>
                    <a:p>
                      <a:r>
                        <a:rPr lang="en-US" sz="2800"/>
                        <a:t>I2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  <a:endParaRPr lang="en-IN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35721"/>
                  </a:ext>
                </a:extLst>
              </a:tr>
              <a:tr h="590444">
                <a:tc>
                  <a:txBody>
                    <a:bodyPr/>
                    <a:lstStyle/>
                    <a:p>
                      <a:r>
                        <a:rPr lang="en-US" sz="2800"/>
                        <a:t>I3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  <a:endParaRPr lang="en-IN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16246"/>
                  </a:ext>
                </a:extLst>
              </a:tr>
              <a:tr h="590444">
                <a:tc>
                  <a:txBody>
                    <a:bodyPr/>
                    <a:lstStyle/>
                    <a:p>
                      <a:r>
                        <a:rPr lang="en-US" sz="2800"/>
                        <a:t>I4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  <a:endParaRPr lang="en-IN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6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FE4818-5F80-421E-B67A-D7229592C6C4}"/>
              </a:ext>
            </a:extLst>
          </p:cNvPr>
          <p:cNvSpPr txBox="1"/>
          <p:nvPr/>
        </p:nvSpPr>
        <p:spPr>
          <a:xfrm>
            <a:off x="1133475" y="5544375"/>
            <a:ext cx="9046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How many cycles will it take to execute (</a:t>
            </a:r>
            <a:r>
              <a:rPr lang="en-US" sz="2400" err="1"/>
              <a:t>i</a:t>
            </a:r>
            <a:r>
              <a:rPr lang="en-US" sz="2400"/>
              <a:t>) I1 to I4 once (ii) I1 to I4 twice</a:t>
            </a:r>
            <a:endParaRPr lang="en-I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9F0E7-1FBB-4170-9ABE-3DC26EFB17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9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CB74-AF08-4840-908E-9FCFE12B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on your own for two iterations (I1 to I4 twice)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7659-98B9-492D-99A0-9FCCB2E9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answer will be 23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9AB41-B25D-42E5-A138-2AA00D39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E766F-04C8-4057-A569-58E6B7B6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9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B496-3816-42DC-988B-8898159C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(Make sure no two instructions use the same stage at the same time)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E2960-A088-4844-BC4B-112EE1AB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56B5B-5356-4990-A0C7-5E0F1716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E9F9F6E-AAC5-44DB-885F-F019A3DB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77316" y="-726276"/>
            <a:ext cx="4492709" cy="95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9E38-A7F6-4E72-BE01-D5D9D026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3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76A1-A216-4E4D-AE7E-23448207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Consider a datacenter processor running at 100% utilization at 100 W, 50% of the power is attributed to leakage. What is the total power dissipation when the processor is running at 25% utilization?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Total power = </a:t>
            </a:r>
          </a:p>
          <a:p>
            <a:pPr marL="0" indent="0">
              <a:buNone/>
            </a:pPr>
            <a:r>
              <a:rPr lang="en-US"/>
              <a:t>dynamic power + leakage power </a:t>
            </a:r>
          </a:p>
          <a:p>
            <a:pPr marL="0" indent="0">
              <a:buNone/>
            </a:pPr>
            <a:r>
              <a:rPr lang="en-US"/>
              <a:t>50W x 25% + 50W = 62.5W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063E-C104-4095-B710-E5BDD0C3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68A7D-7C6B-495F-AF0B-1E3D0E5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0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5657-6462-4178-8BA0-FBEB832D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4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B258-7D87-42F6-A8E2-D0D7DE14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Your laptop has an IPC that is 30% worse than your friend’s laptop. It has a clock speed that is 40% higher than friend’s laptop. If the ISA and the compiler used are the same, what is the speedup with your laptop compared to your friend’s laptop?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F3D2-29EE-49B9-8540-5659E6D8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CE7C7-5946-4318-9F64-8034ECA6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6e4818d-bea1-4777-9716-cb11dfbf32e3">
      <UserInfo>
        <DisplayName>CS 305/341 Computer Architecture 2021 Members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CD83997F5B88488FFE0472EA076A96" ma:contentTypeVersion="6" ma:contentTypeDescription="Create a new document." ma:contentTypeScope="" ma:versionID="98b2309e8dc7fcfae4dd9685609b5cbd">
  <xsd:schema xmlns:xsd="http://www.w3.org/2001/XMLSchema" xmlns:xs="http://www.w3.org/2001/XMLSchema" xmlns:p="http://schemas.microsoft.com/office/2006/metadata/properties" xmlns:ns2="3c4a07f0-a2f1-4b36-b627-ced3e65a1958" xmlns:ns3="96e4818d-bea1-4777-9716-cb11dfbf32e3" targetNamespace="http://schemas.microsoft.com/office/2006/metadata/properties" ma:root="true" ma:fieldsID="46695f7ef930eae5d966bfd4d53679d5" ns2:_="" ns3:_="">
    <xsd:import namespace="3c4a07f0-a2f1-4b36-b627-ced3e65a1958"/>
    <xsd:import namespace="96e4818d-bea1-4777-9716-cb11dfbf3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a07f0-a2f1-4b36-b627-ced3e65a1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4818d-bea1-4777-9716-cb11dfbf3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F40348-A037-48CA-9ACB-EE9E258BE7DD}">
  <ds:schemaRefs>
    <ds:schemaRef ds:uri="96e4818d-bea1-4777-9716-cb11dfbf32e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381AFF-201D-4EA4-B94D-7F19B0B227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17BB9-B5A3-4FDD-807D-E3734D0BDBEB}">
  <ds:schemaRefs>
    <ds:schemaRef ds:uri="3c4a07f0-a2f1-4b36-b627-ced3e65a1958"/>
    <ds:schemaRef ds:uri="96e4818d-bea1-4777-9716-cb11dfbf3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CS305: Computer Architecture</vt:lpstr>
      <vt:lpstr>Problem-1</vt:lpstr>
      <vt:lpstr>Solution</vt:lpstr>
      <vt:lpstr>Solution Contd.</vt:lpstr>
      <vt:lpstr>Problem-2</vt:lpstr>
      <vt:lpstr>Try it on your own for two iterations (I1 to I4 twice)</vt:lpstr>
      <vt:lpstr>Solution (Make sure no two instructions use the same stage at the same time)</vt:lpstr>
      <vt:lpstr>Problem 3</vt:lpstr>
      <vt:lpstr>Problem 4</vt:lpstr>
      <vt:lpstr>Solution</vt:lpstr>
      <vt:lpstr>Solution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revision>2</cp:revision>
  <dcterms:created xsi:type="dcterms:W3CDTF">2021-05-31T06:57:48Z</dcterms:created>
  <dcterms:modified xsi:type="dcterms:W3CDTF">2022-03-24T14:49:04Z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0x010100A4CD83997F5B88488FFE0472EA076A96</vt:lpwstr>
  </property>
</Properties>
</file>