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8"/>
  </p:notesMasterIdLst>
  <p:sldIdLst>
    <p:sldId id="256" r:id="rId5"/>
    <p:sldId id="300" r:id="rId6"/>
    <p:sldId id="299" r:id="rId7"/>
    <p:sldId id="294" r:id="rId8"/>
    <p:sldId id="303" r:id="rId9"/>
    <p:sldId id="281" r:id="rId10"/>
    <p:sldId id="310" r:id="rId11"/>
    <p:sldId id="304" r:id="rId12"/>
    <p:sldId id="305" r:id="rId13"/>
    <p:sldId id="306" r:id="rId14"/>
    <p:sldId id="307" r:id="rId15"/>
    <p:sldId id="308" r:id="rId16"/>
    <p:sldId id="30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BC6221-4FD3-04BE-1CF3-CB507657A263}" v="33" dt="2021-10-17T18:24:35.028"/>
    <p1510:client id="{53B1D348-A1A7-EE1A-5F5E-45EE801E4003}" v="2" dt="2021-10-18T05:51:17.880"/>
    <p1510:client id="{C28A3A76-7DA9-214E-BBB4-61C336BCD2CB}" v="4" dt="2021-10-18T06:00:31.5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4" autoAdjust="0"/>
    <p:restoredTop sz="94660"/>
  </p:normalViewPr>
  <p:slideViewPr>
    <p:cSldViewPr snapToGrid="0">
      <p:cViewPr varScale="1">
        <p:scale>
          <a:sx n="85" d="100"/>
          <a:sy n="85" d="100"/>
        </p:scale>
        <p:origin x="70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79"/>
    </inkml:context>
    <inkml:brush xml:id="br0">
      <inkml:brushProperty name="width" value="0.05" units="cm"/>
      <inkml:brushProperty name="height" value="0.05" units="cm"/>
      <inkml:brushProperty name="color" value="#E71224"/>
    </inkml:brush>
  </inkml:definitions>
  <inkml:trace contextRef="#ctx0" brushRef="#br0">19976 11271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79"/>
    </inkml:context>
    <inkml:brush xml:id="br0">
      <inkml:brushProperty name="width" value="0.05" units="cm"/>
      <inkml:brushProperty name="height" value="0.05" units="cm"/>
      <inkml:brushProperty name="color" value="#E71224"/>
    </inkml:brush>
  </inkml:definitions>
  <inkml:trace contextRef="#ctx0" brushRef="#br0">19976 11271 16383 0 0,'0'0'0'0'0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872"/>
    </inkml:context>
    <inkml:brush xml:id="br0">
      <inkml:brushProperty name="width" value="0.1" units="cm"/>
      <inkml:brushProperty name="height" value="0.1" units="cm"/>
    </inkml:brush>
  </inkml:definitions>
  <inkml:trace contextRef="#ctx0" brushRef="#br0">11986 11218 16383 0 0,'0'0'0'0'0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872"/>
    </inkml:context>
    <inkml:brush xml:id="br0">
      <inkml:brushProperty name="width" value="0.1" units="cm"/>
      <inkml:brushProperty name="height" value="0.1" units="cm"/>
    </inkml:brush>
  </inkml:definitions>
  <inkml:trace contextRef="#ctx0" brushRef="#br0">11986 11218 16383 0 0,'0'0'0'0'0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79"/>
    </inkml:context>
    <inkml:brush xml:id="br0">
      <inkml:brushProperty name="width" value="0.05" units="cm"/>
      <inkml:brushProperty name="height" value="0.05" units="cm"/>
      <inkml:brushProperty name="color" value="#E71224"/>
    </inkml:brush>
  </inkml:definitions>
  <inkml:trace contextRef="#ctx0" brushRef="#br0">19976 11271 16383 0 0,'0'0'0'0'0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79"/>
    </inkml:context>
    <inkml:brush xml:id="br0">
      <inkml:brushProperty name="width" value="0.05" units="cm"/>
      <inkml:brushProperty name="height" value="0.05" units="cm"/>
      <inkml:brushProperty name="color" value="#E71224"/>
    </inkml:brush>
  </inkml:definitions>
  <inkml:trace contextRef="#ctx0" brushRef="#br0">19976 11271 16383 0 0,'0'0'0'0'0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79"/>
    </inkml:context>
    <inkml:brush xml:id="br0">
      <inkml:brushProperty name="width" value="0.05" units="cm"/>
      <inkml:brushProperty name="height" value="0.05" units="cm"/>
      <inkml:brushProperty name="color" value="#E71224"/>
    </inkml:brush>
  </inkml:definitions>
  <inkml:trace contextRef="#ctx0" brushRef="#br0">19976 11271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300273-A75A-40C8-A1BF-43497AA16139}" type="datetimeFigureOut">
              <a:rPr lang="en-IN" smtClean="0"/>
              <a:t>24-03-2022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9DD372-930E-48E8-B3B2-DE0E135E26B6}" type="slidenum">
              <a:rPr lang="en-IN" smtClean="0"/>
              <a:t>‹#›</a:t>
            </a:fld>
            <a:endParaRPr lang="en-IN"/>
          </a:p>
        </p:txBody>
      </p:sp>
    </p:spTree>
    <p:extLst>
      <p:ext uri="{BB962C8B-B14F-4D97-AF65-F5344CB8AC3E}">
        <p14:creationId xmlns:p14="http://schemas.microsoft.com/office/powerpoint/2010/main" val="1261707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s://www.cse.iitb.ac.in/~biswa/"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864CB-0AC2-496D-B597-B1F243F5BFD2}"/>
              </a:ext>
            </a:extLst>
          </p:cNvPr>
          <p:cNvSpPr>
            <a:spLocks noGrp="1"/>
          </p:cNvSpPr>
          <p:nvPr>
            <p:ph type="ctrTitle" hasCustomPrompt="1"/>
          </p:nvPr>
        </p:nvSpPr>
        <p:spPr>
          <a:xfrm>
            <a:off x="923777" y="1122363"/>
            <a:ext cx="10203767" cy="2387600"/>
          </a:xfrm>
        </p:spPr>
        <p:txBody>
          <a:bodyPr anchor="b"/>
          <a:lstStyle>
            <a:lvl1pPr algn="ctr">
              <a:defRPr sz="6000"/>
            </a:lvl1pPr>
          </a:lstStyle>
          <a:p>
            <a:r>
              <a:rPr lang="en-US"/>
              <a:t>CS305: Computer Architecture</a:t>
            </a:r>
            <a:endParaRPr lang="en-IN"/>
          </a:p>
        </p:txBody>
      </p:sp>
      <p:sp>
        <p:nvSpPr>
          <p:cNvPr id="3" name="Subtitle 2">
            <a:extLst>
              <a:ext uri="{FF2B5EF4-FFF2-40B4-BE49-F238E27FC236}">
                <a16:creationId xmlns:a16="http://schemas.microsoft.com/office/drawing/2014/main" id="{5AE45455-008C-4FEE-A9C6-8894363DCE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6" name="Slide Number Placeholder 5">
            <a:extLst>
              <a:ext uri="{FF2B5EF4-FFF2-40B4-BE49-F238E27FC236}">
                <a16:creationId xmlns:a16="http://schemas.microsoft.com/office/drawing/2014/main" id="{C42190CD-44DD-4170-8E27-65C897B7F8FF}"/>
              </a:ext>
            </a:extLst>
          </p:cNvPr>
          <p:cNvSpPr>
            <a:spLocks noGrp="1"/>
          </p:cNvSpPr>
          <p:nvPr>
            <p:ph type="sldNum" sz="quarter" idx="12"/>
          </p:nvPr>
        </p:nvSpPr>
        <p:spPr/>
        <p:txBody>
          <a:bodyPr/>
          <a:lstStyle>
            <a:lvl1pPr>
              <a:defRPr sz="2800">
                <a:solidFill>
                  <a:schemeClr val="tx1"/>
                </a:solidFill>
              </a:defRPr>
            </a:lvl1pPr>
          </a:lstStyle>
          <a:p>
            <a:fld id="{B8651ABE-1138-46C6-9A43-7FCD4EB2550C}" type="slidenum">
              <a:rPr lang="en-IN" smtClean="0"/>
              <a:pPr/>
              <a:t>‹#›</a:t>
            </a:fld>
            <a:endParaRPr lang="en-IN"/>
          </a:p>
        </p:txBody>
      </p:sp>
      <p:pic>
        <p:nvPicPr>
          <p:cNvPr id="8" name="Picture 7">
            <a:extLst>
              <a:ext uri="{FF2B5EF4-FFF2-40B4-BE49-F238E27FC236}">
                <a16:creationId xmlns:a16="http://schemas.microsoft.com/office/drawing/2014/main" id="{E7C8CE0C-3100-4BD4-A909-E56C19240112}"/>
              </a:ext>
            </a:extLst>
          </p:cNvPr>
          <p:cNvPicPr>
            <a:picLocks noChangeAspect="1"/>
          </p:cNvPicPr>
          <p:nvPr userDrawn="1"/>
        </p:nvPicPr>
        <p:blipFill>
          <a:blip r:embed="rId2"/>
          <a:stretch>
            <a:fillRect/>
          </a:stretch>
        </p:blipFill>
        <p:spPr>
          <a:xfrm>
            <a:off x="9167446" y="71035"/>
            <a:ext cx="2841820" cy="865176"/>
          </a:xfrm>
          <a:prstGeom prst="rect">
            <a:avLst/>
          </a:prstGeom>
        </p:spPr>
      </p:pic>
      <p:pic>
        <p:nvPicPr>
          <p:cNvPr id="1026" name="Picture 2" descr="IIT Bombay | IIT Bombay">
            <a:extLst>
              <a:ext uri="{FF2B5EF4-FFF2-40B4-BE49-F238E27FC236}">
                <a16:creationId xmlns:a16="http://schemas.microsoft.com/office/drawing/2014/main" id="{17C6F939-4954-4EA5-BA91-2B9038A7951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82" y="26560"/>
            <a:ext cx="1130218" cy="110166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D6242A2-99C7-43EF-9FF6-5F0AFFFDA1DF}"/>
              </a:ext>
            </a:extLst>
          </p:cNvPr>
          <p:cNvSpPr txBox="1"/>
          <p:nvPr userDrawn="1"/>
        </p:nvSpPr>
        <p:spPr>
          <a:xfrm>
            <a:off x="0" y="6354386"/>
            <a:ext cx="6096000" cy="954107"/>
          </a:xfrm>
          <a:prstGeom prst="rect">
            <a:avLst/>
          </a:prstGeom>
          <a:noFill/>
        </p:spPr>
        <p:txBody>
          <a:bodyPr wrap="square">
            <a:spAutoFit/>
          </a:bodyPr>
          <a:lstStyle/>
          <a:p>
            <a:r>
              <a:rPr lang="en-IN" sz="2800" i="1">
                <a:hlinkClick r:id="rId4"/>
              </a:rPr>
              <a:t>https://www.cse.iitb.ac.in/~biswa/</a:t>
            </a:r>
            <a:endParaRPr lang="en-IN" sz="2800" i="1"/>
          </a:p>
          <a:p>
            <a:endParaRPr lang="en-IN" sz="2800" i="1"/>
          </a:p>
        </p:txBody>
      </p:sp>
    </p:spTree>
    <p:extLst>
      <p:ext uri="{BB962C8B-B14F-4D97-AF65-F5344CB8AC3E}">
        <p14:creationId xmlns:p14="http://schemas.microsoft.com/office/powerpoint/2010/main" val="167928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97915-0F56-4288-8471-3449AA5305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8DA509-FC2C-413C-8D9B-6E84963ADB7A}"/>
              </a:ext>
            </a:extLst>
          </p:cNvPr>
          <p:cNvSpPr>
            <a:spLocks noGrp="1"/>
          </p:cNvSpPr>
          <p:nvPr>
            <p:ph idx="1"/>
          </p:nvPr>
        </p:nvSpPr>
        <p:spPr/>
        <p:txBody>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a:extLst>
              <a:ext uri="{FF2B5EF4-FFF2-40B4-BE49-F238E27FC236}">
                <a16:creationId xmlns:a16="http://schemas.microsoft.com/office/drawing/2014/main" id="{56542D7E-424B-47EC-A6D1-6B6B178453B5}"/>
              </a:ext>
            </a:extLst>
          </p:cNvPr>
          <p:cNvSpPr>
            <a:spLocks noGrp="1"/>
          </p:cNvSpPr>
          <p:nvPr>
            <p:ph type="ftr" sz="quarter" idx="11"/>
          </p:nvPr>
        </p:nvSpPr>
        <p:spPr/>
        <p:txBody>
          <a:bodyPr/>
          <a:lstStyle>
            <a:lvl1pPr>
              <a:defRPr sz="2800">
                <a:solidFill>
                  <a:schemeClr val="tx1"/>
                </a:solidFill>
              </a:defRPr>
            </a:lvl1pPr>
          </a:lstStyle>
          <a:p>
            <a:r>
              <a:rPr lang="en-IN"/>
              <a:t>Computer Architecture</a:t>
            </a:r>
          </a:p>
        </p:txBody>
      </p:sp>
      <p:sp>
        <p:nvSpPr>
          <p:cNvPr id="6" name="Slide Number Placeholder 5">
            <a:extLst>
              <a:ext uri="{FF2B5EF4-FFF2-40B4-BE49-F238E27FC236}">
                <a16:creationId xmlns:a16="http://schemas.microsoft.com/office/drawing/2014/main" id="{2962FB26-2A3A-4BC7-9A52-336ED9223FA4}"/>
              </a:ext>
            </a:extLst>
          </p:cNvPr>
          <p:cNvSpPr>
            <a:spLocks noGrp="1"/>
          </p:cNvSpPr>
          <p:nvPr>
            <p:ph type="sldNum" sz="quarter" idx="12"/>
          </p:nvPr>
        </p:nvSpPr>
        <p:spPr/>
        <p:txBody>
          <a:bodyPr/>
          <a:lstStyle>
            <a:lvl1pPr>
              <a:defRPr sz="2800">
                <a:solidFill>
                  <a:schemeClr val="tx1"/>
                </a:solidFill>
              </a:defRPr>
            </a:lvl1pPr>
          </a:lstStyle>
          <a:p>
            <a:fld id="{B8651ABE-1138-46C6-9A43-7FCD4EB2550C}" type="slidenum">
              <a:rPr lang="en-IN" smtClean="0"/>
              <a:pPr/>
              <a:t>‹#›</a:t>
            </a:fld>
            <a:endParaRPr lang="en-IN"/>
          </a:p>
        </p:txBody>
      </p:sp>
    </p:spTree>
    <p:extLst>
      <p:ext uri="{BB962C8B-B14F-4D97-AF65-F5344CB8AC3E}">
        <p14:creationId xmlns:p14="http://schemas.microsoft.com/office/powerpoint/2010/main" val="27154325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D39DFA-22D9-4774-B6B2-CF85A485DC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2A882D-3562-4909-BF1E-D5DED97666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1BA480-B9BD-4D87-8604-BB9D03C403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B1926BC3-8D20-4FAA-A821-14CAB47B07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Computer Architecture</a:t>
            </a:r>
          </a:p>
        </p:txBody>
      </p:sp>
      <p:sp>
        <p:nvSpPr>
          <p:cNvPr id="6" name="Slide Number Placeholder 5">
            <a:extLst>
              <a:ext uri="{FF2B5EF4-FFF2-40B4-BE49-F238E27FC236}">
                <a16:creationId xmlns:a16="http://schemas.microsoft.com/office/drawing/2014/main" id="{896480A1-8C5A-4D78-A697-18D4DCC3C2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651ABE-1138-46C6-9A43-7FCD4EB2550C}" type="slidenum">
              <a:rPr lang="en-IN" smtClean="0"/>
              <a:t>‹#›</a:t>
            </a:fld>
            <a:endParaRPr lang="en-IN"/>
          </a:p>
        </p:txBody>
      </p:sp>
    </p:spTree>
    <p:extLst>
      <p:ext uri="{BB962C8B-B14F-4D97-AF65-F5344CB8AC3E}">
        <p14:creationId xmlns:p14="http://schemas.microsoft.com/office/powerpoint/2010/main" val="1069062646"/>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ustomXml" Target="../ink/ink6.xml"/><Relationship Id="rId1" Type="http://schemas.openxmlformats.org/officeDocument/2006/relationships/slideLayout" Target="../slideLayouts/slideLayout2.xml"/><Relationship Id="rId1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2" Type="http://schemas.openxmlformats.org/officeDocument/2006/relationships/image" Target="../media/image4.png"/><Relationship Id="rId2" Type="http://schemas.openxmlformats.org/officeDocument/2006/relationships/customXml" Target="../ink/ink7.xml"/><Relationship Id="rId1" Type="http://schemas.openxmlformats.org/officeDocument/2006/relationships/slideLayout" Target="../slideLayouts/slideLayout2.xml"/><Relationship Id="rId1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ustomXml" Target="../ink/ink1.xml"/><Relationship Id="rId1" Type="http://schemas.openxmlformats.org/officeDocument/2006/relationships/slideLayout" Target="../slideLayouts/slideLayout2.xml"/><Relationship Id="rId11"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ustomXml" Target="../ink/ink2.xml"/><Relationship Id="rId1" Type="http://schemas.openxmlformats.org/officeDocument/2006/relationships/slideLayout" Target="../slideLayouts/slideLayout2.xml"/><Relationship Id="rId1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720.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20.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ustomXml" Target="../ink/ink5.xml"/><Relationship Id="rId1" Type="http://schemas.openxmlformats.org/officeDocument/2006/relationships/slideLayout" Target="../slideLayouts/slideLayout2.xml"/><Relationship Id="rId1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B9D94-0FEA-4DBE-86DF-3FB8852D3B67}"/>
              </a:ext>
            </a:extLst>
          </p:cNvPr>
          <p:cNvSpPr>
            <a:spLocks noGrp="1"/>
          </p:cNvSpPr>
          <p:nvPr>
            <p:ph type="ctrTitle"/>
          </p:nvPr>
        </p:nvSpPr>
        <p:spPr/>
        <p:txBody>
          <a:bodyPr/>
          <a:lstStyle/>
          <a:p>
            <a:r>
              <a:rPr lang="en-US"/>
              <a:t>CS305: Computer Architecture</a:t>
            </a:r>
            <a:endParaRPr lang="en-IN"/>
          </a:p>
        </p:txBody>
      </p:sp>
      <p:sp>
        <p:nvSpPr>
          <p:cNvPr id="3" name="Subtitle 2">
            <a:extLst>
              <a:ext uri="{FF2B5EF4-FFF2-40B4-BE49-F238E27FC236}">
                <a16:creationId xmlns:a16="http://schemas.microsoft.com/office/drawing/2014/main" id="{8E3676AF-9222-4BBF-BBA7-BED9C767C74F}"/>
              </a:ext>
            </a:extLst>
          </p:cNvPr>
          <p:cNvSpPr>
            <a:spLocks noGrp="1"/>
          </p:cNvSpPr>
          <p:nvPr>
            <p:ph type="subTitle" idx="1"/>
          </p:nvPr>
        </p:nvSpPr>
        <p:spPr/>
        <p:txBody>
          <a:bodyPr vert="horz" lIns="91440" tIns="45720" rIns="91440" bIns="45720" rtlCol="0" anchor="t">
            <a:normAutofit/>
          </a:bodyPr>
          <a:lstStyle/>
          <a:p>
            <a:r>
              <a:rPr lang="en-US" sz="3600" dirty="0">
                <a:solidFill>
                  <a:srgbClr val="C00000"/>
                </a:solidFill>
              </a:rPr>
              <a:t>Tutorial - IV</a:t>
            </a:r>
          </a:p>
          <a:p>
            <a:r>
              <a:rPr lang="en-US" dirty="0">
                <a:solidFill>
                  <a:srgbClr val="C00000"/>
                </a:solidFill>
              </a:rPr>
              <a:t>https://www.cse.iitb.ac.in/~biswa/courses/CS305/main.html</a:t>
            </a:r>
          </a:p>
          <a:p>
            <a:endParaRPr lang="en-IN" sz="3600" dirty="0">
              <a:solidFill>
                <a:srgbClr val="C00000"/>
              </a:solidFill>
            </a:endParaRPr>
          </a:p>
        </p:txBody>
      </p:sp>
    </p:spTree>
    <p:extLst>
      <p:ext uri="{BB962C8B-B14F-4D97-AF65-F5344CB8AC3E}">
        <p14:creationId xmlns:p14="http://schemas.microsoft.com/office/powerpoint/2010/main" val="3840788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61D7-252C-4D92-B78F-53EADD406370}"/>
              </a:ext>
            </a:extLst>
          </p:cNvPr>
          <p:cNvSpPr>
            <a:spLocks noGrp="1"/>
          </p:cNvSpPr>
          <p:nvPr>
            <p:ph type="title"/>
          </p:nvPr>
        </p:nvSpPr>
        <p:spPr>
          <a:xfrm>
            <a:off x="722488" y="517436"/>
            <a:ext cx="10515600" cy="1325563"/>
          </a:xfrm>
        </p:spPr>
        <p:txBody>
          <a:bodyPr/>
          <a:lstStyle/>
          <a:p>
            <a:r>
              <a:rPr lang="en-US" dirty="0"/>
              <a:t>Problem-5</a:t>
            </a:r>
            <a:endParaRPr lang="en-IN" dirty="0"/>
          </a:p>
        </p:txBody>
      </p:sp>
      <p:sp>
        <p:nvSpPr>
          <p:cNvPr id="3" name="Content Placeholder 2">
            <a:extLst>
              <a:ext uri="{FF2B5EF4-FFF2-40B4-BE49-F238E27FC236}">
                <a16:creationId xmlns:a16="http://schemas.microsoft.com/office/drawing/2014/main" id="{4C2E7407-933B-48CB-B4C7-B3D6E6429135}"/>
              </a:ext>
            </a:extLst>
          </p:cNvPr>
          <p:cNvSpPr>
            <a:spLocks noGrp="1"/>
          </p:cNvSpPr>
          <p:nvPr>
            <p:ph idx="1"/>
          </p:nvPr>
        </p:nvSpPr>
        <p:spPr>
          <a:xfrm>
            <a:off x="722489" y="1845659"/>
            <a:ext cx="10837334" cy="3810074"/>
          </a:xfrm>
        </p:spPr>
        <p:txBody>
          <a:bodyPr vert="horz" lIns="91440" tIns="45720" rIns="91440" bIns="45720" rtlCol="0" anchor="t">
            <a:normAutofit/>
          </a:bodyPr>
          <a:lstStyle/>
          <a:p>
            <a:pPr marL="0" indent="0" algn="just">
              <a:buNone/>
            </a:pPr>
            <a:r>
              <a:rPr lang="en-US" sz="3200" dirty="0"/>
              <a:t>Consider a typical disk that rotates at 15000 rotations per minute (RPM) and has a transfer rate of 50×10</a:t>
            </a:r>
            <a:r>
              <a:rPr lang="en-US" sz="3200" baseline="30000" dirty="0"/>
              <a:t>6</a:t>
            </a:r>
            <a:r>
              <a:rPr lang="en-US" sz="3200" dirty="0"/>
              <a:t> bytes/sec. If the average seek time of the disk is twice the average rotational delay and the controller's transfer time is 10 times the disk transfer time, find the average time (in milliseconds) to read or write a 512-byte sector of the disk.</a:t>
            </a:r>
          </a:p>
        </p:txBody>
      </p:sp>
      <p:sp>
        <p:nvSpPr>
          <p:cNvPr id="4" name="Footer Placeholder 3">
            <a:extLst>
              <a:ext uri="{FF2B5EF4-FFF2-40B4-BE49-F238E27FC236}">
                <a16:creationId xmlns:a16="http://schemas.microsoft.com/office/drawing/2014/main" id="{497D429C-45D6-4AF2-A040-AD2CD2840D8F}"/>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34813B92-BB3F-46B7-8F85-90A454E757C1}"/>
              </a:ext>
            </a:extLst>
          </p:cNvPr>
          <p:cNvSpPr>
            <a:spLocks noGrp="1"/>
          </p:cNvSpPr>
          <p:nvPr>
            <p:ph type="sldNum" sz="quarter" idx="12"/>
          </p:nvPr>
        </p:nvSpPr>
        <p:spPr/>
        <p:txBody>
          <a:bodyPr/>
          <a:lstStyle/>
          <a:p>
            <a:fld id="{B8651ABE-1138-46C6-9A43-7FCD4EB2550C}" type="slidenum">
              <a:rPr lang="en-IN" smtClean="0"/>
              <a:pPr/>
              <a:t>10</a:t>
            </a:fld>
            <a:endParaRPr lang="en-IN"/>
          </a:p>
        </p:txBody>
      </p:sp>
      <p:sp>
        <p:nvSpPr>
          <p:cNvPr id="8" name="TextBox 7">
            <a:extLst>
              <a:ext uri="{FF2B5EF4-FFF2-40B4-BE49-F238E27FC236}">
                <a16:creationId xmlns:a16="http://schemas.microsoft.com/office/drawing/2014/main" id="{C539F0E7-1FBB-4170-9ABE-3DC26EFB179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cs typeface="Calibri"/>
            </a:endParaRPr>
          </a:p>
        </p:txBody>
      </p:sp>
    </p:spTree>
    <p:extLst>
      <p:ext uri="{BB962C8B-B14F-4D97-AF65-F5344CB8AC3E}">
        <p14:creationId xmlns:p14="http://schemas.microsoft.com/office/powerpoint/2010/main" val="4221858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507E3-C8C9-47E1-A3F9-CCF8B4A0B8FA}"/>
              </a:ext>
            </a:extLst>
          </p:cNvPr>
          <p:cNvSpPr>
            <a:spLocks noGrp="1"/>
          </p:cNvSpPr>
          <p:nvPr>
            <p:ph type="title"/>
          </p:nvPr>
        </p:nvSpPr>
        <p:spPr>
          <a:xfrm>
            <a:off x="838200" y="636058"/>
            <a:ext cx="10515600" cy="1325563"/>
          </a:xfrm>
        </p:spPr>
        <p:txBody>
          <a:bodyPr/>
          <a:lstStyle/>
          <a:p>
            <a:r>
              <a:rPr lang="en-US" dirty="0"/>
              <a:t>Solution</a:t>
            </a:r>
            <a:endParaRPr lang="en-IN" dirty="0"/>
          </a:p>
        </p:txBody>
      </p:sp>
      <p:sp>
        <p:nvSpPr>
          <p:cNvPr id="4" name="Footer Placeholder 3">
            <a:extLst>
              <a:ext uri="{FF2B5EF4-FFF2-40B4-BE49-F238E27FC236}">
                <a16:creationId xmlns:a16="http://schemas.microsoft.com/office/drawing/2014/main" id="{1928A3A9-9D20-4E93-AC93-FF91E0AC3776}"/>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6EBFC1C3-F506-48DD-9ADD-C87CB5B6BE90}"/>
              </a:ext>
            </a:extLst>
          </p:cNvPr>
          <p:cNvSpPr>
            <a:spLocks noGrp="1"/>
          </p:cNvSpPr>
          <p:nvPr>
            <p:ph type="sldNum" sz="quarter" idx="12"/>
          </p:nvPr>
        </p:nvSpPr>
        <p:spPr/>
        <p:txBody>
          <a:bodyPr/>
          <a:lstStyle/>
          <a:p>
            <a:fld id="{B8651ABE-1138-46C6-9A43-7FCD4EB2550C}" type="slidenum">
              <a:rPr lang="en-IN" smtClean="0"/>
              <a:pPr/>
              <a:t>11</a:t>
            </a:fld>
            <a:endParaRPr lang="en-IN"/>
          </a:p>
        </p:txBody>
      </p:sp>
      <p:sp>
        <p:nvSpPr>
          <p:cNvPr id="6" name="Content Placeholder 5">
            <a:extLst>
              <a:ext uri="{FF2B5EF4-FFF2-40B4-BE49-F238E27FC236}">
                <a16:creationId xmlns:a16="http://schemas.microsoft.com/office/drawing/2014/main" id="{4DE2456F-E508-4653-9F54-157908A4EA0B}"/>
              </a:ext>
            </a:extLst>
          </p:cNvPr>
          <p:cNvSpPr>
            <a:spLocks noGrp="1"/>
          </p:cNvSpPr>
          <p:nvPr>
            <p:ph idx="1"/>
          </p:nvPr>
        </p:nvSpPr>
        <p:spPr>
          <a:xfrm>
            <a:off x="838200" y="1961621"/>
            <a:ext cx="10202333" cy="3300934"/>
          </a:xfrm>
        </p:spPr>
        <p:txBody>
          <a:bodyPr vert="horz" lIns="91440" tIns="45720" rIns="91440" bIns="45720" rtlCol="0" anchor="t">
            <a:normAutofit lnSpcReduction="10000"/>
          </a:bodyPr>
          <a:lstStyle/>
          <a:p>
            <a:pPr marL="0" indent="0" algn="just">
              <a:buNone/>
            </a:pPr>
            <a:r>
              <a:rPr lang="en-US" sz="2400" dirty="0">
                <a:cs typeface="Calibri" panose="020F0502020204030204"/>
              </a:rPr>
              <a:t>Average time to read/write = Avg. seek time + Avg. rotational delay + Transfer time</a:t>
            </a:r>
          </a:p>
          <a:p>
            <a:pPr marL="0" indent="0" algn="just">
              <a:buNone/>
            </a:pPr>
            <a:r>
              <a:rPr lang="en-US" sz="2400" dirty="0">
                <a:cs typeface="Calibri" panose="020F0502020204030204"/>
              </a:rPr>
              <a:t>Rotational delay =60/15000 s = 4 </a:t>
            </a:r>
            <a:r>
              <a:rPr lang="en-US" sz="2400" dirty="0" err="1">
                <a:cs typeface="Calibri" panose="020F0502020204030204"/>
              </a:rPr>
              <a:t>ms</a:t>
            </a:r>
            <a:endParaRPr lang="en-US" sz="2400" dirty="0">
              <a:cs typeface="Calibri" panose="020F0502020204030204"/>
            </a:endParaRPr>
          </a:p>
          <a:p>
            <a:pPr marL="0" indent="0" algn="just">
              <a:buNone/>
            </a:pPr>
            <a:r>
              <a:rPr lang="en-US" sz="2400">
                <a:cs typeface="Calibri" panose="020F0502020204030204"/>
              </a:rPr>
              <a:t>Avg. rotational delay =(1/2) x 4 = 2 </a:t>
            </a:r>
            <a:r>
              <a:rPr lang="en-US" sz="2400" err="1">
                <a:cs typeface="Calibri" panose="020F0502020204030204"/>
              </a:rPr>
              <a:t>ms</a:t>
            </a:r>
            <a:endParaRPr lang="en-US" sz="2400">
              <a:cs typeface="Calibri" panose="020F0502020204030204"/>
            </a:endParaRPr>
          </a:p>
          <a:p>
            <a:pPr marL="0" indent="0" algn="just">
              <a:buNone/>
            </a:pPr>
            <a:r>
              <a:rPr lang="en-US" sz="2400" dirty="0">
                <a:cs typeface="Calibri" panose="020F0502020204030204"/>
              </a:rPr>
              <a:t>Avg. seek time =2 × 2 </a:t>
            </a:r>
            <a:r>
              <a:rPr lang="en-US" sz="2400" dirty="0" err="1">
                <a:cs typeface="Calibri" panose="020F0502020204030204"/>
              </a:rPr>
              <a:t>ms</a:t>
            </a:r>
            <a:r>
              <a:rPr lang="en-US" sz="2400" dirty="0">
                <a:cs typeface="Calibri" panose="020F0502020204030204"/>
              </a:rPr>
              <a:t> = 4 </a:t>
            </a:r>
            <a:r>
              <a:rPr lang="en-US" sz="2400" dirty="0" err="1">
                <a:cs typeface="Calibri" panose="020F0502020204030204"/>
              </a:rPr>
              <a:t>ms</a:t>
            </a:r>
            <a:endParaRPr lang="en-US" sz="2400" dirty="0">
              <a:cs typeface="Calibri" panose="020F0502020204030204"/>
            </a:endParaRPr>
          </a:p>
          <a:p>
            <a:pPr marL="0" indent="0" algn="just">
              <a:buNone/>
            </a:pPr>
            <a:r>
              <a:rPr lang="en-US" sz="2400">
                <a:cs typeface="Calibri" panose="020F0502020204030204"/>
              </a:rPr>
              <a:t>Disk transfer time =512 / 50 x 10</a:t>
            </a:r>
            <a:r>
              <a:rPr lang="en-US" sz="2400" baseline="30000" dirty="0">
                <a:cs typeface="Calibri" panose="020F0502020204030204"/>
              </a:rPr>
              <a:t>6</a:t>
            </a:r>
            <a:r>
              <a:rPr lang="en-US" sz="2400" dirty="0">
                <a:cs typeface="Calibri" panose="020F0502020204030204"/>
              </a:rPr>
              <a:t> = 0.0102 </a:t>
            </a:r>
            <a:r>
              <a:rPr lang="en-US" sz="2400" err="1">
                <a:cs typeface="Calibri" panose="020F0502020204030204"/>
              </a:rPr>
              <a:t>ms</a:t>
            </a:r>
            <a:endParaRPr lang="en-US" sz="2400">
              <a:cs typeface="Calibri" panose="020F0502020204030204"/>
            </a:endParaRPr>
          </a:p>
          <a:p>
            <a:pPr marL="0" indent="0" algn="just">
              <a:buNone/>
            </a:pPr>
            <a:r>
              <a:rPr lang="en-US" sz="2400" dirty="0">
                <a:cs typeface="Calibri" panose="020F0502020204030204"/>
              </a:rPr>
              <a:t>Effective transfer time =10 × disk transfer time = 0.102 </a:t>
            </a:r>
            <a:r>
              <a:rPr lang="en-US" sz="2400" dirty="0" err="1">
                <a:cs typeface="Calibri" panose="020F0502020204030204"/>
              </a:rPr>
              <a:t>ms</a:t>
            </a:r>
            <a:endParaRPr lang="en-US" sz="2400" dirty="0">
              <a:cs typeface="Calibri" panose="020F0502020204030204"/>
            </a:endParaRPr>
          </a:p>
          <a:p>
            <a:pPr marL="0" indent="0" algn="just">
              <a:buNone/>
            </a:pPr>
            <a:r>
              <a:rPr lang="en-US" sz="2400" dirty="0">
                <a:cs typeface="Calibri" panose="020F0502020204030204"/>
              </a:rPr>
              <a:t>So, avg. time to read/write = 4 + 2 + 0.0102 + 0.102 =6.11 </a:t>
            </a:r>
            <a:r>
              <a:rPr lang="en-US" sz="2400" dirty="0" err="1">
                <a:cs typeface="Calibri" panose="020F0502020204030204"/>
              </a:rPr>
              <a:t>ms</a:t>
            </a:r>
            <a:r>
              <a:rPr lang="en-US" sz="2400" dirty="0">
                <a:cs typeface="Calibri" panose="020F0502020204030204"/>
              </a:rPr>
              <a:t>  ≈6.1 </a:t>
            </a:r>
            <a:r>
              <a:rPr lang="en-US" sz="2400" dirty="0" err="1">
                <a:cs typeface="Calibri" panose="020F0502020204030204"/>
              </a:rPr>
              <a:t>ms</a:t>
            </a:r>
            <a:r>
              <a:rPr lang="en-US" sz="2400" dirty="0">
                <a:cs typeface="Calibri" panose="020F0502020204030204"/>
              </a:rPr>
              <a:t> </a:t>
            </a:r>
            <a:endParaRPr lang="en-GB" sz="2400" dirty="0">
              <a:cs typeface="Calibri" panose="020F0502020204030204"/>
            </a:endParaRPr>
          </a:p>
        </p:txBody>
      </p:sp>
      <mc:AlternateContent xmlns:mc="http://schemas.openxmlformats.org/markup-compatibility/2006" xmlns:p14="http://schemas.microsoft.com/office/powerpoint/2010/main">
        <mc:Choice Requires="p14">
          <p:contentPart p14:bwMode="auto" r:id="rId2">
            <p14:nvContentPartPr>
              <p14:cNvPr id="17" name="Ink 16">
                <a:extLst>
                  <a:ext uri="{FF2B5EF4-FFF2-40B4-BE49-F238E27FC236}">
                    <a16:creationId xmlns:a16="http://schemas.microsoft.com/office/drawing/2014/main" id="{AE8F0EB1-41F9-4FD6-9252-4D0D56C19D72}"/>
                  </a:ext>
                </a:extLst>
              </p14:cNvPr>
              <p14:cNvContentPartPr/>
              <p14:nvPr/>
            </p14:nvContentPartPr>
            <p14:xfrm>
              <a:off x="7492999" y="4814454"/>
              <a:ext cx="9525" cy="9525"/>
            </p14:xfrm>
          </p:contentPart>
        </mc:Choice>
        <mc:Fallback xmlns="">
          <p:pic>
            <p:nvPicPr>
              <p:cNvPr id="17" name="Ink 16">
                <a:extLst>
                  <a:ext uri="{FF2B5EF4-FFF2-40B4-BE49-F238E27FC236}">
                    <a16:creationId xmlns:a16="http://schemas.microsoft.com/office/drawing/2014/main" id="{AE8F0EB1-41F9-4FD6-9252-4D0D56C19D72}"/>
                  </a:ext>
                </a:extLst>
              </p:cNvPr>
              <p:cNvPicPr/>
              <p:nvPr/>
            </p:nvPicPr>
            <p:blipFill>
              <a:blip r:embed="rId11"/>
              <a:stretch>
                <a:fillRect/>
              </a:stretch>
            </p:blipFill>
            <p:spPr>
              <a:xfrm>
                <a:off x="7254874" y="4576329"/>
                <a:ext cx="476250" cy="476250"/>
              </a:xfrm>
              <a:prstGeom prst="rect">
                <a:avLst/>
              </a:prstGeom>
            </p:spPr>
          </p:pic>
        </mc:Fallback>
      </mc:AlternateContent>
    </p:spTree>
    <p:extLst>
      <p:ext uri="{BB962C8B-B14F-4D97-AF65-F5344CB8AC3E}">
        <p14:creationId xmlns:p14="http://schemas.microsoft.com/office/powerpoint/2010/main" val="904287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61D7-252C-4D92-B78F-53EADD406370}"/>
              </a:ext>
            </a:extLst>
          </p:cNvPr>
          <p:cNvSpPr>
            <a:spLocks noGrp="1"/>
          </p:cNvSpPr>
          <p:nvPr>
            <p:ph type="title"/>
          </p:nvPr>
        </p:nvSpPr>
        <p:spPr>
          <a:xfrm>
            <a:off x="722488" y="517436"/>
            <a:ext cx="10515600" cy="1325563"/>
          </a:xfrm>
        </p:spPr>
        <p:txBody>
          <a:bodyPr/>
          <a:lstStyle/>
          <a:p>
            <a:r>
              <a:rPr lang="en-US" dirty="0"/>
              <a:t>Problem-6</a:t>
            </a:r>
            <a:endParaRPr lang="en-IN" dirty="0"/>
          </a:p>
        </p:txBody>
      </p:sp>
      <p:sp>
        <p:nvSpPr>
          <p:cNvPr id="3" name="Content Placeholder 2">
            <a:extLst>
              <a:ext uri="{FF2B5EF4-FFF2-40B4-BE49-F238E27FC236}">
                <a16:creationId xmlns:a16="http://schemas.microsoft.com/office/drawing/2014/main" id="{4C2E7407-933B-48CB-B4C7-B3D6E6429135}"/>
              </a:ext>
            </a:extLst>
          </p:cNvPr>
          <p:cNvSpPr>
            <a:spLocks noGrp="1"/>
          </p:cNvSpPr>
          <p:nvPr>
            <p:ph idx="1"/>
          </p:nvPr>
        </p:nvSpPr>
        <p:spPr>
          <a:xfrm>
            <a:off x="722488" y="1845659"/>
            <a:ext cx="10927645" cy="3121451"/>
          </a:xfrm>
        </p:spPr>
        <p:txBody>
          <a:bodyPr vert="horz" lIns="91440" tIns="45720" rIns="91440" bIns="45720" rtlCol="0" anchor="t">
            <a:normAutofit fontScale="92500"/>
          </a:bodyPr>
          <a:lstStyle/>
          <a:p>
            <a:pPr marL="0" indent="0" algn="just">
              <a:buNone/>
            </a:pPr>
            <a:r>
              <a:rPr lang="en-US" dirty="0"/>
              <a:t>The size of the data count register of a DMA controller is 16 bits. The processor needs to transfer a file of 29,154 kilobytes from disk to main memory. The memory is byte addressable. Find the minimum number of times the DMA controller needs to get the control of the system bus from the processor to transfer the file from the disk to main memory .</a:t>
            </a:r>
            <a:endParaRPr lang="en-US" sz="4000" dirty="0"/>
          </a:p>
        </p:txBody>
      </p:sp>
      <p:sp>
        <p:nvSpPr>
          <p:cNvPr id="4" name="Footer Placeholder 3">
            <a:extLst>
              <a:ext uri="{FF2B5EF4-FFF2-40B4-BE49-F238E27FC236}">
                <a16:creationId xmlns:a16="http://schemas.microsoft.com/office/drawing/2014/main" id="{497D429C-45D6-4AF2-A040-AD2CD2840D8F}"/>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34813B92-BB3F-46B7-8F85-90A454E757C1}"/>
              </a:ext>
            </a:extLst>
          </p:cNvPr>
          <p:cNvSpPr>
            <a:spLocks noGrp="1"/>
          </p:cNvSpPr>
          <p:nvPr>
            <p:ph type="sldNum" sz="quarter" idx="12"/>
          </p:nvPr>
        </p:nvSpPr>
        <p:spPr/>
        <p:txBody>
          <a:bodyPr/>
          <a:lstStyle/>
          <a:p>
            <a:fld id="{B8651ABE-1138-46C6-9A43-7FCD4EB2550C}" type="slidenum">
              <a:rPr lang="en-IN" smtClean="0"/>
              <a:pPr/>
              <a:t>12</a:t>
            </a:fld>
            <a:endParaRPr lang="en-IN"/>
          </a:p>
        </p:txBody>
      </p:sp>
      <p:sp>
        <p:nvSpPr>
          <p:cNvPr id="8" name="TextBox 7">
            <a:extLst>
              <a:ext uri="{FF2B5EF4-FFF2-40B4-BE49-F238E27FC236}">
                <a16:creationId xmlns:a16="http://schemas.microsoft.com/office/drawing/2014/main" id="{C539F0E7-1FBB-4170-9ABE-3DC26EFB179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cs typeface="Calibri"/>
            </a:endParaRPr>
          </a:p>
        </p:txBody>
      </p:sp>
    </p:spTree>
    <p:extLst>
      <p:ext uri="{BB962C8B-B14F-4D97-AF65-F5344CB8AC3E}">
        <p14:creationId xmlns:p14="http://schemas.microsoft.com/office/powerpoint/2010/main" val="3751517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507E3-C8C9-47E1-A3F9-CCF8B4A0B8FA}"/>
              </a:ext>
            </a:extLst>
          </p:cNvPr>
          <p:cNvSpPr>
            <a:spLocks noGrp="1"/>
          </p:cNvSpPr>
          <p:nvPr>
            <p:ph type="title"/>
          </p:nvPr>
        </p:nvSpPr>
        <p:spPr>
          <a:xfrm>
            <a:off x="838200" y="636058"/>
            <a:ext cx="10515600" cy="1325563"/>
          </a:xfrm>
        </p:spPr>
        <p:txBody>
          <a:bodyPr/>
          <a:lstStyle/>
          <a:p>
            <a:r>
              <a:rPr lang="en-US" dirty="0"/>
              <a:t>Solution</a:t>
            </a:r>
            <a:endParaRPr lang="en-IN" dirty="0"/>
          </a:p>
        </p:txBody>
      </p:sp>
      <p:sp>
        <p:nvSpPr>
          <p:cNvPr id="4" name="Footer Placeholder 3">
            <a:extLst>
              <a:ext uri="{FF2B5EF4-FFF2-40B4-BE49-F238E27FC236}">
                <a16:creationId xmlns:a16="http://schemas.microsoft.com/office/drawing/2014/main" id="{1928A3A9-9D20-4E93-AC93-FF91E0AC3776}"/>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6EBFC1C3-F506-48DD-9ADD-C87CB5B6BE90}"/>
              </a:ext>
            </a:extLst>
          </p:cNvPr>
          <p:cNvSpPr>
            <a:spLocks noGrp="1"/>
          </p:cNvSpPr>
          <p:nvPr>
            <p:ph type="sldNum" sz="quarter" idx="12"/>
          </p:nvPr>
        </p:nvSpPr>
        <p:spPr/>
        <p:txBody>
          <a:bodyPr/>
          <a:lstStyle/>
          <a:p>
            <a:fld id="{B8651ABE-1138-46C6-9A43-7FCD4EB2550C}" type="slidenum">
              <a:rPr lang="en-IN" smtClean="0"/>
              <a:pPr/>
              <a:t>13</a:t>
            </a:fld>
            <a:endParaRPr lang="en-IN"/>
          </a:p>
        </p:txBody>
      </p:sp>
      <mc:AlternateContent xmlns:mc="http://schemas.openxmlformats.org/markup-compatibility/2006" xmlns:p14="http://schemas.microsoft.com/office/powerpoint/2010/main">
        <mc:Choice Requires="p14">
          <p:contentPart p14:bwMode="auto" r:id="rId2">
            <p14:nvContentPartPr>
              <p14:cNvPr id="17" name="Ink 16">
                <a:extLst>
                  <a:ext uri="{FF2B5EF4-FFF2-40B4-BE49-F238E27FC236}">
                    <a16:creationId xmlns:a16="http://schemas.microsoft.com/office/drawing/2014/main" id="{AE8F0EB1-41F9-4FD6-9252-4D0D56C19D72}"/>
                  </a:ext>
                </a:extLst>
              </p14:cNvPr>
              <p14:cNvContentPartPr/>
              <p14:nvPr/>
            </p14:nvContentPartPr>
            <p14:xfrm>
              <a:off x="7492999" y="4814454"/>
              <a:ext cx="9525" cy="9525"/>
            </p14:xfrm>
          </p:contentPart>
        </mc:Choice>
        <mc:Fallback xmlns="">
          <p:pic>
            <p:nvPicPr>
              <p:cNvPr id="17" name="Ink 16">
                <a:extLst>
                  <a:ext uri="{FF2B5EF4-FFF2-40B4-BE49-F238E27FC236}">
                    <a16:creationId xmlns:a16="http://schemas.microsoft.com/office/drawing/2014/main" id="{AE8F0EB1-41F9-4FD6-9252-4D0D56C19D72}"/>
                  </a:ext>
                </a:extLst>
              </p:cNvPr>
              <p:cNvPicPr/>
              <p:nvPr/>
            </p:nvPicPr>
            <p:blipFill>
              <a:blip r:embed="rId11"/>
              <a:stretch>
                <a:fillRect/>
              </a:stretch>
            </p:blipFill>
            <p:spPr>
              <a:xfrm>
                <a:off x="7254874" y="4576329"/>
                <a:ext cx="476250" cy="476250"/>
              </a:xfrm>
              <a:prstGeom prst="rect">
                <a:avLst/>
              </a:prstGeom>
            </p:spPr>
          </p:pic>
        </mc:Fallback>
      </mc:AlternateContent>
      <p:pic>
        <p:nvPicPr>
          <p:cNvPr id="8" name="Picture 8" descr="Graphical user interface, text, application, email&#10;&#10;Description automatically generated">
            <a:extLst>
              <a:ext uri="{FF2B5EF4-FFF2-40B4-BE49-F238E27FC236}">
                <a16:creationId xmlns:a16="http://schemas.microsoft.com/office/drawing/2014/main" id="{D8401CB5-5FEB-49A6-B5EC-075ED8FB5D1B}"/>
              </a:ext>
            </a:extLst>
          </p:cNvPr>
          <p:cNvPicPr>
            <a:picLocks noGrp="1" noChangeAspect="1"/>
          </p:cNvPicPr>
          <p:nvPr>
            <p:ph idx="1"/>
          </p:nvPr>
        </p:nvPicPr>
        <p:blipFill>
          <a:blip r:embed="rId12"/>
          <a:stretch>
            <a:fillRect/>
          </a:stretch>
        </p:blipFill>
        <p:spPr>
          <a:xfrm>
            <a:off x="942975" y="2200665"/>
            <a:ext cx="10306050" cy="2981325"/>
          </a:xfrm>
        </p:spPr>
      </p:pic>
    </p:spTree>
    <p:extLst>
      <p:ext uri="{BB962C8B-B14F-4D97-AF65-F5344CB8AC3E}">
        <p14:creationId xmlns:p14="http://schemas.microsoft.com/office/powerpoint/2010/main" val="3439274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61D7-252C-4D92-B78F-53EADD406370}"/>
              </a:ext>
            </a:extLst>
          </p:cNvPr>
          <p:cNvSpPr>
            <a:spLocks noGrp="1"/>
          </p:cNvSpPr>
          <p:nvPr>
            <p:ph type="title"/>
          </p:nvPr>
        </p:nvSpPr>
        <p:spPr>
          <a:xfrm>
            <a:off x="838200" y="263525"/>
            <a:ext cx="10515600" cy="1325563"/>
          </a:xfrm>
        </p:spPr>
        <p:txBody>
          <a:bodyPr/>
          <a:lstStyle/>
          <a:p>
            <a:r>
              <a:rPr lang="en-US" dirty="0"/>
              <a:t>Problem-1</a:t>
            </a:r>
            <a:endParaRPr lang="en-IN" dirty="0"/>
          </a:p>
        </p:txBody>
      </p:sp>
      <p:sp>
        <p:nvSpPr>
          <p:cNvPr id="3" name="Content Placeholder 2">
            <a:extLst>
              <a:ext uri="{FF2B5EF4-FFF2-40B4-BE49-F238E27FC236}">
                <a16:creationId xmlns:a16="http://schemas.microsoft.com/office/drawing/2014/main" id="{4C2E7407-933B-48CB-B4C7-B3D6E6429135}"/>
              </a:ext>
            </a:extLst>
          </p:cNvPr>
          <p:cNvSpPr>
            <a:spLocks noGrp="1"/>
          </p:cNvSpPr>
          <p:nvPr>
            <p:ph idx="1"/>
          </p:nvPr>
        </p:nvSpPr>
        <p:spPr>
          <a:xfrm>
            <a:off x="745067" y="1487488"/>
            <a:ext cx="10913532" cy="922078"/>
          </a:xfrm>
        </p:spPr>
        <p:txBody>
          <a:bodyPr vert="horz" lIns="91440" tIns="45720" rIns="91440" bIns="45720" rtlCol="0" anchor="t">
            <a:normAutofit/>
          </a:bodyPr>
          <a:lstStyle/>
          <a:p>
            <a:pPr marL="0" indent="0" algn="just">
              <a:buNone/>
            </a:pPr>
            <a:r>
              <a:rPr lang="en-US" sz="2000" dirty="0"/>
              <a:t>An architect is designing the prefetch engine for his machine. He first runs two applications A and B on the machine, with a stride prefetcher. </a:t>
            </a:r>
            <a:endParaRPr lang="en-US" sz="1200" dirty="0"/>
          </a:p>
        </p:txBody>
      </p:sp>
      <p:sp>
        <p:nvSpPr>
          <p:cNvPr id="4" name="Footer Placeholder 3">
            <a:extLst>
              <a:ext uri="{FF2B5EF4-FFF2-40B4-BE49-F238E27FC236}">
                <a16:creationId xmlns:a16="http://schemas.microsoft.com/office/drawing/2014/main" id="{497D429C-45D6-4AF2-A040-AD2CD2840D8F}"/>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34813B92-BB3F-46B7-8F85-90A454E757C1}"/>
              </a:ext>
            </a:extLst>
          </p:cNvPr>
          <p:cNvSpPr>
            <a:spLocks noGrp="1"/>
          </p:cNvSpPr>
          <p:nvPr>
            <p:ph type="sldNum" sz="quarter" idx="12"/>
          </p:nvPr>
        </p:nvSpPr>
        <p:spPr/>
        <p:txBody>
          <a:bodyPr/>
          <a:lstStyle/>
          <a:p>
            <a:fld id="{B8651ABE-1138-46C6-9A43-7FCD4EB2550C}" type="slidenum">
              <a:rPr lang="en-IN" smtClean="0"/>
              <a:pPr/>
              <a:t>2</a:t>
            </a:fld>
            <a:endParaRPr lang="en-IN"/>
          </a:p>
        </p:txBody>
      </p:sp>
      <p:sp>
        <p:nvSpPr>
          <p:cNvPr id="8" name="TextBox 7">
            <a:extLst>
              <a:ext uri="{FF2B5EF4-FFF2-40B4-BE49-F238E27FC236}">
                <a16:creationId xmlns:a16="http://schemas.microsoft.com/office/drawing/2014/main" id="{C539F0E7-1FBB-4170-9ABE-3DC26EFB179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cs typeface="Calibri"/>
            </a:endParaRPr>
          </a:p>
        </p:txBody>
      </p:sp>
      <p:sp>
        <p:nvSpPr>
          <p:cNvPr id="7" name="TextBox 6">
            <a:extLst>
              <a:ext uri="{FF2B5EF4-FFF2-40B4-BE49-F238E27FC236}">
                <a16:creationId xmlns:a16="http://schemas.microsoft.com/office/drawing/2014/main" id="{213C0587-907D-4DBA-80ED-178BB34E95AB}"/>
              </a:ext>
            </a:extLst>
          </p:cNvPr>
          <p:cNvSpPr txBox="1"/>
          <p:nvPr/>
        </p:nvSpPr>
        <p:spPr>
          <a:xfrm>
            <a:off x="4899613" y="2240232"/>
            <a:ext cx="2881943" cy="2554545"/>
          </a:xfrm>
          <a:prstGeom prst="rect">
            <a:avLst/>
          </a:prstGeom>
          <a:noFill/>
        </p:spPr>
        <p:txBody>
          <a:bodyPr wrap="none" rtlCol="0">
            <a:spAutoFit/>
          </a:bodyPr>
          <a:lstStyle/>
          <a:p>
            <a:pPr marL="0" indent="0" algn="just">
              <a:buNone/>
            </a:pPr>
            <a:r>
              <a:rPr lang="en-US" sz="2000" dirty="0"/>
              <a:t>Application B: </a:t>
            </a:r>
          </a:p>
          <a:p>
            <a:pPr marL="0" indent="0" algn="just">
              <a:buNone/>
            </a:pPr>
            <a:r>
              <a:rPr lang="en-US" sz="2000" dirty="0"/>
              <a:t>uint8_t a[1000]; </a:t>
            </a:r>
          </a:p>
          <a:p>
            <a:pPr marL="0" indent="0" algn="just">
              <a:buNone/>
            </a:pPr>
            <a:r>
              <a:rPr lang="en-US" sz="2000" dirty="0"/>
              <a:t>sum = 0;</a:t>
            </a:r>
          </a:p>
          <a:p>
            <a:pPr marL="0" indent="0" algn="just">
              <a:buNone/>
            </a:pPr>
            <a:r>
              <a:rPr lang="en-US" sz="2000" dirty="0"/>
              <a:t> for (</a:t>
            </a:r>
            <a:r>
              <a:rPr lang="en-US" sz="2000" dirty="0" err="1"/>
              <a:t>i</a:t>
            </a:r>
            <a:r>
              <a:rPr lang="en-US" sz="2000" dirty="0"/>
              <a:t> = 1; </a:t>
            </a:r>
            <a:r>
              <a:rPr lang="en-US" sz="2000" dirty="0" err="1"/>
              <a:t>i</a:t>
            </a:r>
            <a:r>
              <a:rPr lang="en-US" sz="2000" dirty="0"/>
              <a:t> &lt; 1000; </a:t>
            </a:r>
            <a:r>
              <a:rPr lang="en-US" sz="2000" dirty="0" err="1"/>
              <a:t>i</a:t>
            </a:r>
            <a:r>
              <a:rPr lang="en-US" sz="2000" dirty="0"/>
              <a:t> *= 4) </a:t>
            </a:r>
          </a:p>
          <a:p>
            <a:pPr marL="0" indent="0" algn="just">
              <a:buNone/>
            </a:pPr>
            <a:r>
              <a:rPr lang="en-US" sz="2000" dirty="0"/>
              <a:t>{ </a:t>
            </a:r>
          </a:p>
          <a:p>
            <a:pPr marL="0" indent="0" algn="just">
              <a:buNone/>
            </a:pPr>
            <a:r>
              <a:rPr lang="en-US" sz="2000" dirty="0"/>
              <a:t>       sum += a[</a:t>
            </a:r>
            <a:r>
              <a:rPr lang="en-US" sz="2000" dirty="0" err="1"/>
              <a:t>i</a:t>
            </a:r>
            <a:r>
              <a:rPr lang="en-US" sz="2000" dirty="0"/>
              <a:t>]; </a:t>
            </a:r>
          </a:p>
          <a:p>
            <a:pPr marL="0" indent="0" algn="just">
              <a:buNone/>
            </a:pPr>
            <a:r>
              <a:rPr lang="en-US" sz="2000" dirty="0"/>
              <a:t>}</a:t>
            </a:r>
            <a:endParaRPr lang="en-US" sz="4000" dirty="0">
              <a:cs typeface="Calibri"/>
            </a:endParaRPr>
          </a:p>
          <a:p>
            <a:endParaRPr lang="en-US" sz="2000" dirty="0"/>
          </a:p>
        </p:txBody>
      </p:sp>
      <p:sp>
        <p:nvSpPr>
          <p:cNvPr id="9" name="TextBox 8">
            <a:extLst>
              <a:ext uri="{FF2B5EF4-FFF2-40B4-BE49-F238E27FC236}">
                <a16:creationId xmlns:a16="http://schemas.microsoft.com/office/drawing/2014/main" id="{460BA1DD-0CF4-45B1-BE3D-64A5C679E335}"/>
              </a:ext>
            </a:extLst>
          </p:cNvPr>
          <p:cNvSpPr txBox="1"/>
          <p:nvPr/>
        </p:nvSpPr>
        <p:spPr>
          <a:xfrm>
            <a:off x="745067" y="2240231"/>
            <a:ext cx="2824235" cy="2554545"/>
          </a:xfrm>
          <a:prstGeom prst="rect">
            <a:avLst/>
          </a:prstGeom>
          <a:noFill/>
        </p:spPr>
        <p:txBody>
          <a:bodyPr wrap="none" rtlCol="0">
            <a:spAutoFit/>
          </a:bodyPr>
          <a:lstStyle/>
          <a:p>
            <a:pPr marL="0" indent="0" algn="just">
              <a:buNone/>
            </a:pPr>
            <a:r>
              <a:rPr lang="en-US" sz="2000" dirty="0"/>
              <a:t>Application A: </a:t>
            </a:r>
          </a:p>
          <a:p>
            <a:pPr marL="0" indent="0" algn="just">
              <a:buNone/>
            </a:pPr>
            <a:r>
              <a:rPr lang="en-US" sz="2000" dirty="0"/>
              <a:t>uint8_t a[1000]; </a:t>
            </a:r>
          </a:p>
          <a:p>
            <a:pPr marL="0" indent="0" algn="just">
              <a:buNone/>
            </a:pPr>
            <a:r>
              <a:rPr lang="en-US" sz="2000" dirty="0"/>
              <a:t>sum = 0; </a:t>
            </a:r>
          </a:p>
          <a:p>
            <a:pPr marL="0" indent="0" algn="just">
              <a:buNone/>
            </a:pPr>
            <a:r>
              <a:rPr lang="en-US" sz="2000" dirty="0"/>
              <a:t>for (</a:t>
            </a:r>
            <a:r>
              <a:rPr lang="en-US" sz="2000" dirty="0" err="1"/>
              <a:t>i</a:t>
            </a:r>
            <a:r>
              <a:rPr lang="en-US" sz="2000" dirty="0"/>
              <a:t> = 0; </a:t>
            </a:r>
            <a:r>
              <a:rPr lang="en-US" sz="2000" dirty="0" err="1"/>
              <a:t>i</a:t>
            </a:r>
            <a:r>
              <a:rPr lang="en-US" sz="2000" dirty="0"/>
              <a:t> &lt; 1000; </a:t>
            </a:r>
            <a:r>
              <a:rPr lang="en-US" sz="2000" dirty="0" err="1"/>
              <a:t>i</a:t>
            </a:r>
            <a:r>
              <a:rPr lang="en-US" sz="2000" dirty="0"/>
              <a:t> += 4) </a:t>
            </a:r>
          </a:p>
          <a:p>
            <a:pPr marL="0" indent="0" algn="just">
              <a:buNone/>
            </a:pPr>
            <a:r>
              <a:rPr lang="en-US" sz="2000" dirty="0"/>
              <a:t>{ </a:t>
            </a:r>
          </a:p>
          <a:p>
            <a:pPr marL="0" indent="0" algn="just">
              <a:buNone/>
            </a:pPr>
            <a:r>
              <a:rPr lang="en-US" sz="2000" dirty="0"/>
              <a:t>      sum += a[</a:t>
            </a:r>
            <a:r>
              <a:rPr lang="en-US" sz="2000" dirty="0" err="1"/>
              <a:t>i</a:t>
            </a:r>
            <a:r>
              <a:rPr lang="en-US" sz="2000" dirty="0"/>
              <a:t>]; </a:t>
            </a:r>
          </a:p>
          <a:p>
            <a:pPr marL="0" indent="0" algn="just">
              <a:buNone/>
            </a:pPr>
            <a:r>
              <a:rPr lang="en-US" sz="2000" dirty="0"/>
              <a:t>} </a:t>
            </a:r>
          </a:p>
          <a:p>
            <a:endParaRPr lang="en-US" sz="2000" dirty="0"/>
          </a:p>
        </p:txBody>
      </p:sp>
      <p:sp>
        <p:nvSpPr>
          <p:cNvPr id="10" name="TextBox 9">
            <a:extLst>
              <a:ext uri="{FF2B5EF4-FFF2-40B4-BE49-F238E27FC236}">
                <a16:creationId xmlns:a16="http://schemas.microsoft.com/office/drawing/2014/main" id="{82B9669C-DA46-4586-BFDD-91F511CB0FE7}"/>
              </a:ext>
            </a:extLst>
          </p:cNvPr>
          <p:cNvSpPr txBox="1"/>
          <p:nvPr/>
        </p:nvSpPr>
        <p:spPr>
          <a:xfrm>
            <a:off x="745067" y="4645332"/>
            <a:ext cx="10758439" cy="1323439"/>
          </a:xfrm>
          <a:prstGeom prst="rect">
            <a:avLst/>
          </a:prstGeom>
          <a:noFill/>
        </p:spPr>
        <p:txBody>
          <a:bodyPr wrap="square" rtlCol="0">
            <a:spAutoFit/>
          </a:bodyPr>
          <a:lstStyle/>
          <a:p>
            <a:pPr algn="just"/>
            <a:r>
              <a:rPr lang="en-US" sz="2000" dirty="0" err="1"/>
              <a:t>i</a:t>
            </a:r>
            <a:r>
              <a:rPr lang="en-US" sz="2000" dirty="0"/>
              <a:t> and sum are in registers, while the array a is in memory. A cache block is 4 bytes in size.</a:t>
            </a:r>
          </a:p>
          <a:p>
            <a:pPr algn="just"/>
            <a:r>
              <a:rPr lang="en-US" sz="2000" dirty="0"/>
              <a:t>What is the prefetch accuracy and coverage for applications A and B using a stride prefetcher. This stride prefetcher detects the stride between two consecutive memory accesses and prefetches the cache block at this stride distance from the currently accessed block. </a:t>
            </a:r>
          </a:p>
        </p:txBody>
      </p:sp>
    </p:spTree>
    <p:extLst>
      <p:ext uri="{BB962C8B-B14F-4D97-AF65-F5344CB8AC3E}">
        <p14:creationId xmlns:p14="http://schemas.microsoft.com/office/powerpoint/2010/main" val="230761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507E3-C8C9-47E1-A3F9-CCF8B4A0B8FA}"/>
              </a:ext>
            </a:extLst>
          </p:cNvPr>
          <p:cNvSpPr>
            <a:spLocks noGrp="1"/>
          </p:cNvSpPr>
          <p:nvPr>
            <p:ph type="title"/>
          </p:nvPr>
        </p:nvSpPr>
        <p:spPr/>
        <p:txBody>
          <a:bodyPr/>
          <a:lstStyle/>
          <a:p>
            <a:r>
              <a:rPr lang="en-US" dirty="0"/>
              <a:t>Solution</a:t>
            </a:r>
            <a:endParaRPr lang="en-IN" dirty="0"/>
          </a:p>
        </p:txBody>
      </p:sp>
      <p:sp>
        <p:nvSpPr>
          <p:cNvPr id="4" name="Footer Placeholder 3">
            <a:extLst>
              <a:ext uri="{FF2B5EF4-FFF2-40B4-BE49-F238E27FC236}">
                <a16:creationId xmlns:a16="http://schemas.microsoft.com/office/drawing/2014/main" id="{1928A3A9-9D20-4E93-AC93-FF91E0AC3776}"/>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6EBFC1C3-F506-48DD-9ADD-C87CB5B6BE90}"/>
              </a:ext>
            </a:extLst>
          </p:cNvPr>
          <p:cNvSpPr>
            <a:spLocks noGrp="1"/>
          </p:cNvSpPr>
          <p:nvPr>
            <p:ph type="sldNum" sz="quarter" idx="12"/>
          </p:nvPr>
        </p:nvSpPr>
        <p:spPr/>
        <p:txBody>
          <a:bodyPr/>
          <a:lstStyle/>
          <a:p>
            <a:fld id="{B8651ABE-1138-46C6-9A43-7FCD4EB2550C}" type="slidenum">
              <a:rPr lang="en-IN" smtClean="0"/>
              <a:pPr/>
              <a:t>3</a:t>
            </a:fld>
            <a:endParaRPr lang="en-IN"/>
          </a:p>
        </p:txBody>
      </p:sp>
      <p:sp>
        <p:nvSpPr>
          <p:cNvPr id="6" name="Content Placeholder 5">
            <a:extLst>
              <a:ext uri="{FF2B5EF4-FFF2-40B4-BE49-F238E27FC236}">
                <a16:creationId xmlns:a16="http://schemas.microsoft.com/office/drawing/2014/main" id="{4DE2456F-E508-4653-9F54-157908A4EA0B}"/>
              </a:ext>
            </a:extLst>
          </p:cNvPr>
          <p:cNvSpPr>
            <a:spLocks noGrp="1"/>
          </p:cNvSpPr>
          <p:nvPr>
            <p:ph idx="1"/>
          </p:nvPr>
        </p:nvSpPr>
        <p:spPr>
          <a:xfrm>
            <a:off x="838200" y="1642887"/>
            <a:ext cx="10515600" cy="4351338"/>
          </a:xfrm>
        </p:spPr>
        <p:txBody>
          <a:bodyPr vert="horz" lIns="91440" tIns="45720" rIns="91440" bIns="45720" rtlCol="0" anchor="t">
            <a:normAutofit lnSpcReduction="10000"/>
          </a:bodyPr>
          <a:lstStyle/>
          <a:p>
            <a:pPr marL="0" indent="0" algn="just">
              <a:buNone/>
            </a:pPr>
            <a:r>
              <a:rPr lang="en-US" sz="2400" b="1" dirty="0"/>
              <a:t>Application A’s prefetch accuracy is 248/249 and coverage is 248/250. </a:t>
            </a:r>
          </a:p>
          <a:p>
            <a:pPr marL="0" indent="0" algn="just">
              <a:buNone/>
            </a:pPr>
            <a:r>
              <a:rPr lang="en-US" sz="2400" dirty="0"/>
              <a:t>Application A accesses a[0], a[4], a[8], ... a[996]. It has 1000/4 = 250 accesses to memory. The first two accesses to a[0] and a[4] are misses. After observing these two accesses, the prefetcher learns that the stride is 4 and starts prefetching a[8], a[12], a[16] and so on until a[1000] (on the access to a[996], a[1000] is prefetched; however, it is not used). In all, 249 cache blocks are prefetched, while only 248 are used. </a:t>
            </a:r>
          </a:p>
          <a:p>
            <a:pPr marL="0" indent="0" algn="just">
              <a:buNone/>
            </a:pPr>
            <a:r>
              <a:rPr lang="en-US" sz="2400" b="1" dirty="0"/>
              <a:t>Application B’s prefetch accuracy is 0 and coverage is 0.</a:t>
            </a:r>
          </a:p>
          <a:p>
            <a:pPr marL="0" indent="0" algn="just">
              <a:buNone/>
            </a:pPr>
            <a:r>
              <a:rPr lang="en-US" sz="2400" dirty="0"/>
              <a:t>Application B accesses a[1], a[4], a[16], a[64] and a[256]. It has five accesses to memory. However, there isn’t a constant stride between these accesses, as the array index is multiplied by 4, rather than being incremented/decremented by a constant stride. Hence, the stride prefetcher cannot prefetch any of the accessed cache blocks and the prefetch accuracy and coverage are both 0.</a:t>
            </a:r>
            <a:endParaRPr lang="en-GB" sz="4400" dirty="0">
              <a:cs typeface="Calibri" panose="020F0502020204030204"/>
            </a:endParaRPr>
          </a:p>
        </p:txBody>
      </p:sp>
      <mc:AlternateContent xmlns:mc="http://schemas.openxmlformats.org/markup-compatibility/2006" xmlns:p14="http://schemas.microsoft.com/office/powerpoint/2010/main">
        <mc:Choice Requires="p14">
          <p:contentPart p14:bwMode="auto" r:id="rId2">
            <p14:nvContentPartPr>
              <p14:cNvPr id="17" name="Ink 16">
                <a:extLst>
                  <a:ext uri="{FF2B5EF4-FFF2-40B4-BE49-F238E27FC236}">
                    <a16:creationId xmlns:a16="http://schemas.microsoft.com/office/drawing/2014/main" id="{AE8F0EB1-41F9-4FD6-9252-4D0D56C19D72}"/>
                  </a:ext>
                </a:extLst>
              </p14:cNvPr>
              <p14:cNvContentPartPr/>
              <p14:nvPr/>
            </p14:nvContentPartPr>
            <p14:xfrm>
              <a:off x="7492999" y="4814454"/>
              <a:ext cx="9525" cy="9525"/>
            </p14:xfrm>
          </p:contentPart>
        </mc:Choice>
        <mc:Fallback xmlns="">
          <p:pic>
            <p:nvPicPr>
              <p:cNvPr id="17" name="Ink 16">
                <a:extLst>
                  <a:ext uri="{FF2B5EF4-FFF2-40B4-BE49-F238E27FC236}">
                    <a16:creationId xmlns:a16="http://schemas.microsoft.com/office/drawing/2014/main" id="{AE8F0EB1-41F9-4FD6-9252-4D0D56C19D72}"/>
                  </a:ext>
                </a:extLst>
              </p:cNvPr>
              <p:cNvPicPr/>
              <p:nvPr/>
            </p:nvPicPr>
            <p:blipFill>
              <a:blip r:embed="rId11"/>
              <a:stretch>
                <a:fillRect/>
              </a:stretch>
            </p:blipFill>
            <p:spPr>
              <a:xfrm>
                <a:off x="7254874" y="4576329"/>
                <a:ext cx="476250" cy="476250"/>
              </a:xfrm>
              <a:prstGeom prst="rect">
                <a:avLst/>
              </a:prstGeom>
            </p:spPr>
          </p:pic>
        </mc:Fallback>
      </mc:AlternateContent>
    </p:spTree>
    <p:extLst>
      <p:ext uri="{BB962C8B-B14F-4D97-AF65-F5344CB8AC3E}">
        <p14:creationId xmlns:p14="http://schemas.microsoft.com/office/powerpoint/2010/main" val="4118967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61D7-252C-4D92-B78F-53EADD406370}"/>
              </a:ext>
            </a:extLst>
          </p:cNvPr>
          <p:cNvSpPr>
            <a:spLocks noGrp="1"/>
          </p:cNvSpPr>
          <p:nvPr>
            <p:ph type="title"/>
          </p:nvPr>
        </p:nvSpPr>
        <p:spPr/>
        <p:txBody>
          <a:bodyPr/>
          <a:lstStyle/>
          <a:p>
            <a:r>
              <a:rPr lang="en-US"/>
              <a:t>Problem-2</a:t>
            </a:r>
            <a:endParaRPr lang="en-IN" dirty="0"/>
          </a:p>
        </p:txBody>
      </p:sp>
      <p:sp>
        <p:nvSpPr>
          <p:cNvPr id="3" name="Content Placeholder 2">
            <a:extLst>
              <a:ext uri="{FF2B5EF4-FFF2-40B4-BE49-F238E27FC236}">
                <a16:creationId xmlns:a16="http://schemas.microsoft.com/office/drawing/2014/main" id="{4C2E7407-933B-48CB-B4C7-B3D6E6429135}"/>
              </a:ext>
            </a:extLst>
          </p:cNvPr>
          <p:cNvSpPr>
            <a:spLocks noGrp="1"/>
          </p:cNvSpPr>
          <p:nvPr>
            <p:ph idx="1"/>
          </p:nvPr>
        </p:nvSpPr>
        <p:spPr>
          <a:xfrm>
            <a:off x="838201" y="1971335"/>
            <a:ext cx="10515600" cy="4214976"/>
          </a:xfrm>
        </p:spPr>
        <p:txBody>
          <a:bodyPr vert="horz" lIns="91440" tIns="45720" rIns="91440" bIns="45720" rtlCol="0" anchor="t">
            <a:normAutofit/>
          </a:bodyPr>
          <a:lstStyle/>
          <a:p>
            <a:pPr marL="0" indent="0" algn="just">
              <a:buNone/>
            </a:pPr>
            <a:r>
              <a:rPr lang="en-US" sz="2400" dirty="0"/>
              <a:t>The following table shows two processors and their read/write operations on two different words of a cache block X (initially X[0] = X[1] = 0). </a:t>
            </a:r>
          </a:p>
          <a:p>
            <a:pPr marL="0" indent="0" algn="just">
              <a:buNone/>
            </a:pPr>
            <a:endParaRPr lang="en-US" sz="2800" dirty="0"/>
          </a:p>
          <a:p>
            <a:pPr marL="0" indent="0" algn="just">
              <a:buNone/>
            </a:pPr>
            <a:endParaRPr lang="en-US" sz="2800" dirty="0"/>
          </a:p>
          <a:p>
            <a:pPr marL="0" indent="0" algn="just">
              <a:buNone/>
            </a:pPr>
            <a:endParaRPr lang="en-US" sz="2800" dirty="0"/>
          </a:p>
          <a:p>
            <a:pPr marL="0" indent="0" algn="just">
              <a:buNone/>
            </a:pPr>
            <a:endParaRPr lang="en-US" sz="2800" dirty="0"/>
          </a:p>
          <a:p>
            <a:pPr marL="0" indent="0" algn="just">
              <a:buNone/>
            </a:pPr>
            <a:r>
              <a:rPr lang="en-US" sz="2400" dirty="0"/>
              <a:t>List the possible values of the given cache block for a correct cache coherence protocol implementation. List at least one more possible value of the block if the protocol doesn't ensure cache coherency. </a:t>
            </a:r>
            <a:endParaRPr lang="en-US" sz="4400" dirty="0"/>
          </a:p>
          <a:p>
            <a:pPr marL="0" indent="0" algn="just">
              <a:buNone/>
            </a:pPr>
            <a:endParaRPr lang="en-US" sz="6000" dirty="0"/>
          </a:p>
        </p:txBody>
      </p:sp>
      <p:sp>
        <p:nvSpPr>
          <p:cNvPr id="4" name="Footer Placeholder 3">
            <a:extLst>
              <a:ext uri="{FF2B5EF4-FFF2-40B4-BE49-F238E27FC236}">
                <a16:creationId xmlns:a16="http://schemas.microsoft.com/office/drawing/2014/main" id="{497D429C-45D6-4AF2-A040-AD2CD2840D8F}"/>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34813B92-BB3F-46B7-8F85-90A454E757C1}"/>
              </a:ext>
            </a:extLst>
          </p:cNvPr>
          <p:cNvSpPr>
            <a:spLocks noGrp="1"/>
          </p:cNvSpPr>
          <p:nvPr>
            <p:ph type="sldNum" sz="quarter" idx="12"/>
          </p:nvPr>
        </p:nvSpPr>
        <p:spPr/>
        <p:txBody>
          <a:bodyPr/>
          <a:lstStyle/>
          <a:p>
            <a:fld id="{B8651ABE-1138-46C6-9A43-7FCD4EB2550C}" type="slidenum">
              <a:rPr lang="en-IN" smtClean="0"/>
              <a:pPr/>
              <a:t>4</a:t>
            </a:fld>
            <a:endParaRPr lang="en-IN"/>
          </a:p>
        </p:txBody>
      </p:sp>
      <p:sp>
        <p:nvSpPr>
          <p:cNvPr id="8" name="TextBox 7">
            <a:extLst>
              <a:ext uri="{FF2B5EF4-FFF2-40B4-BE49-F238E27FC236}">
                <a16:creationId xmlns:a16="http://schemas.microsoft.com/office/drawing/2014/main" id="{C539F0E7-1FBB-4170-9ABE-3DC26EFB179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cs typeface="Calibri"/>
            </a:endParaRPr>
          </a:p>
        </p:txBody>
      </p:sp>
      <p:graphicFrame>
        <p:nvGraphicFramePr>
          <p:cNvPr id="6" name="Table 6">
            <a:extLst>
              <a:ext uri="{FF2B5EF4-FFF2-40B4-BE49-F238E27FC236}">
                <a16:creationId xmlns:a16="http://schemas.microsoft.com/office/drawing/2014/main" id="{2BF96A96-57BA-47FC-94AE-03A48A644E58}"/>
              </a:ext>
            </a:extLst>
          </p:cNvPr>
          <p:cNvGraphicFramePr>
            <a:graphicFrameLocks noGrp="1"/>
          </p:cNvGraphicFramePr>
          <p:nvPr>
            <p:extLst>
              <p:ext uri="{D42A27DB-BD31-4B8C-83A1-F6EECF244321}">
                <p14:modId xmlns:p14="http://schemas.microsoft.com/office/powerpoint/2010/main" val="3345483513"/>
              </p:ext>
            </p:extLst>
          </p:nvPr>
        </p:nvGraphicFramePr>
        <p:xfrm>
          <a:off x="1854201" y="3200400"/>
          <a:ext cx="8127999" cy="1112520"/>
        </p:xfrm>
        <a:graphic>
          <a:graphicData uri="http://schemas.openxmlformats.org/drawingml/2006/table">
            <a:tbl>
              <a:tblPr firstRow="1" bandRow="1">
                <a:tableStyleId>{5940675A-B579-460E-94D1-54222C63F5DA}</a:tableStyleId>
              </a:tblPr>
              <a:tblGrid>
                <a:gridCol w="383822">
                  <a:extLst>
                    <a:ext uri="{9D8B030D-6E8A-4147-A177-3AD203B41FA5}">
                      <a16:colId xmlns:a16="http://schemas.microsoft.com/office/drawing/2014/main" val="502637867"/>
                    </a:ext>
                  </a:extLst>
                </a:gridCol>
                <a:gridCol w="3781778">
                  <a:extLst>
                    <a:ext uri="{9D8B030D-6E8A-4147-A177-3AD203B41FA5}">
                      <a16:colId xmlns:a16="http://schemas.microsoft.com/office/drawing/2014/main" val="3072686584"/>
                    </a:ext>
                  </a:extLst>
                </a:gridCol>
                <a:gridCol w="3962399">
                  <a:extLst>
                    <a:ext uri="{9D8B030D-6E8A-4147-A177-3AD203B41FA5}">
                      <a16:colId xmlns:a16="http://schemas.microsoft.com/office/drawing/2014/main" val="1347417030"/>
                    </a:ext>
                  </a:extLst>
                </a:gridCol>
              </a:tblGrid>
              <a:tr h="370840">
                <a:tc>
                  <a:txBody>
                    <a:bodyPr/>
                    <a:lstStyle/>
                    <a:p>
                      <a:endParaRPr lang="en-US" dirty="0">
                        <a:solidFill>
                          <a:schemeClr val="tx1"/>
                        </a:solidFill>
                      </a:endParaRP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P1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P2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764724"/>
                  </a:ext>
                </a:extLst>
              </a:tr>
              <a:tr h="370840">
                <a:tc>
                  <a:txBody>
                    <a:bodyPr/>
                    <a:lstStyle/>
                    <a:p>
                      <a:r>
                        <a:rPr lang="en-US" dirty="0">
                          <a:solidFill>
                            <a:schemeClr val="tx1"/>
                          </a:solidFill>
                        </a:rPr>
                        <a:t>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dirty="0">
                          <a:solidFill>
                            <a:schemeClr val="tx1"/>
                          </a:solidFill>
                        </a:rPr>
                        <a:t>X[0] ++; X[1] =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X[0] = 2; X[1]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6628357"/>
                  </a:ext>
                </a:extLst>
              </a:tr>
              <a:tr h="370840">
                <a:tc>
                  <a:txBody>
                    <a:bodyPr/>
                    <a:lstStyle/>
                    <a:p>
                      <a:r>
                        <a:rPr lang="en-US" dirty="0">
                          <a:solidFill>
                            <a:schemeClr val="tx1"/>
                          </a:solidFill>
                        </a:rPr>
                        <a:t>b.</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chemeClr val="tx1"/>
                          </a:solidFill>
                        </a:rPr>
                        <a:t>X[0] ++; X[1] += 3;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X[0] = 5; X[1] =2;</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29239419"/>
                  </a:ext>
                </a:extLst>
              </a:tr>
            </a:tbl>
          </a:graphicData>
        </a:graphic>
      </p:graphicFrame>
    </p:spTree>
    <p:extLst>
      <p:ext uri="{BB962C8B-B14F-4D97-AF65-F5344CB8AC3E}">
        <p14:creationId xmlns:p14="http://schemas.microsoft.com/office/powerpoint/2010/main" val="3699150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507E3-C8C9-47E1-A3F9-CCF8B4A0B8FA}"/>
              </a:ext>
            </a:extLst>
          </p:cNvPr>
          <p:cNvSpPr>
            <a:spLocks noGrp="1"/>
          </p:cNvSpPr>
          <p:nvPr>
            <p:ph type="title"/>
          </p:nvPr>
        </p:nvSpPr>
        <p:spPr>
          <a:xfrm>
            <a:off x="838200" y="511880"/>
            <a:ext cx="10515600" cy="1325563"/>
          </a:xfrm>
        </p:spPr>
        <p:txBody>
          <a:bodyPr/>
          <a:lstStyle/>
          <a:p>
            <a:r>
              <a:rPr lang="en-US" dirty="0"/>
              <a:t>Solution</a:t>
            </a:r>
            <a:endParaRPr lang="en-IN" dirty="0"/>
          </a:p>
        </p:txBody>
      </p:sp>
      <p:sp>
        <p:nvSpPr>
          <p:cNvPr id="4" name="Footer Placeholder 3">
            <a:extLst>
              <a:ext uri="{FF2B5EF4-FFF2-40B4-BE49-F238E27FC236}">
                <a16:creationId xmlns:a16="http://schemas.microsoft.com/office/drawing/2014/main" id="{1928A3A9-9D20-4E93-AC93-FF91E0AC3776}"/>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6EBFC1C3-F506-48DD-9ADD-C87CB5B6BE90}"/>
              </a:ext>
            </a:extLst>
          </p:cNvPr>
          <p:cNvSpPr>
            <a:spLocks noGrp="1"/>
          </p:cNvSpPr>
          <p:nvPr>
            <p:ph type="sldNum" sz="quarter" idx="12"/>
          </p:nvPr>
        </p:nvSpPr>
        <p:spPr/>
        <p:txBody>
          <a:bodyPr/>
          <a:lstStyle/>
          <a:p>
            <a:fld id="{B8651ABE-1138-46C6-9A43-7FCD4EB2550C}" type="slidenum">
              <a:rPr lang="en-IN" smtClean="0"/>
              <a:pPr/>
              <a:t>5</a:t>
            </a:fld>
            <a:endParaRPr lang="en-IN"/>
          </a:p>
        </p:txBody>
      </p:sp>
      <p:sp>
        <p:nvSpPr>
          <p:cNvPr id="6" name="Content Placeholder 5">
            <a:extLst>
              <a:ext uri="{FF2B5EF4-FFF2-40B4-BE49-F238E27FC236}">
                <a16:creationId xmlns:a16="http://schemas.microsoft.com/office/drawing/2014/main" id="{4DE2456F-E508-4653-9F54-157908A4EA0B}"/>
              </a:ext>
            </a:extLst>
          </p:cNvPr>
          <p:cNvSpPr>
            <a:spLocks noGrp="1"/>
          </p:cNvSpPr>
          <p:nvPr>
            <p:ph idx="1"/>
          </p:nvPr>
        </p:nvSpPr>
        <p:spPr>
          <a:xfrm>
            <a:off x="838200" y="2111021"/>
            <a:ext cx="10515600" cy="3883203"/>
          </a:xfrm>
        </p:spPr>
        <p:txBody>
          <a:bodyPr vert="horz" lIns="91440" tIns="45720" rIns="91440" bIns="45720" rtlCol="0" anchor="t">
            <a:normAutofit/>
          </a:bodyPr>
          <a:lstStyle/>
          <a:p>
            <a:pPr marL="0" indent="0" algn="just">
              <a:buNone/>
            </a:pPr>
            <a:r>
              <a:rPr lang="en-US" sz="3200" dirty="0"/>
              <a:t>a. Coherent : [2, 4], [3, 4], [2, 5], [3, 5]</a:t>
            </a:r>
            <a:endParaRPr lang="en-GB" sz="5400" dirty="0">
              <a:cs typeface="Calibri" panose="020F0502020204030204"/>
            </a:endParaRPr>
          </a:p>
          <a:p>
            <a:pPr marL="0" indent="0" algn="just">
              <a:buNone/>
            </a:pPr>
            <a:r>
              <a:rPr lang="en-US" sz="3200" dirty="0"/>
              <a:t>     Non-coherent: [1, 1]</a:t>
            </a:r>
          </a:p>
          <a:p>
            <a:pPr marL="0" indent="0" algn="just">
              <a:buNone/>
            </a:pPr>
            <a:r>
              <a:rPr lang="en-US" sz="3200" dirty="0"/>
              <a:t>b. Coherent : [5, 5], [6, 5], [5, 2], [6, 2]</a:t>
            </a:r>
            <a:endParaRPr lang="en-GB" sz="5400" dirty="0">
              <a:cs typeface="Calibri" panose="020F0502020204030204"/>
            </a:endParaRPr>
          </a:p>
          <a:p>
            <a:pPr marL="0" indent="0" algn="just">
              <a:buNone/>
            </a:pPr>
            <a:r>
              <a:rPr lang="en-US" sz="3200" dirty="0"/>
              <a:t>     Non-coherent: [1, 2]</a:t>
            </a:r>
          </a:p>
        </p:txBody>
      </p:sp>
      <mc:AlternateContent xmlns:mc="http://schemas.openxmlformats.org/markup-compatibility/2006" xmlns:p14="http://schemas.microsoft.com/office/powerpoint/2010/main">
        <mc:Choice Requires="p14">
          <p:contentPart p14:bwMode="auto" r:id="rId2">
            <p14:nvContentPartPr>
              <p14:cNvPr id="17" name="Ink 16">
                <a:extLst>
                  <a:ext uri="{FF2B5EF4-FFF2-40B4-BE49-F238E27FC236}">
                    <a16:creationId xmlns:a16="http://schemas.microsoft.com/office/drawing/2014/main" id="{AE8F0EB1-41F9-4FD6-9252-4D0D56C19D72}"/>
                  </a:ext>
                </a:extLst>
              </p14:cNvPr>
              <p14:cNvContentPartPr/>
              <p14:nvPr/>
            </p14:nvContentPartPr>
            <p14:xfrm>
              <a:off x="7492999" y="4814454"/>
              <a:ext cx="9525" cy="9525"/>
            </p14:xfrm>
          </p:contentPart>
        </mc:Choice>
        <mc:Fallback xmlns="">
          <p:pic>
            <p:nvPicPr>
              <p:cNvPr id="17" name="Ink 16">
                <a:extLst>
                  <a:ext uri="{FF2B5EF4-FFF2-40B4-BE49-F238E27FC236}">
                    <a16:creationId xmlns:a16="http://schemas.microsoft.com/office/drawing/2014/main" id="{AE8F0EB1-41F9-4FD6-9252-4D0D56C19D72}"/>
                  </a:ext>
                </a:extLst>
              </p:cNvPr>
              <p:cNvPicPr/>
              <p:nvPr/>
            </p:nvPicPr>
            <p:blipFill>
              <a:blip r:embed="rId11"/>
              <a:stretch>
                <a:fillRect/>
              </a:stretch>
            </p:blipFill>
            <p:spPr>
              <a:xfrm>
                <a:off x="7254874" y="4576329"/>
                <a:ext cx="476250" cy="476250"/>
              </a:xfrm>
              <a:prstGeom prst="rect">
                <a:avLst/>
              </a:prstGeom>
            </p:spPr>
          </p:pic>
        </mc:Fallback>
      </mc:AlternateContent>
    </p:spTree>
    <p:extLst>
      <p:ext uri="{BB962C8B-B14F-4D97-AF65-F5344CB8AC3E}">
        <p14:creationId xmlns:p14="http://schemas.microsoft.com/office/powerpoint/2010/main" val="287536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80122-CD59-44D3-A5C5-37999F7E79AF}"/>
              </a:ext>
            </a:extLst>
          </p:cNvPr>
          <p:cNvSpPr>
            <a:spLocks noGrp="1"/>
          </p:cNvSpPr>
          <p:nvPr>
            <p:ph type="title"/>
          </p:nvPr>
        </p:nvSpPr>
        <p:spPr/>
        <p:txBody>
          <a:bodyPr/>
          <a:lstStyle/>
          <a:p>
            <a:r>
              <a:rPr lang="en-US" dirty="0"/>
              <a:t>Problem-3</a:t>
            </a:r>
            <a:endParaRPr lang="en-IN" dirty="0"/>
          </a:p>
        </p:txBody>
      </p:sp>
      <p:sp>
        <p:nvSpPr>
          <p:cNvPr id="4" name="Footer Placeholder 3">
            <a:extLst>
              <a:ext uri="{FF2B5EF4-FFF2-40B4-BE49-F238E27FC236}">
                <a16:creationId xmlns:a16="http://schemas.microsoft.com/office/drawing/2014/main" id="{D6B096B4-393D-4EF5-95CC-74C54F967704}"/>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5C1F394B-66D7-4D2E-8E53-904801543B97}"/>
              </a:ext>
            </a:extLst>
          </p:cNvPr>
          <p:cNvSpPr>
            <a:spLocks noGrp="1"/>
          </p:cNvSpPr>
          <p:nvPr>
            <p:ph type="sldNum" sz="quarter" idx="12"/>
          </p:nvPr>
        </p:nvSpPr>
        <p:spPr/>
        <p:txBody>
          <a:bodyPr/>
          <a:lstStyle/>
          <a:p>
            <a:fld id="{B8651ABE-1138-46C6-9A43-7FCD4EB2550C}" type="slidenum">
              <a:rPr lang="en-IN" smtClean="0"/>
              <a:pPr/>
              <a:t>6</a:t>
            </a:fld>
            <a:endParaRPr lang="en-IN"/>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83C8FC97-9354-4928-A091-FE6502CDD51F}"/>
                  </a:ext>
                </a:extLst>
              </p14:cNvPr>
              <p14:cNvContentPartPr/>
              <p14:nvPr/>
            </p14:nvContentPartPr>
            <p14:xfrm>
              <a:off x="4006272" y="4791363"/>
              <a:ext cx="9525" cy="9525"/>
            </p14:xfrm>
          </p:contentPart>
        </mc:Choice>
        <mc:Fallback xmlns="">
          <p:pic>
            <p:nvPicPr>
              <p:cNvPr id="8" name="Ink 7">
                <a:extLst>
                  <a:ext uri="{FF2B5EF4-FFF2-40B4-BE49-F238E27FC236}">
                    <a16:creationId xmlns:a16="http://schemas.microsoft.com/office/drawing/2014/main" id="{83C8FC97-9354-4928-A091-FE6502CDD51F}"/>
                  </a:ext>
                </a:extLst>
              </p:cNvPr>
              <p:cNvPicPr/>
              <p:nvPr/>
            </p:nvPicPr>
            <p:blipFill>
              <a:blip r:embed="rId3"/>
              <a:stretch>
                <a:fillRect/>
              </a:stretch>
            </p:blipFill>
            <p:spPr>
              <a:xfrm>
                <a:off x="3539547" y="4315113"/>
                <a:ext cx="952500" cy="952500"/>
              </a:xfrm>
              <a:prstGeom prst="rect">
                <a:avLst/>
              </a:prstGeom>
            </p:spPr>
          </p:pic>
        </mc:Fallback>
      </mc:AlternateContent>
      <p:sp>
        <p:nvSpPr>
          <p:cNvPr id="9" name="Content Placeholder 8">
            <a:extLst>
              <a:ext uri="{FF2B5EF4-FFF2-40B4-BE49-F238E27FC236}">
                <a16:creationId xmlns:a16="http://schemas.microsoft.com/office/drawing/2014/main" id="{5C759BC8-26A7-4036-BFF7-3C34DEEB3D40}"/>
              </a:ext>
            </a:extLst>
          </p:cNvPr>
          <p:cNvSpPr>
            <a:spLocks noGrp="1"/>
          </p:cNvSpPr>
          <p:nvPr>
            <p:ph idx="1"/>
          </p:nvPr>
        </p:nvSpPr>
        <p:spPr>
          <a:xfrm>
            <a:off x="838199" y="1464380"/>
            <a:ext cx="10710333" cy="4733220"/>
          </a:xfrm>
        </p:spPr>
        <p:txBody>
          <a:bodyPr>
            <a:normAutofit fontScale="85000" lnSpcReduction="20000"/>
          </a:bodyPr>
          <a:lstStyle/>
          <a:p>
            <a:pPr marL="0" indent="0">
              <a:buNone/>
            </a:pPr>
            <a:r>
              <a:rPr lang="en-US" sz="1600" dirty="0"/>
              <a:t>A machine with a 4 GB DRAM main memory system has 4 channels, 1 rank per channel and 4 banks per rank. The cache block size is 64 bytes. </a:t>
            </a:r>
          </a:p>
          <a:p>
            <a:pPr marL="0" indent="0">
              <a:buNone/>
            </a:pPr>
            <a:r>
              <a:rPr lang="en-US" sz="1600" dirty="0"/>
              <a:t>You are given the following byte addresses and the channel and bank to which they are mapped: </a:t>
            </a:r>
          </a:p>
          <a:p>
            <a:pPr marL="0" indent="0">
              <a:buNone/>
            </a:pPr>
            <a:r>
              <a:rPr lang="en-US" sz="1600" dirty="0"/>
              <a:t>Byte: 0x0000 ⇒ Channel 0, Bank 0 </a:t>
            </a:r>
          </a:p>
          <a:p>
            <a:pPr marL="0" indent="0">
              <a:buNone/>
            </a:pPr>
            <a:r>
              <a:rPr lang="en-US" sz="1600" dirty="0"/>
              <a:t>Byte: 0x0100 ⇒ Channel 0, Bank 0 </a:t>
            </a:r>
          </a:p>
          <a:p>
            <a:pPr marL="0" indent="0">
              <a:buNone/>
            </a:pPr>
            <a:r>
              <a:rPr lang="en-US" sz="1600" dirty="0"/>
              <a:t>Byte: 0x0200 ⇒ Channel 0, Bank 0 </a:t>
            </a:r>
          </a:p>
          <a:p>
            <a:pPr marL="0" indent="0">
              <a:buNone/>
            </a:pPr>
            <a:r>
              <a:rPr lang="en-US" sz="1600" dirty="0"/>
              <a:t>Byte: 0x0400 ⇒ Channel 1, Bank 0 </a:t>
            </a:r>
          </a:p>
          <a:p>
            <a:pPr marL="0" indent="0">
              <a:buNone/>
            </a:pPr>
            <a:r>
              <a:rPr lang="en-US" sz="1600" dirty="0"/>
              <a:t>Byte: 0x0800 ⇒ Channel 2, Bank 0 </a:t>
            </a:r>
          </a:p>
          <a:p>
            <a:pPr marL="0" indent="0">
              <a:buNone/>
            </a:pPr>
            <a:r>
              <a:rPr lang="en-US" sz="1600" dirty="0"/>
              <a:t>Byte: 0x0C00 ⇒ Channel 3, Bank 0 </a:t>
            </a:r>
          </a:p>
          <a:p>
            <a:pPr marL="0" indent="0">
              <a:buNone/>
            </a:pPr>
            <a:r>
              <a:rPr lang="en-US" sz="1600" dirty="0"/>
              <a:t>Byte: 0x1000 ⇒ Channel 0, Bank 1 </a:t>
            </a:r>
          </a:p>
          <a:p>
            <a:pPr marL="0" indent="0">
              <a:buNone/>
            </a:pPr>
            <a:r>
              <a:rPr lang="en-US" sz="1600" dirty="0"/>
              <a:t>Byte: 0x2000 ⇒ Channel 0, Bank 2 </a:t>
            </a:r>
          </a:p>
          <a:p>
            <a:pPr marL="0" indent="0">
              <a:buNone/>
            </a:pPr>
            <a:r>
              <a:rPr lang="en-US" sz="1600" dirty="0"/>
              <a:t>Byte: 0x3000 ⇒ Channel 0, Bank 3 </a:t>
            </a:r>
          </a:p>
          <a:p>
            <a:pPr marL="0" indent="0">
              <a:buNone/>
            </a:pPr>
            <a:r>
              <a:rPr lang="en-US" sz="1600" dirty="0"/>
              <a:t>Determine which bits of the address are used for each of the following address components. Assume row bits are higher order than column bits: </a:t>
            </a:r>
          </a:p>
          <a:p>
            <a:pPr marL="0" indent="0">
              <a:buNone/>
            </a:pPr>
            <a:r>
              <a:rPr lang="en-US" sz="1600" dirty="0"/>
              <a:t>• Byte on bus </a:t>
            </a:r>
            <a:r>
              <a:rPr lang="en-US" sz="1600" dirty="0" err="1"/>
              <a:t>Addr</a:t>
            </a:r>
            <a:r>
              <a:rPr lang="en-US" sz="1600" dirty="0"/>
              <a:t> [ 2 : 0 ] </a:t>
            </a:r>
          </a:p>
          <a:p>
            <a:pPr marL="0" indent="0">
              <a:buNone/>
            </a:pPr>
            <a:r>
              <a:rPr lang="en-US" sz="1600" dirty="0"/>
              <a:t>• Channel bits (channel bits are contiguous) </a:t>
            </a:r>
            <a:r>
              <a:rPr lang="en-US" sz="1600" dirty="0" err="1"/>
              <a:t>Addr</a:t>
            </a:r>
            <a:r>
              <a:rPr lang="en-US" sz="1600" dirty="0"/>
              <a:t> [ : ] </a:t>
            </a:r>
          </a:p>
          <a:p>
            <a:pPr marL="0" indent="0">
              <a:buNone/>
            </a:pPr>
            <a:r>
              <a:rPr lang="en-US" sz="1600" dirty="0"/>
              <a:t>• Bank bits (bank bits are contiguous) </a:t>
            </a:r>
            <a:r>
              <a:rPr lang="en-US" sz="1600" dirty="0" err="1"/>
              <a:t>Addr</a:t>
            </a:r>
            <a:r>
              <a:rPr lang="en-US" sz="1600" dirty="0"/>
              <a:t> [ : ]</a:t>
            </a:r>
          </a:p>
          <a:p>
            <a:pPr marL="0" indent="0">
              <a:buNone/>
            </a:pPr>
            <a:r>
              <a:rPr lang="en-US" sz="1600" dirty="0"/>
              <a:t>• Column bits (column bits are contiguous) </a:t>
            </a:r>
            <a:r>
              <a:rPr lang="en-US" sz="1600" dirty="0" err="1"/>
              <a:t>Addr</a:t>
            </a:r>
            <a:r>
              <a:rPr lang="en-US" sz="1600" dirty="0"/>
              <a:t> [ : ] </a:t>
            </a:r>
          </a:p>
          <a:p>
            <a:pPr marL="0" indent="0">
              <a:buNone/>
            </a:pPr>
            <a:r>
              <a:rPr lang="en-US" sz="1600" dirty="0"/>
              <a:t>• Row bits (row bits are contiguous) </a:t>
            </a:r>
            <a:r>
              <a:rPr lang="en-US" sz="1600" dirty="0" err="1"/>
              <a:t>Addr</a:t>
            </a:r>
            <a:r>
              <a:rPr lang="en-US" sz="1600" dirty="0"/>
              <a:t> [ : ]</a:t>
            </a:r>
          </a:p>
        </p:txBody>
      </p:sp>
    </p:spTree>
    <p:extLst>
      <p:ext uri="{BB962C8B-B14F-4D97-AF65-F5344CB8AC3E}">
        <p14:creationId xmlns:p14="http://schemas.microsoft.com/office/powerpoint/2010/main" val="58074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80122-CD59-44D3-A5C5-37999F7E79AF}"/>
              </a:ext>
            </a:extLst>
          </p:cNvPr>
          <p:cNvSpPr>
            <a:spLocks noGrp="1"/>
          </p:cNvSpPr>
          <p:nvPr>
            <p:ph type="title"/>
          </p:nvPr>
        </p:nvSpPr>
        <p:spPr>
          <a:xfrm>
            <a:off x="838200" y="577849"/>
            <a:ext cx="10515600" cy="1325563"/>
          </a:xfrm>
        </p:spPr>
        <p:txBody>
          <a:bodyPr/>
          <a:lstStyle/>
          <a:p>
            <a:r>
              <a:rPr lang="en-US" dirty="0"/>
              <a:t>Solution</a:t>
            </a:r>
            <a:endParaRPr lang="en-IN" dirty="0"/>
          </a:p>
        </p:txBody>
      </p:sp>
      <p:sp>
        <p:nvSpPr>
          <p:cNvPr id="4" name="Footer Placeholder 3">
            <a:extLst>
              <a:ext uri="{FF2B5EF4-FFF2-40B4-BE49-F238E27FC236}">
                <a16:creationId xmlns:a16="http://schemas.microsoft.com/office/drawing/2014/main" id="{D6B096B4-393D-4EF5-95CC-74C54F967704}"/>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5C1F394B-66D7-4D2E-8E53-904801543B97}"/>
              </a:ext>
            </a:extLst>
          </p:cNvPr>
          <p:cNvSpPr>
            <a:spLocks noGrp="1"/>
          </p:cNvSpPr>
          <p:nvPr>
            <p:ph type="sldNum" sz="quarter" idx="12"/>
          </p:nvPr>
        </p:nvSpPr>
        <p:spPr/>
        <p:txBody>
          <a:bodyPr/>
          <a:lstStyle/>
          <a:p>
            <a:fld id="{B8651ABE-1138-46C6-9A43-7FCD4EB2550C}" type="slidenum">
              <a:rPr lang="en-IN" smtClean="0"/>
              <a:pPr/>
              <a:t>7</a:t>
            </a:fld>
            <a:endParaRPr lang="en-IN"/>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83C8FC97-9354-4928-A091-FE6502CDD51F}"/>
                  </a:ext>
                </a:extLst>
              </p14:cNvPr>
              <p14:cNvContentPartPr/>
              <p14:nvPr/>
            </p14:nvContentPartPr>
            <p14:xfrm>
              <a:off x="4006272" y="4791363"/>
              <a:ext cx="9525" cy="9525"/>
            </p14:xfrm>
          </p:contentPart>
        </mc:Choice>
        <mc:Fallback xmlns="">
          <p:pic>
            <p:nvPicPr>
              <p:cNvPr id="8" name="Ink 7">
                <a:extLst>
                  <a:ext uri="{FF2B5EF4-FFF2-40B4-BE49-F238E27FC236}">
                    <a16:creationId xmlns:a16="http://schemas.microsoft.com/office/drawing/2014/main" id="{83C8FC97-9354-4928-A091-FE6502CDD51F}"/>
                  </a:ext>
                </a:extLst>
              </p:cNvPr>
              <p:cNvPicPr/>
              <p:nvPr/>
            </p:nvPicPr>
            <p:blipFill>
              <a:blip r:embed="rId3"/>
              <a:stretch>
                <a:fillRect/>
              </a:stretch>
            </p:blipFill>
            <p:spPr>
              <a:xfrm>
                <a:off x="3539547" y="4315113"/>
                <a:ext cx="952500" cy="952500"/>
              </a:xfrm>
              <a:prstGeom prst="rect">
                <a:avLst/>
              </a:prstGeom>
            </p:spPr>
          </p:pic>
        </mc:Fallback>
      </mc:AlternateContent>
      <p:sp>
        <p:nvSpPr>
          <p:cNvPr id="9" name="Content Placeholder 8">
            <a:extLst>
              <a:ext uri="{FF2B5EF4-FFF2-40B4-BE49-F238E27FC236}">
                <a16:creationId xmlns:a16="http://schemas.microsoft.com/office/drawing/2014/main" id="{5C759BC8-26A7-4036-BFF7-3C34DEEB3D40}"/>
              </a:ext>
            </a:extLst>
          </p:cNvPr>
          <p:cNvSpPr>
            <a:spLocks noGrp="1"/>
          </p:cNvSpPr>
          <p:nvPr>
            <p:ph idx="1"/>
          </p:nvPr>
        </p:nvSpPr>
        <p:spPr>
          <a:xfrm>
            <a:off x="838200" y="2353380"/>
            <a:ext cx="8576733" cy="3103034"/>
          </a:xfrm>
        </p:spPr>
        <p:txBody>
          <a:bodyPr>
            <a:normAutofit/>
          </a:bodyPr>
          <a:lstStyle/>
          <a:p>
            <a:pPr marL="0" indent="0">
              <a:buNone/>
            </a:pPr>
            <a:r>
              <a:rPr lang="en-US" sz="2400" dirty="0"/>
              <a:t>• Byte on bus </a:t>
            </a:r>
            <a:r>
              <a:rPr lang="en-US" sz="2400" dirty="0" err="1"/>
              <a:t>Addr</a:t>
            </a:r>
            <a:r>
              <a:rPr lang="en-US" sz="2400" dirty="0"/>
              <a:t> [ 2 : 0 ] </a:t>
            </a:r>
          </a:p>
          <a:p>
            <a:pPr marL="0" indent="0">
              <a:buNone/>
            </a:pPr>
            <a:r>
              <a:rPr lang="en-US" sz="2400" dirty="0"/>
              <a:t>• Channel bits (channel bits are contiguous) </a:t>
            </a:r>
            <a:r>
              <a:rPr lang="en-US" sz="2400" dirty="0" err="1"/>
              <a:t>Addr</a:t>
            </a:r>
            <a:r>
              <a:rPr lang="en-US" sz="2400" dirty="0"/>
              <a:t> [ </a:t>
            </a:r>
            <a:r>
              <a:rPr lang="en-US" sz="2400" u="sng" dirty="0"/>
              <a:t>11</a:t>
            </a:r>
            <a:r>
              <a:rPr lang="en-US" sz="2400" dirty="0"/>
              <a:t> : </a:t>
            </a:r>
            <a:r>
              <a:rPr lang="en-US" sz="2400" u="sng" dirty="0"/>
              <a:t>10</a:t>
            </a:r>
            <a:r>
              <a:rPr lang="en-US" sz="2400" dirty="0"/>
              <a:t> ] </a:t>
            </a:r>
          </a:p>
          <a:p>
            <a:pPr marL="0" indent="0">
              <a:buNone/>
            </a:pPr>
            <a:r>
              <a:rPr lang="en-US" sz="2400" dirty="0"/>
              <a:t>• Bank bits (bank bits are contiguous) </a:t>
            </a:r>
            <a:r>
              <a:rPr lang="en-US" sz="2400" dirty="0" err="1"/>
              <a:t>Addr</a:t>
            </a:r>
            <a:r>
              <a:rPr lang="en-US" sz="2400" dirty="0"/>
              <a:t> [ </a:t>
            </a:r>
            <a:r>
              <a:rPr lang="en-US" sz="2400" u="sng" dirty="0"/>
              <a:t>13</a:t>
            </a:r>
            <a:r>
              <a:rPr lang="en-US" sz="2400" dirty="0"/>
              <a:t> : </a:t>
            </a:r>
            <a:r>
              <a:rPr lang="en-US" sz="2400" u="sng" dirty="0"/>
              <a:t>12</a:t>
            </a:r>
            <a:r>
              <a:rPr lang="en-US" sz="2400" dirty="0"/>
              <a:t> ]</a:t>
            </a:r>
          </a:p>
          <a:p>
            <a:pPr marL="0" indent="0">
              <a:buNone/>
            </a:pPr>
            <a:r>
              <a:rPr lang="en-US" sz="2400" dirty="0"/>
              <a:t>• Column bits (column bits are contiguous) </a:t>
            </a:r>
            <a:r>
              <a:rPr lang="en-US" sz="2400" dirty="0" err="1"/>
              <a:t>Addr</a:t>
            </a:r>
            <a:r>
              <a:rPr lang="en-US" sz="2400" dirty="0"/>
              <a:t> [ </a:t>
            </a:r>
            <a:r>
              <a:rPr lang="en-US" sz="2400" u="sng" dirty="0"/>
              <a:t>9</a:t>
            </a:r>
            <a:r>
              <a:rPr lang="en-US" sz="2400" dirty="0"/>
              <a:t> : </a:t>
            </a:r>
            <a:r>
              <a:rPr lang="en-US" sz="2400" u="sng" dirty="0"/>
              <a:t>3</a:t>
            </a:r>
            <a:r>
              <a:rPr lang="en-US" sz="2400" dirty="0"/>
              <a:t> ] </a:t>
            </a:r>
          </a:p>
          <a:p>
            <a:pPr marL="0" indent="0">
              <a:buNone/>
            </a:pPr>
            <a:r>
              <a:rPr lang="en-US" sz="2400" dirty="0"/>
              <a:t>• Row bits (row bits are contiguous) </a:t>
            </a:r>
            <a:r>
              <a:rPr lang="en-US" sz="2400" dirty="0" err="1"/>
              <a:t>Addr</a:t>
            </a:r>
            <a:r>
              <a:rPr lang="en-US" sz="2400" dirty="0"/>
              <a:t> [ </a:t>
            </a:r>
            <a:r>
              <a:rPr lang="en-US" sz="2400" u="sng" dirty="0"/>
              <a:t>31</a:t>
            </a:r>
            <a:r>
              <a:rPr lang="en-US" sz="2400" dirty="0"/>
              <a:t> : </a:t>
            </a:r>
            <a:r>
              <a:rPr lang="en-US" sz="2400" u="sng" dirty="0"/>
              <a:t>14</a:t>
            </a:r>
            <a:r>
              <a:rPr lang="en-US" sz="2400" dirty="0"/>
              <a:t> ]</a:t>
            </a:r>
          </a:p>
        </p:txBody>
      </p:sp>
    </p:spTree>
    <p:extLst>
      <p:ext uri="{BB962C8B-B14F-4D97-AF65-F5344CB8AC3E}">
        <p14:creationId xmlns:p14="http://schemas.microsoft.com/office/powerpoint/2010/main" val="1649516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61D7-252C-4D92-B78F-53EADD406370}"/>
              </a:ext>
            </a:extLst>
          </p:cNvPr>
          <p:cNvSpPr>
            <a:spLocks noGrp="1"/>
          </p:cNvSpPr>
          <p:nvPr>
            <p:ph type="title"/>
          </p:nvPr>
        </p:nvSpPr>
        <p:spPr>
          <a:xfrm>
            <a:off x="722489" y="87435"/>
            <a:ext cx="10515600" cy="1325563"/>
          </a:xfrm>
        </p:spPr>
        <p:txBody>
          <a:bodyPr/>
          <a:lstStyle/>
          <a:p>
            <a:r>
              <a:rPr lang="en-US" dirty="0"/>
              <a:t>Problem-4</a:t>
            </a:r>
            <a:endParaRPr lang="en-IN" dirty="0"/>
          </a:p>
        </p:txBody>
      </p:sp>
      <p:sp>
        <p:nvSpPr>
          <p:cNvPr id="3" name="Content Placeholder 2">
            <a:extLst>
              <a:ext uri="{FF2B5EF4-FFF2-40B4-BE49-F238E27FC236}">
                <a16:creationId xmlns:a16="http://schemas.microsoft.com/office/drawing/2014/main" id="{4C2E7407-933B-48CB-B4C7-B3D6E6429135}"/>
              </a:ext>
            </a:extLst>
          </p:cNvPr>
          <p:cNvSpPr>
            <a:spLocks noGrp="1"/>
          </p:cNvSpPr>
          <p:nvPr>
            <p:ph idx="1"/>
          </p:nvPr>
        </p:nvSpPr>
        <p:spPr>
          <a:xfrm>
            <a:off x="722489" y="1219884"/>
            <a:ext cx="10913532" cy="922078"/>
          </a:xfrm>
        </p:spPr>
        <p:txBody>
          <a:bodyPr vert="horz" lIns="91440" tIns="45720" rIns="91440" bIns="45720" rtlCol="0" anchor="t">
            <a:normAutofit/>
          </a:bodyPr>
          <a:lstStyle/>
          <a:p>
            <a:pPr marL="0" indent="0" algn="just">
              <a:buNone/>
            </a:pPr>
            <a:r>
              <a:rPr lang="en-US" sz="1800" dirty="0"/>
              <a:t>The following timing diagram shows the operation of a single DRAM channel and a single DRAM bank for two back-to-back reads that conflict in the row-buffer. Immediately after the bank has been busy for 10ns with a READ, data starts to be transferred over the data bus for 5ns.</a:t>
            </a:r>
            <a:endParaRPr lang="en-US" sz="2000" dirty="0"/>
          </a:p>
        </p:txBody>
      </p:sp>
      <p:sp>
        <p:nvSpPr>
          <p:cNvPr id="4" name="Footer Placeholder 3">
            <a:extLst>
              <a:ext uri="{FF2B5EF4-FFF2-40B4-BE49-F238E27FC236}">
                <a16:creationId xmlns:a16="http://schemas.microsoft.com/office/drawing/2014/main" id="{497D429C-45D6-4AF2-A040-AD2CD2840D8F}"/>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34813B92-BB3F-46B7-8F85-90A454E757C1}"/>
              </a:ext>
            </a:extLst>
          </p:cNvPr>
          <p:cNvSpPr>
            <a:spLocks noGrp="1"/>
          </p:cNvSpPr>
          <p:nvPr>
            <p:ph type="sldNum" sz="quarter" idx="12"/>
          </p:nvPr>
        </p:nvSpPr>
        <p:spPr/>
        <p:txBody>
          <a:bodyPr/>
          <a:lstStyle/>
          <a:p>
            <a:fld id="{B8651ABE-1138-46C6-9A43-7FCD4EB2550C}" type="slidenum">
              <a:rPr lang="en-IN" smtClean="0"/>
              <a:pPr/>
              <a:t>8</a:t>
            </a:fld>
            <a:endParaRPr lang="en-IN"/>
          </a:p>
        </p:txBody>
      </p:sp>
      <p:sp>
        <p:nvSpPr>
          <p:cNvPr id="8" name="TextBox 7">
            <a:extLst>
              <a:ext uri="{FF2B5EF4-FFF2-40B4-BE49-F238E27FC236}">
                <a16:creationId xmlns:a16="http://schemas.microsoft.com/office/drawing/2014/main" id="{C539F0E7-1FBB-4170-9ABE-3DC26EFB179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cs typeface="Calibri"/>
            </a:endParaRPr>
          </a:p>
        </p:txBody>
      </p:sp>
      <p:pic>
        <p:nvPicPr>
          <p:cNvPr id="11" name="Picture 10">
            <a:extLst>
              <a:ext uri="{FF2B5EF4-FFF2-40B4-BE49-F238E27FC236}">
                <a16:creationId xmlns:a16="http://schemas.microsoft.com/office/drawing/2014/main" id="{9EAEAF34-D3B2-4436-97DB-119BB8826A06}"/>
              </a:ext>
            </a:extLst>
          </p:cNvPr>
          <p:cNvPicPr>
            <a:picLocks noChangeAspect="1"/>
          </p:cNvPicPr>
          <p:nvPr/>
        </p:nvPicPr>
        <p:blipFill rotWithShape="1">
          <a:blip r:embed="rId2"/>
          <a:srcRect t="43457" r="6876" b="13580"/>
          <a:stretch/>
        </p:blipFill>
        <p:spPr>
          <a:xfrm>
            <a:off x="1095022" y="1939226"/>
            <a:ext cx="9719733" cy="2522348"/>
          </a:xfrm>
          <a:prstGeom prst="rect">
            <a:avLst/>
          </a:prstGeom>
        </p:spPr>
      </p:pic>
      <p:sp>
        <p:nvSpPr>
          <p:cNvPr id="12" name="Content Placeholder 2">
            <a:extLst>
              <a:ext uri="{FF2B5EF4-FFF2-40B4-BE49-F238E27FC236}">
                <a16:creationId xmlns:a16="http://schemas.microsoft.com/office/drawing/2014/main" id="{ED58E194-DE1D-4DD3-BD0F-B412F1542352}"/>
              </a:ext>
            </a:extLst>
          </p:cNvPr>
          <p:cNvSpPr txBox="1">
            <a:spLocks/>
          </p:cNvSpPr>
          <p:nvPr/>
        </p:nvSpPr>
        <p:spPr>
          <a:xfrm>
            <a:off x="639234" y="4461574"/>
            <a:ext cx="10982804" cy="193807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a:t>(a) Given a long sequence of back-to-back reads that always conflict in the row-buffer, what is the data throughput of </a:t>
            </a:r>
            <a:r>
              <a:rPr lang="en-US" sz="1800" dirty="0"/>
              <a:t>the main memory system?</a:t>
            </a:r>
            <a:endParaRPr lang="en-US"/>
          </a:p>
          <a:p>
            <a:pPr marL="0" indent="0" algn="just">
              <a:buNone/>
            </a:pPr>
            <a:r>
              <a:rPr lang="en-US" sz="1800" dirty="0"/>
              <a:t>(b) To increase the data throughput, the main memory designer is considering adding more DRAM banks to the single DRAM channel. Given a long sequence of back-to-back reads to all banks that always conflict in the row-buffers, what is the minimum number of banks that is required to achieve the maximum data throughput of the main memory system?</a:t>
            </a:r>
          </a:p>
        </p:txBody>
      </p:sp>
    </p:spTree>
    <p:extLst>
      <p:ext uri="{BB962C8B-B14F-4D97-AF65-F5344CB8AC3E}">
        <p14:creationId xmlns:p14="http://schemas.microsoft.com/office/powerpoint/2010/main" val="4136515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507E3-C8C9-47E1-A3F9-CCF8B4A0B8FA}"/>
              </a:ext>
            </a:extLst>
          </p:cNvPr>
          <p:cNvSpPr>
            <a:spLocks noGrp="1"/>
          </p:cNvSpPr>
          <p:nvPr>
            <p:ph type="title"/>
          </p:nvPr>
        </p:nvSpPr>
        <p:spPr>
          <a:xfrm>
            <a:off x="838200" y="636058"/>
            <a:ext cx="10515600" cy="1325563"/>
          </a:xfrm>
        </p:spPr>
        <p:txBody>
          <a:bodyPr/>
          <a:lstStyle/>
          <a:p>
            <a:r>
              <a:rPr lang="en-US" dirty="0"/>
              <a:t>Solution</a:t>
            </a:r>
            <a:endParaRPr lang="en-IN" dirty="0"/>
          </a:p>
        </p:txBody>
      </p:sp>
      <p:sp>
        <p:nvSpPr>
          <p:cNvPr id="4" name="Footer Placeholder 3">
            <a:extLst>
              <a:ext uri="{FF2B5EF4-FFF2-40B4-BE49-F238E27FC236}">
                <a16:creationId xmlns:a16="http://schemas.microsoft.com/office/drawing/2014/main" id="{1928A3A9-9D20-4E93-AC93-FF91E0AC3776}"/>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6EBFC1C3-F506-48DD-9ADD-C87CB5B6BE90}"/>
              </a:ext>
            </a:extLst>
          </p:cNvPr>
          <p:cNvSpPr>
            <a:spLocks noGrp="1"/>
          </p:cNvSpPr>
          <p:nvPr>
            <p:ph type="sldNum" sz="quarter" idx="12"/>
          </p:nvPr>
        </p:nvSpPr>
        <p:spPr/>
        <p:txBody>
          <a:bodyPr/>
          <a:lstStyle/>
          <a:p>
            <a:fld id="{B8651ABE-1138-46C6-9A43-7FCD4EB2550C}" type="slidenum">
              <a:rPr lang="en-IN" smtClean="0"/>
              <a:pPr/>
              <a:t>9</a:t>
            </a:fld>
            <a:endParaRPr lang="en-IN"/>
          </a:p>
        </p:txBody>
      </p:sp>
      <p:sp>
        <p:nvSpPr>
          <p:cNvPr id="6" name="Content Placeholder 5">
            <a:extLst>
              <a:ext uri="{FF2B5EF4-FFF2-40B4-BE49-F238E27FC236}">
                <a16:creationId xmlns:a16="http://schemas.microsoft.com/office/drawing/2014/main" id="{4DE2456F-E508-4653-9F54-157908A4EA0B}"/>
              </a:ext>
            </a:extLst>
          </p:cNvPr>
          <p:cNvSpPr>
            <a:spLocks noGrp="1"/>
          </p:cNvSpPr>
          <p:nvPr>
            <p:ph idx="1"/>
          </p:nvPr>
        </p:nvSpPr>
        <p:spPr>
          <a:xfrm>
            <a:off x="838200" y="2370137"/>
            <a:ext cx="10515600" cy="4351338"/>
          </a:xfrm>
        </p:spPr>
        <p:txBody>
          <a:bodyPr vert="horz" lIns="91440" tIns="45720" rIns="91440" bIns="45720" rtlCol="0" anchor="t">
            <a:normAutofit/>
          </a:bodyPr>
          <a:lstStyle/>
          <a:p>
            <a:pPr marL="0" indent="0" algn="just">
              <a:buNone/>
            </a:pPr>
            <a:r>
              <a:rPr lang="en-US" sz="3200" dirty="0"/>
              <a:t>(a)  64B/30ns = 32B/15ns = 32GB/15s = 2.13GB/s</a:t>
            </a:r>
          </a:p>
          <a:p>
            <a:pPr marL="0" indent="0" algn="just">
              <a:buNone/>
            </a:pPr>
            <a:r>
              <a:rPr lang="en-US" sz="3200" dirty="0">
                <a:cs typeface="Calibri" panose="020F0502020204030204"/>
              </a:rPr>
              <a:t>(b)  </a:t>
            </a:r>
            <a:r>
              <a:rPr lang="en-US" sz="3200" dirty="0"/>
              <a:t>30ns/5ns = 6</a:t>
            </a:r>
            <a:endParaRPr lang="en-GB" sz="5400" dirty="0">
              <a:cs typeface="Calibri" panose="020F0502020204030204"/>
            </a:endParaRPr>
          </a:p>
        </p:txBody>
      </p:sp>
      <mc:AlternateContent xmlns:mc="http://schemas.openxmlformats.org/markup-compatibility/2006" xmlns:p14="http://schemas.microsoft.com/office/powerpoint/2010/main">
        <mc:Choice Requires="p14">
          <p:contentPart p14:bwMode="auto" r:id="rId2">
            <p14:nvContentPartPr>
              <p14:cNvPr id="17" name="Ink 16">
                <a:extLst>
                  <a:ext uri="{FF2B5EF4-FFF2-40B4-BE49-F238E27FC236}">
                    <a16:creationId xmlns:a16="http://schemas.microsoft.com/office/drawing/2014/main" id="{AE8F0EB1-41F9-4FD6-9252-4D0D56C19D72}"/>
                  </a:ext>
                </a:extLst>
              </p14:cNvPr>
              <p14:cNvContentPartPr/>
              <p14:nvPr/>
            </p14:nvContentPartPr>
            <p14:xfrm>
              <a:off x="7492999" y="4814454"/>
              <a:ext cx="9525" cy="9525"/>
            </p14:xfrm>
          </p:contentPart>
        </mc:Choice>
        <mc:Fallback xmlns="">
          <p:pic>
            <p:nvPicPr>
              <p:cNvPr id="17" name="Ink 16">
                <a:extLst>
                  <a:ext uri="{FF2B5EF4-FFF2-40B4-BE49-F238E27FC236}">
                    <a16:creationId xmlns:a16="http://schemas.microsoft.com/office/drawing/2014/main" id="{AE8F0EB1-41F9-4FD6-9252-4D0D56C19D72}"/>
                  </a:ext>
                </a:extLst>
              </p:cNvPr>
              <p:cNvPicPr/>
              <p:nvPr/>
            </p:nvPicPr>
            <p:blipFill>
              <a:blip r:embed="rId11"/>
              <a:stretch>
                <a:fillRect/>
              </a:stretch>
            </p:blipFill>
            <p:spPr>
              <a:xfrm>
                <a:off x="7254874" y="4576329"/>
                <a:ext cx="476250" cy="476250"/>
              </a:xfrm>
              <a:prstGeom prst="rect">
                <a:avLst/>
              </a:prstGeom>
            </p:spPr>
          </p:pic>
        </mc:Fallback>
      </mc:AlternateContent>
    </p:spTree>
    <p:extLst>
      <p:ext uri="{BB962C8B-B14F-4D97-AF65-F5344CB8AC3E}">
        <p14:creationId xmlns:p14="http://schemas.microsoft.com/office/powerpoint/2010/main" val="3098858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96e4818d-bea1-4777-9716-cb11dfbf32e3">
      <UserInfo>
        <DisplayName>CS 305/341 Computer Architecture 2021 Members</DisplayName>
        <AccountId>7</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4CD83997F5B88488FFE0472EA076A96" ma:contentTypeVersion="6" ma:contentTypeDescription="Create a new document." ma:contentTypeScope="" ma:versionID="98b2309e8dc7fcfae4dd9685609b5cbd">
  <xsd:schema xmlns:xsd="http://www.w3.org/2001/XMLSchema" xmlns:xs="http://www.w3.org/2001/XMLSchema" xmlns:p="http://schemas.microsoft.com/office/2006/metadata/properties" xmlns:ns2="3c4a07f0-a2f1-4b36-b627-ced3e65a1958" xmlns:ns3="96e4818d-bea1-4777-9716-cb11dfbf32e3" targetNamespace="http://schemas.microsoft.com/office/2006/metadata/properties" ma:root="true" ma:fieldsID="46695f7ef930eae5d966bfd4d53679d5" ns2:_="" ns3:_="">
    <xsd:import namespace="3c4a07f0-a2f1-4b36-b627-ced3e65a1958"/>
    <xsd:import namespace="96e4818d-bea1-4777-9716-cb11dfbf32e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4a07f0-a2f1-4b36-b627-ced3e65a19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6e4818d-bea1-4777-9716-cb11dfbf32e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F40348-A037-48CA-9ACB-EE9E258BE7DD}">
  <ds:schemaRefs>
    <ds:schemaRef ds:uri="http://schemas.microsoft.com/office/2006/metadata/properties"/>
    <ds:schemaRef ds:uri="http://www.w3.org/2000/xmlns/"/>
    <ds:schemaRef ds:uri="96e4818d-bea1-4777-9716-cb11dfbf32e3"/>
    <ds:schemaRef ds:uri="http://schemas.microsoft.com/office/infopath/2007/PartnerControls"/>
  </ds:schemaRefs>
</ds:datastoreItem>
</file>

<file path=customXml/itemProps2.xml><?xml version="1.0" encoding="utf-8"?>
<ds:datastoreItem xmlns:ds="http://schemas.openxmlformats.org/officeDocument/2006/customXml" ds:itemID="{64381AFF-201D-4EA4-B94D-7F19B0B22771}">
  <ds:schemaRefs>
    <ds:schemaRef ds:uri="http://schemas.microsoft.com/sharepoint/v3/contenttype/forms"/>
  </ds:schemaRefs>
</ds:datastoreItem>
</file>

<file path=customXml/itemProps3.xml><?xml version="1.0" encoding="utf-8"?>
<ds:datastoreItem xmlns:ds="http://schemas.openxmlformats.org/officeDocument/2006/customXml" ds:itemID="{C6D17BB9-B5A3-4FDD-807D-E3734D0BDBEB}">
  <ds:schemaRefs>
    <ds:schemaRef ds:uri="http://schemas.microsoft.com/office/2006/metadata/contentType"/>
    <ds:schemaRef ds:uri="http://schemas.microsoft.com/office/2006/metadata/properties/metaAttributes"/>
    <ds:schemaRef ds:uri="http://www.w3.org/2000/xmlns/"/>
    <ds:schemaRef ds:uri="http://www.w3.org/2001/XMLSchema"/>
    <ds:schemaRef ds:uri="3c4a07f0-a2f1-4b36-b627-ced3e65a1958"/>
    <ds:schemaRef ds:uri="96e4818d-bea1-4777-9716-cb11dfbf32e3"/>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696</TotalTime>
  <Words>1400</Words>
  <Application>Microsoft Office PowerPoint</Application>
  <PresentationFormat>Widescreen</PresentationFormat>
  <Paragraphs>118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CS305: Computer Architecture</vt:lpstr>
      <vt:lpstr>Problem-1</vt:lpstr>
      <vt:lpstr>Solution</vt:lpstr>
      <vt:lpstr>Problem-2</vt:lpstr>
      <vt:lpstr>Solution</vt:lpstr>
      <vt:lpstr>Problem-3</vt:lpstr>
      <vt:lpstr>Solution</vt:lpstr>
      <vt:lpstr>Problem-4</vt:lpstr>
      <vt:lpstr>Solution</vt:lpstr>
      <vt:lpstr>Problem-5</vt:lpstr>
      <vt:lpstr>Solution</vt:lpstr>
      <vt:lpstr>Problem-6</vt:lpstr>
      <vt:lpstr>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Biswabandan</dc:creator>
  <cp:lastModifiedBy>Sumon Nath</cp:lastModifiedBy>
  <cp:revision>673</cp:revision>
  <dcterms:created xsi:type="dcterms:W3CDTF">2021-05-31T06:57:48Z</dcterms:created>
  <dcterms:modified xsi:type="dcterms:W3CDTF">2022-03-24T14:52:37Z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0x010100A4CD83997F5B88488FFE0472EA076A96</vt:lpwstr>
  </property>
</Properties>
</file>