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7"/>
  </p:notesMasterIdLst>
  <p:sldIdLst>
    <p:sldId id="256" r:id="rId2"/>
    <p:sldId id="335" r:id="rId3"/>
    <p:sldId id="257" r:id="rId4"/>
    <p:sldId id="309" r:id="rId5"/>
    <p:sldId id="263" r:id="rId6"/>
    <p:sldId id="336" r:id="rId7"/>
    <p:sldId id="311" r:id="rId8"/>
    <p:sldId id="312" r:id="rId9"/>
    <p:sldId id="313" r:id="rId10"/>
    <p:sldId id="320" r:id="rId11"/>
    <p:sldId id="324" r:id="rId12"/>
    <p:sldId id="322" r:id="rId13"/>
    <p:sldId id="323" r:id="rId14"/>
    <p:sldId id="325" r:id="rId15"/>
    <p:sldId id="321" r:id="rId16"/>
    <p:sldId id="326" r:id="rId17"/>
    <p:sldId id="297" r:id="rId18"/>
    <p:sldId id="298" r:id="rId19"/>
    <p:sldId id="314" r:id="rId20"/>
    <p:sldId id="327" r:id="rId21"/>
    <p:sldId id="337" r:id="rId22"/>
    <p:sldId id="310" r:id="rId23"/>
    <p:sldId id="329" r:id="rId24"/>
    <p:sldId id="331" r:id="rId25"/>
    <p:sldId id="332" r:id="rId26"/>
    <p:sldId id="315" r:id="rId27"/>
    <p:sldId id="316" r:id="rId28"/>
    <p:sldId id="328" r:id="rId29"/>
    <p:sldId id="318" r:id="rId30"/>
    <p:sldId id="330" r:id="rId31"/>
    <p:sldId id="338" r:id="rId32"/>
    <p:sldId id="319" r:id="rId33"/>
    <p:sldId id="334" r:id="rId34"/>
    <p:sldId id="333" r:id="rId35"/>
    <p:sldId id="308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Courier Prime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9" userDrawn="1">
          <p15:clr>
            <a:srgbClr val="9AA0A6"/>
          </p15:clr>
        </p15:guide>
        <p15:guide id="4" pos="26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D8E"/>
    <a:srgbClr val="D3A7FF"/>
    <a:srgbClr val="D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5407" autoAdjust="0"/>
  </p:normalViewPr>
  <p:slideViewPr>
    <p:cSldViewPr snapToGrid="0">
      <p:cViewPr varScale="1">
        <p:scale>
          <a:sx n="61" d="100"/>
          <a:sy n="61" d="100"/>
        </p:scale>
        <p:origin x="930" y="42"/>
      </p:cViewPr>
      <p:guideLst>
        <p:guide orient="horz" pos="2160"/>
        <p:guide pos="3840"/>
        <p:guide orient="horz" pos="3989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926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99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1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09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824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79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370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1f4be3169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1f4be3169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399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1f4be3169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1f4be3169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63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5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607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1460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131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85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965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380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232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214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48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8206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91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05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693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8119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921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8452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9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36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43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1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 actual seminar ppt you can add cache contention in the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 actual seminar ppt you can add cache contention in the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09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 actual seminar ppt you can add cache contention in the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06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2" name="Google Shape;12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315836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409048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A7B17"/>
          </p15:clr>
        </p15:guide>
        <p15:guide id="2" pos="7536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2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15602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48635" lvl="0" indent="-50291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1097269" lvl="1" indent="-50291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645904" lvl="2" indent="-50291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2194538" lvl="3" indent="-50291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743174" lvl="4" indent="-50291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3291808" lvl="5" indent="-50291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840442" lvl="6" indent="-50291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4389076" lvl="7" indent="-50291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937711" lvl="8" indent="-502915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83639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9" name="Google Shape;19;p3"/>
          <p:cNvCxnSpPr/>
          <p:nvPr/>
        </p:nvCxnSpPr>
        <p:spPr>
          <a:xfrm rot="10800000" flipH="1">
            <a:off x="511048" y="1464994"/>
            <a:ext cx="11459600" cy="1440"/>
          </a:xfrm>
          <a:prstGeom prst="straightConnector1">
            <a:avLst/>
          </a:prstGeom>
          <a:noFill/>
          <a:ln w="19050" cap="flat" cmpd="sng">
            <a:solidFill>
              <a:srgbClr val="8B00E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/>
          <p:nvPr/>
        </p:nvSpPr>
        <p:spPr>
          <a:xfrm>
            <a:off x="5679769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8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547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02" y="1386496"/>
            <a:ext cx="11360800" cy="21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3" name="Google Shape;23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2194145" y="3822100"/>
            <a:ext cx="8228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26833" y="6087397"/>
            <a:ext cx="4183200" cy="58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09048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A7B17"/>
          </p15:clr>
        </p15:guide>
        <p15:guide id="2" orient="horz" pos="54" userDrawn="1">
          <p15:clr>
            <a:srgbClr val="FA7B17"/>
          </p15:clr>
        </p15:guide>
        <p15:guide id="3" orient="horz" pos="12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24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15602" y="3778834"/>
            <a:ext cx="11360800" cy="105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336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2pPr>
            <a:lvl3pPr lvl="2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08002" y="152401"/>
            <a:ext cx="11176000" cy="76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564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08002" y="1066800"/>
            <a:ext cx="11176000" cy="563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48635" lvl="0" indent="-54863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4320">
                <a:latin typeface="Arial"/>
                <a:ea typeface="Arial"/>
                <a:cs typeface="Arial"/>
                <a:sym typeface="Arial"/>
              </a:defRPr>
            </a:lvl1pPr>
            <a:lvl2pPr marL="1097269" lvl="1" indent="-5181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840">
                <a:latin typeface="Arial"/>
                <a:ea typeface="Arial"/>
                <a:cs typeface="Arial"/>
                <a:sym typeface="Arial"/>
              </a:defRPr>
            </a:lvl2pPr>
            <a:lvl3pPr marL="1645904" lvl="2" indent="-4876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3360">
                <a:latin typeface="Arial"/>
                <a:ea typeface="Arial"/>
                <a:cs typeface="Arial"/>
                <a:sym typeface="Arial"/>
              </a:defRPr>
            </a:lvl3pPr>
            <a:lvl4pPr marL="2194538" lvl="3" indent="-45719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880">
                <a:latin typeface="Arial"/>
                <a:ea typeface="Arial"/>
                <a:cs typeface="Arial"/>
                <a:sym typeface="Arial"/>
              </a:defRPr>
            </a:lvl4pPr>
            <a:lvl5pPr marL="2743174" lvl="4" indent="-45719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880">
                <a:latin typeface="Arial"/>
                <a:ea typeface="Arial"/>
                <a:cs typeface="Arial"/>
                <a:sym typeface="Arial"/>
              </a:defRPr>
            </a:lvl5pPr>
            <a:lvl6pPr marL="3291808" lvl="5" indent="-411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840442" lvl="6" indent="-411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4389076" lvl="7" indent="-411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937711" lvl="8" indent="-411475" algn="l" rtl="0">
              <a:lnSpc>
                <a:spcPct val="90000"/>
              </a:lnSpc>
              <a:spcBef>
                <a:spcPts val="600"/>
              </a:spcBef>
              <a:spcAft>
                <a:spcPts val="192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769600" y="6340475"/>
            <a:ext cx="9144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2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2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59679" y="631421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EA4335"/>
          </p15:clr>
        </p15:guide>
        <p15:guide id="2" orient="horz" pos="228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 idx="2"/>
          </p:nvPr>
        </p:nvSpPr>
        <p:spPr>
          <a:xfrm>
            <a:off x="983641" y="564767"/>
            <a:ext cx="10224720" cy="57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</a:rPr>
              <a:t>Seminar presentation</a:t>
            </a:r>
            <a:br>
              <a:rPr lang="en-US" sz="3000" dirty="0">
                <a:solidFill>
                  <a:schemeClr val="dk1"/>
                </a:solidFill>
              </a:rPr>
            </a:br>
            <a:br>
              <a:rPr lang="en-US" sz="6480" b="1" dirty="0"/>
            </a:br>
            <a:r>
              <a:rPr lang="en-US" sz="4200" b="1" dirty="0"/>
              <a:t>A study of cache prefetchers </a:t>
            </a:r>
            <a:br>
              <a:rPr lang="en-US" sz="4200" b="1" dirty="0"/>
            </a:br>
            <a:r>
              <a:rPr lang="en-US" sz="4200" b="1" dirty="0"/>
              <a:t>&amp; management techniques </a:t>
            </a:r>
            <a:br>
              <a:rPr lang="en-US" sz="4200" b="1" dirty="0"/>
            </a:br>
            <a:r>
              <a:rPr lang="en-US" sz="4200" b="1" dirty="0"/>
              <a:t>and how they interact</a:t>
            </a:r>
            <a:br>
              <a:rPr lang="en-US" sz="2880" dirty="0"/>
            </a:br>
            <a:endParaRPr lang="en-US" sz="2880" dirty="0">
              <a:solidFill>
                <a:srgbClr val="000000"/>
              </a:solidFill>
            </a:endParaRPr>
          </a:p>
          <a:p>
            <a:r>
              <a:rPr lang="es-ES" sz="3000" dirty="0">
                <a:solidFill>
                  <a:srgbClr val="000000"/>
                </a:solidFill>
              </a:rPr>
              <a:t>Sumon Nath(21q050007)</a:t>
            </a:r>
            <a:br>
              <a:rPr lang="es-ES" sz="3000" dirty="0">
                <a:solidFill>
                  <a:srgbClr val="000000"/>
                </a:solidFill>
              </a:rPr>
            </a:br>
            <a:r>
              <a:rPr lang="es-ES" sz="3000" dirty="0" err="1">
                <a:solidFill>
                  <a:srgbClr val="000000"/>
                </a:solidFill>
              </a:rPr>
              <a:t>guided</a:t>
            </a:r>
            <a:r>
              <a:rPr lang="es-ES" sz="3000" dirty="0">
                <a:solidFill>
                  <a:srgbClr val="000000"/>
                </a:solidFill>
              </a:rPr>
              <a:t> </a:t>
            </a:r>
            <a:r>
              <a:rPr lang="es-ES" sz="3000" dirty="0" err="1">
                <a:solidFill>
                  <a:srgbClr val="000000"/>
                </a:solidFill>
              </a:rPr>
              <a:t>by</a:t>
            </a:r>
            <a:r>
              <a:rPr lang="es-ES" sz="3000" dirty="0">
                <a:solidFill>
                  <a:srgbClr val="000000"/>
                </a:solidFill>
              </a:rPr>
              <a:t> Prof. </a:t>
            </a:r>
            <a:r>
              <a:rPr lang="es-ES" sz="3000" dirty="0" err="1">
                <a:solidFill>
                  <a:srgbClr val="000000"/>
                </a:solidFill>
              </a:rPr>
              <a:t>Biswabandan</a:t>
            </a:r>
            <a:r>
              <a:rPr lang="es-ES" sz="3000" dirty="0">
                <a:solidFill>
                  <a:srgbClr val="000000"/>
                </a:solidFill>
              </a:rPr>
              <a:t> Panda</a:t>
            </a:r>
            <a:br>
              <a:rPr lang="es-ES" sz="3000" dirty="0">
                <a:solidFill>
                  <a:srgbClr val="000000"/>
                </a:solidFill>
              </a:rPr>
            </a:br>
            <a:r>
              <a:rPr lang="es-ES" sz="3000" dirty="0">
                <a:solidFill>
                  <a:srgbClr val="000000"/>
                </a:solidFill>
              </a:rPr>
              <a:t>sumon@cse.iitb.ac.in</a:t>
            </a:r>
            <a:endParaRPr lang="es-ES" sz="24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7742" y="6333134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fld id="{00000000-1234-1234-1234-123412341234}" type="slidenum">
              <a:rPr lang="en" sz="216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D0371-B8D2-4A69-9E0D-7725AE10C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360" b="80620"/>
          <a:stretch/>
        </p:blipFill>
        <p:spPr>
          <a:xfrm>
            <a:off x="0" y="0"/>
            <a:ext cx="1556606" cy="15948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LRU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55500-B3A8-585E-5FF1-2AB0931872E6}"/>
              </a:ext>
            </a:extLst>
          </p:cNvPr>
          <p:cNvSpPr/>
          <p:nvPr/>
        </p:nvSpPr>
        <p:spPr>
          <a:xfrm>
            <a:off x="3074263" y="2895434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47B80-A066-89CE-DBF3-744006AA2139}"/>
              </a:ext>
            </a:extLst>
          </p:cNvPr>
          <p:cNvSpPr/>
          <p:nvPr/>
        </p:nvSpPr>
        <p:spPr>
          <a:xfrm>
            <a:off x="4227321" y="28954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94F20-1683-A87B-B451-1AF3C63D2FEC}"/>
              </a:ext>
            </a:extLst>
          </p:cNvPr>
          <p:cNvSpPr/>
          <p:nvPr/>
        </p:nvSpPr>
        <p:spPr>
          <a:xfrm>
            <a:off x="6533437" y="28954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927BF-6133-D11B-C3DD-C0BF009C87AF}"/>
              </a:ext>
            </a:extLst>
          </p:cNvPr>
          <p:cNvSpPr/>
          <p:nvPr/>
        </p:nvSpPr>
        <p:spPr>
          <a:xfrm>
            <a:off x="5380379" y="28954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F94219-BF4E-219B-0A55-2D0B6348203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98035" y="3168535"/>
            <a:ext cx="42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033515-F460-4475-EFE8-4C3C5B64A1A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951093" y="3168536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C165D2-CF58-8E07-75A9-50BA49CCBFF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6104151" y="3168536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64B1B2-3541-DB5D-81F0-8B10A708B491}"/>
              </a:ext>
            </a:extLst>
          </p:cNvPr>
          <p:cNvSpPr txBox="1"/>
          <p:nvPr/>
        </p:nvSpPr>
        <p:spPr>
          <a:xfrm>
            <a:off x="6494410" y="232469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LRU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2B251-B820-B71E-51F7-E538D5BD0975}"/>
              </a:ext>
            </a:extLst>
          </p:cNvPr>
          <p:cNvSpPr txBox="1"/>
          <p:nvPr/>
        </p:nvSpPr>
        <p:spPr>
          <a:xfrm>
            <a:off x="1788710" y="232469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MRU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C311E-082B-32C5-3F02-AF89F0B6775F}"/>
              </a:ext>
            </a:extLst>
          </p:cNvPr>
          <p:cNvSpPr txBox="1"/>
          <p:nvPr/>
        </p:nvSpPr>
        <p:spPr>
          <a:xfrm>
            <a:off x="844047" y="1644623"/>
            <a:ext cx="681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Insert : new block E to MRU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13765-1C02-AE4E-7BD1-EBDAB2A518A8}"/>
              </a:ext>
            </a:extLst>
          </p:cNvPr>
          <p:cNvSpPr/>
          <p:nvPr/>
        </p:nvSpPr>
        <p:spPr>
          <a:xfrm>
            <a:off x="6533437" y="2895434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B4EA8-122F-791E-9050-1634FF9AF63D}"/>
              </a:ext>
            </a:extLst>
          </p:cNvPr>
          <p:cNvCxnSpPr>
            <a:endCxn id="17" idx="1"/>
          </p:cNvCxnSpPr>
          <p:nvPr/>
        </p:nvCxnSpPr>
        <p:spPr>
          <a:xfrm>
            <a:off x="6104151" y="3168535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221BBD-BEA2-D4BB-807C-E925FA30DB01}"/>
              </a:ext>
            </a:extLst>
          </p:cNvPr>
          <p:cNvSpPr/>
          <p:nvPr/>
        </p:nvSpPr>
        <p:spPr>
          <a:xfrm>
            <a:off x="3074263" y="2895433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3A42AD-2A4E-41E3-537B-142D0243FE3C}"/>
              </a:ext>
            </a:extLst>
          </p:cNvPr>
          <p:cNvCxnSpPr>
            <a:stCxn id="20" idx="3"/>
          </p:cNvCxnSpPr>
          <p:nvPr/>
        </p:nvCxnSpPr>
        <p:spPr>
          <a:xfrm>
            <a:off x="3798035" y="3168534"/>
            <a:ext cx="42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795FD84-07FB-7A4A-1F7E-0D11C306DEA2}"/>
              </a:ext>
            </a:extLst>
          </p:cNvPr>
          <p:cNvSpPr/>
          <p:nvPr/>
        </p:nvSpPr>
        <p:spPr>
          <a:xfrm>
            <a:off x="1788710" y="2895433"/>
            <a:ext cx="723772" cy="5462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59DE1E-F8D1-A422-EF11-EF7EC46B68C0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2512482" y="3168534"/>
            <a:ext cx="56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BA444D-8B37-DCD0-8ECC-951DDE6EC6E7}"/>
              </a:ext>
            </a:extLst>
          </p:cNvPr>
          <p:cNvSpPr txBox="1"/>
          <p:nvPr/>
        </p:nvSpPr>
        <p:spPr>
          <a:xfrm>
            <a:off x="822133" y="3636536"/>
            <a:ext cx="681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Promotion(on hit) : LRU to MRU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EBD38-70A4-1AFF-F10F-A1281DCD1ABC}"/>
              </a:ext>
            </a:extLst>
          </p:cNvPr>
          <p:cNvSpPr txBox="1"/>
          <p:nvPr/>
        </p:nvSpPr>
        <p:spPr>
          <a:xfrm>
            <a:off x="829304" y="4282813"/>
            <a:ext cx="681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Evict: block at LRU position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65A125-C097-6A62-DD30-D676CBA5D382}"/>
              </a:ext>
            </a:extLst>
          </p:cNvPr>
          <p:cNvSpPr/>
          <p:nvPr/>
        </p:nvSpPr>
        <p:spPr>
          <a:xfrm>
            <a:off x="3237272" y="5453550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2B069F-8309-5770-F1C3-7CE188DE9FD9}"/>
              </a:ext>
            </a:extLst>
          </p:cNvPr>
          <p:cNvSpPr/>
          <p:nvPr/>
        </p:nvSpPr>
        <p:spPr>
          <a:xfrm>
            <a:off x="4390330" y="5453551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9C7AE4-FF01-967B-EBFE-F4AF85F1958D}"/>
              </a:ext>
            </a:extLst>
          </p:cNvPr>
          <p:cNvSpPr/>
          <p:nvPr/>
        </p:nvSpPr>
        <p:spPr>
          <a:xfrm>
            <a:off x="6696446" y="5453551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D271E9-A82E-7F3B-D405-BE439EF4B814}"/>
              </a:ext>
            </a:extLst>
          </p:cNvPr>
          <p:cNvSpPr/>
          <p:nvPr/>
        </p:nvSpPr>
        <p:spPr>
          <a:xfrm>
            <a:off x="5543388" y="5453551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3F2383-A858-20FC-7444-14FD88D53AC5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>
            <a:off x="3961044" y="5726651"/>
            <a:ext cx="42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A8A515-A6AD-13F5-4954-F16A8661FBDB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5114102" y="5726652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D86636-99C0-8232-205E-71576727E16A}"/>
              </a:ext>
            </a:extLst>
          </p:cNvPr>
          <p:cNvCxnSpPr>
            <a:stCxn id="48" idx="3"/>
            <a:endCxn id="47" idx="1"/>
          </p:cNvCxnSpPr>
          <p:nvPr/>
        </p:nvCxnSpPr>
        <p:spPr>
          <a:xfrm>
            <a:off x="6267160" y="5726652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D6EDA5-5354-388A-BF6C-41D07834526F}"/>
              </a:ext>
            </a:extLst>
          </p:cNvPr>
          <p:cNvSpPr txBox="1"/>
          <p:nvPr/>
        </p:nvSpPr>
        <p:spPr>
          <a:xfrm>
            <a:off x="6657419" y="488281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LRU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EEA60C-D7CB-7D46-09D5-657C27A3DCA9}"/>
              </a:ext>
            </a:extLst>
          </p:cNvPr>
          <p:cNvSpPr txBox="1"/>
          <p:nvPr/>
        </p:nvSpPr>
        <p:spPr>
          <a:xfrm>
            <a:off x="1951719" y="488281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MRU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615F3F-0E2F-379D-13C5-36D25D650742}"/>
              </a:ext>
            </a:extLst>
          </p:cNvPr>
          <p:cNvSpPr/>
          <p:nvPr/>
        </p:nvSpPr>
        <p:spPr>
          <a:xfrm>
            <a:off x="6696446" y="5453550"/>
            <a:ext cx="723772" cy="546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86C8B6-373A-E15C-DB3C-B084183BE051}"/>
              </a:ext>
            </a:extLst>
          </p:cNvPr>
          <p:cNvCxnSpPr>
            <a:endCxn id="54" idx="1"/>
          </p:cNvCxnSpPr>
          <p:nvPr/>
        </p:nvCxnSpPr>
        <p:spPr>
          <a:xfrm>
            <a:off x="6267160" y="5726651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4241D9F-41AB-EAEB-9034-0AB11ABB6299}"/>
              </a:ext>
            </a:extLst>
          </p:cNvPr>
          <p:cNvSpPr/>
          <p:nvPr/>
        </p:nvSpPr>
        <p:spPr>
          <a:xfrm>
            <a:off x="3237272" y="5453549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2730A1-A618-126C-3E5F-F5B911615449}"/>
              </a:ext>
            </a:extLst>
          </p:cNvPr>
          <p:cNvCxnSpPr>
            <a:stCxn id="56" idx="3"/>
          </p:cNvCxnSpPr>
          <p:nvPr/>
        </p:nvCxnSpPr>
        <p:spPr>
          <a:xfrm>
            <a:off x="3961044" y="5726650"/>
            <a:ext cx="42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ED15459-1552-B144-27B0-08BA8D24AC88}"/>
              </a:ext>
            </a:extLst>
          </p:cNvPr>
          <p:cNvSpPr/>
          <p:nvPr/>
        </p:nvSpPr>
        <p:spPr>
          <a:xfrm>
            <a:off x="1951719" y="5453549"/>
            <a:ext cx="723772" cy="546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6E37D0-BD43-2404-6698-ED96E25F619E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675491" y="5726650"/>
            <a:ext cx="56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F301D2-4A5B-A3F8-674D-BC9E81B0794D}"/>
              </a:ext>
            </a:extLst>
          </p:cNvPr>
          <p:cNvSpPr/>
          <p:nvPr/>
        </p:nvSpPr>
        <p:spPr>
          <a:xfrm>
            <a:off x="7908496" y="4575200"/>
            <a:ext cx="3863524" cy="14772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Works only  for </a:t>
            </a:r>
            <a:r>
              <a:rPr lang="en-US" sz="2800" b="1" dirty="0"/>
              <a:t>cache fitting</a:t>
            </a:r>
            <a:r>
              <a:rPr lang="en-US" sz="2800" dirty="0"/>
              <a:t> workloads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759462B-8D35-4E03-17D4-0E494B9EA314}"/>
              </a:ext>
            </a:extLst>
          </p:cNvPr>
          <p:cNvSpPr/>
          <p:nvPr/>
        </p:nvSpPr>
        <p:spPr>
          <a:xfrm>
            <a:off x="7908496" y="2563960"/>
            <a:ext cx="3863524" cy="14772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Assumption: </a:t>
            </a:r>
          </a:p>
          <a:p>
            <a:pPr algn="ctr"/>
            <a:r>
              <a:rPr lang="en-US" sz="2800" dirty="0"/>
              <a:t>new block will be </a:t>
            </a:r>
          </a:p>
          <a:p>
            <a:pPr algn="ctr"/>
            <a:r>
              <a:rPr lang="en-US" sz="2800" dirty="0"/>
              <a:t>re-referenced soon</a:t>
            </a:r>
          </a:p>
        </p:txBody>
      </p:sp>
    </p:spTree>
    <p:extLst>
      <p:ext uri="{BB962C8B-B14F-4D97-AF65-F5344CB8AC3E}">
        <p14:creationId xmlns:p14="http://schemas.microsoft.com/office/powerpoint/2010/main" val="327449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4" grpId="0"/>
      <p:bldP spid="16" grpId="0"/>
      <p:bldP spid="17" grpId="0" animBg="1"/>
      <p:bldP spid="20" grpId="0" animBg="1"/>
      <p:bldP spid="22" grpId="0" animBg="1"/>
      <p:bldP spid="41" grpId="0"/>
      <p:bldP spid="42" grpId="0"/>
      <p:bldP spid="43" grpId="0" animBg="1"/>
      <p:bldP spid="46" grpId="0" animBg="1"/>
      <p:bldP spid="47" grpId="0" animBg="1"/>
      <p:bldP spid="48" grpId="0" animBg="1"/>
      <p:bldP spid="52" grpId="0"/>
      <p:bldP spid="53" grpId="0"/>
      <p:bldP spid="54" grpId="0" animBg="1"/>
      <p:bldP spid="56" grpId="0" animBg="1"/>
      <p:bldP spid="58" grpId="0" animBg="1"/>
      <p:bldP spid="26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94662" y="413629"/>
            <a:ext cx="11597338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Access patterns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1263448" y="6255957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D8569-6B40-8D39-0D60-4F2A919C19BC}"/>
              </a:ext>
            </a:extLst>
          </p:cNvPr>
          <p:cNvSpPr txBox="1"/>
          <p:nvPr/>
        </p:nvSpPr>
        <p:spPr>
          <a:xfrm>
            <a:off x="594662" y="1985135"/>
            <a:ext cx="298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Recency friendly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12FD1-D342-B524-D7DF-C22E4E2E7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34" t="28807" r="25242" b="57638"/>
          <a:stretch/>
        </p:blipFill>
        <p:spPr>
          <a:xfrm>
            <a:off x="3535295" y="1742542"/>
            <a:ext cx="8516583" cy="1029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3B3AD-BFFB-4732-CA18-02F847BAB14F}"/>
              </a:ext>
            </a:extLst>
          </p:cNvPr>
          <p:cNvSpPr txBox="1"/>
          <p:nvPr/>
        </p:nvSpPr>
        <p:spPr>
          <a:xfrm>
            <a:off x="9908342" y="2619411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, k &lt; cache size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84FBD8-07DD-EAA5-6EF9-086FF64EA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60" t="28936" r="36976" b="57509"/>
          <a:stretch/>
        </p:blipFill>
        <p:spPr>
          <a:xfrm>
            <a:off x="3004377" y="2751133"/>
            <a:ext cx="4786082" cy="10834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186B65-E47E-1ACB-979F-5340CADA847F}"/>
              </a:ext>
            </a:extLst>
          </p:cNvPr>
          <p:cNvSpPr txBox="1"/>
          <p:nvPr/>
        </p:nvSpPr>
        <p:spPr>
          <a:xfrm>
            <a:off x="7319469" y="3139524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, k &gt; cache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B9AE6-3C8F-EEC1-7AE4-5D48EA50AAB6}"/>
              </a:ext>
            </a:extLst>
          </p:cNvPr>
          <p:cNvSpPr txBox="1"/>
          <p:nvPr/>
        </p:nvSpPr>
        <p:spPr>
          <a:xfrm>
            <a:off x="594662" y="3019573"/>
            <a:ext cx="298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Thrashing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66A66-DFB7-2D8A-26B3-D542CC75908C}"/>
              </a:ext>
            </a:extLst>
          </p:cNvPr>
          <p:cNvSpPr txBox="1"/>
          <p:nvPr/>
        </p:nvSpPr>
        <p:spPr>
          <a:xfrm>
            <a:off x="624158" y="4039167"/>
            <a:ext cx="298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Streaming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0547F9-DE77-EFE0-7CC0-9EFE3D1CC1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976" t="28936" r="25197" b="59574"/>
          <a:stretch/>
        </p:blipFill>
        <p:spPr>
          <a:xfrm>
            <a:off x="3345531" y="3843869"/>
            <a:ext cx="4549648" cy="8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9C0CE8-377C-0FEC-A82D-23525F6BD4B2}"/>
              </a:ext>
            </a:extLst>
          </p:cNvPr>
          <p:cNvSpPr txBox="1"/>
          <p:nvPr/>
        </p:nvSpPr>
        <p:spPr>
          <a:xfrm>
            <a:off x="7790459" y="4132784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, k =∞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8B83D5-70DA-B6D8-CC4A-BC386BCB806B}"/>
              </a:ext>
            </a:extLst>
          </p:cNvPr>
          <p:cNvSpPr txBox="1"/>
          <p:nvPr/>
        </p:nvSpPr>
        <p:spPr>
          <a:xfrm>
            <a:off x="624158" y="5003405"/>
            <a:ext cx="298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Scanning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9657C-8958-95C1-1D0B-F7DA5E054B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42" t="55380" r="19436" b="28814"/>
          <a:stretch/>
        </p:blipFill>
        <p:spPr>
          <a:xfrm>
            <a:off x="3511218" y="4812923"/>
            <a:ext cx="6771863" cy="10761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D35783-A6C1-72EB-CB15-614E5A355C15}"/>
              </a:ext>
            </a:extLst>
          </p:cNvPr>
          <p:cNvSpPr/>
          <p:nvPr/>
        </p:nvSpPr>
        <p:spPr>
          <a:xfrm>
            <a:off x="6184488" y="4961032"/>
            <a:ext cx="3387213" cy="6098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(Non-temporal data)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6C932-30DE-A0B8-322C-6357819DD125}"/>
              </a:ext>
            </a:extLst>
          </p:cNvPr>
          <p:cNvSpPr txBox="1"/>
          <p:nvPr/>
        </p:nvSpPr>
        <p:spPr>
          <a:xfrm>
            <a:off x="10376667" y="557086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Scan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0F7EF8-8438-57F7-53FE-3DD4C8A4A4FD}"/>
              </a:ext>
            </a:extLst>
          </p:cNvPr>
          <p:cNvSpPr txBox="1"/>
          <p:nvPr/>
        </p:nvSpPr>
        <p:spPr>
          <a:xfrm>
            <a:off x="624158" y="5891699"/>
            <a:ext cx="298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Mix of all</a:t>
            </a:r>
          </a:p>
        </p:txBody>
      </p:sp>
    </p:spTree>
    <p:extLst>
      <p:ext uri="{BB962C8B-B14F-4D97-AF65-F5344CB8AC3E}">
        <p14:creationId xmlns:p14="http://schemas.microsoft.com/office/powerpoint/2010/main" val="2522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1" grpId="0"/>
      <p:bldP spid="22" grpId="0"/>
      <p:bldP spid="23" grpId="0"/>
      <p:bldP spid="26" grpId="0"/>
      <p:bldP spid="27" grpId="0"/>
      <p:bldP spid="15" grpId="0" animBg="1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72654" y="605495"/>
            <a:ext cx="11597338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 dirty="0"/>
              <a:t>Re-reference interval prediction [ISCA ‘10]</a:t>
            </a:r>
            <a:endParaRPr sz="4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55500-B3A8-585E-5FF1-2AB0931872E6}"/>
              </a:ext>
            </a:extLst>
          </p:cNvPr>
          <p:cNvSpPr/>
          <p:nvPr/>
        </p:nvSpPr>
        <p:spPr>
          <a:xfrm>
            <a:off x="2631814" y="2276004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47B80-A066-89CE-DBF3-744006AA2139}"/>
              </a:ext>
            </a:extLst>
          </p:cNvPr>
          <p:cNvSpPr/>
          <p:nvPr/>
        </p:nvSpPr>
        <p:spPr>
          <a:xfrm>
            <a:off x="3784872" y="2276005"/>
            <a:ext cx="723772" cy="5462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94F20-1683-A87B-B451-1AF3C63D2FEC}"/>
              </a:ext>
            </a:extLst>
          </p:cNvPr>
          <p:cNvSpPr/>
          <p:nvPr/>
        </p:nvSpPr>
        <p:spPr>
          <a:xfrm>
            <a:off x="6090988" y="227600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927BF-6133-D11B-C3DD-C0BF009C87AF}"/>
              </a:ext>
            </a:extLst>
          </p:cNvPr>
          <p:cNvSpPr/>
          <p:nvPr/>
        </p:nvSpPr>
        <p:spPr>
          <a:xfrm>
            <a:off x="4937930" y="2276005"/>
            <a:ext cx="723772" cy="5462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F94219-BF4E-219B-0A55-2D0B6348203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355586" y="2549105"/>
            <a:ext cx="42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033515-F460-4475-EFE8-4C3C5B64A1A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508644" y="2549106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C165D2-CF58-8E07-75A9-50BA49CCBFF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661702" y="2549106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64B1B2-3541-DB5D-81F0-8B10A708B491}"/>
              </a:ext>
            </a:extLst>
          </p:cNvPr>
          <p:cNvSpPr txBox="1"/>
          <p:nvPr/>
        </p:nvSpPr>
        <p:spPr>
          <a:xfrm>
            <a:off x="10324858" y="1677787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RRP tail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2B251-B820-B71E-51F7-E538D5BD0975}"/>
              </a:ext>
            </a:extLst>
          </p:cNvPr>
          <p:cNvSpPr txBox="1"/>
          <p:nvPr/>
        </p:nvSpPr>
        <p:spPr>
          <a:xfrm>
            <a:off x="2349147" y="1677786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RRP 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13765-1C02-AE4E-7BD1-EBDAB2A518A8}"/>
              </a:ext>
            </a:extLst>
          </p:cNvPr>
          <p:cNvSpPr/>
          <p:nvPr/>
        </p:nvSpPr>
        <p:spPr>
          <a:xfrm>
            <a:off x="6090988" y="2276004"/>
            <a:ext cx="723772" cy="5462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B4EA8-122F-791E-9050-1634FF9AF63D}"/>
              </a:ext>
            </a:extLst>
          </p:cNvPr>
          <p:cNvCxnSpPr>
            <a:endCxn id="17" idx="1"/>
          </p:cNvCxnSpPr>
          <p:nvPr/>
        </p:nvCxnSpPr>
        <p:spPr>
          <a:xfrm>
            <a:off x="5661702" y="2549105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221BBD-BEA2-D4BB-807C-E925FA30DB01}"/>
              </a:ext>
            </a:extLst>
          </p:cNvPr>
          <p:cNvSpPr/>
          <p:nvPr/>
        </p:nvSpPr>
        <p:spPr>
          <a:xfrm>
            <a:off x="2631814" y="2276003"/>
            <a:ext cx="723772" cy="5462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3A42AD-2A4E-41E3-537B-142D0243FE3C}"/>
              </a:ext>
            </a:extLst>
          </p:cNvPr>
          <p:cNvCxnSpPr>
            <a:stCxn id="20" idx="3"/>
          </p:cNvCxnSpPr>
          <p:nvPr/>
        </p:nvCxnSpPr>
        <p:spPr>
          <a:xfrm>
            <a:off x="3355586" y="2549104"/>
            <a:ext cx="42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D7ACE62-9484-5D07-56D3-75F0407FB084}"/>
              </a:ext>
            </a:extLst>
          </p:cNvPr>
          <p:cNvSpPr/>
          <p:nvPr/>
        </p:nvSpPr>
        <p:spPr>
          <a:xfrm>
            <a:off x="7197231" y="2276003"/>
            <a:ext cx="723772" cy="5462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6B4C6D-C0C8-8DED-CD77-025E99AF652F}"/>
              </a:ext>
            </a:extLst>
          </p:cNvPr>
          <p:cNvCxnSpPr>
            <a:cxnSpLocks/>
            <a:stCxn id="17" idx="3"/>
            <a:endCxn id="60" idx="1"/>
          </p:cNvCxnSpPr>
          <p:nvPr/>
        </p:nvCxnSpPr>
        <p:spPr>
          <a:xfrm flipV="1">
            <a:off x="6814760" y="2549104"/>
            <a:ext cx="382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DA7D262-3A01-8D4E-2856-8E3CBB2A9096}"/>
              </a:ext>
            </a:extLst>
          </p:cNvPr>
          <p:cNvSpPr/>
          <p:nvPr/>
        </p:nvSpPr>
        <p:spPr>
          <a:xfrm>
            <a:off x="8303474" y="2264470"/>
            <a:ext cx="723772" cy="5462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E83035-1FEA-CB60-C753-DA546217A0A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921003" y="2537571"/>
            <a:ext cx="382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A38229-581C-9CFF-AF32-600D0C233157}"/>
              </a:ext>
            </a:extLst>
          </p:cNvPr>
          <p:cNvSpPr/>
          <p:nvPr/>
        </p:nvSpPr>
        <p:spPr>
          <a:xfrm>
            <a:off x="9409717" y="2276003"/>
            <a:ext cx="723772" cy="546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DDDA1-996D-6167-534C-FBAA46F61EE6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9027246" y="2549104"/>
            <a:ext cx="382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D655798-A8F1-768E-B0ED-4F70B1B2C820}"/>
              </a:ext>
            </a:extLst>
          </p:cNvPr>
          <p:cNvSpPr/>
          <p:nvPr/>
        </p:nvSpPr>
        <p:spPr>
          <a:xfrm>
            <a:off x="10515960" y="2276003"/>
            <a:ext cx="723772" cy="546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BE1FC9-2BE6-DE1A-E061-B699AD5379F9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0133489" y="2549104"/>
            <a:ext cx="382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43CDEA-67A7-00E0-C870-61C0C9CEFAFA}"/>
              </a:ext>
            </a:extLst>
          </p:cNvPr>
          <p:cNvCxnSpPr>
            <a:cxnSpLocks/>
          </p:cNvCxnSpPr>
          <p:nvPr/>
        </p:nvCxnSpPr>
        <p:spPr>
          <a:xfrm>
            <a:off x="4689429" y="2925439"/>
            <a:ext cx="0" cy="68791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99D2ED-209C-FDF2-9360-A4D1B469D7B7}"/>
              </a:ext>
            </a:extLst>
          </p:cNvPr>
          <p:cNvCxnSpPr>
            <a:cxnSpLocks/>
          </p:cNvCxnSpPr>
          <p:nvPr/>
        </p:nvCxnSpPr>
        <p:spPr>
          <a:xfrm>
            <a:off x="8112238" y="2925439"/>
            <a:ext cx="0" cy="68791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5EDE2E-B5D2-BB7D-654B-E29BC69D09DE}"/>
              </a:ext>
            </a:extLst>
          </p:cNvPr>
          <p:cNvCxnSpPr>
            <a:cxnSpLocks/>
          </p:cNvCxnSpPr>
          <p:nvPr/>
        </p:nvCxnSpPr>
        <p:spPr>
          <a:xfrm>
            <a:off x="9218481" y="2925438"/>
            <a:ext cx="0" cy="68791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E4971BB-E6D2-19BE-8AD4-13C417DC7C06}"/>
              </a:ext>
            </a:extLst>
          </p:cNvPr>
          <p:cNvCxnSpPr>
            <a:cxnSpLocks/>
          </p:cNvCxnSpPr>
          <p:nvPr/>
        </p:nvCxnSpPr>
        <p:spPr>
          <a:xfrm>
            <a:off x="11472795" y="2925438"/>
            <a:ext cx="0" cy="68791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94C2478-12F4-3A0A-FA76-1B72B37AEFB7}"/>
              </a:ext>
            </a:extLst>
          </p:cNvPr>
          <p:cNvCxnSpPr>
            <a:cxnSpLocks/>
          </p:cNvCxnSpPr>
          <p:nvPr/>
        </p:nvCxnSpPr>
        <p:spPr>
          <a:xfrm>
            <a:off x="2349147" y="2925437"/>
            <a:ext cx="0" cy="68791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CDA0C6B-0059-7380-B57E-0BD69803C96D}"/>
              </a:ext>
            </a:extLst>
          </p:cNvPr>
          <p:cNvSpPr txBox="1"/>
          <p:nvPr/>
        </p:nvSpPr>
        <p:spPr>
          <a:xfrm>
            <a:off x="2417954" y="2810671"/>
            <a:ext cx="184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near-</a:t>
            </a:r>
          </a:p>
          <a:p>
            <a:r>
              <a:rPr lang="en-US" sz="2800" dirty="0"/>
              <a:t>immediate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7E977-2588-8DEF-E0DD-3EC67493C882}"/>
              </a:ext>
            </a:extLst>
          </p:cNvPr>
          <p:cNvSpPr txBox="1"/>
          <p:nvPr/>
        </p:nvSpPr>
        <p:spPr>
          <a:xfrm>
            <a:off x="5193455" y="3026114"/>
            <a:ext cx="216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intermediate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AF56D8-E4ED-8F38-46FB-88D802DC7061}"/>
              </a:ext>
            </a:extLst>
          </p:cNvPr>
          <p:cNvSpPr txBox="1"/>
          <p:nvPr/>
        </p:nvSpPr>
        <p:spPr>
          <a:xfrm>
            <a:off x="8185186" y="300778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far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6B953B-60AA-C19E-6CEC-2DE53F67D129}"/>
              </a:ext>
            </a:extLst>
          </p:cNvPr>
          <p:cNvSpPr txBox="1"/>
          <p:nvPr/>
        </p:nvSpPr>
        <p:spPr>
          <a:xfrm>
            <a:off x="9767553" y="3028149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distant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0EB750-F457-422A-D432-D68FAC7CA689}"/>
              </a:ext>
            </a:extLst>
          </p:cNvPr>
          <p:cNvSpPr txBox="1"/>
          <p:nvPr/>
        </p:nvSpPr>
        <p:spPr>
          <a:xfrm>
            <a:off x="203743" y="2709170"/>
            <a:ext cx="1830420" cy="10556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Reuse</a:t>
            </a:r>
          </a:p>
          <a:p>
            <a:pPr algn="ctr"/>
            <a:r>
              <a:rPr lang="en-US" sz="2800" dirty="0"/>
              <a:t>prediction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A789C9-7021-75EF-A03A-BDA15AAA5D9C}"/>
              </a:ext>
            </a:extLst>
          </p:cNvPr>
          <p:cNvSpPr txBox="1"/>
          <p:nvPr/>
        </p:nvSpPr>
        <p:spPr>
          <a:xfrm>
            <a:off x="4079763" y="3026114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(0)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74EF8B-C5E2-0C17-A454-C69C3151BF0B}"/>
              </a:ext>
            </a:extLst>
          </p:cNvPr>
          <p:cNvSpPr txBox="1"/>
          <p:nvPr/>
        </p:nvSpPr>
        <p:spPr>
          <a:xfrm>
            <a:off x="7210475" y="3021085"/>
            <a:ext cx="62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9DED0B-6C72-7146-341D-277E0CED17CE}"/>
              </a:ext>
            </a:extLst>
          </p:cNvPr>
          <p:cNvSpPr txBox="1"/>
          <p:nvPr/>
        </p:nvSpPr>
        <p:spPr>
          <a:xfrm>
            <a:off x="8618694" y="3003421"/>
            <a:ext cx="62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2D4D0A-D090-A43F-88F0-8CC8ABE459D3}"/>
              </a:ext>
            </a:extLst>
          </p:cNvPr>
          <p:cNvSpPr txBox="1"/>
          <p:nvPr/>
        </p:nvSpPr>
        <p:spPr>
          <a:xfrm>
            <a:off x="10878585" y="3026114"/>
            <a:ext cx="62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(3)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967415-A9F9-3194-628D-0DC261A43C54}"/>
              </a:ext>
            </a:extLst>
          </p:cNvPr>
          <p:cNvSpPr txBox="1"/>
          <p:nvPr/>
        </p:nvSpPr>
        <p:spPr>
          <a:xfrm>
            <a:off x="484069" y="4535101"/>
            <a:ext cx="6993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Insert : new block with RRPV=2/3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Promotion: update RRPV to 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Eviction: block with RRPV=3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C0AC75B-DA0E-4E69-3429-01DA89F2A53E}"/>
              </a:ext>
            </a:extLst>
          </p:cNvPr>
          <p:cNvSpPr/>
          <p:nvPr/>
        </p:nvSpPr>
        <p:spPr>
          <a:xfrm>
            <a:off x="7556064" y="4545531"/>
            <a:ext cx="3863524" cy="14772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Assumption: </a:t>
            </a:r>
          </a:p>
          <a:p>
            <a:pPr algn="ctr"/>
            <a:r>
              <a:rPr lang="en-US" sz="2800" dirty="0"/>
              <a:t>new block will </a:t>
            </a:r>
            <a:r>
              <a:rPr lang="en-US" sz="2800" b="1" dirty="0"/>
              <a:t>not</a:t>
            </a:r>
            <a:r>
              <a:rPr lang="en-US" sz="2800" dirty="0"/>
              <a:t> be </a:t>
            </a:r>
          </a:p>
          <a:p>
            <a:pPr algn="ctr"/>
            <a:r>
              <a:rPr lang="en-US" sz="2800" dirty="0"/>
              <a:t>re-referenced soon</a:t>
            </a:r>
          </a:p>
        </p:txBody>
      </p:sp>
    </p:spTree>
    <p:extLst>
      <p:ext uri="{BB962C8B-B14F-4D97-AF65-F5344CB8AC3E}">
        <p14:creationId xmlns:p14="http://schemas.microsoft.com/office/powerpoint/2010/main" val="42945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4" grpId="0"/>
      <p:bldP spid="17" grpId="0" animBg="1"/>
      <p:bldP spid="20" grpId="0" animBg="1"/>
      <p:bldP spid="60" grpId="0" animBg="1"/>
      <p:bldP spid="62" grpId="0" animBg="1"/>
      <p:bldP spid="64" grpId="0" animBg="1"/>
      <p:bldP spid="66" grpId="0" animBg="1"/>
      <p:bldP spid="72" grpId="0"/>
      <p:bldP spid="73" grpId="0"/>
      <p:bldP spid="74" grpId="0"/>
      <p:bldP spid="75" grpId="0"/>
      <p:bldP spid="76" grpId="0" animBg="1"/>
      <p:bldP spid="78" grpId="0"/>
      <p:bldP spid="79" grpId="0"/>
      <p:bldP spid="80" grpId="0"/>
      <p:bldP spid="81" grpId="0"/>
      <p:bldP spid="82" grpId="0"/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94662" y="499698"/>
            <a:ext cx="11597338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RRIP: set-dueling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1263448" y="6255957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1C5C0-C948-2D13-E68B-C017CC90C9EB}"/>
              </a:ext>
            </a:extLst>
          </p:cNvPr>
          <p:cNvSpPr txBox="1"/>
          <p:nvPr/>
        </p:nvSpPr>
        <p:spPr>
          <a:xfrm>
            <a:off x="594662" y="2152053"/>
            <a:ext cx="5133222" cy="1804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SRRIP</a:t>
            </a:r>
            <a:endParaRPr lang="en-US" sz="2400" b="1" dirty="0"/>
          </a:p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400" dirty="0"/>
              <a:t>Insert with RRPV = 2</a:t>
            </a:r>
          </a:p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400" dirty="0"/>
              <a:t>Preserves accesses with hits</a:t>
            </a:r>
          </a:p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400" dirty="0"/>
              <a:t>Discards scans quickly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210F20-03E0-5044-86BD-EA9883B2F575}"/>
              </a:ext>
            </a:extLst>
          </p:cNvPr>
          <p:cNvSpPr txBox="1"/>
          <p:nvPr/>
        </p:nvSpPr>
        <p:spPr>
          <a:xfrm>
            <a:off x="6195542" y="2152054"/>
            <a:ext cx="5540041" cy="1804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BRRIP</a:t>
            </a:r>
            <a:endParaRPr lang="en-US" sz="2400" b="1" dirty="0"/>
          </a:p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400" dirty="0"/>
              <a:t>Insert with RRPV=2/3 randomly</a:t>
            </a:r>
          </a:p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400" dirty="0"/>
              <a:t>Preserves some blocks in a thrashing workload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F925C-0B54-34F9-6054-D8A18D4F00C2}"/>
              </a:ext>
            </a:extLst>
          </p:cNvPr>
          <p:cNvSpPr txBox="1"/>
          <p:nvPr/>
        </p:nvSpPr>
        <p:spPr>
          <a:xfrm>
            <a:off x="1708557" y="1567278"/>
            <a:ext cx="290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Scan resistant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B2B85-AD2C-7BF7-2159-5F7AFB78EEA6}"/>
              </a:ext>
            </a:extLst>
          </p:cNvPr>
          <p:cNvSpPr txBox="1"/>
          <p:nvPr/>
        </p:nvSpPr>
        <p:spPr>
          <a:xfrm>
            <a:off x="7203130" y="1567277"/>
            <a:ext cx="3524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Thrash resistant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57E8B3-13A5-49A6-7BB7-2B95068C2988}"/>
              </a:ext>
            </a:extLst>
          </p:cNvPr>
          <p:cNvSpPr/>
          <p:nvPr/>
        </p:nvSpPr>
        <p:spPr>
          <a:xfrm>
            <a:off x="4613989" y="4305603"/>
            <a:ext cx="2754107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Set-dueling </a:t>
            </a:r>
          </a:p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mechanism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F7A2FA-2C61-1001-C1F9-921DC1575ED6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6964766" y="3956802"/>
            <a:ext cx="870988" cy="54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3D750A-50D4-E88F-229E-AA6F80A4E81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967316" y="3956802"/>
            <a:ext cx="1050003" cy="54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818C9A-337A-DA68-2D7B-54A8A9522EA3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368096" y="4991403"/>
            <a:ext cx="856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9CFB7F-9755-E6D6-CF6F-DC6AFC4C28BB}"/>
              </a:ext>
            </a:extLst>
          </p:cNvPr>
          <p:cNvSpPr txBox="1"/>
          <p:nvPr/>
        </p:nvSpPr>
        <p:spPr>
          <a:xfrm>
            <a:off x="8224684" y="4775634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Selects winning policy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7307BD-603D-CEA4-C13B-B3C70BF66F61}"/>
              </a:ext>
            </a:extLst>
          </p:cNvPr>
          <p:cNvSpPr/>
          <p:nvPr/>
        </p:nvSpPr>
        <p:spPr>
          <a:xfrm>
            <a:off x="206477" y="1582025"/>
            <a:ext cx="11769213" cy="4273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630195-40A8-1BA1-14B2-6F082910779E}"/>
              </a:ext>
            </a:extLst>
          </p:cNvPr>
          <p:cNvSpPr txBox="1"/>
          <p:nvPr/>
        </p:nvSpPr>
        <p:spPr>
          <a:xfrm>
            <a:off x="1036688" y="6092221"/>
            <a:ext cx="10191260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Dynamic-RRIP</a:t>
            </a:r>
            <a:r>
              <a:rPr lang="en-US" sz="3200" dirty="0">
                <a:solidFill>
                  <a:schemeClr val="tx1"/>
                </a:solidFill>
              </a:rPr>
              <a:t>: dynamically adapts to active workload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2" grpId="0"/>
      <p:bldP spid="46" grpId="0"/>
      <p:bldP spid="3" grpId="0" animBg="1"/>
      <p:bldP spid="30" grpId="0"/>
      <p:bldP spid="31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94662" y="499698"/>
            <a:ext cx="11597338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Advanced prediction: </a:t>
            </a:r>
            <a:r>
              <a:rPr lang="en-US" sz="6000" dirty="0" err="1"/>
              <a:t>SHiP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1263448" y="6255957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9A857-8A2C-0AB8-CAE9-4049B66FBDEF}"/>
              </a:ext>
            </a:extLst>
          </p:cNvPr>
          <p:cNvSpPr/>
          <p:nvPr/>
        </p:nvSpPr>
        <p:spPr>
          <a:xfrm>
            <a:off x="594662" y="2323724"/>
            <a:ext cx="2285999" cy="277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A8D2F-31E1-A520-B427-4B8AE3EB4F45}"/>
              </a:ext>
            </a:extLst>
          </p:cNvPr>
          <p:cNvSpPr/>
          <p:nvPr/>
        </p:nvSpPr>
        <p:spPr>
          <a:xfrm>
            <a:off x="919126" y="2662936"/>
            <a:ext cx="811161" cy="29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224D09-272B-B5BA-C1B9-14C43DC8DDD5}"/>
              </a:ext>
            </a:extLst>
          </p:cNvPr>
          <p:cNvSpPr/>
          <p:nvPr/>
        </p:nvSpPr>
        <p:spPr>
          <a:xfrm>
            <a:off x="1730287" y="2662936"/>
            <a:ext cx="811161" cy="29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####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688AD-B4EE-A3C8-7374-C3FB8518FFC0}"/>
              </a:ext>
            </a:extLst>
          </p:cNvPr>
          <p:cNvCxnSpPr>
            <a:stCxn id="20" idx="0"/>
          </p:cNvCxnSpPr>
          <p:nvPr/>
        </p:nvCxnSpPr>
        <p:spPr>
          <a:xfrm flipV="1">
            <a:off x="2135868" y="1925517"/>
            <a:ext cx="582561" cy="737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CD0CC7-E518-879F-F0DB-513F41816CE5}"/>
              </a:ext>
            </a:extLst>
          </p:cNvPr>
          <p:cNvSpPr txBox="1"/>
          <p:nvPr/>
        </p:nvSpPr>
        <p:spPr>
          <a:xfrm>
            <a:off x="2718428" y="1601053"/>
            <a:ext cx="201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Signature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7C169-9994-81EC-D963-1D2E2CBC854E}"/>
              </a:ext>
            </a:extLst>
          </p:cNvPr>
          <p:cNvSpPr txBox="1"/>
          <p:nvPr/>
        </p:nvSpPr>
        <p:spPr>
          <a:xfrm>
            <a:off x="1129289" y="5096419"/>
            <a:ext cx="201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LLC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9384B9-43C5-29AB-44AD-50D59D7A04EA}"/>
              </a:ext>
            </a:extLst>
          </p:cNvPr>
          <p:cNvSpPr/>
          <p:nvPr/>
        </p:nvSpPr>
        <p:spPr>
          <a:xfrm>
            <a:off x="5351632" y="2385883"/>
            <a:ext cx="1541206" cy="1658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20923-A8BA-F16E-02B6-59EA024A667E}"/>
              </a:ext>
            </a:extLst>
          </p:cNvPr>
          <p:cNvSpPr txBox="1"/>
          <p:nvPr/>
        </p:nvSpPr>
        <p:spPr>
          <a:xfrm>
            <a:off x="4412035" y="4194729"/>
            <a:ext cx="3186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Signature history counter table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5A61844-F2E5-1B1F-FCD3-027621BBBB43}"/>
              </a:ext>
            </a:extLst>
          </p:cNvPr>
          <p:cNvCxnSpPr>
            <a:cxnSpLocks/>
          </p:cNvCxnSpPr>
          <p:nvPr/>
        </p:nvCxnSpPr>
        <p:spPr>
          <a:xfrm>
            <a:off x="4421867" y="1877855"/>
            <a:ext cx="929764" cy="785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655CBF5-7601-7275-6F5D-5BEFEDF0B7FA}"/>
              </a:ext>
            </a:extLst>
          </p:cNvPr>
          <p:cNvSpPr/>
          <p:nvPr/>
        </p:nvSpPr>
        <p:spPr>
          <a:xfrm>
            <a:off x="5542439" y="2479368"/>
            <a:ext cx="1202300" cy="333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counter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DD893E6-8E9E-38A8-D639-DB7F1FBCC52B}"/>
              </a:ext>
            </a:extLst>
          </p:cNvPr>
          <p:cNvSpPr/>
          <p:nvPr/>
        </p:nvSpPr>
        <p:spPr>
          <a:xfrm>
            <a:off x="7789724" y="2159957"/>
            <a:ext cx="3766983" cy="22777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Updates counter on hits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Predicts RRPV of new blocks with same signature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5A5554-0BFB-5621-4F47-BAECF84FD355}"/>
              </a:ext>
            </a:extLst>
          </p:cNvPr>
          <p:cNvSpPr txBox="1"/>
          <p:nvPr/>
        </p:nvSpPr>
        <p:spPr>
          <a:xfrm>
            <a:off x="594662" y="5744703"/>
            <a:ext cx="10725887" cy="1077218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Improves </a:t>
            </a:r>
            <a:r>
              <a:rPr lang="en-US" sz="3200" b="1" dirty="0">
                <a:solidFill>
                  <a:schemeClr val="tx1"/>
                </a:solidFill>
              </a:rPr>
              <a:t>RRIP accuracy </a:t>
            </a:r>
            <a:r>
              <a:rPr lang="en-US" sz="3200" dirty="0">
                <a:solidFill>
                  <a:schemeClr val="tx1"/>
                </a:solidFill>
              </a:rPr>
              <a:t>by correlating blocks with same signature</a:t>
            </a:r>
          </a:p>
        </p:txBody>
      </p:sp>
    </p:spTree>
    <p:extLst>
      <p:ext uri="{BB962C8B-B14F-4D97-AF65-F5344CB8AC3E}">
        <p14:creationId xmlns:p14="http://schemas.microsoft.com/office/powerpoint/2010/main" val="9613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 animBg="1"/>
      <p:bldP spid="12" grpId="0"/>
      <p:bldP spid="24" grpId="0"/>
      <p:bldP spid="26" grpId="0" animBg="1"/>
      <p:bldP spid="27" grpId="0"/>
      <p:bldP spid="40" grpId="0" animBg="1"/>
      <p:bldP spid="43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0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4800" dirty="0"/>
              <a:t>Emulating Belady: Hawkeye</a:t>
            </a:r>
            <a:endParaRPr sz="48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4FD6D-CFF6-42F5-B093-414E56555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" t="24376" r="3409" b="37347"/>
          <a:stretch/>
        </p:blipFill>
        <p:spPr>
          <a:xfrm>
            <a:off x="983641" y="1567489"/>
            <a:ext cx="10224721" cy="23625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1F14AB-930D-45C3-A9C5-3B7EFF62368B}"/>
              </a:ext>
            </a:extLst>
          </p:cNvPr>
          <p:cNvSpPr/>
          <p:nvPr/>
        </p:nvSpPr>
        <p:spPr>
          <a:xfrm>
            <a:off x="1158240" y="1567487"/>
            <a:ext cx="3594152" cy="2485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80B84-3E8F-4A88-B028-3B97780520CF}"/>
              </a:ext>
            </a:extLst>
          </p:cNvPr>
          <p:cNvSpPr txBox="1"/>
          <p:nvPr/>
        </p:nvSpPr>
        <p:spPr>
          <a:xfrm>
            <a:off x="1382174" y="4115414"/>
            <a:ext cx="325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Emulates </a:t>
            </a:r>
            <a:r>
              <a:rPr lang="en-US" sz="2400" dirty="0" err="1"/>
              <a:t>Belady’s</a:t>
            </a:r>
            <a:r>
              <a:rPr lang="en-US" sz="2400" dirty="0"/>
              <a:t> MIN policy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ABB68-233F-42E9-9E4B-3F45FA56D250}"/>
              </a:ext>
            </a:extLst>
          </p:cNvPr>
          <p:cNvSpPr/>
          <p:nvPr/>
        </p:nvSpPr>
        <p:spPr>
          <a:xfrm>
            <a:off x="4386224" y="1581484"/>
            <a:ext cx="3594152" cy="2485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C448F6-724D-4672-8BB5-B12BDBF50A8A}"/>
              </a:ext>
            </a:extLst>
          </p:cNvPr>
          <p:cNvSpPr txBox="1"/>
          <p:nvPr/>
        </p:nvSpPr>
        <p:spPr>
          <a:xfrm>
            <a:off x="4708148" y="4144909"/>
            <a:ext cx="325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Learns from </a:t>
            </a:r>
            <a:r>
              <a:rPr lang="en-US" sz="2400" dirty="0" err="1"/>
              <a:t>OPTgen’s</a:t>
            </a:r>
            <a:r>
              <a:rPr lang="en-US" sz="2400" dirty="0"/>
              <a:t> decisions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E7EB3-565E-4A7F-9BD0-7AACE0BF5C93}"/>
              </a:ext>
            </a:extLst>
          </p:cNvPr>
          <p:cNvSpPr/>
          <p:nvPr/>
        </p:nvSpPr>
        <p:spPr>
          <a:xfrm>
            <a:off x="7614207" y="1567487"/>
            <a:ext cx="3594152" cy="2485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7E2FF-A85F-EF9E-1ECB-3EC1F8DD2D9C}"/>
              </a:ext>
            </a:extLst>
          </p:cNvPr>
          <p:cNvSpPr txBox="1"/>
          <p:nvPr/>
        </p:nvSpPr>
        <p:spPr>
          <a:xfrm>
            <a:off x="6096000" y="5329263"/>
            <a:ext cx="165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9DAD341-8B65-3AE0-F3B0-7357104EF2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7755703" y="5213847"/>
            <a:ext cx="982251" cy="3462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152967-95B5-5487-1D37-9DECBB7603C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7755703" y="5560096"/>
            <a:ext cx="982251" cy="2838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F69B2E-B3E9-65A8-23F1-AFBDF89E5450}"/>
              </a:ext>
            </a:extLst>
          </p:cNvPr>
          <p:cNvSpPr txBox="1"/>
          <p:nvPr/>
        </p:nvSpPr>
        <p:spPr>
          <a:xfrm>
            <a:off x="8737954" y="4983014"/>
            <a:ext cx="217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Cache friendly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837F5B-C893-66E0-E646-CB15A737524D}"/>
              </a:ext>
            </a:extLst>
          </p:cNvPr>
          <p:cNvSpPr txBox="1"/>
          <p:nvPr/>
        </p:nvSpPr>
        <p:spPr>
          <a:xfrm>
            <a:off x="8737954" y="5613065"/>
            <a:ext cx="217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Cache averse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EB89FE-6DE6-81C9-F5D1-7C248A3A0B28}"/>
              </a:ext>
            </a:extLst>
          </p:cNvPr>
          <p:cNvSpPr txBox="1"/>
          <p:nvPr/>
        </p:nvSpPr>
        <p:spPr>
          <a:xfrm>
            <a:off x="6661769" y="6136005"/>
            <a:ext cx="3883328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069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6" grpId="0"/>
      <p:bldP spid="18" grpId="0" animBg="1"/>
      <p:bldP spid="18" grpId="1" animBg="1"/>
      <p:bldP spid="19" grpId="0"/>
      <p:bldP spid="9" grpId="0" animBg="1"/>
      <p:bldP spid="9" grpId="1" animBg="1"/>
      <p:bldP spid="17" grpId="0"/>
      <p:bldP spid="22" grpId="0"/>
      <p:bldP spid="23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0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4800" dirty="0"/>
              <a:t>Binary classification</a:t>
            </a:r>
            <a:endParaRPr sz="48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B2F22-0EF6-B696-C72E-362A9E22A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1" r="18082" b="8123"/>
          <a:stretch/>
        </p:blipFill>
        <p:spPr>
          <a:xfrm>
            <a:off x="892462" y="1674790"/>
            <a:ext cx="10407076" cy="42832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68157-0B86-FC85-5680-C62B850F09B7}"/>
              </a:ext>
            </a:extLst>
          </p:cNvPr>
          <p:cNvSpPr txBox="1"/>
          <p:nvPr/>
        </p:nvSpPr>
        <p:spPr>
          <a:xfrm>
            <a:off x="3864078" y="5994011"/>
            <a:ext cx="5279923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Misprediction-&gt; high impact</a:t>
            </a:r>
          </a:p>
        </p:txBody>
      </p:sp>
    </p:spTree>
    <p:extLst>
      <p:ext uri="{BB962C8B-B14F-4D97-AF65-F5344CB8AC3E}">
        <p14:creationId xmlns:p14="http://schemas.microsoft.com/office/powerpoint/2010/main" val="41218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18169" y="431952"/>
            <a:ext cx="10224720" cy="763560"/>
          </a:xfrm>
          <a:prstGeom prst="rect">
            <a:avLst/>
          </a:prstGeom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4800" dirty="0"/>
              <a:t>Multiclass classification: Mockingjay</a:t>
            </a:r>
            <a:endParaRPr sz="48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2530E-EF8B-456B-8B24-42DBB07C0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6" t="29259" r="17945" b="41747"/>
          <a:stretch/>
        </p:blipFill>
        <p:spPr>
          <a:xfrm>
            <a:off x="925012" y="1535408"/>
            <a:ext cx="10341976" cy="22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281C9-E085-46EA-9775-BF8315BBA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" t="30506" r="19315" b="8825"/>
          <a:stretch/>
        </p:blipFill>
        <p:spPr>
          <a:xfrm>
            <a:off x="609600" y="1496378"/>
            <a:ext cx="10928194" cy="4707821"/>
          </a:xfrm>
          <a:prstGeom prst="rect">
            <a:avLst/>
          </a:prstGeom>
        </p:spPr>
      </p:pic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8" name="Google Shape;46;p8">
            <a:extLst>
              <a:ext uri="{FF2B5EF4-FFF2-40B4-BE49-F238E27FC236}">
                <a16:creationId xmlns:a16="http://schemas.microsoft.com/office/drawing/2014/main" id="{BA369773-2552-B408-758F-8E267D53B0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169" y="431952"/>
            <a:ext cx="10224720" cy="763560"/>
          </a:xfrm>
          <a:prstGeom prst="rect">
            <a:avLst/>
          </a:prstGeom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4800" dirty="0"/>
              <a:t>Multiclass classification: Mockingjay</a:t>
            </a:r>
            <a:endParaRPr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D12F5-C57B-FFB1-BC8D-B5FE9A58DD67}"/>
              </a:ext>
            </a:extLst>
          </p:cNvPr>
          <p:cNvSpPr txBox="1"/>
          <p:nvPr/>
        </p:nvSpPr>
        <p:spPr>
          <a:xfrm>
            <a:off x="3864078" y="5994011"/>
            <a:ext cx="5279923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Misprediction-&gt; low impact</a:t>
            </a:r>
          </a:p>
        </p:txBody>
      </p:sp>
    </p:spTree>
    <p:extLst>
      <p:ext uri="{BB962C8B-B14F-4D97-AF65-F5344CB8AC3E}">
        <p14:creationId xmlns:p14="http://schemas.microsoft.com/office/powerpoint/2010/main" val="30441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8402" y="43354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Techniques employed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4967FD-7720-4A66-908D-B1C0EEA5AC24}"/>
              </a:ext>
            </a:extLst>
          </p:cNvPr>
          <p:cNvCxnSpPr>
            <a:stCxn id="2" idx="3"/>
            <a:endCxn id="7" idx="0"/>
          </p:cNvCxnSpPr>
          <p:nvPr/>
        </p:nvCxnSpPr>
        <p:spPr>
          <a:xfrm flipH="1">
            <a:off x="2428494" y="2887905"/>
            <a:ext cx="2259425" cy="553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42634-BD8B-414D-AFD0-7F5FC220C143}"/>
              </a:ext>
            </a:extLst>
          </p:cNvPr>
          <p:cNvCxnSpPr>
            <a:stCxn id="2" idx="4"/>
            <a:endCxn id="10" idx="0"/>
          </p:cNvCxnSpPr>
          <p:nvPr/>
        </p:nvCxnSpPr>
        <p:spPr>
          <a:xfrm flipH="1">
            <a:off x="5017310" y="3113609"/>
            <a:ext cx="713478" cy="327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993D8-AC14-4F22-9B39-D55A2328368C}"/>
              </a:ext>
            </a:extLst>
          </p:cNvPr>
          <p:cNvCxnSpPr>
            <a:cxnSpLocks/>
            <a:stCxn id="2" idx="5"/>
            <a:endCxn id="13" idx="1"/>
          </p:cNvCxnSpPr>
          <p:nvPr/>
        </p:nvCxnSpPr>
        <p:spPr>
          <a:xfrm>
            <a:off x="6773656" y="2887905"/>
            <a:ext cx="1835394" cy="45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14EEF6-130B-433B-9D2C-9ED3052890E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626515" y="4093184"/>
            <a:ext cx="219710" cy="350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4B098B-7AF8-48B7-9795-C3393DB8D2E7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4160866" y="4093184"/>
            <a:ext cx="274176" cy="422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3A1C15-40A4-4D2E-B25E-07651937708F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5599578" y="4093184"/>
            <a:ext cx="407088" cy="43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E783FF-FD4B-4871-89FB-2C2BDCC5DCF6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8299831" y="4240029"/>
            <a:ext cx="309219" cy="340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59542F-FE33-4E12-A92A-3C5CA629731B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10102089" y="4240029"/>
            <a:ext cx="611384" cy="368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BEA7241-7920-4AFD-893C-8012F178ED4D}"/>
              </a:ext>
            </a:extLst>
          </p:cNvPr>
          <p:cNvSpPr/>
          <p:nvPr/>
        </p:nvSpPr>
        <p:spPr>
          <a:xfrm>
            <a:off x="4255949" y="1572403"/>
            <a:ext cx="2949677" cy="15412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Cache Management techniques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9B033D-21AA-4784-AF1F-3240E619020D}"/>
              </a:ext>
            </a:extLst>
          </p:cNvPr>
          <p:cNvSpPr/>
          <p:nvPr/>
        </p:nvSpPr>
        <p:spPr>
          <a:xfrm>
            <a:off x="1605042" y="3441444"/>
            <a:ext cx="1646903" cy="7635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Basic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40FEB9-53CF-450A-AAE8-30FA8E2C3D3A}"/>
              </a:ext>
            </a:extLst>
          </p:cNvPr>
          <p:cNvSpPr/>
          <p:nvPr/>
        </p:nvSpPr>
        <p:spPr>
          <a:xfrm>
            <a:off x="982502" y="4443299"/>
            <a:ext cx="1288025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LRU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BDFE57-D216-4752-85F4-C3BEE57D5950}"/>
              </a:ext>
            </a:extLst>
          </p:cNvPr>
          <p:cNvSpPr/>
          <p:nvPr/>
        </p:nvSpPr>
        <p:spPr>
          <a:xfrm>
            <a:off x="4193858" y="3441445"/>
            <a:ext cx="1646904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RRIP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A58313-1E35-4D97-A552-02B4E88F6EF8}"/>
              </a:ext>
            </a:extLst>
          </p:cNvPr>
          <p:cNvSpPr/>
          <p:nvPr/>
        </p:nvSpPr>
        <p:spPr>
          <a:xfrm>
            <a:off x="3337414" y="4515500"/>
            <a:ext cx="1646904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DRRIP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D2BE3-70D8-4A6F-A03A-02241D415AEF}"/>
              </a:ext>
            </a:extLst>
          </p:cNvPr>
          <p:cNvSpPr/>
          <p:nvPr/>
        </p:nvSpPr>
        <p:spPr>
          <a:xfrm>
            <a:off x="5362654" y="4529003"/>
            <a:ext cx="1288024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SHiP</a:t>
            </a:r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D76F5-D4A8-4345-ADEA-88C650B8CD96}"/>
              </a:ext>
            </a:extLst>
          </p:cNvPr>
          <p:cNvSpPr/>
          <p:nvPr/>
        </p:nvSpPr>
        <p:spPr>
          <a:xfrm>
            <a:off x="8299831" y="3154169"/>
            <a:ext cx="2111477" cy="12721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Emulates </a:t>
            </a:r>
            <a:r>
              <a:rPr lang="en-US" sz="2400" dirty="0" err="1"/>
              <a:t>Belady</a:t>
            </a:r>
            <a:endParaRPr lang="en-US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AA5E74-757F-4656-A2C7-946F5A0C18E8}"/>
              </a:ext>
            </a:extLst>
          </p:cNvPr>
          <p:cNvSpPr/>
          <p:nvPr/>
        </p:nvSpPr>
        <p:spPr>
          <a:xfrm>
            <a:off x="9494188" y="4608520"/>
            <a:ext cx="2438569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Mockingjay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E42889-A8DC-4898-BB6F-6B69813D3253}"/>
              </a:ext>
            </a:extLst>
          </p:cNvPr>
          <p:cNvSpPr/>
          <p:nvPr/>
        </p:nvSpPr>
        <p:spPr>
          <a:xfrm>
            <a:off x="7244092" y="4580622"/>
            <a:ext cx="2111477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Hawkeye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B703F9-4DB4-9C28-58F1-608BA23EF7C9}"/>
              </a:ext>
            </a:extLst>
          </p:cNvPr>
          <p:cNvCxnSpPr>
            <a:cxnSpLocks/>
          </p:cNvCxnSpPr>
          <p:nvPr/>
        </p:nvCxnSpPr>
        <p:spPr>
          <a:xfrm>
            <a:off x="3156152" y="6253876"/>
            <a:ext cx="5641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4D154B-830B-795B-56C0-8C19C70767BF}"/>
              </a:ext>
            </a:extLst>
          </p:cNvPr>
          <p:cNvSpPr txBox="1"/>
          <p:nvPr/>
        </p:nvSpPr>
        <p:spPr>
          <a:xfrm>
            <a:off x="4291781" y="5722374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Increasing complexity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D491FD-FB31-3F11-89D1-FA97B60319B8}"/>
              </a:ext>
            </a:extLst>
          </p:cNvPr>
          <p:cNvSpPr txBox="1"/>
          <p:nvPr/>
        </p:nvSpPr>
        <p:spPr>
          <a:xfrm>
            <a:off x="4117558" y="6239127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Increasing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10328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Outline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51A6A-42A2-8D6F-B798-9DBF7E716B16}"/>
              </a:ext>
            </a:extLst>
          </p:cNvPr>
          <p:cNvSpPr txBox="1"/>
          <p:nvPr/>
        </p:nvSpPr>
        <p:spPr>
          <a:xfrm>
            <a:off x="765908" y="1843950"/>
            <a:ext cx="10989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Cache management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Hardware prefetching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Interaction between the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1581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8402" y="35980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Comparison of techniques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1227948" y="6247315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C798F-DACC-EB5A-D939-FBC2DE497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5" t="23486" r="37339" b="18996"/>
          <a:stretch/>
        </p:blipFill>
        <p:spPr>
          <a:xfrm>
            <a:off x="2041007" y="1592828"/>
            <a:ext cx="7471701" cy="4262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CE7E5-3E0F-225D-1CB3-E18BA4C4DD99}"/>
              </a:ext>
            </a:extLst>
          </p:cNvPr>
          <p:cNvSpPr txBox="1"/>
          <p:nvPr/>
        </p:nvSpPr>
        <p:spPr>
          <a:xfrm>
            <a:off x="8082115" y="1563332"/>
            <a:ext cx="11061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377C55-7D0B-0ACB-D4EE-3FDDB4FC1830}"/>
              </a:ext>
            </a:extLst>
          </p:cNvPr>
          <p:cNvSpPr txBox="1"/>
          <p:nvPr/>
        </p:nvSpPr>
        <p:spPr>
          <a:xfrm>
            <a:off x="352149" y="6032188"/>
            <a:ext cx="10977225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ea typeface="Cambria"/>
                <a:cs typeface="Cambria"/>
                <a:sym typeface="Cambria"/>
              </a:rPr>
              <a:t>Mockingjay speedup - </a:t>
            </a:r>
            <a:r>
              <a:rPr lang="en-US" sz="3200" b="1" dirty="0">
                <a:ea typeface="Cambria"/>
                <a:cs typeface="Cambria"/>
                <a:sym typeface="Cambria"/>
              </a:rPr>
              <a:t>5.5% </a:t>
            </a:r>
            <a:r>
              <a:rPr lang="en-US" sz="3200" dirty="0">
                <a:ea typeface="Cambria"/>
                <a:cs typeface="Cambria"/>
                <a:sym typeface="Cambria"/>
              </a:rPr>
              <a:t>close to </a:t>
            </a:r>
            <a:r>
              <a:rPr lang="en-US" sz="3200" b="1" dirty="0">
                <a:ea typeface="Cambria"/>
                <a:cs typeface="Cambria"/>
                <a:sym typeface="Cambria"/>
              </a:rPr>
              <a:t>6%</a:t>
            </a:r>
            <a:r>
              <a:rPr lang="en-US" sz="3200" dirty="0">
                <a:ea typeface="Cambria"/>
                <a:cs typeface="Cambria"/>
                <a:sym typeface="Cambria"/>
              </a:rPr>
              <a:t> of </a:t>
            </a:r>
            <a:r>
              <a:rPr lang="en-US" sz="3200" dirty="0" err="1">
                <a:ea typeface="Cambria"/>
                <a:cs typeface="Cambria"/>
                <a:sym typeface="Cambria"/>
              </a:rPr>
              <a:t>Belady’s</a:t>
            </a:r>
            <a:r>
              <a:rPr lang="en-US" sz="3200" dirty="0">
                <a:ea typeface="Cambria"/>
                <a:cs typeface="Cambria"/>
                <a:sym typeface="Cambria"/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65986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Up next …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51A6A-42A2-8D6F-B798-9DBF7E716B16}"/>
              </a:ext>
            </a:extLst>
          </p:cNvPr>
          <p:cNvSpPr txBox="1"/>
          <p:nvPr/>
        </p:nvSpPr>
        <p:spPr>
          <a:xfrm>
            <a:off x="765908" y="1843950"/>
            <a:ext cx="10989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Cache management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Hardware prefetching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Interaction between the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746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5" y="452343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Hardware Prefetching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912444A-0A19-42A4-8DEC-CA84F2651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44677" y="3042611"/>
            <a:ext cx="2898350" cy="7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6901BB-3FD6-44C5-A5F6-F498E0318D17}"/>
              </a:ext>
            </a:extLst>
          </p:cNvPr>
          <p:cNvSpPr/>
          <p:nvPr/>
        </p:nvSpPr>
        <p:spPr>
          <a:xfrm rot="16200000">
            <a:off x="926741" y="3028864"/>
            <a:ext cx="1424763" cy="742506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364C354-DBF2-4EB7-BB4F-62A8BFA590BA}"/>
              </a:ext>
            </a:extLst>
          </p:cNvPr>
          <p:cNvSpPr/>
          <p:nvPr/>
        </p:nvSpPr>
        <p:spPr>
          <a:xfrm rot="16200000">
            <a:off x="4953885" y="2970384"/>
            <a:ext cx="1541721" cy="742509"/>
          </a:xfrm>
          <a:prstGeom prst="roundRect">
            <a:avLst/>
          </a:prstGeom>
          <a:solidFill>
            <a:srgbClr val="70AD47">
              <a:lumMod val="50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8819FC-B6B7-4DBA-A26B-1C6BF98E890B}"/>
              </a:ext>
            </a:extLst>
          </p:cNvPr>
          <p:cNvSpPr/>
          <p:nvPr/>
        </p:nvSpPr>
        <p:spPr>
          <a:xfrm>
            <a:off x="4572741" y="5593577"/>
            <a:ext cx="2260750" cy="742509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Prefetcher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DDB8C8DF-FE69-4257-9A5D-0023BA9BFF9C}"/>
              </a:ext>
            </a:extLst>
          </p:cNvPr>
          <p:cNvSpPr/>
          <p:nvPr/>
        </p:nvSpPr>
        <p:spPr>
          <a:xfrm>
            <a:off x="2010376" y="3200461"/>
            <a:ext cx="3321485" cy="399310"/>
          </a:xfrm>
          <a:prstGeom prst="leftRightArrow">
            <a:avLst>
              <a:gd name="adj1" fmla="val 18046"/>
              <a:gd name="adj2" fmla="val 50000"/>
            </a:avLst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FD83BA0-37A3-4C38-826E-DC99889AB62B}"/>
              </a:ext>
            </a:extLst>
          </p:cNvPr>
          <p:cNvSpPr/>
          <p:nvPr/>
        </p:nvSpPr>
        <p:spPr>
          <a:xfrm>
            <a:off x="6074368" y="2974072"/>
            <a:ext cx="3861978" cy="365126"/>
          </a:xfrm>
          <a:prstGeom prst="rightArrow">
            <a:avLst>
              <a:gd name="adj1" fmla="val 17716"/>
              <a:gd name="adj2" fmla="val 57871"/>
            </a:avLst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D9B3F44-6783-4AFB-8501-F43AC9A4C3F8}"/>
              </a:ext>
            </a:extLst>
          </p:cNvPr>
          <p:cNvSpPr/>
          <p:nvPr/>
        </p:nvSpPr>
        <p:spPr>
          <a:xfrm rot="10800000">
            <a:off x="6074368" y="3389961"/>
            <a:ext cx="3861978" cy="365126"/>
          </a:xfrm>
          <a:prstGeom prst="rightArrow">
            <a:avLst>
              <a:gd name="adj1" fmla="val 17716"/>
              <a:gd name="adj2" fmla="val 57871"/>
            </a:avLst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B60964-E463-4915-BE24-83334DD6DC44}"/>
              </a:ext>
            </a:extLst>
          </p:cNvPr>
          <p:cNvCxnSpPr>
            <a:cxnSpLocks/>
            <a:stCxn id="30" idx="5"/>
            <a:endCxn id="29" idx="1"/>
          </p:cNvCxnSpPr>
          <p:nvPr/>
        </p:nvCxnSpPr>
        <p:spPr>
          <a:xfrm rot="16200000" flipH="1">
            <a:off x="2857587" y="4249678"/>
            <a:ext cx="2528686" cy="901622"/>
          </a:xfrm>
          <a:prstGeom prst="bentConnector2">
            <a:avLst/>
          </a:prstGeom>
          <a:noFill/>
          <a:ln w="38100" cap="flat" cmpd="sng" algn="ctr">
            <a:solidFill>
              <a:srgbClr val="4472C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D8906A2-FE09-453B-8503-2EB46B4058D1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H="1" flipV="1">
            <a:off x="5724746" y="4112499"/>
            <a:ext cx="1108745" cy="1852333"/>
          </a:xfrm>
          <a:prstGeom prst="bentConnector4">
            <a:avLst>
              <a:gd name="adj1" fmla="val -94459"/>
              <a:gd name="adj2" fmla="val 70808"/>
            </a:avLst>
          </a:prstGeom>
          <a:noFill/>
          <a:ln w="38100" cap="flat" cmpd="sng" algn="ctr">
            <a:solidFill>
              <a:srgbClr val="4472C4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549953-D609-4031-89C0-2DD9FE1E757C}"/>
              </a:ext>
            </a:extLst>
          </p:cNvPr>
          <p:cNvSpPr txBox="1"/>
          <p:nvPr/>
        </p:nvSpPr>
        <p:spPr>
          <a:xfrm>
            <a:off x="2670034" y="4099148"/>
            <a:ext cx="815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 + 2</a:t>
            </a:r>
          </a:p>
          <a:p>
            <a:pPr>
              <a:buClrTx/>
              <a:buFontTx/>
              <a:buNone/>
            </a:pPr>
            <a:r>
              <a:rPr lang="en-US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 + 1</a:t>
            </a:r>
          </a:p>
          <a:p>
            <a:pPr>
              <a:buClrTx/>
              <a:buFontTx/>
              <a:buNone/>
            </a:pPr>
            <a:r>
              <a:rPr lang="en-US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210AB6-AD0A-4821-B3BF-4823165F5759}"/>
              </a:ext>
            </a:extLst>
          </p:cNvPr>
          <p:cNvSpPr txBox="1"/>
          <p:nvPr/>
        </p:nvSpPr>
        <p:spPr>
          <a:xfrm>
            <a:off x="8005357" y="5131912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 + 3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7CB4A1-AF77-4371-9191-2A65C0C6C0BE}"/>
              </a:ext>
            </a:extLst>
          </p:cNvPr>
          <p:cNvSpPr txBox="1"/>
          <p:nvPr/>
        </p:nvSpPr>
        <p:spPr>
          <a:xfrm>
            <a:off x="7597629" y="2558183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 + 3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84316F-651D-4E83-B5A3-7D8B47641A70}"/>
              </a:ext>
            </a:extLst>
          </p:cNvPr>
          <p:cNvSpPr txBox="1"/>
          <p:nvPr/>
        </p:nvSpPr>
        <p:spPr>
          <a:xfrm>
            <a:off x="7619259" y="3701295"/>
            <a:ext cx="113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8AE37-5AE0-4F95-9857-43AD18B1372D}"/>
              </a:ext>
            </a:extLst>
          </p:cNvPr>
          <p:cNvSpPr txBox="1"/>
          <p:nvPr/>
        </p:nvSpPr>
        <p:spPr>
          <a:xfrm>
            <a:off x="3263389" y="2789015"/>
            <a:ext cx="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X + 3</a:t>
            </a:r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9BAF04E2-A25E-41FC-9024-AC0145F1C511}"/>
              </a:ext>
            </a:extLst>
          </p:cNvPr>
          <p:cNvSpPr/>
          <p:nvPr/>
        </p:nvSpPr>
        <p:spPr>
          <a:xfrm>
            <a:off x="5133274" y="1732186"/>
            <a:ext cx="1155964" cy="742509"/>
          </a:xfrm>
          <a:prstGeom prst="irregularSeal1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416BA9-47AE-432D-B354-03B55F4BFA28}"/>
              </a:ext>
            </a:extLst>
          </p:cNvPr>
          <p:cNvSpPr/>
          <p:nvPr/>
        </p:nvSpPr>
        <p:spPr>
          <a:xfrm>
            <a:off x="2873533" y="5402944"/>
            <a:ext cx="389054" cy="399309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25A435-792B-42C1-A538-FEB8E38EC753}"/>
              </a:ext>
            </a:extLst>
          </p:cNvPr>
          <p:cNvSpPr/>
          <p:nvPr/>
        </p:nvSpPr>
        <p:spPr>
          <a:xfrm>
            <a:off x="8221546" y="5693556"/>
            <a:ext cx="389054" cy="399309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FF97DE-AC0F-43D7-91FB-EE49E5E6A84B}"/>
              </a:ext>
            </a:extLst>
          </p:cNvPr>
          <p:cNvSpPr/>
          <p:nvPr/>
        </p:nvSpPr>
        <p:spPr>
          <a:xfrm>
            <a:off x="8591135" y="2587104"/>
            <a:ext cx="389054" cy="399309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34615D-DC6A-495E-8CD2-0AC4405546CF}"/>
              </a:ext>
            </a:extLst>
          </p:cNvPr>
          <p:cNvSpPr/>
          <p:nvPr/>
        </p:nvSpPr>
        <p:spPr>
          <a:xfrm>
            <a:off x="8491234" y="3771669"/>
            <a:ext cx="389054" cy="399309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AB0F1-7F69-4377-9ED0-64EDA2B85FFE}"/>
              </a:ext>
            </a:extLst>
          </p:cNvPr>
          <p:cNvSpPr/>
          <p:nvPr/>
        </p:nvSpPr>
        <p:spPr>
          <a:xfrm>
            <a:off x="4208997" y="2803233"/>
            <a:ext cx="389054" cy="399309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2531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5" y="40762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Metrics of interest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3E228C-FDAC-A30D-0100-5EB8CB7F3ACC}"/>
              </a:ext>
            </a:extLst>
          </p:cNvPr>
          <p:cNvSpPr/>
          <p:nvPr/>
        </p:nvSpPr>
        <p:spPr>
          <a:xfrm>
            <a:off x="926615" y="2004963"/>
            <a:ext cx="10888811" cy="4445417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Accuracy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  	</a:t>
            </a:r>
            <a:r>
              <a:rPr lang="en-US" sz="3200" i="1" dirty="0">
                <a:solidFill>
                  <a:schemeClr val="tx1"/>
                </a:solidFill>
              </a:rPr>
              <a:t>Used prefetches / total prefetches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Coverage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  	</a:t>
            </a:r>
            <a:r>
              <a:rPr lang="en-US" sz="3200" i="1" dirty="0">
                <a:solidFill>
                  <a:schemeClr val="tx1"/>
                </a:solidFill>
              </a:rPr>
              <a:t>Misses eliminated by prefetching / total misses</a:t>
            </a:r>
            <a:endParaRPr lang="en-US" sz="3200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Timeliness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  	</a:t>
            </a:r>
            <a:r>
              <a:rPr lang="en-US" sz="3200" i="1" dirty="0">
                <a:solidFill>
                  <a:schemeClr val="tx1"/>
                </a:solidFill>
              </a:rPr>
              <a:t>How early/late a prefetch is?</a:t>
            </a:r>
          </a:p>
          <a:p>
            <a:pPr lvl="1"/>
            <a:endParaRPr lang="en-US" sz="32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Bandwidth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Cache pollution - </a:t>
            </a:r>
            <a:r>
              <a:rPr lang="en-US" sz="3200" dirty="0">
                <a:solidFill>
                  <a:schemeClr val="tx1"/>
                </a:solidFill>
              </a:rPr>
              <a:t>unused prefetches</a:t>
            </a:r>
          </a:p>
          <a:p>
            <a:pPr lvl="1"/>
            <a:r>
              <a:rPr lang="en-US" sz="3200" i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57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93880" y="40762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Prefetcher aggressiveness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3E228C-FDAC-A30D-0100-5EB8CB7F3ACC}"/>
              </a:ext>
            </a:extLst>
          </p:cNvPr>
          <p:cNvSpPr/>
          <p:nvPr/>
        </p:nvSpPr>
        <p:spPr>
          <a:xfrm>
            <a:off x="983641" y="1945969"/>
            <a:ext cx="10888811" cy="3740851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59E915-A1DD-24F1-E1EE-2CC047D68A42}"/>
              </a:ext>
            </a:extLst>
          </p:cNvPr>
          <p:cNvSpPr/>
          <p:nvPr/>
        </p:nvSpPr>
        <p:spPr>
          <a:xfrm>
            <a:off x="793880" y="1770760"/>
            <a:ext cx="10888811" cy="3392946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Prefetch </a:t>
            </a:r>
            <a:r>
              <a:rPr lang="en-US" sz="3200" b="1" dirty="0">
                <a:solidFill>
                  <a:schemeClr val="tx1"/>
                </a:solidFill>
              </a:rPr>
              <a:t>distance</a:t>
            </a:r>
            <a:r>
              <a:rPr lang="en-US" sz="3200" dirty="0">
                <a:solidFill>
                  <a:schemeClr val="tx1"/>
                </a:solidFill>
              </a:rPr>
              <a:t>: distance of the farthest prefetch from demand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Prefetch </a:t>
            </a:r>
            <a:r>
              <a:rPr lang="en-US" sz="3200" b="1" dirty="0">
                <a:solidFill>
                  <a:schemeClr val="tx1"/>
                </a:solidFill>
              </a:rPr>
              <a:t>degree</a:t>
            </a:r>
            <a:r>
              <a:rPr lang="en-US" sz="3200" dirty="0">
                <a:solidFill>
                  <a:schemeClr val="tx1"/>
                </a:solidFill>
              </a:rPr>
              <a:t>: number of prefetches issued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Aggressive prefetcher : high prefetch distance &amp; degree</a:t>
            </a:r>
          </a:p>
        </p:txBody>
      </p:sp>
    </p:spTree>
    <p:extLst>
      <p:ext uri="{BB962C8B-B14F-4D97-AF65-F5344CB8AC3E}">
        <p14:creationId xmlns:p14="http://schemas.microsoft.com/office/powerpoint/2010/main" val="4257419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93880" y="40762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Prefetcher aggressiveness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3E228C-FDAC-A30D-0100-5EB8CB7F3ACC}"/>
              </a:ext>
            </a:extLst>
          </p:cNvPr>
          <p:cNvSpPr/>
          <p:nvPr/>
        </p:nvSpPr>
        <p:spPr>
          <a:xfrm>
            <a:off x="983641" y="1945969"/>
            <a:ext cx="10888811" cy="3740851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59E915-A1DD-24F1-E1EE-2CC047D68A42}"/>
              </a:ext>
            </a:extLst>
          </p:cNvPr>
          <p:cNvSpPr/>
          <p:nvPr/>
        </p:nvSpPr>
        <p:spPr>
          <a:xfrm>
            <a:off x="471948" y="1770760"/>
            <a:ext cx="11210743" cy="4679620"/>
          </a:xfrm>
          <a:prstGeom prst="roundRect">
            <a:avLst>
              <a:gd name="adj" fmla="val 690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Aggressive prefetcher</a:t>
            </a:r>
          </a:p>
          <a:p>
            <a:pPr marL="855663" lvl="1" indent="-457200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Higher coverage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chemeClr val="tx1"/>
              </a:solidFill>
            </a:endParaRPr>
          </a:p>
          <a:p>
            <a:pPr marL="855663" lvl="1" indent="-457200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Lower accuracy, higher bandwidth &amp; pollution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</a:p>
          <a:p>
            <a:pPr marL="855663" lvl="1" indent="-457200">
              <a:buFont typeface="Courier New" panose="02070309020205020404" pitchFamily="49" charset="0"/>
              <a:buChar char="o"/>
            </a:pPr>
            <a:endParaRPr lang="en-US" sz="3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Lower aggressiveness</a:t>
            </a:r>
          </a:p>
          <a:p>
            <a:pPr marL="855663" lvl="1" indent="-457200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Higher accuracy, lower bandwidth &amp; pollution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chemeClr val="tx1"/>
              </a:solidFill>
            </a:endParaRPr>
          </a:p>
          <a:p>
            <a:pPr marL="855663" lvl="1" indent="-457200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Lower coverage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sz="3600" dirty="0">
              <a:solidFill>
                <a:schemeClr val="tx1"/>
              </a:solidFill>
            </a:endParaRPr>
          </a:p>
          <a:p>
            <a:pPr marL="855663" indent="-457200">
              <a:buFont typeface="Courier New" panose="02070309020205020404" pitchFamily="49" charset="0"/>
              <a:buChar char="o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89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Stride patterns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87D8C-1706-450C-90EE-D6B684E57B87}"/>
              </a:ext>
            </a:extLst>
          </p:cNvPr>
          <p:cNvSpPr txBox="1"/>
          <p:nvPr/>
        </p:nvSpPr>
        <p:spPr>
          <a:xfrm>
            <a:off x="4134617" y="2031710"/>
            <a:ext cx="37063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+1, +1, +1,…</a:t>
            </a:r>
          </a:p>
          <a:p>
            <a:r>
              <a:rPr lang="en-US" sz="4400" dirty="0"/>
              <a:t>+3, +3, +3,…</a:t>
            </a:r>
          </a:p>
          <a:p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1EC17-D499-45A8-AA57-264AAF4E0C20}"/>
              </a:ext>
            </a:extLst>
          </p:cNvPr>
          <p:cNvSpPr txBox="1"/>
          <p:nvPr/>
        </p:nvSpPr>
        <p:spPr>
          <a:xfrm>
            <a:off x="4111735" y="3960610"/>
            <a:ext cx="80034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+1, +2</a:t>
            </a:r>
            <a:r>
              <a:rPr lang="en-US" sz="4400" dirty="0"/>
              <a:t>, +1, +2…</a:t>
            </a:r>
          </a:p>
          <a:p>
            <a:r>
              <a:rPr lang="en-US" sz="4400" dirty="0">
                <a:solidFill>
                  <a:srgbClr val="FF0000"/>
                </a:solidFill>
              </a:rPr>
              <a:t>+1, -3, +4, +1</a:t>
            </a:r>
            <a:r>
              <a:rPr lang="en-US" sz="4400" dirty="0"/>
              <a:t>, +1, -3, +4, +1…</a:t>
            </a:r>
          </a:p>
          <a:p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FF802-3E5F-4B81-BB35-80A08FAB33EB}"/>
              </a:ext>
            </a:extLst>
          </p:cNvPr>
          <p:cNvSpPr txBox="1"/>
          <p:nvPr/>
        </p:nvSpPr>
        <p:spPr>
          <a:xfrm>
            <a:off x="654205" y="2586024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Constant Stride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AEB47-F799-4AF5-B778-D8425BAC15FD}"/>
              </a:ext>
            </a:extLst>
          </p:cNvPr>
          <p:cNvSpPr txBox="1"/>
          <p:nvPr/>
        </p:nvSpPr>
        <p:spPr>
          <a:xfrm>
            <a:off x="654205" y="4289325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Complex Stride</a:t>
            </a:r>
          </a:p>
        </p:txBody>
      </p:sp>
    </p:spTree>
    <p:extLst>
      <p:ext uri="{BB962C8B-B14F-4D97-AF65-F5344CB8AC3E}">
        <p14:creationId xmlns:p14="http://schemas.microsoft.com/office/powerpoint/2010/main" val="17363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01445" y="582829"/>
            <a:ext cx="1070691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Stride prefetching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CC838-5632-283B-8110-DD35B2157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93" t="33971" r="19435" b="13100"/>
          <a:stretch/>
        </p:blipFill>
        <p:spPr>
          <a:xfrm>
            <a:off x="1213470" y="1541457"/>
            <a:ext cx="9765060" cy="4549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B06C55-E9FA-222C-6BCE-D7A7574DFF36}"/>
              </a:ext>
            </a:extLst>
          </p:cNvPr>
          <p:cNvSpPr txBox="1"/>
          <p:nvPr/>
        </p:nvSpPr>
        <p:spPr>
          <a:xfrm>
            <a:off x="678421" y="6059623"/>
            <a:ext cx="1002890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Associates Instruction pointer(IP) to a constant stride</a:t>
            </a:r>
          </a:p>
        </p:txBody>
      </p:sp>
    </p:spTree>
    <p:extLst>
      <p:ext uri="{BB962C8B-B14F-4D97-AF65-F5344CB8AC3E}">
        <p14:creationId xmlns:p14="http://schemas.microsoft.com/office/powerpoint/2010/main" val="1080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Look-ahead Mechanism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49BFA-F283-48B4-81D7-40A375580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0" t="18049" r="36108" b="26731"/>
          <a:stretch/>
        </p:blipFill>
        <p:spPr>
          <a:xfrm>
            <a:off x="3868993" y="1651821"/>
            <a:ext cx="4454013" cy="36428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E11714-DF38-48B2-BC10-151DC002C17F}"/>
              </a:ext>
            </a:extLst>
          </p:cNvPr>
          <p:cNvCxnSpPr>
            <a:cxnSpLocks/>
          </p:cNvCxnSpPr>
          <p:nvPr/>
        </p:nvCxnSpPr>
        <p:spPr>
          <a:xfrm>
            <a:off x="1666568" y="3141413"/>
            <a:ext cx="22024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A4DF0B-9BD2-4AA7-BA06-97953759D21D}"/>
              </a:ext>
            </a:extLst>
          </p:cNvPr>
          <p:cNvCxnSpPr>
            <a:cxnSpLocks/>
          </p:cNvCxnSpPr>
          <p:nvPr/>
        </p:nvCxnSpPr>
        <p:spPr>
          <a:xfrm>
            <a:off x="3099619" y="4336033"/>
            <a:ext cx="769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890CA4-4EBE-4DA5-8965-9DB1B14AF59C}"/>
              </a:ext>
            </a:extLst>
          </p:cNvPr>
          <p:cNvCxnSpPr>
            <a:cxnSpLocks/>
          </p:cNvCxnSpPr>
          <p:nvPr/>
        </p:nvCxnSpPr>
        <p:spPr>
          <a:xfrm>
            <a:off x="8323006" y="3141413"/>
            <a:ext cx="22220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75B20-4C24-4251-AED4-848B0CBA2660}"/>
              </a:ext>
            </a:extLst>
          </p:cNvPr>
          <p:cNvCxnSpPr>
            <a:cxnSpLocks/>
          </p:cNvCxnSpPr>
          <p:nvPr/>
        </p:nvCxnSpPr>
        <p:spPr>
          <a:xfrm>
            <a:off x="9040762" y="3141413"/>
            <a:ext cx="0" cy="23963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C9676F-BAF6-4528-8730-15CB0627052B}"/>
              </a:ext>
            </a:extLst>
          </p:cNvPr>
          <p:cNvCxnSpPr>
            <a:cxnSpLocks/>
          </p:cNvCxnSpPr>
          <p:nvPr/>
        </p:nvCxnSpPr>
        <p:spPr>
          <a:xfrm>
            <a:off x="3099619" y="4336033"/>
            <a:ext cx="0" cy="12017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44FAFB-9034-46DC-A03C-F6C334504EFE}"/>
              </a:ext>
            </a:extLst>
          </p:cNvPr>
          <p:cNvCxnSpPr>
            <a:cxnSpLocks/>
          </p:cNvCxnSpPr>
          <p:nvPr/>
        </p:nvCxnSpPr>
        <p:spPr>
          <a:xfrm>
            <a:off x="3099619" y="5537767"/>
            <a:ext cx="59411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9BF09C-90A1-4CDF-8CB7-D2C4781F1191}"/>
              </a:ext>
            </a:extLst>
          </p:cNvPr>
          <p:cNvCxnSpPr>
            <a:cxnSpLocks/>
          </p:cNvCxnSpPr>
          <p:nvPr/>
        </p:nvCxnSpPr>
        <p:spPr>
          <a:xfrm>
            <a:off x="8318090" y="4336033"/>
            <a:ext cx="2227007" cy="196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59B060-9D72-433F-A6DA-80110C72EE21}"/>
              </a:ext>
            </a:extLst>
          </p:cNvPr>
          <p:cNvCxnSpPr>
            <a:cxnSpLocks/>
          </p:cNvCxnSpPr>
          <p:nvPr/>
        </p:nvCxnSpPr>
        <p:spPr>
          <a:xfrm>
            <a:off x="8625349" y="4355698"/>
            <a:ext cx="0" cy="14256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DF071B-8021-4B79-AD17-B24330689232}"/>
              </a:ext>
            </a:extLst>
          </p:cNvPr>
          <p:cNvCxnSpPr>
            <a:cxnSpLocks/>
          </p:cNvCxnSpPr>
          <p:nvPr/>
        </p:nvCxnSpPr>
        <p:spPr>
          <a:xfrm flipH="1">
            <a:off x="2684206" y="3141413"/>
            <a:ext cx="7373" cy="26399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961F3D-25FB-4D04-A6B6-E09D1A17D624}"/>
              </a:ext>
            </a:extLst>
          </p:cNvPr>
          <p:cNvCxnSpPr>
            <a:cxnSpLocks/>
          </p:cNvCxnSpPr>
          <p:nvPr/>
        </p:nvCxnSpPr>
        <p:spPr>
          <a:xfrm>
            <a:off x="2684206" y="5781378"/>
            <a:ext cx="594114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793C8C-AEE5-49F3-BBE5-072BF052012A}"/>
              </a:ext>
            </a:extLst>
          </p:cNvPr>
          <p:cNvSpPr txBox="1"/>
          <p:nvPr/>
        </p:nvSpPr>
        <p:spPr>
          <a:xfrm>
            <a:off x="9393819" y="2477202"/>
            <a:ext cx="175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Prefetch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1E97C6-0786-43D3-A42D-D17E65F1E0D3}"/>
              </a:ext>
            </a:extLst>
          </p:cNvPr>
          <p:cNvSpPr txBox="1"/>
          <p:nvPr/>
        </p:nvSpPr>
        <p:spPr>
          <a:xfrm>
            <a:off x="9431593" y="3715719"/>
            <a:ext cx="175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Prefetch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9B611B-C0B3-C777-B87D-F1CCE20CDD30}"/>
              </a:ext>
            </a:extLst>
          </p:cNvPr>
          <p:cNvSpPr txBox="1"/>
          <p:nvPr/>
        </p:nvSpPr>
        <p:spPr>
          <a:xfrm>
            <a:off x="3323295" y="5994012"/>
            <a:ext cx="5198815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Can handle complex strides</a:t>
            </a:r>
          </a:p>
        </p:txBody>
      </p:sp>
    </p:spTree>
    <p:extLst>
      <p:ext uri="{BB962C8B-B14F-4D97-AF65-F5344CB8AC3E}">
        <p14:creationId xmlns:p14="http://schemas.microsoft.com/office/powerpoint/2010/main" val="23891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07390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Prefetching techniques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4967FD-7720-4A66-908D-B1C0EEA5AC2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561782" y="2533882"/>
            <a:ext cx="2812151" cy="1229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42634-BD8B-414D-AFD0-7F5FC220C143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4251553" y="3015610"/>
            <a:ext cx="554350" cy="1071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993D8-AC14-4F22-9B39-D55A2328368C}"/>
              </a:ext>
            </a:extLst>
          </p:cNvPr>
          <p:cNvCxnSpPr>
            <a:cxnSpLocks/>
            <a:stCxn id="2" idx="5"/>
            <a:endCxn id="13" idx="0"/>
          </p:cNvCxnSpPr>
          <p:nvPr/>
        </p:nvCxnSpPr>
        <p:spPr>
          <a:xfrm>
            <a:off x="6891640" y="3015610"/>
            <a:ext cx="271189" cy="104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14EEF6-130B-433B-9D2C-9ED3052890E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257196" y="4748461"/>
            <a:ext cx="304586" cy="50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4B098B-7AF8-48B7-9795-C3393DB8D2E7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3329119" y="4928175"/>
            <a:ext cx="11023" cy="479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3A1C15-40A4-4D2E-B25E-07651937708F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5173987" y="4928175"/>
            <a:ext cx="11955" cy="493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E783FF-FD4B-4871-89FB-2C2BDCC5DCF6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7162829" y="5045081"/>
            <a:ext cx="0" cy="41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BEA7241-7920-4AFD-893C-8012F178ED4D}"/>
              </a:ext>
            </a:extLst>
          </p:cNvPr>
          <p:cNvSpPr/>
          <p:nvPr/>
        </p:nvSpPr>
        <p:spPr>
          <a:xfrm>
            <a:off x="4373933" y="1852616"/>
            <a:ext cx="2949677" cy="13625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 prefetchers (Non-ML)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9B033D-21AA-4784-AF1F-3240E619020D}"/>
              </a:ext>
            </a:extLst>
          </p:cNvPr>
          <p:cNvSpPr/>
          <p:nvPr/>
        </p:nvSpPr>
        <p:spPr>
          <a:xfrm>
            <a:off x="738330" y="3763225"/>
            <a:ext cx="1646903" cy="9852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Stride based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40FEB9-53CF-450A-AAE8-30FA8E2C3D3A}"/>
              </a:ext>
            </a:extLst>
          </p:cNvPr>
          <p:cNvSpPr/>
          <p:nvPr/>
        </p:nvSpPr>
        <p:spPr>
          <a:xfrm>
            <a:off x="241009" y="5250301"/>
            <a:ext cx="2032373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IP-stride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BDFE57-D216-4752-85F4-C3BEE57D5950}"/>
              </a:ext>
            </a:extLst>
          </p:cNvPr>
          <p:cNvSpPr/>
          <p:nvPr/>
        </p:nvSpPr>
        <p:spPr>
          <a:xfrm>
            <a:off x="2947034" y="4087223"/>
            <a:ext cx="2609038" cy="9852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Lookahead based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A58313-1E35-4D97-A552-02B4E88F6EF8}"/>
              </a:ext>
            </a:extLst>
          </p:cNvPr>
          <p:cNvSpPr/>
          <p:nvPr/>
        </p:nvSpPr>
        <p:spPr>
          <a:xfrm>
            <a:off x="2516690" y="5407937"/>
            <a:ext cx="1646904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VLDP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D2BE3-70D8-4A6F-A03A-02241D415AEF}"/>
              </a:ext>
            </a:extLst>
          </p:cNvPr>
          <p:cNvSpPr/>
          <p:nvPr/>
        </p:nvSpPr>
        <p:spPr>
          <a:xfrm>
            <a:off x="4541930" y="5421440"/>
            <a:ext cx="1288024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D76F5-D4A8-4345-ADEA-88C650B8CD96}"/>
              </a:ext>
            </a:extLst>
          </p:cNvPr>
          <p:cNvSpPr/>
          <p:nvPr/>
        </p:nvSpPr>
        <p:spPr>
          <a:xfrm>
            <a:off x="5858310" y="4059845"/>
            <a:ext cx="2609038" cy="9852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Best offset based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E42889-A8DC-4898-BB6F-6B69813D3253}"/>
              </a:ext>
            </a:extLst>
          </p:cNvPr>
          <p:cNvSpPr/>
          <p:nvPr/>
        </p:nvSpPr>
        <p:spPr>
          <a:xfrm>
            <a:off x="6107090" y="5455521"/>
            <a:ext cx="2111477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BOP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470A53-F941-4503-AAE3-62775FF7F17D}"/>
              </a:ext>
            </a:extLst>
          </p:cNvPr>
          <p:cNvCxnSpPr>
            <a:cxnSpLocks/>
            <a:stCxn id="2" idx="6"/>
            <a:endCxn id="82" idx="0"/>
          </p:cNvCxnSpPr>
          <p:nvPr/>
        </p:nvCxnSpPr>
        <p:spPr>
          <a:xfrm>
            <a:off x="7323610" y="2533882"/>
            <a:ext cx="2607169" cy="1525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DC2BB9-6CD6-4194-8652-86490243D3DD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9136941" y="4900797"/>
            <a:ext cx="123289" cy="554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57F43A0-0E2E-49DC-86E9-12FBA60C351D}"/>
              </a:ext>
            </a:extLst>
          </p:cNvPr>
          <p:cNvSpPr/>
          <p:nvPr/>
        </p:nvSpPr>
        <p:spPr>
          <a:xfrm>
            <a:off x="8982479" y="4059845"/>
            <a:ext cx="1896600" cy="9852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Region based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672672-C9A6-4964-B429-57749ADC3D24}"/>
              </a:ext>
            </a:extLst>
          </p:cNvPr>
          <p:cNvSpPr/>
          <p:nvPr/>
        </p:nvSpPr>
        <p:spPr>
          <a:xfrm>
            <a:off x="8412889" y="5455521"/>
            <a:ext cx="1448103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Bingo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A32CF5-B51F-4985-92A2-659E9488EAE3}"/>
              </a:ext>
            </a:extLst>
          </p:cNvPr>
          <p:cNvCxnSpPr>
            <a:cxnSpLocks/>
            <a:stCxn id="82" idx="5"/>
            <a:endCxn id="89" idx="0"/>
          </p:cNvCxnSpPr>
          <p:nvPr/>
        </p:nvCxnSpPr>
        <p:spPr>
          <a:xfrm>
            <a:off x="10601328" y="4900797"/>
            <a:ext cx="212416" cy="554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F5877B5-66BA-473A-A390-F427FB0BF9DF}"/>
              </a:ext>
            </a:extLst>
          </p:cNvPr>
          <p:cNvSpPr/>
          <p:nvPr/>
        </p:nvSpPr>
        <p:spPr>
          <a:xfrm>
            <a:off x="10089692" y="5455521"/>
            <a:ext cx="1448103" cy="763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0454F0C-40FC-4D6B-8768-7514D5E04C90}"/>
              </a:ext>
            </a:extLst>
          </p:cNvPr>
          <p:cNvCxnSpPr>
            <a:cxnSpLocks/>
            <a:stCxn id="2" idx="7"/>
            <a:endCxn id="100" idx="1"/>
          </p:cNvCxnSpPr>
          <p:nvPr/>
        </p:nvCxnSpPr>
        <p:spPr>
          <a:xfrm>
            <a:off x="6891640" y="2052154"/>
            <a:ext cx="3145347" cy="780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B4756AF-18C4-499A-BA0A-A0BDE1AEDE72}"/>
              </a:ext>
            </a:extLst>
          </p:cNvPr>
          <p:cNvSpPr/>
          <p:nvPr/>
        </p:nvSpPr>
        <p:spPr>
          <a:xfrm>
            <a:off x="9759236" y="2640993"/>
            <a:ext cx="1896600" cy="13072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Hybrid</a:t>
            </a:r>
          </a:p>
          <a:p>
            <a:pPr algn="ctr"/>
            <a:r>
              <a:rPr lang="en-US" sz="2400" dirty="0"/>
              <a:t>IPCP</a:t>
            </a:r>
          </a:p>
        </p:txBody>
      </p:sp>
    </p:spTree>
    <p:extLst>
      <p:ext uri="{BB962C8B-B14F-4D97-AF65-F5344CB8AC3E}">
        <p14:creationId xmlns:p14="http://schemas.microsoft.com/office/powerpoint/2010/main" val="11056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82" grpId="0" animBg="1"/>
      <p:bldP spid="83" grpId="0" animBg="1"/>
      <p:bldP spid="8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800" dirty="0"/>
              <a:t>Problem</a:t>
            </a:r>
            <a:endParaRPr sz="48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11815CF-13FA-4D89-B973-18A60BAB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25" y="1700764"/>
            <a:ext cx="7191431" cy="48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DC42EA-3ECA-4371-BBFC-C94A1EA8EF8D}"/>
              </a:ext>
            </a:extLst>
          </p:cNvPr>
          <p:cNvSpPr txBox="1"/>
          <p:nvPr/>
        </p:nvSpPr>
        <p:spPr>
          <a:xfrm>
            <a:off x="7910733" y="1728258"/>
            <a:ext cx="329762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3360" kern="12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55% growth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C62F8-6379-471B-9B1B-340EB030E82F}"/>
              </a:ext>
            </a:extLst>
          </p:cNvPr>
          <p:cNvSpPr txBox="1"/>
          <p:nvPr/>
        </p:nvSpPr>
        <p:spPr>
          <a:xfrm>
            <a:off x="7910734" y="4529375"/>
            <a:ext cx="329762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3360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10% growth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18923" y="376351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Comparison of prefetchers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526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Up next …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51A6A-42A2-8D6F-B798-9DBF7E716B16}"/>
              </a:ext>
            </a:extLst>
          </p:cNvPr>
          <p:cNvSpPr txBox="1"/>
          <p:nvPr/>
        </p:nvSpPr>
        <p:spPr>
          <a:xfrm>
            <a:off x="765908" y="1843950"/>
            <a:ext cx="10989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Cache management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Hardware prefetching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Interaction between the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83550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Interaction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FB6638-99A3-4582-910B-9CC122ADC98F}"/>
              </a:ext>
            </a:extLst>
          </p:cNvPr>
          <p:cNvSpPr/>
          <p:nvPr/>
        </p:nvSpPr>
        <p:spPr>
          <a:xfrm>
            <a:off x="5321710" y="2260440"/>
            <a:ext cx="1548580" cy="1032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Cache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DEC2A-86D3-4A47-8AC5-FB2A4A13EC8F}"/>
              </a:ext>
            </a:extLst>
          </p:cNvPr>
          <p:cNvSpPr/>
          <p:nvPr/>
        </p:nvSpPr>
        <p:spPr>
          <a:xfrm>
            <a:off x="1671481" y="4742101"/>
            <a:ext cx="2782529" cy="1032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Management techniques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430E7F-2D35-474D-9280-921A4DEEC670}"/>
              </a:ext>
            </a:extLst>
          </p:cNvPr>
          <p:cNvSpPr/>
          <p:nvPr/>
        </p:nvSpPr>
        <p:spPr>
          <a:xfrm>
            <a:off x="7737991" y="4745541"/>
            <a:ext cx="2782529" cy="1032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Prefetchers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C9E464-1930-46BE-8A95-9EA1E9935708}"/>
              </a:ext>
            </a:extLst>
          </p:cNvPr>
          <p:cNvCxnSpPr>
            <a:stCxn id="28" idx="0"/>
            <a:endCxn id="3" idx="1"/>
          </p:cNvCxnSpPr>
          <p:nvPr/>
        </p:nvCxnSpPr>
        <p:spPr>
          <a:xfrm flipV="1">
            <a:off x="3062746" y="2776634"/>
            <a:ext cx="2258964" cy="1965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554CD0-5DA5-4B7B-B764-DA61E93D5017}"/>
              </a:ext>
            </a:extLst>
          </p:cNvPr>
          <p:cNvCxnSpPr>
            <a:cxnSpLocks/>
            <a:stCxn id="30" idx="0"/>
            <a:endCxn id="3" idx="3"/>
          </p:cNvCxnSpPr>
          <p:nvPr/>
        </p:nvCxnSpPr>
        <p:spPr>
          <a:xfrm flipH="1" flipV="1">
            <a:off x="6870290" y="2776634"/>
            <a:ext cx="2258966" cy="1968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FCCF34-3C2A-4637-8347-C0D4EECD63F9}"/>
              </a:ext>
            </a:extLst>
          </p:cNvPr>
          <p:cNvSpPr txBox="1"/>
          <p:nvPr/>
        </p:nvSpPr>
        <p:spPr>
          <a:xfrm>
            <a:off x="2354821" y="2949679"/>
            <a:ext cx="141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Decides blocks to evict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060BCE-AFD0-466F-8AC4-036521F2B918}"/>
              </a:ext>
            </a:extLst>
          </p:cNvPr>
          <p:cNvSpPr txBox="1"/>
          <p:nvPr/>
        </p:nvSpPr>
        <p:spPr>
          <a:xfrm>
            <a:off x="8418870" y="2949678"/>
            <a:ext cx="196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Decides which blocks to prefetch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DBF5BC-A03F-4C74-8A6F-3DC41B0466AB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4454010" y="5258295"/>
            <a:ext cx="3283981" cy="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33AA2A-2AD9-4F17-A302-31EB1514BA55}"/>
              </a:ext>
            </a:extLst>
          </p:cNvPr>
          <p:cNvSpPr txBox="1"/>
          <p:nvPr/>
        </p:nvSpPr>
        <p:spPr>
          <a:xfrm>
            <a:off x="4692442" y="4779466"/>
            <a:ext cx="280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43AD8-05A9-7019-4401-69A70D782DC3}"/>
              </a:ext>
            </a:extLst>
          </p:cNvPr>
          <p:cNvSpPr txBox="1"/>
          <p:nvPr/>
        </p:nvSpPr>
        <p:spPr>
          <a:xfrm>
            <a:off x="4692442" y="5312823"/>
            <a:ext cx="280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29648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2" grpId="0"/>
      <p:bldP spid="39" grpId="0"/>
      <p:bldP spid="4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Interaction: papers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FDC83-7674-8D16-1345-A5C4C5ECD0F7}"/>
              </a:ext>
            </a:extLst>
          </p:cNvPr>
          <p:cNvSpPr txBox="1"/>
          <p:nvPr/>
        </p:nvSpPr>
        <p:spPr>
          <a:xfrm>
            <a:off x="307258" y="1385564"/>
            <a:ext cx="11577483" cy="542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Prefetch aware cache management [MICRO 2011]</a:t>
            </a:r>
          </a:p>
          <a:p>
            <a:pPr marL="1097280" lvl="1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Modifies RRIP to adapt to prefetching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Kill the PC [ASPLOS 2017]</a:t>
            </a:r>
          </a:p>
          <a:p>
            <a:pPr marL="1163956" indent="-6153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Co-operative prefetching &amp; caching scheme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Harmony [ISCA 2018]</a:t>
            </a:r>
          </a:p>
          <a:p>
            <a:pPr marL="1163956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60" dirty="0"/>
              <a:t>Modifies </a:t>
            </a:r>
            <a:r>
              <a:rPr lang="en-US" sz="3360" dirty="0" err="1"/>
              <a:t>Belady’s</a:t>
            </a:r>
            <a:r>
              <a:rPr lang="en-US" sz="3360" dirty="0"/>
              <a:t> optimal policy to accommodate prefetching</a:t>
            </a:r>
          </a:p>
        </p:txBody>
      </p:sp>
    </p:spTree>
    <p:extLst>
      <p:ext uri="{BB962C8B-B14F-4D97-AF65-F5344CB8AC3E}">
        <p14:creationId xmlns:p14="http://schemas.microsoft.com/office/powerpoint/2010/main" val="38330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Conclusion &amp; future work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51A6A-42A2-8D6F-B798-9DBF7E716B16}"/>
              </a:ext>
            </a:extLst>
          </p:cNvPr>
          <p:cNvSpPr txBox="1"/>
          <p:nvPr/>
        </p:nvSpPr>
        <p:spPr>
          <a:xfrm>
            <a:off x="548176" y="1932039"/>
            <a:ext cx="11425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LLC management techniques are key to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And have almost reached optimal performance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Hardware prefetchers are ubiquitous in modern systems and improves performance by many 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Need to study the interaction between the two to further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749066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 idx="2"/>
          </p:nvPr>
        </p:nvSpPr>
        <p:spPr>
          <a:xfrm>
            <a:off x="983641" y="564767"/>
            <a:ext cx="10224720" cy="57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r>
              <a:rPr lang="en-US" sz="6480" dirty="0"/>
              <a:t>Thank You</a:t>
            </a:r>
            <a:br>
              <a:rPr lang="en-US" sz="4200" b="1" dirty="0"/>
            </a:br>
            <a:r>
              <a:rPr lang="en-US" sz="4200" dirty="0">
                <a:solidFill>
                  <a:schemeClr val="tx1"/>
                </a:solidFill>
              </a:rPr>
              <a:t>Any Questions</a:t>
            </a:r>
            <a:endParaRPr sz="2880" dirty="0">
              <a:solidFill>
                <a:schemeClr val="tx1"/>
              </a:solidFill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7742" y="6333134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fld id="{00000000-1234-1234-1234-123412341234}" type="slidenum">
              <a:rPr lang="en" sz="216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pPr/>
              <a:t>35</a:t>
            </a:fld>
            <a:endParaRPr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4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800" dirty="0"/>
              <a:t>Problem: Memory wall</a:t>
            </a:r>
            <a:endParaRPr sz="48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3853EEC2-9ABD-44A1-83E6-211039EA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46498" y="3237396"/>
            <a:ext cx="421650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08F4F0B-0643-48C5-A11B-EA5C76C815AB}"/>
              </a:ext>
            </a:extLst>
          </p:cNvPr>
          <p:cNvSpPr/>
          <p:nvPr/>
        </p:nvSpPr>
        <p:spPr>
          <a:xfrm>
            <a:off x="1117586" y="2004549"/>
            <a:ext cx="5986130" cy="3514543"/>
          </a:xfrm>
          <a:prstGeom prst="roundRect">
            <a:avLst>
              <a:gd name="adj" fmla="val 4573"/>
            </a:avLst>
          </a:prstGeom>
          <a:solidFill>
            <a:srgbClr val="70AD47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A3BB48-3B56-4A2B-8B40-D68D47FFC284}"/>
              </a:ext>
            </a:extLst>
          </p:cNvPr>
          <p:cNvSpPr/>
          <p:nvPr/>
        </p:nvSpPr>
        <p:spPr>
          <a:xfrm rot="16200000">
            <a:off x="1123840" y="3363386"/>
            <a:ext cx="1389228" cy="742506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D25E6BF-3D99-41A3-A7CB-9C919090FBD0}"/>
              </a:ext>
            </a:extLst>
          </p:cNvPr>
          <p:cNvSpPr/>
          <p:nvPr/>
        </p:nvSpPr>
        <p:spPr>
          <a:xfrm rot="16200000">
            <a:off x="4863830" y="3385527"/>
            <a:ext cx="3120583" cy="742507"/>
          </a:xfrm>
          <a:prstGeom prst="roundRect">
            <a:avLst/>
          </a:prstGeom>
          <a:solidFill>
            <a:srgbClr val="70AD47">
              <a:lumMod val="50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DRAM Controller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57D1F8-176F-4AB9-96C5-E5B6652A5FFC}"/>
              </a:ext>
            </a:extLst>
          </p:cNvPr>
          <p:cNvCxnSpPr>
            <a:stCxn id="40" idx="2"/>
            <a:endCxn id="37" idx="2"/>
          </p:cNvCxnSpPr>
          <p:nvPr/>
        </p:nvCxnSpPr>
        <p:spPr>
          <a:xfrm>
            <a:off x="6795375" y="3756780"/>
            <a:ext cx="3125974" cy="14016"/>
          </a:xfrm>
          <a:prstGeom prst="straightConnector1">
            <a:avLst/>
          </a:prstGeom>
          <a:noFill/>
          <a:ln w="127000" cap="flat" cmpd="sng" algn="ctr">
            <a:solidFill>
              <a:srgbClr val="C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2068E3-D761-42E5-ABDC-88EB67A11D7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189707" y="3734639"/>
            <a:ext cx="3863161" cy="22141"/>
          </a:xfrm>
          <a:prstGeom prst="straightConnector1">
            <a:avLst/>
          </a:prstGeom>
          <a:noFill/>
          <a:ln w="127000" cap="flat" cmpd="sng" algn="ctr">
            <a:solidFill>
              <a:srgbClr val="C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43" name="Picture 4">
            <a:extLst>
              <a:ext uri="{FF2B5EF4-FFF2-40B4-BE49-F238E27FC236}">
                <a16:creationId xmlns:a16="http://schemas.microsoft.com/office/drawing/2014/main" id="{E4E1C3EF-BD79-46F9-9195-01AF5FB34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34"/>
          <a:stretch/>
        </p:blipFill>
        <p:spPr bwMode="auto">
          <a:xfrm>
            <a:off x="7894079" y="2241069"/>
            <a:ext cx="1082620" cy="3076003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tar: 24 Points 45">
            <a:extLst>
              <a:ext uri="{FF2B5EF4-FFF2-40B4-BE49-F238E27FC236}">
                <a16:creationId xmlns:a16="http://schemas.microsoft.com/office/drawing/2014/main" id="{023FB460-517F-41E5-BA47-70FCC99F22AD}"/>
              </a:ext>
            </a:extLst>
          </p:cNvPr>
          <p:cNvSpPr/>
          <p:nvPr/>
        </p:nvSpPr>
        <p:spPr>
          <a:xfrm>
            <a:off x="7463571" y="5406174"/>
            <a:ext cx="2174713" cy="1405105"/>
          </a:xfrm>
          <a:prstGeom prst="star24">
            <a:avLst>
              <a:gd name="adj" fmla="val 375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100’s of cycles</a:t>
            </a:r>
          </a:p>
        </p:txBody>
      </p:sp>
    </p:spTree>
    <p:extLst>
      <p:ext uri="{BB962C8B-B14F-4D97-AF65-F5344CB8AC3E}">
        <p14:creationId xmlns:p14="http://schemas.microsoft.com/office/powerpoint/2010/main" val="399216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Latency tolerance techniques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7" name="Google Shape;46;p8">
            <a:extLst>
              <a:ext uri="{FF2B5EF4-FFF2-40B4-BE49-F238E27FC236}">
                <a16:creationId xmlns:a16="http://schemas.microsoft.com/office/drawing/2014/main" id="{D8EA985B-6382-4CED-AD94-039285E16FC1}"/>
              </a:ext>
            </a:extLst>
          </p:cNvPr>
          <p:cNvSpPr txBox="1"/>
          <p:nvPr/>
        </p:nvSpPr>
        <p:spPr>
          <a:xfrm>
            <a:off x="1073217" y="1770098"/>
            <a:ext cx="10038128" cy="3117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highlight>
                  <a:srgbClr val="FFFFFF"/>
                </a:highlight>
              </a:rPr>
              <a:t>Out-of-order execution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highlight>
                  <a:srgbClr val="FFFFFF"/>
                </a:highlight>
              </a:rPr>
              <a:t>Multithreading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highlight>
                  <a:srgbClr val="FFFFFF"/>
                </a:highlight>
              </a:rPr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highlight>
                  <a:srgbClr val="FFFFFF"/>
                </a:highlight>
              </a:rPr>
              <a:t>Cache Management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highlight>
                  <a:srgbClr val="FFFFFF"/>
                </a:highlight>
              </a:rPr>
              <a:t>Cache Prefetching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548015-DE2A-8EA6-0E7F-D060F01D21A4}"/>
              </a:ext>
            </a:extLst>
          </p:cNvPr>
          <p:cNvSpPr/>
          <p:nvPr/>
        </p:nvSpPr>
        <p:spPr>
          <a:xfrm>
            <a:off x="1080655" y="3778880"/>
            <a:ext cx="8513235" cy="120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Up next …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51A6A-42A2-8D6F-B798-9DBF7E716B16}"/>
              </a:ext>
            </a:extLst>
          </p:cNvPr>
          <p:cNvSpPr txBox="1"/>
          <p:nvPr/>
        </p:nvSpPr>
        <p:spPr>
          <a:xfrm>
            <a:off x="765908" y="1843950"/>
            <a:ext cx="10989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Cache management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Hardware prefetching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Interaction between the 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360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Cache Management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CEA45A-3BBE-4B42-9B4A-0C4A0F591BBE}"/>
              </a:ext>
            </a:extLst>
          </p:cNvPr>
          <p:cNvSpPr/>
          <p:nvPr/>
        </p:nvSpPr>
        <p:spPr>
          <a:xfrm>
            <a:off x="1163446" y="2208036"/>
            <a:ext cx="2452255" cy="4169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324F5-7A4D-4BAD-B212-A220BA169F62}"/>
              </a:ext>
            </a:extLst>
          </p:cNvPr>
          <p:cNvSpPr/>
          <p:nvPr/>
        </p:nvSpPr>
        <p:spPr>
          <a:xfrm>
            <a:off x="1281886" y="2352802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EA5A9-DDF4-4FB8-9C3E-16688B182A8D}"/>
              </a:ext>
            </a:extLst>
          </p:cNvPr>
          <p:cNvSpPr/>
          <p:nvPr/>
        </p:nvSpPr>
        <p:spPr>
          <a:xfrm>
            <a:off x="1281898" y="2881200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56C56B-0F91-43D8-BA37-A2074DC496BB}"/>
              </a:ext>
            </a:extLst>
          </p:cNvPr>
          <p:cNvSpPr/>
          <p:nvPr/>
        </p:nvSpPr>
        <p:spPr>
          <a:xfrm>
            <a:off x="1329261" y="2396956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371A9-9BDC-43EE-A1F8-E0D82180201A}"/>
              </a:ext>
            </a:extLst>
          </p:cNvPr>
          <p:cNvSpPr/>
          <p:nvPr/>
        </p:nvSpPr>
        <p:spPr>
          <a:xfrm>
            <a:off x="1886058" y="239695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627B2C-809D-48D4-B6B0-AAAF7F83E879}"/>
              </a:ext>
            </a:extLst>
          </p:cNvPr>
          <p:cNvSpPr/>
          <p:nvPr/>
        </p:nvSpPr>
        <p:spPr>
          <a:xfrm>
            <a:off x="2442846" y="2396956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5AE40D-26B2-455D-8BAC-4FE00763E726}"/>
              </a:ext>
            </a:extLst>
          </p:cNvPr>
          <p:cNvSpPr/>
          <p:nvPr/>
        </p:nvSpPr>
        <p:spPr>
          <a:xfrm>
            <a:off x="2987796" y="239695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3F1FF9-8093-4EE2-AD52-A0A3CBB874BF}"/>
              </a:ext>
            </a:extLst>
          </p:cNvPr>
          <p:cNvSpPr/>
          <p:nvPr/>
        </p:nvSpPr>
        <p:spPr>
          <a:xfrm>
            <a:off x="1329261" y="2899010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9ED435-1D54-4EC4-8FF2-3BCE929A746F}"/>
              </a:ext>
            </a:extLst>
          </p:cNvPr>
          <p:cNvSpPr/>
          <p:nvPr/>
        </p:nvSpPr>
        <p:spPr>
          <a:xfrm>
            <a:off x="1886058" y="2899008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563A7-90A9-4250-90A9-AD26FF5A557B}"/>
              </a:ext>
            </a:extLst>
          </p:cNvPr>
          <p:cNvSpPr/>
          <p:nvPr/>
        </p:nvSpPr>
        <p:spPr>
          <a:xfrm>
            <a:off x="2442846" y="2899010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4932C-AFC4-43D4-A177-51B074B7FA37}"/>
              </a:ext>
            </a:extLst>
          </p:cNvPr>
          <p:cNvSpPr/>
          <p:nvPr/>
        </p:nvSpPr>
        <p:spPr>
          <a:xfrm>
            <a:off x="2987796" y="2899008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181AD1-2A22-49A2-8E91-4E375A7F285A}"/>
              </a:ext>
            </a:extLst>
          </p:cNvPr>
          <p:cNvSpPr/>
          <p:nvPr/>
        </p:nvSpPr>
        <p:spPr>
          <a:xfrm>
            <a:off x="1281896" y="3407664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97C601-AE17-4E16-B7F8-F794A3704B5C}"/>
              </a:ext>
            </a:extLst>
          </p:cNvPr>
          <p:cNvSpPr/>
          <p:nvPr/>
        </p:nvSpPr>
        <p:spPr>
          <a:xfrm>
            <a:off x="1329259" y="342547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A823F4-F0A3-4FD9-B513-404603436C91}"/>
              </a:ext>
            </a:extLst>
          </p:cNvPr>
          <p:cNvSpPr/>
          <p:nvPr/>
        </p:nvSpPr>
        <p:spPr>
          <a:xfrm>
            <a:off x="1886056" y="3425472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DF5631-DA4A-4243-A748-AC795B3C1CE5}"/>
              </a:ext>
            </a:extLst>
          </p:cNvPr>
          <p:cNvSpPr/>
          <p:nvPr/>
        </p:nvSpPr>
        <p:spPr>
          <a:xfrm>
            <a:off x="2442844" y="342547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E05A8-D6BE-40BB-8315-D0BEBF292590}"/>
              </a:ext>
            </a:extLst>
          </p:cNvPr>
          <p:cNvSpPr/>
          <p:nvPr/>
        </p:nvSpPr>
        <p:spPr>
          <a:xfrm>
            <a:off x="2987794" y="3425472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9BBCCCFD-D657-423F-8536-CB826F23B92F}"/>
              </a:ext>
            </a:extLst>
          </p:cNvPr>
          <p:cNvSpPr/>
          <p:nvPr/>
        </p:nvSpPr>
        <p:spPr>
          <a:xfrm>
            <a:off x="914064" y="2352802"/>
            <a:ext cx="82916" cy="38679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6F1094D-0EBB-420E-815A-49A8CDF2FB30}"/>
              </a:ext>
            </a:extLst>
          </p:cNvPr>
          <p:cNvSpPr/>
          <p:nvPr/>
        </p:nvSpPr>
        <p:spPr>
          <a:xfrm rot="5400000">
            <a:off x="2334234" y="846948"/>
            <a:ext cx="178097" cy="23848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CE30C6-FD5F-4A1A-976B-25F24CCD6289}"/>
              </a:ext>
            </a:extLst>
          </p:cNvPr>
          <p:cNvSpPr txBox="1"/>
          <p:nvPr/>
        </p:nvSpPr>
        <p:spPr>
          <a:xfrm>
            <a:off x="9013" y="40559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14650-20D6-4333-94E8-717B4803CE99}"/>
              </a:ext>
            </a:extLst>
          </p:cNvPr>
          <p:cNvSpPr txBox="1"/>
          <p:nvPr/>
        </p:nvSpPr>
        <p:spPr>
          <a:xfrm>
            <a:off x="1974487" y="15685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9DB1B8-C516-40E1-88BA-D10CD0BC2A1B}"/>
              </a:ext>
            </a:extLst>
          </p:cNvPr>
          <p:cNvSpPr txBox="1"/>
          <p:nvPr/>
        </p:nvSpPr>
        <p:spPr>
          <a:xfrm rot="5400000">
            <a:off x="2294908" y="4279141"/>
            <a:ext cx="49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2BE0C0-EFF8-4D70-812E-BA18E267813C}"/>
              </a:ext>
            </a:extLst>
          </p:cNvPr>
          <p:cNvSpPr/>
          <p:nvPr/>
        </p:nvSpPr>
        <p:spPr>
          <a:xfrm>
            <a:off x="1281896" y="5771943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3A9B89-7E5B-4163-A00F-05B7983D40E0}"/>
              </a:ext>
            </a:extLst>
          </p:cNvPr>
          <p:cNvSpPr/>
          <p:nvPr/>
        </p:nvSpPr>
        <p:spPr>
          <a:xfrm>
            <a:off x="1329259" y="5789753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F3CF21-2B11-4574-9514-84EA959F7160}"/>
              </a:ext>
            </a:extLst>
          </p:cNvPr>
          <p:cNvSpPr/>
          <p:nvPr/>
        </p:nvSpPr>
        <p:spPr>
          <a:xfrm>
            <a:off x="1886056" y="5789751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6F3C-94D2-45FE-922A-A2E7DF5ACAE5}"/>
              </a:ext>
            </a:extLst>
          </p:cNvPr>
          <p:cNvSpPr/>
          <p:nvPr/>
        </p:nvSpPr>
        <p:spPr>
          <a:xfrm>
            <a:off x="2442844" y="5789753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A37F33-69E4-4229-9A17-433D7DAB479B}"/>
              </a:ext>
            </a:extLst>
          </p:cNvPr>
          <p:cNvSpPr/>
          <p:nvPr/>
        </p:nvSpPr>
        <p:spPr>
          <a:xfrm>
            <a:off x="2987794" y="5789751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BCA20-82D6-413C-9205-54F1E0776BB9}"/>
              </a:ext>
            </a:extLst>
          </p:cNvPr>
          <p:cNvCxnSpPr>
            <a:cxnSpLocks/>
          </p:cNvCxnSpPr>
          <p:nvPr/>
        </p:nvCxnSpPr>
        <p:spPr>
          <a:xfrm>
            <a:off x="3615701" y="2588046"/>
            <a:ext cx="178757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0AE6E5-B7BF-43A5-9AA9-6420E3151968}"/>
              </a:ext>
            </a:extLst>
          </p:cNvPr>
          <p:cNvSpPr/>
          <p:nvPr/>
        </p:nvSpPr>
        <p:spPr>
          <a:xfrm>
            <a:off x="5750187" y="24382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8D7BFE-232D-4827-8C15-47F1C3F35E78}"/>
              </a:ext>
            </a:extLst>
          </p:cNvPr>
          <p:cNvSpPr/>
          <p:nvPr/>
        </p:nvSpPr>
        <p:spPr>
          <a:xfrm>
            <a:off x="6898088" y="24382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081FE6-1665-4162-BEFC-590F42C470BE}"/>
              </a:ext>
            </a:extLst>
          </p:cNvPr>
          <p:cNvSpPr/>
          <p:nvPr/>
        </p:nvSpPr>
        <p:spPr>
          <a:xfrm>
            <a:off x="9204204" y="24382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F5294A-5265-432B-9E12-BE8829B6C694}"/>
              </a:ext>
            </a:extLst>
          </p:cNvPr>
          <p:cNvSpPr/>
          <p:nvPr/>
        </p:nvSpPr>
        <p:spPr>
          <a:xfrm>
            <a:off x="8051146" y="24382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C665EC-27E7-47A6-B00B-EF4CEB75686C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6473959" y="2711336"/>
            <a:ext cx="424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D83B5E-A839-4180-AF2F-AC6B8BF9F102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7621860" y="2711336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B5A6DA-28E9-4255-B6B8-747A46C13B33}"/>
              </a:ext>
            </a:extLst>
          </p:cNvPr>
          <p:cNvCxnSpPr>
            <a:stCxn id="50" idx="3"/>
            <a:endCxn id="49" idx="1"/>
          </p:cNvCxnSpPr>
          <p:nvPr/>
        </p:nvCxnSpPr>
        <p:spPr>
          <a:xfrm>
            <a:off x="8774918" y="2711336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AD179E1-742F-428F-BB35-2B438AB768D8}"/>
              </a:ext>
            </a:extLst>
          </p:cNvPr>
          <p:cNvSpPr txBox="1"/>
          <p:nvPr/>
        </p:nvSpPr>
        <p:spPr>
          <a:xfrm>
            <a:off x="8774918" y="1911769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priority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CA50FB-5097-4F26-8131-074FDA438196}"/>
              </a:ext>
            </a:extLst>
          </p:cNvPr>
          <p:cNvSpPr txBox="1"/>
          <p:nvPr/>
        </p:nvSpPr>
        <p:spPr>
          <a:xfrm>
            <a:off x="5197399" y="1849607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priority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142835-3B86-4724-8BB8-CEE16DF3E3FC}"/>
              </a:ext>
            </a:extLst>
          </p:cNvPr>
          <p:cNvSpPr txBox="1"/>
          <p:nvPr/>
        </p:nvSpPr>
        <p:spPr>
          <a:xfrm>
            <a:off x="9054571" y="309150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Victim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B8847-844A-4FF0-AAB7-C095DB2B7FFC}"/>
              </a:ext>
            </a:extLst>
          </p:cNvPr>
          <p:cNvSpPr txBox="1"/>
          <p:nvPr/>
        </p:nvSpPr>
        <p:spPr>
          <a:xfrm>
            <a:off x="5403273" y="3829704"/>
            <a:ext cx="52748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Decisions: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Insertion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Promotion - On cache hit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Eviction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10C300-3C4A-10F0-33B5-363B67AAB9C8}"/>
              </a:ext>
            </a:extLst>
          </p:cNvPr>
          <p:cNvSpPr/>
          <p:nvPr/>
        </p:nvSpPr>
        <p:spPr>
          <a:xfrm>
            <a:off x="5755103" y="24382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D9C8DA-E5E8-2521-2C5C-9D68F291B967}"/>
              </a:ext>
            </a:extLst>
          </p:cNvPr>
          <p:cNvSpPr/>
          <p:nvPr/>
        </p:nvSpPr>
        <p:spPr>
          <a:xfrm>
            <a:off x="6903004" y="24382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B3752B-45A0-4660-C58C-5519CFF32BF6}"/>
              </a:ext>
            </a:extLst>
          </p:cNvPr>
          <p:cNvSpPr/>
          <p:nvPr/>
        </p:nvSpPr>
        <p:spPr>
          <a:xfrm>
            <a:off x="9209120" y="24382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AA5FFD-75BD-BE14-2A8F-0C94238576E5}"/>
              </a:ext>
            </a:extLst>
          </p:cNvPr>
          <p:cNvSpPr/>
          <p:nvPr/>
        </p:nvSpPr>
        <p:spPr>
          <a:xfrm>
            <a:off x="8056062" y="2438235"/>
            <a:ext cx="723772" cy="546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D8FBDF-021B-2D4B-B689-E2C3CB71C247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>
            <a:off x="6478875" y="2711336"/>
            <a:ext cx="424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0F5CFC-C005-964D-A3A3-5CF033C523A7}"/>
              </a:ext>
            </a:extLst>
          </p:cNvPr>
          <p:cNvCxnSpPr>
            <a:stCxn id="46" idx="3"/>
            <a:endCxn id="51" idx="1"/>
          </p:cNvCxnSpPr>
          <p:nvPr/>
        </p:nvCxnSpPr>
        <p:spPr>
          <a:xfrm>
            <a:off x="7626776" y="2711336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CE4997-62F0-3420-5272-3E48BC28F5DE}"/>
              </a:ext>
            </a:extLst>
          </p:cNvPr>
          <p:cNvCxnSpPr>
            <a:stCxn id="51" idx="3"/>
            <a:endCxn id="47" idx="1"/>
          </p:cNvCxnSpPr>
          <p:nvPr/>
        </p:nvCxnSpPr>
        <p:spPr>
          <a:xfrm>
            <a:off x="8779834" y="2711336"/>
            <a:ext cx="42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160458-5EEA-CC4B-3B72-3AC29622F70E}"/>
              </a:ext>
            </a:extLst>
          </p:cNvPr>
          <p:cNvSpPr txBox="1"/>
          <p:nvPr/>
        </p:nvSpPr>
        <p:spPr>
          <a:xfrm>
            <a:off x="8779834" y="1911769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priority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8E98A-5C5A-2933-1AF1-DD786D655AD2}"/>
              </a:ext>
            </a:extLst>
          </p:cNvPr>
          <p:cNvSpPr txBox="1"/>
          <p:nvPr/>
        </p:nvSpPr>
        <p:spPr>
          <a:xfrm>
            <a:off x="5202315" y="1849607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priority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5D4C8-03C7-3FB2-C2FA-4A538B35CDAE}"/>
              </a:ext>
            </a:extLst>
          </p:cNvPr>
          <p:cNvSpPr txBox="1"/>
          <p:nvPr/>
        </p:nvSpPr>
        <p:spPr>
          <a:xfrm>
            <a:off x="9059487" y="309150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Victim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40D242-BB27-143B-6E9D-5B2E69275102}"/>
              </a:ext>
            </a:extLst>
          </p:cNvPr>
          <p:cNvSpPr txBox="1"/>
          <p:nvPr/>
        </p:nvSpPr>
        <p:spPr>
          <a:xfrm>
            <a:off x="821071" y="6369808"/>
            <a:ext cx="368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Last level cache(LLC)</a:t>
            </a:r>
          </a:p>
        </p:txBody>
      </p:sp>
    </p:spTree>
    <p:extLst>
      <p:ext uri="{BB962C8B-B14F-4D97-AF65-F5344CB8AC3E}">
        <p14:creationId xmlns:p14="http://schemas.microsoft.com/office/powerpoint/2010/main" val="23676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 animBg="1"/>
      <p:bldP spid="49" grpId="0" animBg="1"/>
      <p:bldP spid="50" grpId="0" animBg="1"/>
      <p:bldP spid="57" grpId="0"/>
      <p:bldP spid="58" grpId="0"/>
      <p:bldP spid="59" grpId="0"/>
      <p:bldP spid="43" grpId="0" animBg="1"/>
      <p:bldP spid="46" grpId="0" animBg="1"/>
      <p:bldP spid="47" grpId="0" animBg="1"/>
      <p:bldP spid="51" grpId="0" animBg="1"/>
      <p:bldP spid="60" grpId="0"/>
      <p:bldP spid="61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Optimal technique - </a:t>
            </a:r>
            <a:r>
              <a:rPr lang="en-US" sz="5400" dirty="0" err="1"/>
              <a:t>Belady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C1A807F-CCDF-4D8A-A3F9-5DA2BD5CD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12" r="18356" b="16163"/>
          <a:stretch/>
        </p:blipFill>
        <p:spPr>
          <a:xfrm>
            <a:off x="393394" y="1758245"/>
            <a:ext cx="11405211" cy="4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6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58282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5400" dirty="0"/>
              <a:t>Optimal technique - </a:t>
            </a:r>
            <a:r>
              <a:rPr lang="en-US" sz="5400" dirty="0" err="1"/>
              <a:t>Belady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A0DAD-40C8-486D-8D37-8FD02FEE7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4" r="18904" b="16894"/>
          <a:stretch/>
        </p:blipFill>
        <p:spPr>
          <a:xfrm>
            <a:off x="381001" y="1716030"/>
            <a:ext cx="11371006" cy="47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29464"/>
      </p:ext>
    </p:extLst>
  </p:cSld>
  <p:clrMapOvr>
    <a:masterClrMapping/>
  </p:clrMapOvr>
</p:sld>
</file>

<file path=ppt/theme/theme1.xml><?xml version="1.0" encoding="utf-8"?>
<a:theme xmlns:a="http://schemas.openxmlformats.org/drawingml/2006/main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892</Words>
  <Application>Microsoft Office PowerPoint</Application>
  <PresentationFormat>Widescreen</PresentationFormat>
  <Paragraphs>312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Cambria</vt:lpstr>
      <vt:lpstr>Wingdings</vt:lpstr>
      <vt:lpstr>Courier New</vt:lpstr>
      <vt:lpstr>Times New Roman</vt:lpstr>
      <vt:lpstr>Arial</vt:lpstr>
      <vt:lpstr>Courier Prime</vt:lpstr>
      <vt:lpstr>Calibri</vt:lpstr>
      <vt:lpstr>Cambria Math</vt:lpstr>
      <vt:lpstr>cs773</vt:lpstr>
      <vt:lpstr>Seminar presentation  A study of cache prefetchers  &amp; management techniques  and how they interact  Sumon Nath(21q050007) guided by Prof. Biswabandan Panda sumon@cse.iitb.ac.in</vt:lpstr>
      <vt:lpstr>Outline</vt:lpstr>
      <vt:lpstr>Problem</vt:lpstr>
      <vt:lpstr>Problem: Memory wall</vt:lpstr>
      <vt:lpstr>Latency tolerance techniques</vt:lpstr>
      <vt:lpstr>Up next …</vt:lpstr>
      <vt:lpstr>Cache Management</vt:lpstr>
      <vt:lpstr>Optimal technique - Belady</vt:lpstr>
      <vt:lpstr>Optimal technique - Belady</vt:lpstr>
      <vt:lpstr>LRU</vt:lpstr>
      <vt:lpstr>Access patterns</vt:lpstr>
      <vt:lpstr>Re-reference interval prediction [ISCA ‘10]</vt:lpstr>
      <vt:lpstr>RRIP: set-dueling</vt:lpstr>
      <vt:lpstr>Advanced prediction: SHiP</vt:lpstr>
      <vt:lpstr>Emulating Belady: Hawkeye</vt:lpstr>
      <vt:lpstr>Binary classification</vt:lpstr>
      <vt:lpstr>Multiclass classification: Mockingjay</vt:lpstr>
      <vt:lpstr>Multiclass classification: Mockingjay</vt:lpstr>
      <vt:lpstr>Techniques employed</vt:lpstr>
      <vt:lpstr>Comparison of techniques</vt:lpstr>
      <vt:lpstr>Up next …</vt:lpstr>
      <vt:lpstr>Hardware Prefetching</vt:lpstr>
      <vt:lpstr>Metrics of interest</vt:lpstr>
      <vt:lpstr>Prefetcher aggressiveness</vt:lpstr>
      <vt:lpstr>Prefetcher aggressiveness</vt:lpstr>
      <vt:lpstr>Stride patterns</vt:lpstr>
      <vt:lpstr>Stride prefetching</vt:lpstr>
      <vt:lpstr>Look-ahead Mechanism</vt:lpstr>
      <vt:lpstr>Prefetching techniques</vt:lpstr>
      <vt:lpstr>Comparison of prefetchers</vt:lpstr>
      <vt:lpstr>Up next …</vt:lpstr>
      <vt:lpstr>Interaction</vt:lpstr>
      <vt:lpstr>Interaction: papers</vt:lpstr>
      <vt:lpstr>Conclusion &amp; future work</vt:lpstr>
      <vt:lpstr>Thank You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CS-773 Paper Presentation  Improving the Utilization of  Micro-operation Caches in x86 Processors   Sumon Nath Hyperthreads(#6) sumon@cse.iitb.ac.in</dc:title>
  <dc:creator>Sumon Nath</dc:creator>
  <cp:lastModifiedBy>Sumon Nath</cp:lastModifiedBy>
  <cp:revision>112</cp:revision>
  <dcterms:modified xsi:type="dcterms:W3CDTF">2022-05-06T15:33:47Z</dcterms:modified>
</cp:coreProperties>
</file>