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 dia áthelyezéséhez kattintson 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jegyzetformátum szerkesztéséhez kattintson ide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9EB01A-A9E8-415E-96EA-3E3CA71315F5}" type="slidenum">
              <a:rPr lang="hu-HU" sz="1400" b="0" strike="noStrike" spc="-1">
                <a:latin typeface="Times New Roman"/>
              </a:rPr>
              <a:t>‹#›</a:t>
            </a:fld>
            <a:endParaRPr lang="hu-H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hu-HU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908DF4D-E2BA-4314-AC1B-AE73A71E7850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5383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Összeségében a rendszer célja, hogy az időpontok kiírásának és ezek lefoglalásának lehetőségével megkönnyítse a cégek munkáját.</a:t>
            </a:r>
          </a:p>
          <a:p>
            <a:r>
              <a:rPr lang="hu-HU" sz="2000" b="0" strike="noStrike" spc="-1">
                <a:latin typeface="Arial"/>
              </a:rPr>
              <a:t>A rendszer felépítésének köszönhetően egyszerűen és egymástól függetlenül fejleszthetjük a megjelenést és az üzleti logikát.</a:t>
            </a:r>
          </a:p>
          <a:p>
            <a:r>
              <a:rPr lang="hu-HU" sz="2000" b="0" strike="noStrike" spc="-1">
                <a:latin typeface="Arial"/>
              </a:rPr>
              <a:t>Mint minden weboldalt ezt is a végtelenségig lehet fejleszteni, optimalizálni a betöltés gyorsaságát arra az esetre ha már nagyon sok adatot kell megjeleníteni bizonyos részeken.</a:t>
            </a:r>
          </a:p>
          <a:p>
            <a:r>
              <a:rPr lang="hu-HU" sz="2000" b="0" strike="noStrike" spc="-1">
                <a:latin typeface="Arial"/>
              </a:rPr>
              <a:t>A megjelenést ízlés szerint lehet szépíteni</a:t>
            </a:r>
          </a:p>
          <a:p>
            <a:r>
              <a:rPr lang="hu-HU" sz="2000" b="0" strike="noStrike" spc="-1">
                <a:latin typeface="Arial"/>
              </a:rPr>
              <a:t>Új funkciókat pedig a cégek visszajelzései alapján lehet implementálni. Akár az oldal elérhetőségéhez egy ötletgyűjtő e-mail cím megadása. </a:t>
            </a:r>
          </a:p>
          <a:p>
            <a:r>
              <a:rPr lang="hu-HU" sz="2000" b="0" strike="noStrike" spc="-1">
                <a:latin typeface="Arial"/>
              </a:rPr>
              <a:t>Köszönöm a figyelmet!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 fő probléma oka, hogy minden cég hasonló időpontokat céloz meg a tüzelőanyagok beszállítására, ezzel elkerülve a dugókat.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Ennek köszönhetően a kamionok egyszerre érkeznek be a telepre, így ott okozva fennakadást, amitől minden sokkal bonyolultabbá válik.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Tűzvédelmi okokból is gondot okoz a torlódás, nehezebb evakuáció és a szállítmányok is lángra kaphatnak.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Ezekből az okokból kifolyólag szükséges korlátozni a beszállító kamionokat, amik egyszerre tartózkodhatnak a telephelyen.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Ezzel a megkötéssel meggyorsíthatjuk az áruszállító folyamatot is, hiszen szépen sorban lehet haladni az adott erőmű kapacitásához mérten.</a:t>
            </a: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BE8B29B-0E7E-4E10-82D9-39B352B859F0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Az oldalon különböző szerepkörökkel és jogosultságokkal rendelkeznek a felhasználók. Mint például a beszerző aki az időpontokat határozza meg, a beszállító aki ezeket lefoglalja, az átvevő aki frissíti az átvétel állapotát, az elszámoló aki a statisztikákért felel. Ugyanakkor ott van az adminisztrátor is aki minden felhasználó, telephely, anyag és szerepkörök adatait tudja karban tartani.</a:t>
            </a: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135E5E-DDE4-47ED-9049-9B13B8F9A95B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 rendszer megírásához a Visual Studio-t használom, azon belül is az ASP.NET keretrendszerben íródott web alkalmazást, amire az MVC technológiát alkalmaztam.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Az adatbázist SQL Server Management Studiot használom, mert ezt támogatja a Visual Studio is, így egyszerű az egész felépítése. Az adatok tárolását és lekérését C#-ban írtam meg. A frontend logikai része pedig javascriptben készült. A kinézetet, mint ahogy minden weboldal esetén, HTML alapozza meg és ezt javítja fel a Bootstrap, amivel sokkal egyszerűbben ráhúzhatjuk weboldalunka az előre megírt stílusokat, és így CSS-ben már csak az egyedibbre szabás érdekében kell csinálnunk valamit.</a:t>
            </a: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2B7761-263D-42CB-ABC1-A4E5FE48F0E5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Az MVC egy olyan tervezési minta, ami teljes mértékben külön bontja a megjelenítésért szolgáló kódrészletet, attól ami az üzleti logikáért felel.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Az MVC maga három részre bontható, modell, view ami nézetet jelent és a controller ami a vezérlő. 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 nézet ahogy a neve is mondja, felel a megjelenítésért, ez az amit a hétköznapi felhasználó lát ha egy weboldalt használ.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 Model ami az adattagokat tárolja, és kapcsolatban áll az adatbázisunkkal is.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 Controller pedig ezt a kettőt köti össze, ha a felhasználó egy új adattagot vesz fel egy táblába, akkor a controlleren kereszütl kapja ezt meg a model, és tárolja el az adatbázisban.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Ez a fajta rendszer azért hasznos, mert amikor a kinézetet szeretnénk javítani a programkódban, akkor véletlenül sem írunk bele az üzleti logikát tartalmazó kódrészletbe, és külön tudjuk debugolni ezeket ha valami hiba merül fel.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Ugyanakkor a kódot is átláthatóbbá teszi, ha valaki már tudja, hogy mit hol keressen. A teljes kódnak csak egy töredékét kell átnézni, ha valamit szerkeszteni szeretnénk és ezt a programban keressük.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73BB49-5F85-470B-9D66-83AC1C98509B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250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projekt alapját egy adatbázis képezi, ahol az adatokat el tudjuk tárolni. Ez azért kell, hogy ne csak manuálisan vagy lokális fileokból lehessen adatokat betölteni az oldalakon megjelenő mezőkbe.</a:t>
            </a:r>
          </a:p>
          <a:p>
            <a:r>
              <a:rPr lang="hu-HU" sz="2000" b="0" strike="noStrike" spc="-1">
                <a:latin typeface="Arial"/>
              </a:rPr>
              <a:t>Az adatbázist létrehozhatjuk automatikusan generálva kódból is, a model fájlok alapján. Ezek után már csak a kapcsolatokat kell kézzel megadni amik a táblák között fennállnak.</a:t>
            </a:r>
          </a:p>
          <a:p>
            <a:r>
              <a:rPr lang="hu-HU" sz="2000" b="0" strike="noStrike" spc="-1">
                <a:latin typeface="Arial"/>
              </a:rPr>
              <a:t>Kezdhetjük az adatbázis készítést manuálisan is SQL kóddal vagy grafikus felülettel és később ebből generálhatunk kódot ha szeretnénk, de az előző megközelítés az egyszerűbb és biztosabb módszer.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Itt látható egy foglalás menete, a beszállítani kívánó cég kiválaszt egy dátumot és a telephelyet, ahova be szeretne szállítani.</a:t>
            </a:r>
          </a:p>
          <a:p>
            <a:r>
              <a:rPr lang="hu-HU" sz="2000" b="0" strike="noStrike" spc="-1">
                <a:latin typeface="Arial"/>
              </a:rPr>
              <a:t>Ezután a rendszer kilistázza az arra a napra foglalható időpontokat, a hozzá tartozó megkötésekkel együtt (max kamionok száma, beszállítandó anyagmennyiség tonnában)</a:t>
            </a:r>
          </a:p>
          <a:p>
            <a:r>
              <a:rPr lang="hu-HU" sz="2000" b="0" strike="noStrike" spc="-1">
                <a:latin typeface="Arial"/>
              </a:rPr>
              <a:t>Ha találtunk megfeleő időpontot, akkor elküldjük a foglalást, amit a rendszer eltárol az adatbázisban.</a:t>
            </a:r>
          </a:p>
          <a:p>
            <a:r>
              <a:rPr lang="hu-HU" sz="2000" b="0" strike="noStrike" spc="-1">
                <a:latin typeface="Arial"/>
              </a:rPr>
              <a:t>Ezt később megtekinthetjük és le is mondhatjuk.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Az adminisztrátor kezeli a beszállítható anyagokat.</a:t>
            </a:r>
          </a:p>
          <a:p>
            <a:r>
              <a:rPr lang="hu-HU" sz="2000" b="0" strike="noStrike" spc="-1">
                <a:latin typeface="Arial"/>
              </a:rPr>
              <a:t>Az új anyagokat felveheti a rendszerbe, amihez megadhatja az előfordulható mértékegységeket, szállítási egységeket, és az ehhez tartozó váltószámot(pl.: 1 bála az fél tonnának felel meg)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rendszergazda szemszögéből így néz ki a telephelyek adatainak szerkesztése, kiválasztja a telephelyet az adatbázisból, az oldal felsorolja a hozzá tartozó adatokat.</a:t>
            </a:r>
          </a:p>
          <a:p>
            <a:r>
              <a:rPr lang="hu-HU" sz="2000" b="0" strike="noStrike" spc="-1">
                <a:latin typeface="Arial"/>
              </a:rPr>
              <a:t>Ezeket a rendszergazda szükség esetén szerkeszthet, majd ha végzett akkor a módosítások mentése gombra kattintva eltárolja ezeket az adatokat.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04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68728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2776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248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1030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12776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15248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0304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4584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04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68728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0304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68728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12776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15248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1030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12776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715248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584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68728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030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04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86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20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4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48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52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3DED1"/>
                </a:solidFill>
                <a:latin typeface="Century Gothic"/>
              </a:rPr>
              <a:t>Mintacím szerkesztése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24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CFCA62E-65F8-45E6-8F10-C6A821C28840}" type="datetime1">
              <a:rPr lang="hu-HU" sz="1100" b="0" strike="noStrike" spc="-1">
                <a:solidFill>
                  <a:srgbClr val="FFFFFF"/>
                </a:solidFill>
                <a:latin typeface="Century Gothic"/>
              </a:rPr>
              <a:t>2018. 11. 25.</a:t>
            </a:fld>
            <a:endParaRPr lang="hu-HU" sz="11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40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hu-HU" sz="24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16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37ECB377-3C8E-4F1B-B268-2EBF152AD6BE}" type="slidenum">
              <a:rPr lang="hu-HU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hu-HU" sz="28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Vázlatszöveg formátumának szerkesztése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Második vázlatszint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Harmadik vázlatszint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Negyedik vázlatszint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Ötödik vázlatszint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Hatodik vázlatszint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Hetedik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86086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20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4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1043748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4584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3DED1"/>
                </a:solidFill>
                <a:latin typeface="Century Gothic"/>
              </a:rPr>
              <a:t>Mintacím szerkesztése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10304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Mintaszöveg szerkesztése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Második szint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Harmadik szint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Negyedik szint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Ötödik szint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dt"/>
          </p:nvPr>
        </p:nvSpPr>
        <p:spPr>
          <a:xfrm rot="5400000">
            <a:off x="1015524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C8DF7846-010B-4CC3-985D-460E0684B12B}" type="datetime1">
              <a:rPr lang="hu-HU" sz="1100" b="0" strike="noStrike" spc="-1">
                <a:solidFill>
                  <a:srgbClr val="FFFFFF"/>
                </a:solidFill>
                <a:latin typeface="Century Gothic"/>
              </a:rPr>
              <a:t>2018. 11. 25.</a:t>
            </a:fld>
            <a:endParaRPr lang="hu-HU" sz="1100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 rot="5400000">
            <a:off x="895140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hu-HU" sz="2400" b="0" strike="noStrike" spc="-1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sldNum"/>
          </p:nvPr>
        </p:nvSpPr>
        <p:spPr>
          <a:xfrm>
            <a:off x="1035216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225DAA2C-9226-4DFB-921C-EE714243EEAE}" type="slidenum">
              <a:rPr lang="hu-HU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hu-HU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47040" y="1093680"/>
            <a:ext cx="11496600" cy="185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hu-HU" sz="4800" b="0" strike="noStrike" spc="-1" dirty="0">
                <a:solidFill>
                  <a:srgbClr val="E3DED1"/>
                </a:solidFill>
                <a:latin typeface="Century Gothic"/>
              </a:rPr>
              <a:t>Időpont foglaló és ütemező rendszer erőmű tüzelőanyag ellátásához</a:t>
            </a:r>
            <a:endParaRPr lang="hu-HU" sz="4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523520" y="3612600"/>
            <a:ext cx="9143640" cy="914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hu-HU" sz="2800" b="0" strike="noStrike" cap="all" spc="-1" dirty="0">
                <a:solidFill>
                  <a:srgbClr val="AFC5B9"/>
                </a:solidFill>
                <a:latin typeface="Century Gothic"/>
              </a:rPr>
              <a:t>Szakdolgozat beszámoló</a:t>
            </a:r>
            <a:endParaRPr lang="hu-HU" sz="2800" b="0" strike="noStrike" spc="-1" dirty="0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60" y="4648680"/>
            <a:ext cx="12191760" cy="167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FFFFFF"/>
                </a:solidFill>
                <a:latin typeface="Century Gothic"/>
              </a:rPr>
              <a:t>Készítette: </a:t>
            </a:r>
            <a:r>
              <a:rPr lang="hu-HU" sz="4000" b="0" strike="noStrike" spc="-1" dirty="0" err="1">
                <a:solidFill>
                  <a:srgbClr val="FFFFFF"/>
                </a:solidFill>
                <a:latin typeface="Century Gothic"/>
              </a:rPr>
              <a:t>Smura</a:t>
            </a:r>
            <a:r>
              <a:rPr lang="hu-HU" sz="4000" b="0" strike="noStrike" spc="-1" dirty="0">
                <a:solidFill>
                  <a:srgbClr val="FFFFFF"/>
                </a:solidFill>
                <a:latin typeface="Century Gothic"/>
              </a:rPr>
              <a:t> Nándor </a:t>
            </a:r>
            <a:endParaRPr lang="hu-HU" sz="4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u-HU" sz="4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hu-HU" sz="2400" b="0" strike="noStrike" spc="-1" dirty="0">
                <a:solidFill>
                  <a:srgbClr val="FFFFFF"/>
                </a:solidFill>
                <a:latin typeface="Century Gothic"/>
              </a:rPr>
              <a:t>Témavezető: Dr. </a:t>
            </a:r>
            <a:r>
              <a:rPr lang="hu-HU" sz="2400" b="0" strike="noStrike" spc="-1" dirty="0" err="1">
                <a:solidFill>
                  <a:srgbClr val="FFFFFF"/>
                </a:solidFill>
                <a:latin typeface="Century Gothic"/>
              </a:rPr>
              <a:t>Heckl</a:t>
            </a:r>
            <a:r>
              <a:rPr lang="hu-HU" sz="2400" b="0" strike="noStrike" spc="-1" dirty="0">
                <a:solidFill>
                  <a:srgbClr val="FFFFFF"/>
                </a:solidFill>
                <a:latin typeface="Century Gothic"/>
              </a:rPr>
              <a:t> István</a:t>
            </a:r>
            <a:endParaRPr lang="hu-HU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13640" y="504360"/>
            <a:ext cx="10357560" cy="147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Rendszer működése – </a:t>
            </a:r>
            <a:r>
              <a:rPr lang="hu-HU" sz="4000" spc="-1" dirty="0" smtClean="0">
                <a:solidFill>
                  <a:srgbClr val="E3DED1"/>
                </a:solidFill>
                <a:latin typeface="Century Gothic"/>
              </a:rPr>
              <a:t>A</a:t>
            </a:r>
            <a:r>
              <a:rPr lang="hu-HU" sz="4000" b="0" strike="noStrike" spc="-1" dirty="0" smtClean="0">
                <a:solidFill>
                  <a:srgbClr val="E3DED1"/>
                </a:solidFill>
                <a:latin typeface="Century Gothic"/>
              </a:rPr>
              <a:t>dminisztrátor/</a:t>
            </a:r>
          </a:p>
          <a:p>
            <a:pPr>
              <a:lnSpc>
                <a:spcPct val="100000"/>
              </a:lnSpc>
            </a:pPr>
            <a:r>
              <a:rPr lang="hu-HU" sz="4000" b="0" strike="noStrike" spc="-1" dirty="0" smtClean="0">
                <a:solidFill>
                  <a:srgbClr val="E3DED1"/>
                </a:solidFill>
                <a:latin typeface="Century Gothic"/>
              </a:rPr>
              <a:t>Anyagok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9A9714C5-5DA9-474A-B5D1-1F1380A1493B}" type="slidenum">
              <a:rPr lang="hu-HU" spc="-1" smtClean="0">
                <a:solidFill>
                  <a:srgbClr val="FFFFFF"/>
                </a:solidFill>
                <a:latin typeface="Century Gothic"/>
              </a:rPr>
              <a:t>10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41" name="Kép 140"/>
          <p:cNvPicPr/>
          <p:nvPr/>
        </p:nvPicPr>
        <p:blipFill>
          <a:blip r:embed="rId3"/>
          <a:srcRect r="14368"/>
          <a:stretch/>
        </p:blipFill>
        <p:spPr>
          <a:xfrm>
            <a:off x="893627" y="1982520"/>
            <a:ext cx="10440000" cy="458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45839" y="452880"/>
            <a:ext cx="10544041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Rendszer működése – </a:t>
            </a:r>
            <a:r>
              <a:rPr lang="hu-HU" sz="4000" b="0" strike="noStrike" spc="-1" dirty="0" smtClean="0">
                <a:solidFill>
                  <a:srgbClr val="E3DED1"/>
                </a:solidFill>
                <a:latin typeface="Century Gothic"/>
              </a:rPr>
              <a:t>Telephelyek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B09A7838-86B2-4B4F-8F74-2E74C3AEC656}" type="slidenum">
              <a:rPr lang="hu-HU" spc="-1" smtClean="0">
                <a:solidFill>
                  <a:srgbClr val="FFFFFF"/>
                </a:solidFill>
                <a:latin typeface="Century Gothic"/>
              </a:rPr>
              <a:t>11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44" name="Kép 143"/>
          <p:cNvPicPr/>
          <p:nvPr/>
        </p:nvPicPr>
        <p:blipFill>
          <a:blip r:embed="rId3"/>
          <a:srcRect l="15353" t="13729" r="15356"/>
          <a:stretch/>
        </p:blipFill>
        <p:spPr>
          <a:xfrm>
            <a:off x="2375640" y="1300680"/>
            <a:ext cx="7439760" cy="517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74800" y="-2052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Összegzés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020633" y="1770213"/>
            <a:ext cx="8206495" cy="4796841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Telephelyeken felmerülő beszállítással kapcsolatos problémák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ASP.NET</a:t>
            </a: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-ben</a:t>
            </a: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MVC alapú webes alkalmazás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Időpontok kiírása és ezek lefoglalása</a:t>
            </a:r>
            <a:endParaRPr lang="en-US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Backend – C# és SQL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Frontend – HTML, </a:t>
            </a:r>
            <a:r>
              <a:rPr lang="hu-HU" sz="2000" spc="-1" dirty="0" err="1">
                <a:solidFill>
                  <a:srgbClr val="FFFFFF"/>
                </a:solidFill>
                <a:latin typeface="Century Gothic"/>
              </a:rPr>
              <a:t>Bootstrap</a:t>
            </a: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 és JavaScript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Továbbfejlesztési lehetőségek</a:t>
            </a:r>
          </a:p>
          <a:p>
            <a:pPr marL="743310" lvl="1" indent="-285750">
              <a:spcBef>
                <a:spcPts val="100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töltési gyorsaság optimalizálása</a:t>
            </a:r>
          </a:p>
          <a:p>
            <a:pPr marL="743310" lvl="1" indent="-285750">
              <a:spcBef>
                <a:spcPts val="100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grafikus felhasználói felület csiszolása</a:t>
            </a:r>
          </a:p>
          <a:p>
            <a:pPr marL="743310" lvl="1" indent="-285750">
              <a:spcBef>
                <a:spcPts val="100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cégek igényeinek megfelelően új funkciók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45000"/>
            </a:pPr>
            <a:endParaRPr lang="hu-HU" sz="2000" spc="-1" dirty="0">
              <a:solidFill>
                <a:srgbClr val="FFFFFF"/>
              </a:solidFill>
              <a:latin typeface="Century Gothic"/>
            </a:endParaRPr>
          </a:p>
          <a:p>
            <a:pPr marL="540000" lvl="1" algn="ctr">
              <a:spcBef>
                <a:spcPts val="1134"/>
              </a:spcBef>
              <a:buClr>
                <a:srgbClr val="000000"/>
              </a:buClr>
              <a:buSzPct val="45000"/>
            </a:pPr>
            <a:r>
              <a:rPr lang="hu-HU" sz="3600" b="0" strike="noStrike" spc="-1" dirty="0">
                <a:solidFill>
                  <a:srgbClr val="FFFFFF"/>
                </a:solidFill>
                <a:latin typeface="Century Gothic"/>
              </a:rPr>
              <a:t>Köszönöm a fi</a:t>
            </a:r>
            <a:r>
              <a:rPr lang="hu-HU" sz="3600" spc="-1" dirty="0">
                <a:solidFill>
                  <a:srgbClr val="FFFFFF"/>
                </a:solidFill>
                <a:latin typeface="Century Gothic"/>
              </a:rPr>
              <a:t>gyelmet!</a:t>
            </a:r>
            <a:endParaRPr lang="hu-HU" sz="36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E835FED4-7745-4F1D-8C3B-DB89A6753705}" type="slidenum">
              <a:rPr lang="hu-HU" spc="-1" smtClean="0">
                <a:solidFill>
                  <a:srgbClr val="FFFFFF"/>
                </a:solidFill>
                <a:latin typeface="Century Gothic"/>
              </a:rPr>
              <a:t>12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44760" y="55584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Előadás menete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10304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A probléma</a:t>
            </a:r>
          </a:p>
          <a:p>
            <a:pPr marL="343080" indent="-342720"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A megoldás és annak funkciói</a:t>
            </a: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Használt technológiák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Rendszer működése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Frontend – Backend kapcsolat</a:t>
            </a: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Összegzés</a:t>
            </a:r>
          </a:p>
        </p:txBody>
      </p:sp>
      <p:sp>
        <p:nvSpPr>
          <p:cNvPr id="106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0CE798D6-6111-486E-BE1C-0B690B68946D}" type="slidenum">
              <a:rPr lang="hu-HU" spc="-1" smtClean="0">
                <a:solidFill>
                  <a:srgbClr val="FFFFFF"/>
                </a:solidFill>
                <a:latin typeface="Century Gothic"/>
              </a:rPr>
              <a:t>2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45840" y="51696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E3DED1"/>
                </a:solidFill>
                <a:latin typeface="Century Gothic"/>
              </a:rPr>
              <a:t>A </a:t>
            </a: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probléma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103760" y="2014200"/>
            <a:ext cx="5585760" cy="419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Mindenki egyszerre szeretne menni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Tűzvédelmi előírások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Teherautók sora várakozik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Időigényes folyamat (ellenőrzés, átvétel)</a:t>
            </a:r>
          </a:p>
        </p:txBody>
      </p:sp>
      <p:sp>
        <p:nvSpPr>
          <p:cNvPr id="109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117C3083-A9BF-4FCE-B90E-32ABAB87CB69}" type="slidenum">
              <a:rPr lang="hu-HU" spc="-1" smtClean="0">
                <a:solidFill>
                  <a:srgbClr val="FFFFFF"/>
                </a:solidFill>
                <a:latin typeface="Century Gothic"/>
              </a:rPr>
              <a:t>3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10" name="Picture 2"/>
          <p:cNvPicPr/>
          <p:nvPr/>
        </p:nvPicPr>
        <p:blipFill>
          <a:blip r:embed="rId3"/>
          <a:stretch/>
        </p:blipFill>
        <p:spPr>
          <a:xfrm>
            <a:off x="6559200" y="2663640"/>
            <a:ext cx="5142600" cy="36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4584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A megoldás és annak funkciói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103040" y="2053080"/>
            <a:ext cx="4995360" cy="419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Web alapú alkalmazás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időpontok kiírása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időpontok lefoglalása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ügyfelek felkeresése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statisztika a beszállításokról</a:t>
            </a:r>
          </a:p>
          <a:p>
            <a:pPr marL="743040" lvl="1" indent="-285480"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átvétel nyomon követése online</a:t>
            </a:r>
            <a:endParaRPr lang="hu-HU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Szerepkörök</a:t>
            </a: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6962F512-F4F0-4EDE-AFD0-33F43A8A1D3D}" type="slidenum">
              <a:rPr lang="hu-HU" spc="-1" smtClean="0">
                <a:solidFill>
                  <a:srgbClr val="FFFFFF"/>
                </a:solidFill>
                <a:latin typeface="Century Gothic"/>
              </a:rPr>
              <a:t>4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18" name="Picture 6"/>
          <p:cNvPicPr/>
          <p:nvPr/>
        </p:nvPicPr>
        <p:blipFill>
          <a:blip r:embed="rId3"/>
          <a:stretch/>
        </p:blipFill>
        <p:spPr>
          <a:xfrm>
            <a:off x="6559200" y="2900160"/>
            <a:ext cx="4941720" cy="33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4584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Használt technológiák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03040" y="2053080"/>
            <a:ext cx="6282720" cy="419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Microsoft Visual Studio 2017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ASP.NET Core Web Application 2.0 (MVC)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SQL Server Management Studio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C#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JavaScript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HTML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Bootstrap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GIT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28C54253-6ED3-4E2B-8B7D-E993C2D01F75}" type="slidenum">
              <a:rPr lang="hu-HU" spc="-1" smtClean="0">
                <a:solidFill>
                  <a:srgbClr val="FFFFFF"/>
                </a:solidFill>
                <a:latin typeface="Century Gothic"/>
              </a:rPr>
              <a:t>5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22" name="Picture 2"/>
          <p:cNvPicPr/>
          <p:nvPr/>
        </p:nvPicPr>
        <p:blipFill>
          <a:blip r:embed="rId3"/>
          <a:stretch/>
        </p:blipFill>
        <p:spPr>
          <a:xfrm rot="19729800">
            <a:off x="7392240" y="3282840"/>
            <a:ext cx="4584960" cy="2689560"/>
          </a:xfrm>
          <a:prstGeom prst="rect">
            <a:avLst/>
          </a:prstGeom>
          <a:ln>
            <a:noFill/>
          </a:ln>
        </p:spPr>
      </p:pic>
      <p:pic>
        <p:nvPicPr>
          <p:cNvPr id="123" name="Picture 4"/>
          <p:cNvPicPr/>
          <p:nvPr/>
        </p:nvPicPr>
        <p:blipFill>
          <a:blip r:embed="rId4"/>
          <a:stretch/>
        </p:blipFill>
        <p:spPr>
          <a:xfrm>
            <a:off x="10217160" y="5494680"/>
            <a:ext cx="1108080" cy="110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4584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3DED1"/>
                </a:solidFill>
                <a:latin typeface="Century Gothic"/>
              </a:rPr>
              <a:t>MVC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7720" y="1825560"/>
            <a:ext cx="4089960" cy="454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Mi is pontosan az MVC?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 err="1">
                <a:solidFill>
                  <a:srgbClr val="FFFFFF"/>
                </a:solidFill>
                <a:latin typeface="Century Gothic"/>
              </a:rPr>
              <a:t>model</a:t>
            </a:r>
            <a:endParaRPr lang="hu-HU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 err="1">
                <a:solidFill>
                  <a:srgbClr val="FFFFFF"/>
                </a:solidFill>
                <a:latin typeface="Century Gothic"/>
              </a:rPr>
              <a:t>view</a:t>
            </a:r>
            <a:r>
              <a:rPr lang="hu-HU" sz="1800" b="0" strike="noStrike" spc="-1" dirty="0">
                <a:solidFill>
                  <a:srgbClr val="FFFFFF"/>
                </a:solidFill>
                <a:latin typeface="Century Gothic"/>
              </a:rPr>
              <a:t> (nézet)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 err="1">
                <a:solidFill>
                  <a:srgbClr val="FFFFFF"/>
                </a:solidFill>
                <a:latin typeface="Century Gothic"/>
              </a:rPr>
              <a:t>controller</a:t>
            </a:r>
            <a:r>
              <a:rPr lang="hu-HU" sz="1800" b="0" strike="noStrike" spc="-1" dirty="0">
                <a:solidFill>
                  <a:srgbClr val="FFFFFF"/>
                </a:solidFill>
                <a:latin typeface="Century Gothic"/>
              </a:rPr>
              <a:t> (vezérlő)</a:t>
            </a:r>
          </a:p>
          <a:p>
            <a:pPr marL="2858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Miért használjuk?</a:t>
            </a:r>
          </a:p>
          <a:p>
            <a:pPr marL="800280" lvl="2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b="0" strike="noStrike" spc="-1" dirty="0">
                <a:solidFill>
                  <a:srgbClr val="FFFFFF"/>
                </a:solidFill>
                <a:latin typeface="Century Gothic"/>
              </a:rPr>
              <a:t>átlátható</a:t>
            </a:r>
          </a:p>
          <a:p>
            <a:pPr marL="800280" lvl="2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b="0" strike="noStrike" spc="-1" dirty="0">
                <a:solidFill>
                  <a:srgbClr val="FFFFFF"/>
                </a:solidFill>
                <a:latin typeface="Century Gothic"/>
              </a:rPr>
              <a:t>könnyebben szerkeszthető</a:t>
            </a:r>
          </a:p>
          <a:p>
            <a:endParaRPr lang="hu-HU" sz="1600" b="0" strike="noStrike" spc="-1" dirty="0">
              <a:solidFill>
                <a:srgbClr val="FFFFFF"/>
              </a:solidFill>
              <a:latin typeface="Century Gothic"/>
            </a:endParaRPr>
          </a:p>
          <a:p>
            <a:endParaRPr lang="hu-HU" sz="1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F272A42B-4459-4146-8207-5DFE11D547DA}" type="slidenum">
              <a:rPr lang="hu-HU" spc="-1" smtClean="0">
                <a:solidFill>
                  <a:srgbClr val="FFFFFF"/>
                </a:solidFill>
                <a:latin typeface="Century Gothic"/>
              </a:rPr>
              <a:t>6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27" name="Picture 2"/>
          <p:cNvPicPr/>
          <p:nvPr/>
        </p:nvPicPr>
        <p:blipFill>
          <a:blip r:embed="rId3"/>
          <a:stretch/>
        </p:blipFill>
        <p:spPr>
          <a:xfrm>
            <a:off x="5348160" y="1850760"/>
            <a:ext cx="6328800" cy="452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93360" y="390240"/>
            <a:ext cx="5538628" cy="767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Adatbázis készítése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63400" y="1633680"/>
            <a:ext cx="5099760" cy="508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SQL Server Manager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>
                <a:solidFill>
                  <a:srgbClr val="FFFFFF"/>
                </a:solidFill>
                <a:latin typeface="Century Gothic"/>
              </a:rPr>
              <a:t>SQL kód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>
                <a:solidFill>
                  <a:srgbClr val="FFFFFF"/>
                </a:solidFill>
                <a:latin typeface="Century Gothic"/>
              </a:rPr>
              <a:t>grafikus </a:t>
            </a:r>
            <a:r>
              <a:rPr lang="hu-HU" sz="1800" b="0" strike="noStrike" spc="-1" dirty="0" err="1">
                <a:solidFill>
                  <a:srgbClr val="FFFFFF"/>
                </a:solidFill>
                <a:latin typeface="Century Gothic"/>
              </a:rPr>
              <a:t>interface</a:t>
            </a:r>
            <a:endParaRPr lang="hu-HU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lvl="1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Visual </a:t>
            </a:r>
            <a:r>
              <a:rPr lang="hu-HU" sz="2000" b="0" strike="noStrike" spc="-1" dirty="0" err="1">
                <a:solidFill>
                  <a:srgbClr val="FFFFFF"/>
                </a:solidFill>
                <a:latin typeface="Century Gothic"/>
              </a:rPr>
              <a:t>Studio</a:t>
            </a: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800" b="0" strike="noStrike" spc="-1" dirty="0" err="1">
                <a:solidFill>
                  <a:srgbClr val="FFFFFF"/>
                </a:solidFill>
                <a:latin typeface="Century Gothic"/>
              </a:rPr>
              <a:t>Model.cs</a:t>
            </a:r>
            <a:endParaRPr lang="hu-HU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hu-HU" sz="2000" b="0" strike="noStrike" spc="-1" dirty="0">
                <a:solidFill>
                  <a:srgbClr val="FFFFFF"/>
                </a:solidFill>
                <a:latin typeface="Century Gothic"/>
              </a:rPr>
              <a:t>	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hu-HU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78F9EC78-F70F-4538-A876-4EFA44FA16E4}" type="slidenum">
              <a:rPr lang="hu-HU" spc="-1" smtClean="0">
                <a:solidFill>
                  <a:srgbClr val="FFFFFF"/>
                </a:solidFill>
                <a:latin typeface="Century Gothic"/>
              </a:rPr>
              <a:t>7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7560985-8C4F-4602-8CBF-FB0010D03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36" y="1599806"/>
            <a:ext cx="6706536" cy="486795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D30792B-731D-4D8D-B046-D7B9659F5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0" y="3879735"/>
            <a:ext cx="4163345" cy="258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25880" y="495360"/>
            <a:ext cx="10764360" cy="140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4000" b="0" strike="noStrike" spc="-1" dirty="0">
                <a:solidFill>
                  <a:srgbClr val="E3DED1"/>
                </a:solidFill>
                <a:latin typeface="Century Gothic"/>
              </a:rPr>
              <a:t>Rendszer működése – </a:t>
            </a:r>
            <a:r>
              <a:rPr lang="hu-HU" sz="4000" b="0" strike="noStrike" spc="-1" dirty="0" smtClean="0">
                <a:solidFill>
                  <a:srgbClr val="E3DED1"/>
                </a:solidFill>
                <a:latin typeface="Century Gothic"/>
              </a:rPr>
              <a:t>időpontfoglalás</a:t>
            </a:r>
            <a:endParaRPr lang="hu-H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B7FEE3B7-5980-4B79-9992-7CE0EBDE4521}" type="slidenum">
              <a:rPr lang="hu-HU" spc="-1" smtClean="0">
                <a:solidFill>
                  <a:srgbClr val="FFFFFF"/>
                </a:solidFill>
                <a:latin typeface="Century Gothic"/>
              </a:rPr>
              <a:t>8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70" y="1381880"/>
            <a:ext cx="9544050" cy="516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F5842-C983-413C-A665-3523817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39" y="452879"/>
            <a:ext cx="7731543" cy="1086209"/>
          </a:xfrm>
        </p:spPr>
        <p:txBody>
          <a:bodyPr anchor="t" anchorCtr="0"/>
          <a:lstStyle/>
          <a:p>
            <a:r>
              <a:rPr lang="hu-HU" sz="4000" spc="-1" dirty="0" smtClean="0">
                <a:solidFill>
                  <a:srgbClr val="E3DED1"/>
                </a:solidFill>
                <a:latin typeface="Century Gothic"/>
              </a:rPr>
              <a:t>Frontend-Backend kapcsolat/</a:t>
            </a:r>
            <a:br>
              <a:rPr lang="hu-HU" sz="4000" spc="-1" dirty="0" smtClean="0">
                <a:solidFill>
                  <a:srgbClr val="E3DED1"/>
                </a:solidFill>
                <a:latin typeface="Century Gothic"/>
              </a:rPr>
            </a:br>
            <a:r>
              <a:rPr lang="hu-HU" sz="4000" spc="-1" dirty="0" smtClean="0">
                <a:solidFill>
                  <a:srgbClr val="E3DED1"/>
                </a:solidFill>
                <a:latin typeface="Century Gothic"/>
                <a:ea typeface="+mn-ea"/>
                <a:cs typeface="+mn-cs"/>
              </a:rPr>
              <a:t> Időpontfoglalás</a:t>
            </a:r>
            <a:endParaRPr lang="hu-HU" sz="4000" spc="-1" dirty="0">
              <a:solidFill>
                <a:srgbClr val="E3DED1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03389B60-5A7F-48B8-8067-7C554B57C3EB}"/>
              </a:ext>
            </a:extLst>
          </p:cNvPr>
          <p:cNvSpPr txBox="1"/>
          <p:nvPr/>
        </p:nvSpPr>
        <p:spPr>
          <a:xfrm>
            <a:off x="1035216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B7FEE3B7-5980-4B79-9992-7CE0EBDE4521}" type="slidenum">
              <a:rPr lang="hu-HU" spc="-1" smtClean="0">
                <a:solidFill>
                  <a:srgbClr val="FFFFFF"/>
                </a:solidFill>
                <a:latin typeface="Century Gothic"/>
              </a:rPr>
              <a:t>9</a:t>
            </a:fld>
            <a:r>
              <a:rPr lang="hu-HU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0" y="1867466"/>
            <a:ext cx="5562600" cy="16383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0" y="4697335"/>
            <a:ext cx="4572000" cy="14287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544" y="1867466"/>
            <a:ext cx="5067300" cy="2428875"/>
          </a:xfrm>
          <a:prstGeom prst="rect">
            <a:avLst/>
          </a:prstGeom>
        </p:spPr>
      </p:pic>
      <p:sp>
        <p:nvSpPr>
          <p:cNvPr id="9" name="Jobbra nyíl 8"/>
          <p:cNvSpPr/>
          <p:nvPr/>
        </p:nvSpPr>
        <p:spPr>
          <a:xfrm rot="913306">
            <a:off x="4501853" y="2197433"/>
            <a:ext cx="2571184" cy="43168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Jobbra nyíl 9"/>
          <p:cNvSpPr/>
          <p:nvPr/>
        </p:nvSpPr>
        <p:spPr>
          <a:xfrm rot="10239507">
            <a:off x="2514480" y="4183742"/>
            <a:ext cx="4566548" cy="41717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605" y="4811635"/>
            <a:ext cx="4105275" cy="1200150"/>
          </a:xfrm>
          <a:prstGeom prst="rect">
            <a:avLst/>
          </a:prstGeom>
        </p:spPr>
      </p:pic>
      <p:sp>
        <p:nvSpPr>
          <p:cNvPr id="13" name="Jobbra nyíl 12"/>
          <p:cNvSpPr/>
          <p:nvPr/>
        </p:nvSpPr>
        <p:spPr>
          <a:xfrm>
            <a:off x="4699880" y="5771895"/>
            <a:ext cx="3625346" cy="35419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9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</TotalTime>
  <Words>1008</Words>
  <Application>Microsoft Office PowerPoint</Application>
  <PresentationFormat>Szélesvásznú</PresentationFormat>
  <Paragraphs>120</Paragraphs>
  <Slides>12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12</vt:i4>
      </vt:variant>
    </vt:vector>
  </HeadingPairs>
  <TitlesOfParts>
    <vt:vector size="21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Frontend-Backend kapcsolat/  Időpontfoglalás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Időpont foglaló és ütemező rendszer erőmű tüzelőanyag ellátásához</dc:title>
  <dc:subject/>
  <dc:creator>smuranandi@gmail.com</dc:creator>
  <dc:description/>
  <cp:lastModifiedBy>smuranandi@gmail.com</cp:lastModifiedBy>
  <cp:revision>113</cp:revision>
  <dcterms:created xsi:type="dcterms:W3CDTF">2017-11-22T09:49:59Z</dcterms:created>
  <dcterms:modified xsi:type="dcterms:W3CDTF">2018-11-25T20:44:27Z</dcterms:modified>
  <dc:language>hu-HU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Szélesvásznú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