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9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A dia áthelyezéséhez kattintson 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jegyzetformátum szerkesztéséhez kattintson ide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hu-HU" sz="1400" b="0" strike="noStrike" spc="-1">
                <a:latin typeface="Times New Roman"/>
              </a:rPr>
              <a:t> 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9EB01A-A9E8-415E-96EA-3E3CA71315F5}" type="slidenum">
              <a:rPr lang="hu-HU" sz="1400" b="0" strike="noStrike" spc="-1">
                <a:latin typeface="Times New Roman"/>
              </a:rPr>
              <a:t>‹#›</a:t>
            </a:fld>
            <a:endParaRPr lang="hu-H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hu-HU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908DF4D-E2BA-4314-AC1B-AE73A71E7850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5383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Összeségében a rendszer célja, hogy az időpontok kiírásának és ezek lefoglalásának lehetőségével megkönnyítse a cégek munkáját.</a:t>
            </a:r>
          </a:p>
          <a:p>
            <a:r>
              <a:rPr lang="hu-HU" sz="2000" b="0" strike="noStrike" spc="-1">
                <a:latin typeface="Arial"/>
              </a:rPr>
              <a:t>A rendszer felépítésének köszönhetően egyszerűen és egymástól függetlenül fejleszthetjük a megjelenést és az üzleti logikát.</a:t>
            </a:r>
          </a:p>
          <a:p>
            <a:r>
              <a:rPr lang="hu-HU" sz="2000" b="0" strike="noStrike" spc="-1">
                <a:latin typeface="Arial"/>
              </a:rPr>
              <a:t>Mint minden weboldalt ezt is a végtelenségig lehet fejleszteni, optimalizálni a betöltés gyorsaságát arra az esetre ha már nagyon sok adatot kell megjeleníteni bizonyos részeken.</a:t>
            </a:r>
          </a:p>
          <a:p>
            <a:r>
              <a:rPr lang="hu-HU" sz="2000" b="0" strike="noStrike" spc="-1">
                <a:latin typeface="Arial"/>
              </a:rPr>
              <a:t>A megjelenést ízlés szerint lehet szépíteni</a:t>
            </a:r>
          </a:p>
          <a:p>
            <a:r>
              <a:rPr lang="hu-HU" sz="2000" b="0" strike="noStrike" spc="-1">
                <a:latin typeface="Arial"/>
              </a:rPr>
              <a:t>Új funkciókat pedig a cégek visszajelzései alapján lehet implementálni. Akár az oldal elérhetőségéhez egy ötletgyűjtő e-mail cím megadása. </a:t>
            </a:r>
          </a:p>
          <a:p>
            <a:r>
              <a:rPr lang="hu-HU" sz="2000" b="0" strike="noStrike" spc="-1">
                <a:latin typeface="Arial"/>
              </a:rPr>
              <a:t>Köszönöm a figyelmet!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fő probléma oka, hogy minden cég hasonló időpontokat céloz meg a tüzelőanyagok beszállítására, ezzel elkerülve a dugókat.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Ennek köszönhetően a kamionok egyszerre érkeznek be a telepre, így ott okozva fennakadást, amitől minden sokkal bonyolultabbá válik.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Tűzvédelmi okokból is gondot okoz a torlódás, nehezebb evakuáció és a szállítmányok is lángra kaphatnak.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Ezekből az okokból kifolyólag szükséges korlátozni a beszállító kamionokat, amik egyszerre tartózkodhatnak a telephelyen.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Ezzel a megkötéssel meggyorsíthatjuk az áruszállító folyamatot is, hiszen szépen sorban lehet haladni az adott erőmű kapacitásához mérten.</a:t>
            </a:r>
          </a:p>
        </p:txBody>
      </p:sp>
      <p:sp>
        <p:nvSpPr>
          <p:cNvPr id="1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BE8B29B-0E7E-4E10-82D9-39B352B859F0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Az oldalon különböző szerepkörökkel és jogosultságokkal rendelkeznek a felhasználók. Mint például a beszerző aki az időpontokat határozza meg, a beszállító aki ezeket lefoglalja, az átvevő aki frissíti az átvétel állapotát, az elszámoló aki a statisztikákért felel. Ugyanakkor ott van az adminisztrátor is aki minden felhasználó, telephely, anyag és szerepkörök adatait tudja karban tartani.</a:t>
            </a:r>
          </a:p>
        </p:txBody>
      </p:sp>
      <p:sp>
        <p:nvSpPr>
          <p:cNvPr id="1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135E5E-DDE4-47ED-9049-9B13B8F9A95B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rendszer megírásához a Visual Studio-t használom, azon belül is az ASP.NET keretrendszerben íródott web alkalmazást, amire az MVC technológiát alkalmaztam.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Az adatbázist SQL Server Management Studiot használom, mert ezt támogatja a Visual Studio is, így egyszerű az egész felépítése. Az adatok tárolását és lekérését C#-ban írtam meg. A frontend logikai része pedig javascriptben készült. A kinézetet, mint ahogy minden weboldal esetén, HTML alapozza meg és ezt javítja fel a Bootstrap, amivel sokkal egyszerűbben ráhúzhatjuk weboldalunka az előre megírt stílusokat, és így CSS-ben már csak az egyedibbre szabás érdekében kell csinálnunk valamit.</a:t>
            </a:r>
          </a:p>
        </p:txBody>
      </p:sp>
      <p:sp>
        <p:nvSpPr>
          <p:cNvPr id="16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2B7761-263D-42CB-ABC1-A4E5FE48F0E5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Az MVC egy olyan tervezési minta, ami teljes mértékben külön bontja a megjelenítésért szolgáló kódrészletet, attól ami az üzleti logikáért felel.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Az MVC maga három részre bontható, modell, view ami nézetet jelent és a controller ami a vezérlő. 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nézet ahogy a neve is mondja, felel a megjelenítésért, ez az amit a hétköznapi felhasználó lát ha egy weboldalt használ.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Model ami az adattagokat tárolja, és kapcsolatban áll az adatbázisunkkal is.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A Controller pedig ezt a kettőt köti össze, ha a felhasználó egy új adattagot vesz fel egy táblába, akkor a controlleren kereszütl kapja ezt meg a model, és tárolja el az adatbázisban.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Ez a fajta rendszer azért hasznos, mert amikor a kinézetet szeretnénk javítani a programkódban, akkor véletlenül sem írunk bele az üzleti logikát tartalmazó kódrészletbe, és külön tudjuk debugolni ezeket ha valami hiba merül fel.</a:t>
            </a:r>
          </a:p>
          <a:p>
            <a:pPr marL="216000" indent="-216000">
              <a:lnSpc>
                <a:spcPct val="100000"/>
              </a:lnSpc>
            </a:pPr>
            <a:r>
              <a:rPr lang="hu-HU" sz="2000" b="0" strike="noStrike" spc="-1">
                <a:latin typeface="Arial"/>
              </a:rPr>
              <a:t>Ugyanakkor a kódot is átláthatóbbá teszi, ha valaki már tudja, hogy mit hol keressen. A teljes kódnak csak egy töredékét kell átnézni, ha valamit szerkeszteni szeretnénk és ezt a programban keressük.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73BB49-5F85-470B-9D66-83AC1C98509B}" type="slidenum">
              <a:rPr lang="hu-H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hu-H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250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projekt alapját egy adatbázis képezi, ahol az adatokat el tudjuk tárolni. Ez azért kell, hogy ne csak manuálisan vagy lokális fileokból lehessen adatokat betölteni az oldalakon megjelenő mezőkbe.</a:t>
            </a:r>
          </a:p>
          <a:p>
            <a:r>
              <a:rPr lang="hu-HU" sz="2000" b="0" strike="noStrike" spc="-1">
                <a:latin typeface="Arial"/>
              </a:rPr>
              <a:t>Az adatbázist létrehozhatjuk automatikusan generálva kódból is, a model fájlok alapján. Ezek után már csak a kapcsolatokat kell kézzel megadni amik a táblák között fennállnak.</a:t>
            </a:r>
          </a:p>
          <a:p>
            <a:r>
              <a:rPr lang="hu-HU" sz="2000" b="0" strike="noStrike" spc="-1">
                <a:latin typeface="Arial"/>
              </a:rPr>
              <a:t>Kezdhetjük az adatbázis készítést manuálisan is SQL kóddal vagy grafikus felülettel és később ebből generálhatunk kódot ha szeretnénk, de az előző megközelítés az egyszerűbb és biztosabb módszer.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Itt látható egy foglalás menete, a beszállítani kívánó cég kiválaszt egy dátumot és a telephelyet, ahova be szeretne szállítani.</a:t>
            </a:r>
          </a:p>
          <a:p>
            <a:r>
              <a:rPr lang="hu-HU" sz="2000" b="0" strike="noStrike" spc="-1">
                <a:latin typeface="Arial"/>
              </a:rPr>
              <a:t>Ezután a rendszer kilistázza az arra a napra foglalható időpontokat, a hozzá tartozó megkötésekkel együtt (max kamionok száma, beszállítandó anyagmennyiség tonnában)</a:t>
            </a:r>
          </a:p>
          <a:p>
            <a:r>
              <a:rPr lang="hu-HU" sz="2000" b="0" strike="noStrike" spc="-1">
                <a:latin typeface="Arial"/>
              </a:rPr>
              <a:t>Ha találtunk megfeleő időpontot, akkor elküldjük a foglalást, amit a rendszer eltárol az adatbázisban.</a:t>
            </a:r>
          </a:p>
          <a:p>
            <a:r>
              <a:rPr lang="hu-HU" sz="2000" b="0" strike="noStrike" spc="-1">
                <a:latin typeface="Arial"/>
              </a:rPr>
              <a:t>Ezt később megtekinthetjük és le is mondhatjuk.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Az adminisztrátor kezeli a beszállítható anyagokat.</a:t>
            </a:r>
          </a:p>
          <a:p>
            <a:r>
              <a:rPr lang="hu-HU" sz="2000" b="0" strike="noStrike" spc="-1">
                <a:latin typeface="Arial"/>
              </a:rPr>
              <a:t>Az új anyagokat felveheti a rendszerbe, amihez megadhatja az előfordulható mértékegységeket, szállítási egységeket, és az ehhez tartozó váltószámot(pl.: 1 bála az fél tonnának felel meg)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hu-HU" sz="2000" b="0" strike="noStrike" spc="-1">
                <a:latin typeface="Arial"/>
              </a:rPr>
              <a:t>A rendszergazda szemszögéből így néz ki a telephelyek adatainak szerkesztése, kiválasztja a telephelyet az adatbázisból, az oldal felsorolja a hozzá tartozó adatokat.</a:t>
            </a:r>
          </a:p>
          <a:p>
            <a:r>
              <a:rPr lang="hu-HU" sz="2000" b="0" strike="noStrike" spc="-1">
                <a:latin typeface="Arial"/>
              </a:rPr>
              <a:t>Ezeket a rendszergazda szükség esetén szerkeszthet, majd ha végzett akkor a módosítások mentése gombra kattintva eltárolja ezeket az adatokat.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7280" y="424440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26546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09582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36436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2728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09582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36436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84380" y="452880"/>
            <a:ext cx="705321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26546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27280" y="424440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26546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09582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364360" y="205308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82728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09582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5364360" y="4244400"/>
            <a:ext cx="21602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84380" y="452880"/>
            <a:ext cx="7053210" cy="649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hu-HU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4195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265460" y="424440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728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265460" y="2053080"/>
            <a:ext cx="327429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7280" y="4244400"/>
            <a:ext cx="6709770" cy="200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302751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14156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6456510" y="1676520"/>
            <a:ext cx="211437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5999400" y="0"/>
            <a:ext cx="120231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6454080" y="6095880"/>
            <a:ext cx="74493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7828110" y="0"/>
            <a:ext cx="51408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865890" y="1447920"/>
            <a:ext cx="661905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E3DED1"/>
                </a:solidFill>
                <a:latin typeface="Century Gothic"/>
              </a:rPr>
              <a:t>Mintacím szerkesztése</a:t>
            </a:r>
            <a:endParaRPr lang="en-US" sz="5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7492635" y="1828710"/>
            <a:ext cx="990360" cy="2284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CFCA62E-65F8-45E6-8F10-C6A821C28840}" type="datetime1">
              <a:rPr lang="hu-HU" sz="825" b="0" strike="noStrike" spc="-1">
                <a:solidFill>
                  <a:srgbClr val="FFFFFF"/>
                </a:solidFill>
                <a:latin typeface="Century Gothic"/>
              </a:rPr>
              <a:t>2018. 11. 25.</a:t>
            </a:fld>
            <a:endParaRPr lang="hu-HU" sz="825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6231105" y="3263310"/>
            <a:ext cx="3859560" cy="228420"/>
          </a:xfrm>
          <a:prstGeom prst="rect">
            <a:avLst/>
          </a:prstGeom>
        </p:spPr>
        <p:txBody>
          <a:bodyPr anchor="b"/>
          <a:lstStyle/>
          <a:p>
            <a:endParaRPr lang="hu-HU" sz="18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7764120" y="295560"/>
            <a:ext cx="62829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37ECB377-3C8E-4F1B-B268-2EBF152AD6BE}" type="slidenum">
              <a:rPr lang="hu-HU" sz="21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hu-HU" sz="21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33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Vázlatszöveg formátumának szerkesztése</a:t>
            </a:r>
          </a:p>
          <a:p>
            <a:pPr marL="648000" lvl="1" indent="-243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Második vázlatszint</a:t>
            </a:r>
          </a:p>
          <a:p>
            <a:pPr marL="972000" lvl="2" indent="-216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Harmadik vázlatszint</a:t>
            </a:r>
          </a:p>
          <a:p>
            <a:pPr marL="1296000" lvl="3" indent="-162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Negyedik vázlatszint</a:t>
            </a:r>
          </a:p>
          <a:p>
            <a:pPr marL="1620000" lvl="4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Ötödik vázlatszint</a:t>
            </a:r>
          </a:p>
          <a:p>
            <a:pPr marL="1944000" lvl="5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Hatodik vázlatszint</a:t>
            </a:r>
          </a:p>
          <a:p>
            <a:pPr marL="2268000" lvl="6" indent="-162000">
              <a:spcBef>
                <a:spcPts val="2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Hetedik vázlatszint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1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302751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14156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6456510" y="1676520"/>
            <a:ext cx="211437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5999400" y="0"/>
            <a:ext cx="120231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6454080" y="6095880"/>
            <a:ext cx="74493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7828110" y="0"/>
            <a:ext cx="51408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484380" y="452880"/>
            <a:ext cx="7053210" cy="1400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50" b="0" strike="noStrike" spc="-1">
                <a:solidFill>
                  <a:srgbClr val="E3DED1"/>
                </a:solidFill>
                <a:latin typeface="Century Gothic"/>
              </a:rPr>
              <a:t>Mintacím szerkesztése</a:t>
            </a:r>
            <a:endParaRPr lang="en-US" sz="31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827280" y="2053080"/>
            <a:ext cx="6709770" cy="4195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Mintaszöveg szerkesztése</a:t>
            </a:r>
          </a:p>
          <a:p>
            <a:pPr marL="557280" lvl="1" indent="-214110">
              <a:lnSpc>
                <a:spcPct val="100000"/>
              </a:lnSpc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350" b="0" strike="noStrike" spc="-1">
                <a:solidFill>
                  <a:srgbClr val="FFFFFF"/>
                </a:solidFill>
                <a:latin typeface="Century Gothic"/>
              </a:rPr>
              <a:t>Második szint</a:t>
            </a:r>
          </a:p>
          <a:p>
            <a:pPr marL="857250" lvl="2" indent="-171180">
              <a:lnSpc>
                <a:spcPct val="100000"/>
              </a:lnSpc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Harmadik szint</a:t>
            </a:r>
          </a:p>
          <a:p>
            <a:pPr marL="1200150" lvl="3" indent="-171180">
              <a:lnSpc>
                <a:spcPct val="100000"/>
              </a:lnSpc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Negyedik szint</a:t>
            </a:r>
          </a:p>
          <a:p>
            <a:pPr marL="1543050" lvl="4" indent="-171180">
              <a:lnSpc>
                <a:spcPct val="100000"/>
              </a:lnSpc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Ötödik szint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dt"/>
          </p:nvPr>
        </p:nvSpPr>
        <p:spPr>
          <a:xfrm rot="5400000">
            <a:off x="7492635" y="1828710"/>
            <a:ext cx="990360" cy="2284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8DF7846-010B-4CC3-985D-460E0684B12B}" type="datetime1">
              <a:rPr lang="hu-HU" sz="825" b="0" strike="noStrike" spc="-1">
                <a:solidFill>
                  <a:srgbClr val="FFFFFF"/>
                </a:solidFill>
                <a:latin typeface="Century Gothic"/>
              </a:rPr>
              <a:t>2018. 11. 25.</a:t>
            </a:fld>
            <a:endParaRPr lang="hu-HU" sz="825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ftr"/>
          </p:nvPr>
        </p:nvSpPr>
        <p:spPr>
          <a:xfrm rot="5400000">
            <a:off x="6231105" y="3263310"/>
            <a:ext cx="3859560" cy="228420"/>
          </a:xfrm>
          <a:prstGeom prst="rect">
            <a:avLst/>
          </a:prstGeom>
        </p:spPr>
        <p:txBody>
          <a:bodyPr anchor="b"/>
          <a:lstStyle/>
          <a:p>
            <a:endParaRPr lang="hu-HU" sz="18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sldNum"/>
          </p:nvPr>
        </p:nvSpPr>
        <p:spPr>
          <a:xfrm>
            <a:off x="7764120" y="295560"/>
            <a:ext cx="62829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225DAA2C-9226-4DFB-921C-EE714243EEAE}" type="slidenum">
              <a:rPr lang="hu-HU" sz="21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hu-HU" sz="2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10" indent="-257040" algn="l" defTabSz="685800" rtl="0" eaLnBrk="1" latinLnBrk="0" hangingPunct="1">
        <a:lnSpc>
          <a:spcPct val="100000"/>
        </a:lnSpc>
        <a:spcBef>
          <a:spcPts val="751"/>
        </a:spcBef>
        <a:buClr>
          <a:srgbClr val="AFC5B9"/>
        </a:buClr>
        <a:buSzPct val="80000"/>
        <a:buFont typeface="Wingdings 3" charset="2"/>
        <a:buChar char="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60280" y="1677510"/>
            <a:ext cx="8622450" cy="139077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Időpont foglaló és ütemező rendszer erőmű tüzelőanyag ellátásához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142640" y="3566700"/>
            <a:ext cx="6857730" cy="6860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spcBef>
                <a:spcPts val="751"/>
              </a:spcBef>
            </a:pPr>
            <a:r>
              <a:rPr lang="hu-HU" sz="2100" cap="all" spc="-1" dirty="0">
                <a:solidFill>
                  <a:srgbClr val="AFC5B9"/>
                </a:solidFill>
                <a:latin typeface="Century Gothic"/>
              </a:rPr>
              <a:t>Szakdolgozat beszámoló</a:t>
            </a:r>
            <a:endParaRPr lang="hu-HU" sz="2100" spc="-1" dirty="0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70" y="4343760"/>
            <a:ext cx="9143820" cy="1256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r>
              <a:rPr lang="hu-HU" sz="3000" spc="-1" dirty="0">
                <a:solidFill>
                  <a:srgbClr val="FFFFFF"/>
                </a:solidFill>
                <a:latin typeface="Century Gothic"/>
              </a:rPr>
              <a:t>Készítette: </a:t>
            </a:r>
            <a:r>
              <a:rPr lang="hu-HU" sz="3000" spc="-1" dirty="0" err="1">
                <a:solidFill>
                  <a:srgbClr val="FFFFFF"/>
                </a:solidFill>
                <a:latin typeface="Century Gothic"/>
              </a:rPr>
              <a:t>Smura</a:t>
            </a:r>
            <a:r>
              <a:rPr lang="hu-HU" sz="3000" spc="-1" dirty="0">
                <a:solidFill>
                  <a:srgbClr val="FFFFFF"/>
                </a:solidFill>
                <a:latin typeface="Century Gothic"/>
              </a:rPr>
              <a:t> Nándor </a:t>
            </a:r>
            <a:endParaRPr lang="hu-HU" sz="30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hu-HU" sz="30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Témavezető: Dr. </a:t>
            </a: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Heckl</a:t>
            </a:r>
            <a:r>
              <a:rPr lang="hu-HU" spc="-1" dirty="0">
                <a:solidFill>
                  <a:srgbClr val="FFFFFF"/>
                </a:solidFill>
                <a:latin typeface="Century Gothic"/>
              </a:rPr>
              <a:t> István</a:t>
            </a:r>
            <a:endParaRPr lang="hu-HU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0641" y="287194"/>
            <a:ext cx="8507845" cy="11086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3200" spc="-1" dirty="0">
                <a:solidFill>
                  <a:srgbClr val="E3DED1"/>
                </a:solidFill>
                <a:latin typeface="Century Gothic"/>
              </a:rPr>
              <a:t>Rendszer működése – </a:t>
            </a:r>
            <a:r>
              <a:rPr lang="hu-HU" sz="3200" spc="-1" dirty="0">
                <a:solidFill>
                  <a:srgbClr val="E3DED1"/>
                </a:solidFill>
                <a:latin typeface="Century Gothic"/>
              </a:rPr>
              <a:t>Adminisztrátor/</a:t>
            </a:r>
          </a:p>
          <a:p>
            <a:pPr>
              <a:lnSpc>
                <a:spcPct val="100000"/>
              </a:lnSpc>
            </a:pPr>
            <a:r>
              <a:rPr lang="hu-HU" sz="3200" spc="-1" dirty="0">
                <a:solidFill>
                  <a:srgbClr val="E3DED1"/>
                </a:solidFill>
                <a:latin typeface="Century Gothic"/>
              </a:rPr>
              <a:t>Anyagok</a:t>
            </a:r>
            <a:endParaRPr lang="hu-HU" sz="32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710350" y="553819"/>
            <a:ext cx="73610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9A9714C5-5DA9-474A-B5D1-1F1380A1493B}" type="slidenum">
              <a:rPr lang="hu-HU" sz="1350" spc="-1">
                <a:solidFill>
                  <a:srgbClr val="FFFFFF"/>
                </a:solidFill>
                <a:latin typeface="Century Gothic"/>
              </a:rPr>
              <a:t>10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41" name="Kép 140"/>
          <p:cNvPicPr/>
          <p:nvPr/>
        </p:nvPicPr>
        <p:blipFill>
          <a:blip r:embed="rId3"/>
          <a:srcRect r="14368"/>
          <a:stretch/>
        </p:blipFill>
        <p:spPr>
          <a:xfrm>
            <a:off x="380508" y="2190231"/>
            <a:ext cx="8428513" cy="37850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65783" y="218545"/>
            <a:ext cx="7908031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Rendszer működése – </a:t>
            </a: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Telephelyek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700745" y="575977"/>
            <a:ext cx="746138" cy="57537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fld id="{B09A7838-86B2-4B4F-8F74-2E74C3AEC656}" type="slidenum">
              <a:rPr lang="hu-HU" sz="1350" spc="-1">
                <a:solidFill>
                  <a:srgbClr val="FFFFFF"/>
                </a:solidFill>
                <a:latin typeface="Century Gothic"/>
              </a:rPr>
              <a:t>11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44" name="Kép 143"/>
          <p:cNvPicPr/>
          <p:nvPr/>
        </p:nvPicPr>
        <p:blipFill>
          <a:blip r:embed="rId3"/>
          <a:srcRect l="15353" t="13729" r="15356"/>
          <a:stretch/>
        </p:blipFill>
        <p:spPr>
          <a:xfrm>
            <a:off x="968570" y="1151347"/>
            <a:ext cx="7224665" cy="528566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65475" y="28890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Összegzés</a:t>
            </a:r>
            <a:endParaRPr lang="hu-HU" sz="30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84817" y="1697063"/>
            <a:ext cx="8360418" cy="4538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200" spc="-1" dirty="0">
                <a:solidFill>
                  <a:srgbClr val="FFFFFF"/>
                </a:solidFill>
                <a:latin typeface="Century Gothic"/>
              </a:rPr>
              <a:t>Telephelyeken felmerülő beszállítással kapcsolatos problémák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ASP.NET</a:t>
            </a:r>
            <a:r>
              <a:rPr lang="hu-HU" sz="2200" spc="-1" dirty="0">
                <a:solidFill>
                  <a:srgbClr val="FFFFFF"/>
                </a:solidFill>
                <a:latin typeface="Century Gothic"/>
              </a:rPr>
              <a:t>-ben</a:t>
            </a:r>
            <a:r>
              <a:rPr lang="en-US" sz="22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hu-HU" sz="2200" spc="-1" dirty="0">
                <a:solidFill>
                  <a:srgbClr val="FFFFFF"/>
                </a:solidFill>
                <a:latin typeface="Century Gothic"/>
              </a:rPr>
              <a:t>MVC alapú webes alkalmazás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200" spc="-1" dirty="0">
                <a:solidFill>
                  <a:srgbClr val="FFFFFF"/>
                </a:solidFill>
                <a:latin typeface="Century Gothic"/>
              </a:rPr>
              <a:t>Időpontok kiírása és ezek lefoglalása</a:t>
            </a:r>
            <a:endParaRPr lang="en-US" sz="2200" spc="-1" dirty="0">
              <a:solidFill>
                <a:srgbClr val="FFFFFF"/>
              </a:solidFill>
              <a:latin typeface="Century Gothic"/>
            </a:endParaRP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200" spc="-1" dirty="0">
                <a:solidFill>
                  <a:srgbClr val="FFFFFF"/>
                </a:solidFill>
                <a:latin typeface="Century Gothic"/>
              </a:rPr>
              <a:t>Backend – C# és SQL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200" spc="-1" dirty="0">
                <a:solidFill>
                  <a:srgbClr val="FFFFFF"/>
                </a:solidFill>
                <a:latin typeface="Century Gothic"/>
              </a:rPr>
              <a:t>Frontend – HTML, </a:t>
            </a:r>
            <a:r>
              <a:rPr lang="hu-HU" sz="2200" spc="-1" dirty="0" err="1">
                <a:solidFill>
                  <a:srgbClr val="FFFFFF"/>
                </a:solidFill>
                <a:latin typeface="Century Gothic"/>
              </a:rPr>
              <a:t>Bootstrap</a:t>
            </a:r>
            <a:r>
              <a:rPr lang="hu-HU" sz="2200" spc="-1" dirty="0">
                <a:solidFill>
                  <a:srgbClr val="FFFFFF"/>
                </a:solidFill>
                <a:latin typeface="Century Gothic"/>
              </a:rPr>
              <a:t> és JavaScript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200" spc="-1" dirty="0">
                <a:solidFill>
                  <a:srgbClr val="FFFFFF"/>
                </a:solidFill>
                <a:latin typeface="Century Gothic"/>
              </a:rPr>
              <a:t>Továbbfejlesztési lehetőségek</a:t>
            </a:r>
          </a:p>
          <a:p>
            <a:pPr marL="557483" lvl="1" indent="-214313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töltési gyorsaság optimalizálása</a:t>
            </a:r>
          </a:p>
          <a:p>
            <a:pPr marL="557483" lvl="1" indent="-214313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grafikus felhasználói felület csiszolása</a:t>
            </a:r>
          </a:p>
          <a:p>
            <a:pPr marL="557483" lvl="1" indent="-214313">
              <a:spcBef>
                <a:spcPts val="751"/>
              </a:spcBef>
              <a:buClr>
                <a:srgbClr val="AFC5B9"/>
              </a:buClr>
              <a:buSzPct val="80000"/>
              <a:buFont typeface="Wingdings" panose="05000000000000000000" pitchFamily="2" charset="2"/>
              <a:buChar char="§"/>
            </a:pPr>
            <a:r>
              <a:rPr lang="hu-HU" sz="1900" spc="-1" dirty="0">
                <a:solidFill>
                  <a:srgbClr val="FFFFFF"/>
                </a:solidFill>
                <a:latin typeface="Century Gothic"/>
              </a:rPr>
              <a:t>cégek igényeinek megfelelően új funkciók </a:t>
            </a:r>
          </a:p>
          <a:p>
            <a:pPr marL="405000" lvl="1">
              <a:spcBef>
                <a:spcPts val="851"/>
              </a:spcBef>
              <a:buClr>
                <a:srgbClr val="000000"/>
              </a:buClr>
              <a:buSzPct val="45000"/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 marL="405000" lvl="1" algn="ctr">
              <a:spcBef>
                <a:spcPts val="851"/>
              </a:spcBef>
              <a:buClr>
                <a:srgbClr val="000000"/>
              </a:buClr>
              <a:buSzPct val="45000"/>
            </a:pPr>
            <a:r>
              <a:rPr lang="hu-HU" sz="2700" spc="-1" dirty="0">
                <a:solidFill>
                  <a:srgbClr val="FFFFFF"/>
                </a:solidFill>
                <a:latin typeface="Century Gothic"/>
              </a:rPr>
              <a:t>Köszönöm a figyelmet!</a:t>
            </a: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7764120" y="1078920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E835FED4-7745-4F1D-8C3B-DB89A6753705}" type="slidenum">
              <a:rPr lang="hu-HU" sz="1350" spc="-1">
                <a:solidFill>
                  <a:srgbClr val="FFFFFF"/>
                </a:solidFill>
                <a:latin typeface="Century Gothic"/>
              </a:rPr>
              <a:t>12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5875" y="361758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Előadás menete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27280" y="1899119"/>
            <a:ext cx="6709770" cy="314631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A probléma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A megoldás és annak funkciói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Használt technológiák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Rendszer működése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Frontend – Backend kapcsolat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Összegzés</a:t>
            </a:r>
          </a:p>
        </p:txBody>
      </p:sp>
      <p:sp>
        <p:nvSpPr>
          <p:cNvPr id="106" name="TextShape 3"/>
          <p:cNvSpPr txBox="1"/>
          <p:nvPr/>
        </p:nvSpPr>
        <p:spPr>
          <a:xfrm>
            <a:off x="7773173" y="599088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0CE798D6-6111-486E-BE1C-0B690B68946D}" type="slidenum">
              <a:rPr lang="hu-HU" sz="1350" spc="-1">
                <a:solidFill>
                  <a:srgbClr val="FFFFFF"/>
                </a:solidFill>
                <a:latin typeface="Century Gothic"/>
              </a:rPr>
              <a:t>2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84380" y="549315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E3DED1"/>
                </a:solidFill>
                <a:latin typeface="Century Gothic"/>
              </a:rPr>
              <a:t>A </a:t>
            </a: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probléma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84380" y="1824692"/>
            <a:ext cx="4730416" cy="314631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Mindenki egyszerre szeretne menni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Tűzvédelmi előírások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Teherautók sora várakozik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Időigényes folyamat (ellenőrzés, átvétel)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7773173" y="580979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117C3083-A9BF-4FCE-B90E-32ABAB87CB69}" type="slidenum">
              <a:rPr lang="hu-HU" sz="1350" spc="-1">
                <a:solidFill>
                  <a:srgbClr val="FFFFFF"/>
                </a:solidFill>
                <a:latin typeface="Century Gothic"/>
              </a:rPr>
              <a:t>3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10" name="Picture 2"/>
          <p:cNvPicPr/>
          <p:nvPr/>
        </p:nvPicPr>
        <p:blipFill>
          <a:blip r:embed="rId3"/>
          <a:stretch/>
        </p:blipFill>
        <p:spPr>
          <a:xfrm>
            <a:off x="4843604" y="3431263"/>
            <a:ext cx="4228142" cy="313101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66274" y="460901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A megoldás és annak funkciói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3371" y="1977128"/>
            <a:ext cx="3934844" cy="322514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Web alapú alkalmazás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időpontok kiírása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időpontok lefoglalása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ügyfelek felkeresése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statisztika a beszállításokról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átvétel nyomon követése online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Szerepkörök</a:t>
            </a:r>
          </a:p>
          <a:p>
            <a:pPr marL="342900"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7764121" y="549112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6962F512-F4F0-4EDE-AFD0-33F43A8A1D3D}" type="slidenum">
              <a:rPr lang="hu-HU" sz="1350" spc="-1">
                <a:solidFill>
                  <a:srgbClr val="FFFFFF"/>
                </a:solidFill>
                <a:latin typeface="Century Gothic"/>
              </a:rPr>
              <a:t>4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18" name="Picture 6"/>
          <p:cNvPicPr/>
          <p:nvPr/>
        </p:nvPicPr>
        <p:blipFill>
          <a:blip r:embed="rId3"/>
          <a:stretch/>
        </p:blipFill>
        <p:spPr>
          <a:xfrm>
            <a:off x="4925085" y="3512745"/>
            <a:ext cx="3899782" cy="29450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3311" y="256434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Használt technológiák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27280" y="2397060"/>
            <a:ext cx="4712040" cy="314631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Microsoft Visual Studio 2017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ASP.NET Core Web Application 2.0 (MVC)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SQL Server Management Studio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C#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JavaScript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HTML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Bootstrap</a:t>
            </a:r>
          </a:p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Century Gothic"/>
              </a:rPr>
              <a:t>GIT</a:t>
            </a:r>
          </a:p>
          <a:p>
            <a:pPr>
              <a:spcBef>
                <a:spcPts val="751"/>
              </a:spcBef>
            </a:pPr>
            <a:endParaRPr lang="en-US" sz="15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7764120" y="513731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28C54253-6ED3-4E2B-8B7D-E993C2D01F75}" type="slidenum">
              <a:rPr lang="hu-HU" sz="1350" spc="-1">
                <a:solidFill>
                  <a:srgbClr val="FFFFFF"/>
                </a:solidFill>
                <a:latin typeface="Century Gothic"/>
              </a:rPr>
              <a:t>5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22" name="Picture 2"/>
          <p:cNvPicPr/>
          <p:nvPr/>
        </p:nvPicPr>
        <p:blipFill>
          <a:blip r:embed="rId3"/>
          <a:stretch/>
        </p:blipFill>
        <p:spPr>
          <a:xfrm rot="19229771">
            <a:off x="5135160" y="3542120"/>
            <a:ext cx="3902420" cy="2390006"/>
          </a:xfrm>
          <a:prstGeom prst="rect">
            <a:avLst/>
          </a:prstGeom>
          <a:ln>
            <a:noFill/>
          </a:ln>
        </p:spPr>
      </p:pic>
      <p:pic>
        <p:nvPicPr>
          <p:cNvPr id="123" name="Picture 4"/>
          <p:cNvPicPr/>
          <p:nvPr/>
        </p:nvPicPr>
        <p:blipFill>
          <a:blip r:embed="rId4"/>
          <a:stretch/>
        </p:blipFill>
        <p:spPr>
          <a:xfrm>
            <a:off x="7764120" y="5543370"/>
            <a:ext cx="1043820" cy="10233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03311" y="460856"/>
            <a:ext cx="7053210" cy="10500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E3DED1"/>
                </a:solidFill>
                <a:latin typeface="Century Gothic"/>
              </a:rPr>
              <a:t>MVC</a:t>
            </a:r>
            <a:endParaRPr lang="en-US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28289" y="2226420"/>
            <a:ext cx="3934657" cy="34101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Mi is pontosan az MVC?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model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view</a:t>
            </a:r>
            <a:r>
              <a:rPr lang="hu-HU" spc="-1" dirty="0">
                <a:solidFill>
                  <a:srgbClr val="FFFFFF"/>
                </a:solidFill>
                <a:latin typeface="Century Gothic"/>
              </a:rPr>
              <a:t> (nézet)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controller</a:t>
            </a:r>
            <a:r>
              <a:rPr lang="hu-HU" spc="-1" dirty="0">
                <a:solidFill>
                  <a:srgbClr val="FFFFFF"/>
                </a:solidFill>
                <a:latin typeface="Century Gothic"/>
              </a:rPr>
              <a:t> (vezérlő)</a:t>
            </a:r>
          </a:p>
          <a:p>
            <a:pPr marL="2143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Miért használjuk?</a:t>
            </a:r>
          </a:p>
          <a:p>
            <a:pPr marL="600210" lvl="2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átlátható</a:t>
            </a:r>
          </a:p>
          <a:p>
            <a:pPr marL="600210" lvl="2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könnyebben szerkeszthető</a:t>
            </a:r>
          </a:p>
          <a:p>
            <a:endParaRPr lang="hu-HU" sz="1200" spc="-1" dirty="0">
              <a:solidFill>
                <a:srgbClr val="FFFFFF"/>
              </a:solidFill>
              <a:latin typeface="Century Gothic"/>
            </a:endParaRPr>
          </a:p>
          <a:p>
            <a:endParaRPr lang="hu-HU" sz="12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755066" y="544766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F272A42B-4459-4146-8207-5DFE11D547DA}" type="slidenum">
              <a:rPr lang="hu-HU" sz="1350" spc="-1">
                <a:solidFill>
                  <a:srgbClr val="FFFFFF"/>
                </a:solidFill>
                <a:latin typeface="Century Gothic"/>
              </a:rPr>
              <a:t>6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127" name="Picture 2"/>
          <p:cNvPicPr/>
          <p:nvPr/>
        </p:nvPicPr>
        <p:blipFill>
          <a:blip r:embed="rId3"/>
          <a:stretch/>
        </p:blipFill>
        <p:spPr>
          <a:xfrm>
            <a:off x="4146922" y="2607458"/>
            <a:ext cx="4746600" cy="339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22550" y="392575"/>
            <a:ext cx="5072903" cy="5753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Adatbázis készítése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86748" y="1738479"/>
            <a:ext cx="3824820" cy="38129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57310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SQL Server Manager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SQL kód</a:t>
            </a: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>
                <a:solidFill>
                  <a:srgbClr val="FFFFFF"/>
                </a:solidFill>
                <a:latin typeface="Century Gothic"/>
              </a:rPr>
              <a:t>grafikus </a:t>
            </a: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interface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  <a:p>
            <a:pPr marL="257310" lvl="1" indent="-257040">
              <a:spcBef>
                <a:spcPts val="751"/>
              </a:spcBef>
              <a:buClr>
                <a:srgbClr val="AFC5B9"/>
              </a:buClr>
              <a:buSzPct val="80000"/>
              <a:buFont typeface="Wingdings 3" charset="2"/>
              <a:buChar char=""/>
            </a:pPr>
            <a:r>
              <a:rPr lang="hu-HU" sz="2000" spc="-1" dirty="0">
                <a:solidFill>
                  <a:srgbClr val="FFFFFF"/>
                </a:solidFill>
                <a:latin typeface="Century Gothic"/>
              </a:rPr>
              <a:t>Visual </a:t>
            </a:r>
            <a:r>
              <a:rPr lang="hu-HU" sz="2000" spc="-1" dirty="0" err="1">
                <a:solidFill>
                  <a:srgbClr val="FFFFFF"/>
                </a:solidFill>
                <a:latin typeface="Century Gothic"/>
              </a:rPr>
              <a:t>Studio</a:t>
            </a:r>
            <a:endParaRPr lang="hu-HU" sz="2000" spc="-1" dirty="0">
              <a:solidFill>
                <a:srgbClr val="FFFFFF"/>
              </a:solidFill>
              <a:latin typeface="Century Gothic"/>
            </a:endParaRPr>
          </a:p>
          <a:p>
            <a:pPr marL="557280" lvl="1" indent="-214110">
              <a:spcBef>
                <a:spcPts val="751"/>
              </a:spcBef>
              <a:buClr>
                <a:srgbClr val="AFC5B9"/>
              </a:buClr>
              <a:buSzPct val="80000"/>
              <a:buFont typeface="Wingdings" charset="2"/>
              <a:buChar char=""/>
            </a:pPr>
            <a:r>
              <a:rPr lang="hu-HU" spc="-1" dirty="0" err="1">
                <a:solidFill>
                  <a:srgbClr val="FFFFFF"/>
                </a:solidFill>
                <a:latin typeface="Century Gothic"/>
              </a:rPr>
              <a:t>Model.cs</a:t>
            </a:r>
            <a:endParaRPr lang="hu-HU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r>
              <a:rPr lang="hu-HU" sz="1500" spc="-1" dirty="0">
                <a:solidFill>
                  <a:srgbClr val="FFFFFF"/>
                </a:solidFill>
                <a:latin typeface="Century Gothic"/>
              </a:rPr>
              <a:t>	</a:t>
            </a: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 marL="342900"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  <a:p>
            <a:pPr>
              <a:spcBef>
                <a:spcPts val="751"/>
              </a:spcBef>
            </a:pPr>
            <a:endParaRPr lang="hu-HU" sz="15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7764120" y="574560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78F9EC78-F70F-4538-A876-4EFA44FA16E4}" type="slidenum">
              <a:rPr lang="hu-HU" sz="1350" spc="-1">
                <a:solidFill>
                  <a:srgbClr val="FFFFFF"/>
                </a:solidFill>
                <a:latin typeface="Century Gothic"/>
              </a:rPr>
              <a:t>7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7560985-8C4F-4602-8CBF-FB0010D03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04" y="2082510"/>
            <a:ext cx="5372496" cy="389963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D30792B-731D-4D8D-B046-D7B9659F5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4" y="4166785"/>
            <a:ext cx="3467010" cy="2155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38341" y="298382"/>
            <a:ext cx="8181794" cy="105003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Rendszer működése – </a:t>
            </a:r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időpontfoglalás</a:t>
            </a:r>
            <a:endParaRPr lang="hu-HU" sz="3600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764120" y="535712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B7FEE3B7-5980-4B79-9992-7CE0EBDE4521}" type="slidenum">
              <a:rPr lang="hu-HU" sz="1350" spc="-1">
                <a:solidFill>
                  <a:srgbClr val="FFFFFF"/>
                </a:solidFill>
                <a:latin typeface="Century Gothic"/>
              </a:rPr>
              <a:t>8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07" y="1703538"/>
            <a:ext cx="8248700" cy="4461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F5842-C983-413C-A665-3523817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13" y="309812"/>
            <a:ext cx="7174852" cy="814657"/>
          </a:xfrm>
        </p:spPr>
        <p:txBody>
          <a:bodyPr anchor="t" anchorCtr="0"/>
          <a:lstStyle/>
          <a:p>
            <a:r>
              <a:rPr lang="hu-HU" sz="3600" spc="-1" dirty="0">
                <a:solidFill>
                  <a:srgbClr val="E3DED1"/>
                </a:solidFill>
                <a:latin typeface="Century Gothic"/>
              </a:rPr>
              <a:t>Frontend-Backend kapcsolat/</a:t>
            </a:r>
            <a:br>
              <a:rPr lang="hu-HU" sz="3600" spc="-1" dirty="0">
                <a:solidFill>
                  <a:srgbClr val="E3DED1"/>
                </a:solidFill>
                <a:latin typeface="Century Gothic"/>
              </a:rPr>
            </a:br>
            <a:r>
              <a:rPr lang="hu-HU" sz="3600" spc="-1" dirty="0">
                <a:solidFill>
                  <a:srgbClr val="E3DED1"/>
                </a:solidFill>
                <a:latin typeface="Century Gothic"/>
                <a:ea typeface="+mn-ea"/>
                <a:cs typeface="+mn-cs"/>
              </a:rPr>
              <a:t> Időpontfoglalás</a:t>
            </a:r>
            <a:endParaRPr lang="hu-HU" sz="3600" spc="-1" dirty="0">
              <a:solidFill>
                <a:srgbClr val="E3DED1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03389B60-5A7F-48B8-8067-7C554B57C3EB}"/>
              </a:ext>
            </a:extLst>
          </p:cNvPr>
          <p:cNvSpPr txBox="1"/>
          <p:nvPr/>
        </p:nvSpPr>
        <p:spPr>
          <a:xfrm>
            <a:off x="7764120" y="571926"/>
            <a:ext cx="628290" cy="57537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fld id="{B7FEE3B7-5980-4B79-9992-7CE0EBDE4521}" type="slidenum">
              <a:rPr lang="hu-HU" sz="1350" spc="-1">
                <a:solidFill>
                  <a:srgbClr val="FFFFFF"/>
                </a:solidFill>
                <a:latin typeface="Century Gothic"/>
              </a:rPr>
              <a:t>9</a:t>
            </a:fld>
            <a:r>
              <a:rPr lang="hu-HU" sz="1350" spc="-1" dirty="0">
                <a:solidFill>
                  <a:srgbClr val="FFFFFF"/>
                </a:solidFill>
                <a:latin typeface="Century Gothic"/>
              </a:rPr>
              <a:t>/12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0" y="1785638"/>
            <a:ext cx="4880461" cy="143739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2" y="5022735"/>
            <a:ext cx="4380836" cy="136901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68" y="3034972"/>
            <a:ext cx="4339279" cy="2079917"/>
          </a:xfrm>
          <a:prstGeom prst="rect">
            <a:avLst/>
          </a:prstGeom>
        </p:spPr>
      </p:pic>
      <p:sp>
        <p:nvSpPr>
          <p:cNvPr id="9" name="Jobbra nyíl 8"/>
          <p:cNvSpPr/>
          <p:nvPr/>
        </p:nvSpPr>
        <p:spPr>
          <a:xfrm rot="1924341">
            <a:off x="3679410" y="2639630"/>
            <a:ext cx="3185812" cy="3237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10" name="Jobbra nyíl 9"/>
          <p:cNvSpPr/>
          <p:nvPr/>
        </p:nvSpPr>
        <p:spPr>
          <a:xfrm rot="9442442">
            <a:off x="2087609" y="4380927"/>
            <a:ext cx="3334861" cy="31287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066" y="5429790"/>
            <a:ext cx="3600750" cy="1052656"/>
          </a:xfrm>
          <a:prstGeom prst="rect">
            <a:avLst/>
          </a:prstGeom>
        </p:spPr>
      </p:pic>
      <p:sp>
        <p:nvSpPr>
          <p:cNvPr id="13" name="Jobbra nyíl 12"/>
          <p:cNvSpPr/>
          <p:nvPr/>
        </p:nvSpPr>
        <p:spPr>
          <a:xfrm rot="307554">
            <a:off x="4059852" y="5589224"/>
            <a:ext cx="2278427" cy="26564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</p:spTree>
    <p:extLst>
      <p:ext uri="{BB962C8B-B14F-4D97-AF65-F5344CB8AC3E}">
        <p14:creationId xmlns:p14="http://schemas.microsoft.com/office/powerpoint/2010/main" val="28859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</TotalTime>
  <Words>1008</Words>
  <Application>Microsoft Office PowerPoint</Application>
  <PresentationFormat>Diavetítés a képernyőre (4:3 oldalarány)</PresentationFormat>
  <Paragraphs>120</Paragraphs>
  <Slides>12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12</vt:i4>
      </vt:variant>
    </vt:vector>
  </HeadingPairs>
  <TitlesOfParts>
    <vt:vector size="21" baseType="lpstr">
      <vt:lpstr>Arial</vt:lpstr>
      <vt:lpstr>Century Gothic</vt:lpstr>
      <vt:lpstr>DejaVu Sans</vt:lpstr>
      <vt:lpstr>Symbol</vt:lpstr>
      <vt:lpstr>Times New Roman</vt:lpstr>
      <vt:lpstr>Wingdings</vt:lpstr>
      <vt:lpstr>Wingdings 3</vt:lpstr>
      <vt:lpstr>Office Theme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Frontend-Backend kapcsolat/  Időpontfoglalás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Időpont foglaló és ütemező rendszer erőmű tüzelőanyag ellátásához</dc:title>
  <dc:subject/>
  <dc:creator>smuranandi@gmail.com</dc:creator>
  <dc:description/>
  <cp:lastModifiedBy>smuranandi@gmail.com</cp:lastModifiedBy>
  <cp:revision>115</cp:revision>
  <dcterms:created xsi:type="dcterms:W3CDTF">2017-11-22T09:49:59Z</dcterms:created>
  <dcterms:modified xsi:type="dcterms:W3CDTF">2018-11-25T20:56:53Z</dcterms:modified>
  <dc:language>hu-HU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Szélesvásznú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