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70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3" autoAdjust="0"/>
    <p:restoredTop sz="80278" autoAdjust="0"/>
  </p:normalViewPr>
  <p:slideViewPr>
    <p:cSldViewPr snapToGrid="0">
      <p:cViewPr varScale="1">
        <p:scale>
          <a:sx n="89" d="100"/>
          <a:sy n="89" d="100"/>
        </p:scale>
        <p:origin x="73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A dia áthelyezéséhez kattintson ide</a:t>
            </a: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hu-HU" sz="2000" b="0" strike="noStrike" spc="-1">
                <a:latin typeface="Arial"/>
              </a:rPr>
              <a:t>A jegyzetformátum szerkesztéséhez kattintson ide</a:t>
            </a:r>
          </a:p>
        </p:txBody>
      </p:sp>
      <p:sp>
        <p:nvSpPr>
          <p:cNvPr id="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hu-HU" sz="1400" b="0" strike="noStrike" spc="-1">
                <a:latin typeface="Times New Roman"/>
              </a:rPr>
              <a:t> </a:t>
            </a:r>
          </a:p>
        </p:txBody>
      </p:sp>
      <p:sp>
        <p:nvSpPr>
          <p:cNvPr id="9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hu-HU" sz="1400" b="0" strike="noStrike" spc="-1">
                <a:latin typeface="Times New Roman"/>
              </a:rPr>
              <a:t> </a:t>
            </a:r>
          </a:p>
        </p:txBody>
      </p:sp>
      <p:sp>
        <p:nvSpPr>
          <p:cNvPr id="9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hu-HU" sz="1400" b="0" strike="noStrike" spc="-1">
                <a:latin typeface="Times New Roman"/>
              </a:rPr>
              <a:t> </a:t>
            </a:r>
          </a:p>
        </p:txBody>
      </p:sp>
      <p:sp>
        <p:nvSpPr>
          <p:cNvPr id="9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89EB01A-A9E8-415E-96EA-3E3CA71315F5}" type="slidenum">
              <a:rPr lang="hu-HU" sz="1400" b="0" strike="noStrike" spc="-1">
                <a:latin typeface="Times New Roman"/>
              </a:rPr>
              <a:t>‹#›</a:t>
            </a:fld>
            <a:endParaRPr lang="hu-H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2000" b="0" strike="noStrike" spc="-1" dirty="0" smtClean="0">
                <a:latin typeface="Arial"/>
              </a:rPr>
              <a:t>Jónapot kívánok mindenkinek, Smura Nándor</a:t>
            </a:r>
            <a:r>
              <a:rPr lang="hu-HU" sz="2000" b="0" strike="noStrike" spc="-1" baseline="0" dirty="0" smtClean="0">
                <a:latin typeface="Arial"/>
              </a:rPr>
              <a:t> vagyok</a:t>
            </a:r>
            <a:r>
              <a:rPr lang="hu-HU" sz="2000" b="0" strike="noStrike" spc="-1" baseline="0" dirty="0" smtClean="0">
                <a:latin typeface="+mn-lt"/>
              </a:rPr>
              <a:t>, a témám az Időpontfoglaló és ütemező rendszer erőmű tüzelőanyag ellátáshoz.</a:t>
            </a:r>
            <a:endParaRPr lang="hu-HU" sz="2000" b="0" strike="noStrike" spc="-1" dirty="0" smtClean="0">
              <a:latin typeface="+mn-lt"/>
            </a:endParaRPr>
          </a:p>
          <a:p>
            <a:r>
              <a:rPr lang="hu-HU" sz="2000" b="0" strike="noStrike" spc="-1" baseline="0" dirty="0" smtClean="0">
                <a:latin typeface="Arial"/>
              </a:rPr>
              <a:t>Témavezetőm pedig Dr. </a:t>
            </a:r>
            <a:r>
              <a:rPr lang="hu-HU" sz="2000" b="0" strike="noStrike" spc="-1" baseline="0" dirty="0" err="1" smtClean="0">
                <a:latin typeface="Arial"/>
              </a:rPr>
              <a:t>Heckl</a:t>
            </a:r>
            <a:r>
              <a:rPr lang="hu-HU" sz="2000" b="0" strike="noStrike" spc="-1" baseline="0" dirty="0" smtClean="0">
                <a:latin typeface="Arial"/>
              </a:rPr>
              <a:t> István.</a:t>
            </a:r>
            <a:endParaRPr lang="hu-HU" sz="2000" b="0" strike="noStrike" spc="-1" dirty="0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908DF4D-E2BA-4314-AC1B-AE73A71E7850}" type="slidenum">
              <a:rPr lang="hu-H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hu-H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hu-HU" sz="2000" b="0" strike="noStrike" spc="-1">
                <a:latin typeface="Arial"/>
              </a:rPr>
              <a:t>A rendszergazda szemszögéből így néz ki a telephelyek adatainak szerkesztése, kiválasztja a telephelyet az adatbázisból, az oldal felsorolja a hozzá tartozó adatokat.</a:t>
            </a:r>
          </a:p>
          <a:p>
            <a:r>
              <a:rPr lang="hu-HU" sz="2000" b="0" strike="noStrike" spc="-1">
                <a:latin typeface="Arial"/>
              </a:rPr>
              <a:t>Ezeket a rendszergazda szükség esetén szerkeszthet, majd ha végzett akkor a módosítások mentése gombra kattintva eltárolja ezeket az adatokat.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prstGeom prst="rect">
            <a:avLst/>
          </a:prstGeom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53834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hu-HU" sz="2000" b="0" strike="noStrike" spc="-1">
                <a:latin typeface="Arial"/>
              </a:rPr>
              <a:t>Összeségében a rendszer célja, hogy az időpontok kiírásának és ezek lefoglalásának lehetőségével megkönnyítse a cégek munkáját.</a:t>
            </a:r>
          </a:p>
          <a:p>
            <a:r>
              <a:rPr lang="hu-HU" sz="2000" b="0" strike="noStrike" spc="-1">
                <a:latin typeface="Arial"/>
              </a:rPr>
              <a:t>A rendszer felépítésének köszönhetően egyszerűen és egymástól függetlenül fejleszthetjük a megjelenést és az üzleti logikát.</a:t>
            </a:r>
          </a:p>
          <a:p>
            <a:r>
              <a:rPr lang="hu-HU" sz="2000" b="0" strike="noStrike" spc="-1">
                <a:latin typeface="Arial"/>
              </a:rPr>
              <a:t>Mint minden weboldalt ezt is a végtelenségig lehet fejleszteni, optimalizálni a betöltés gyorsaságát arra az esetre ha már nagyon sok adatot kell megjeleníteni bizonyos részeken.</a:t>
            </a:r>
          </a:p>
          <a:p>
            <a:r>
              <a:rPr lang="hu-HU" sz="2000" b="0" strike="noStrike" spc="-1">
                <a:latin typeface="Arial"/>
              </a:rPr>
              <a:t>A megjelenést ízlés szerint lehet szépíteni</a:t>
            </a:r>
          </a:p>
          <a:p>
            <a:r>
              <a:rPr lang="hu-HU" sz="2000" b="0" strike="noStrike" spc="-1">
                <a:latin typeface="Arial"/>
              </a:rPr>
              <a:t>Új funkciókat pedig a cégek visszajelzései alapján lehet implementálni. Akár az oldal elérhetőségéhez egy ötletgyűjtő e-mail cím megadása. </a:t>
            </a:r>
          </a:p>
          <a:p>
            <a:r>
              <a:rPr lang="hu-HU" sz="2000" b="0" strike="noStrike" spc="-1">
                <a:latin typeface="Arial"/>
              </a:rPr>
              <a:t>Köszönöm a figyelmet!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 előadásom során elsősorban szeretném</a:t>
            </a:r>
            <a:r>
              <a:rPr lang="hu-HU" baseline="0" dirty="0" smtClean="0"/>
              <a:t> bemutatni a problémát, ami miatt a rendszer megalkotására szükség volt, majd azt, hogy mit is tartalmaz pontosan a megoldás és hogy ezt milyen technológiák segítségével valósítottam meg.</a:t>
            </a:r>
          </a:p>
          <a:p>
            <a:r>
              <a:rPr lang="hu-HU" baseline="0" dirty="0" smtClean="0"/>
              <a:t>Ezek után pedig egy részletesebb betekintés a rendszer működésébe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89EB01A-A9E8-415E-96EA-3E3CA71315F5}" type="slidenum">
              <a:rPr lang="hu-HU" sz="1400" b="0" strike="noStrike" spc="-1" smtClean="0">
                <a:latin typeface="Times New Roman"/>
              </a:rPr>
              <a:t>2</a:t>
            </a:fld>
            <a:endParaRPr lang="hu-H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411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hu-HU" sz="2000" b="0" strike="noStrike" spc="-1" dirty="0">
                <a:latin typeface="Arial"/>
              </a:rPr>
              <a:t>A fő probléma oka, hogy minden cég hasonló időpontokat céloz meg a tüzelőanyagok </a:t>
            </a:r>
            <a:r>
              <a:rPr lang="hu-HU" sz="2000" b="0" strike="noStrike" spc="-1" dirty="0" smtClean="0">
                <a:latin typeface="Arial"/>
              </a:rPr>
              <a:t>beszállítására</a:t>
            </a:r>
            <a:r>
              <a:rPr lang="hu-HU" sz="2000" b="0" strike="noStrike" spc="-1" baseline="0" dirty="0" smtClean="0">
                <a:latin typeface="Arial"/>
              </a:rPr>
              <a:t>.</a:t>
            </a:r>
            <a:endParaRPr lang="hu-HU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 dirty="0">
                <a:latin typeface="Arial"/>
              </a:rPr>
              <a:t>Ennek köszönhetően a kamionok egyszerre érkeznek be a telepre, </a:t>
            </a:r>
            <a:r>
              <a:rPr lang="hu-HU" sz="2000" b="0" strike="noStrike" spc="-1" dirty="0" smtClean="0">
                <a:latin typeface="+mn-lt"/>
              </a:rPr>
              <a:t>fennakadást okozva,</a:t>
            </a:r>
            <a:r>
              <a:rPr lang="hu-HU" sz="2000" b="0" strike="noStrike" spc="-1" baseline="0" dirty="0" smtClean="0">
                <a:latin typeface="+mn-lt"/>
              </a:rPr>
              <a:t> ami nem csak lassítja a folyamatot, de tűzvédelmi okokból is gondot jelenthet</a:t>
            </a:r>
            <a:r>
              <a:rPr lang="hu-HU" sz="2000" b="0" strike="noStrike" spc="-1" dirty="0" smtClean="0">
                <a:latin typeface="Arial"/>
              </a:rPr>
              <a:t>.</a:t>
            </a:r>
            <a:endParaRPr lang="hu-HU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 dirty="0" smtClean="0">
                <a:latin typeface="Arial"/>
              </a:rPr>
              <a:t>Ezen okok</a:t>
            </a:r>
            <a:r>
              <a:rPr lang="hu-HU" sz="2000" b="0" strike="noStrike" spc="-1" baseline="0" dirty="0" smtClean="0">
                <a:latin typeface="Arial"/>
              </a:rPr>
              <a:t> miatt, valahogy rendszerezni kell a beszállításokat, a kamionok számát limitálni kell.</a:t>
            </a:r>
            <a:endParaRPr lang="hu-HU" sz="2000" b="0" strike="noStrike" spc="-1" dirty="0">
              <a:latin typeface="Arial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BE8B29B-0E7E-4E10-82D9-39B352B859F0}" type="slidenum">
              <a:rPr lang="hu-H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hu-H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hu-HU" sz="2000" b="0" strike="noStrike" spc="-1" dirty="0" smtClean="0">
                <a:latin typeface="Arial"/>
              </a:rPr>
              <a:t>A probléma</a:t>
            </a:r>
            <a:r>
              <a:rPr lang="hu-HU" sz="2000" b="0" strike="noStrike" spc="-1" baseline="0" dirty="0" smtClean="0">
                <a:latin typeface="Arial"/>
              </a:rPr>
              <a:t> megoldásához egy webes alapú alkalmazásra van szükség.</a:t>
            </a: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 baseline="0" dirty="0" smtClean="0">
                <a:latin typeface="Arial"/>
              </a:rPr>
              <a:t>Ennek funkciói közé tartozik az időpontok kiírása és a lehetőség, hogy ezeket lefoglaljuk.</a:t>
            </a: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 baseline="0" dirty="0" smtClean="0">
                <a:latin typeface="Arial"/>
              </a:rPr>
              <a:t>Egy beszállítást nyomon követhetjük, és cégenként ezekről statisztikát is láthatunk.</a:t>
            </a:r>
            <a:endParaRPr lang="hu-HU" sz="2000" b="0" strike="noStrike" spc="-1" dirty="0" smtClean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 dirty="0" smtClean="0">
                <a:latin typeface="Arial"/>
              </a:rPr>
              <a:t>Az oldalon különböző szerepkörök</a:t>
            </a:r>
            <a:r>
              <a:rPr lang="hu-HU" sz="2000" b="0" strike="noStrike" spc="-1" baseline="0" dirty="0" smtClean="0">
                <a:latin typeface="Arial"/>
              </a:rPr>
              <a:t> találhatók meg, munkaköri beosztásoknak megfelelően.</a:t>
            </a:r>
            <a:endParaRPr lang="hu-HU" sz="2000" b="0" strike="noStrike" spc="-1" dirty="0">
              <a:latin typeface="Arial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4135E5E-DDE4-47ED-9049-9B13B8F9A95B}" type="slidenum">
              <a:rPr lang="hu-H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hu-H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hu-HU" sz="2000" b="0" strike="noStrike" spc="-1" dirty="0">
                <a:latin typeface="Arial"/>
              </a:rPr>
              <a:t>A rendszer megírásához a Visual Studio-t </a:t>
            </a:r>
            <a:r>
              <a:rPr lang="hu-HU" sz="2000" b="0" strike="noStrike" spc="-1" dirty="0" smtClean="0">
                <a:latin typeface="Arial"/>
              </a:rPr>
              <a:t>használtam, </a:t>
            </a:r>
            <a:r>
              <a:rPr lang="hu-HU" sz="2000" b="0" strike="noStrike" spc="-1" dirty="0">
                <a:latin typeface="Arial"/>
              </a:rPr>
              <a:t>azon belül is az ASP.NET keretrendszerben íródott web alkalmazást, </a:t>
            </a:r>
            <a:r>
              <a:rPr lang="hu-HU" sz="2000" b="0" strike="noStrike" spc="-1" dirty="0" smtClean="0">
                <a:latin typeface="Arial"/>
              </a:rPr>
              <a:t>aminek az alapja az MVC tervezési minta.</a:t>
            </a:r>
            <a:endParaRPr lang="hu-HU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 dirty="0">
                <a:latin typeface="Arial"/>
              </a:rPr>
              <a:t>Az adatbázist SQL Server Management </a:t>
            </a:r>
            <a:r>
              <a:rPr lang="hu-HU" sz="2000" b="0" strike="noStrike" spc="-1" dirty="0" err="1">
                <a:latin typeface="Arial"/>
              </a:rPr>
              <a:t>Studiot</a:t>
            </a:r>
            <a:r>
              <a:rPr lang="hu-HU" sz="2000" b="0" strike="noStrike" spc="-1" dirty="0">
                <a:latin typeface="Arial"/>
              </a:rPr>
              <a:t> használom, </a:t>
            </a:r>
            <a:r>
              <a:rPr lang="hu-HU" sz="2000" b="0" strike="noStrike" spc="-1" dirty="0" smtClean="0">
                <a:latin typeface="Arial"/>
              </a:rPr>
              <a:t>ami a Visual Studio</a:t>
            </a:r>
            <a:r>
              <a:rPr lang="hu-HU" sz="2000" b="0" strike="noStrike" spc="-1" baseline="0" dirty="0" smtClean="0">
                <a:latin typeface="Arial"/>
              </a:rPr>
              <a:t> által támogatott</a:t>
            </a:r>
            <a:r>
              <a:rPr lang="hu-HU" sz="2000" b="0" strike="noStrike" spc="-1" dirty="0" smtClean="0">
                <a:latin typeface="Arial"/>
              </a:rPr>
              <a:t>.</a:t>
            </a: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 dirty="0" smtClean="0">
                <a:latin typeface="Arial"/>
              </a:rPr>
              <a:t>Az </a:t>
            </a:r>
            <a:r>
              <a:rPr lang="hu-HU" sz="2000" b="0" strike="noStrike" spc="-1" dirty="0">
                <a:latin typeface="Arial"/>
              </a:rPr>
              <a:t>adatok tárolását és lekérését C#-ban írtam meg. </a:t>
            </a:r>
            <a:endParaRPr lang="hu-HU" sz="2000" b="0" strike="noStrike" spc="-1" dirty="0" smtClean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 dirty="0" smtClean="0">
                <a:latin typeface="Arial"/>
              </a:rPr>
              <a:t>A </a:t>
            </a:r>
            <a:r>
              <a:rPr lang="hu-HU" sz="2000" b="0" strike="noStrike" spc="-1" dirty="0">
                <a:latin typeface="Arial"/>
              </a:rPr>
              <a:t>frontend logikai része pedig </a:t>
            </a:r>
            <a:r>
              <a:rPr lang="hu-HU" sz="2000" b="0" strike="noStrike" spc="-1" dirty="0" err="1">
                <a:latin typeface="Arial"/>
              </a:rPr>
              <a:t>javascriptben</a:t>
            </a:r>
            <a:r>
              <a:rPr lang="hu-HU" sz="2000" b="0" strike="noStrike" spc="-1" dirty="0">
                <a:latin typeface="Arial"/>
              </a:rPr>
              <a:t> készült. </a:t>
            </a:r>
            <a:endParaRPr lang="hu-HU" sz="2000" b="0" strike="noStrike" spc="-1" dirty="0" smtClean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 dirty="0" smtClean="0">
                <a:latin typeface="Arial"/>
              </a:rPr>
              <a:t>A </a:t>
            </a:r>
            <a:r>
              <a:rPr lang="hu-HU" sz="2000" b="0" strike="noStrike" spc="-1" dirty="0">
                <a:latin typeface="Arial"/>
              </a:rPr>
              <a:t>kinézetet, mint ahogy minden weboldal esetén, HTML alapozza meg és ezt javítja fel a </a:t>
            </a:r>
            <a:r>
              <a:rPr lang="hu-HU" sz="2000" b="0" strike="noStrike" spc="-1" dirty="0" err="1">
                <a:latin typeface="Arial"/>
              </a:rPr>
              <a:t>Bootstrap</a:t>
            </a:r>
            <a:r>
              <a:rPr lang="hu-HU" sz="2000" b="0" strike="noStrike" spc="-1" dirty="0">
                <a:latin typeface="Arial"/>
              </a:rPr>
              <a:t>, amivel sokkal egyszerűbben ráhúzhatjuk weboldalunka az előre megírt stílusokat, és így CSS-ben már csak az egyedibbre szabás érdekében kell csinálnunk valamit</a:t>
            </a:r>
            <a:r>
              <a:rPr lang="hu-HU" sz="2000" b="0" strike="noStrike" spc="-1" dirty="0" smtClean="0">
                <a:latin typeface="Arial"/>
              </a:rPr>
              <a:t>.</a:t>
            </a: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 dirty="0" smtClean="0">
                <a:latin typeface="Arial"/>
              </a:rPr>
              <a:t>Verziókövetésre pedig</a:t>
            </a:r>
            <a:r>
              <a:rPr lang="hu-HU" sz="2000" b="0" strike="noStrike" spc="-1" baseline="0" dirty="0" smtClean="0">
                <a:latin typeface="Arial"/>
              </a:rPr>
              <a:t> </a:t>
            </a:r>
            <a:r>
              <a:rPr lang="hu-HU" sz="2000" b="0" strike="noStrike" spc="-1" baseline="0" dirty="0" err="1" smtClean="0">
                <a:latin typeface="Arial"/>
              </a:rPr>
              <a:t>gitet</a:t>
            </a:r>
            <a:r>
              <a:rPr lang="hu-HU" sz="2000" b="0" strike="noStrike" spc="-1" baseline="0" dirty="0" smtClean="0">
                <a:latin typeface="Arial"/>
              </a:rPr>
              <a:t> használok.</a:t>
            </a:r>
            <a:endParaRPr lang="hu-HU" sz="2000" b="0" strike="noStrike" spc="-1" dirty="0">
              <a:latin typeface="Arial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82B7761-263D-42CB-ABC1-A4E5FE48F0E5}" type="slidenum">
              <a:rPr lang="hu-H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hu-H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hu-HU" sz="2000" b="0" strike="noStrike" spc="-1" dirty="0">
                <a:latin typeface="Arial"/>
              </a:rPr>
              <a:t>Az MVC egy olyan tervezési minta, ami teljes mértékben külön bontja a megjelenítésért szolgáló kódrészletet, attól ami az üzleti logikáért felel.</a:t>
            </a: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 dirty="0">
                <a:latin typeface="Arial"/>
              </a:rPr>
              <a:t>Az MVC maga három részre bontható, modell, </a:t>
            </a:r>
            <a:r>
              <a:rPr lang="hu-HU" sz="2000" b="0" strike="noStrike" spc="-1" dirty="0" err="1">
                <a:latin typeface="Arial"/>
              </a:rPr>
              <a:t>view</a:t>
            </a:r>
            <a:r>
              <a:rPr lang="hu-HU" sz="2000" b="0" strike="noStrike" spc="-1" dirty="0">
                <a:latin typeface="Arial"/>
              </a:rPr>
              <a:t> ami nézetet jelent és a </a:t>
            </a:r>
            <a:r>
              <a:rPr lang="hu-HU" sz="2000" b="0" strike="noStrike" spc="-1" dirty="0" err="1">
                <a:latin typeface="Arial"/>
              </a:rPr>
              <a:t>controller</a:t>
            </a:r>
            <a:r>
              <a:rPr lang="hu-HU" sz="2000" b="0" strike="noStrike" spc="-1" dirty="0">
                <a:latin typeface="Arial"/>
              </a:rPr>
              <a:t> ami a vezérlő. </a:t>
            </a: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 dirty="0">
                <a:latin typeface="Arial"/>
              </a:rPr>
              <a:t>A nézet ahogy a neve is mondja, felel a megjelenítésért, ez az amit a hétköznapi felhasználó lát ha egy weboldalt használ.</a:t>
            </a: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 dirty="0">
                <a:latin typeface="Arial"/>
              </a:rPr>
              <a:t>A </a:t>
            </a:r>
            <a:r>
              <a:rPr lang="hu-HU" sz="2000" b="0" strike="noStrike" spc="-1" dirty="0" err="1">
                <a:latin typeface="Arial"/>
              </a:rPr>
              <a:t>Model</a:t>
            </a:r>
            <a:r>
              <a:rPr lang="hu-HU" sz="2000" b="0" strike="noStrike" spc="-1" dirty="0">
                <a:latin typeface="Arial"/>
              </a:rPr>
              <a:t> ami az adattagokat tárolja, és kapcsolatban áll az adatbázisunkkal is.</a:t>
            </a: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 dirty="0">
                <a:latin typeface="Arial"/>
              </a:rPr>
              <a:t>A Controller pedig ezt a kettőt köti össze, ha a felhasználó egy új adattagot vesz fel egy táblába, akkor a </a:t>
            </a:r>
            <a:r>
              <a:rPr lang="hu-HU" sz="2000" b="0" strike="noStrike" spc="-1" dirty="0" err="1">
                <a:latin typeface="Arial"/>
              </a:rPr>
              <a:t>controlleren</a:t>
            </a:r>
            <a:r>
              <a:rPr lang="hu-HU" sz="2000" b="0" strike="noStrike" spc="-1" dirty="0">
                <a:latin typeface="Arial"/>
              </a:rPr>
              <a:t> </a:t>
            </a:r>
            <a:r>
              <a:rPr lang="hu-HU" sz="2000" b="0" strike="noStrike" spc="-1" dirty="0" err="1">
                <a:latin typeface="Arial"/>
              </a:rPr>
              <a:t>kereszütl</a:t>
            </a:r>
            <a:r>
              <a:rPr lang="hu-HU" sz="2000" b="0" strike="noStrike" spc="-1" dirty="0">
                <a:latin typeface="Arial"/>
              </a:rPr>
              <a:t> kapja ezt meg a </a:t>
            </a:r>
            <a:r>
              <a:rPr lang="hu-HU" sz="2000" b="0" strike="noStrike" spc="-1" dirty="0" err="1">
                <a:latin typeface="Arial"/>
              </a:rPr>
              <a:t>model</a:t>
            </a:r>
            <a:r>
              <a:rPr lang="hu-HU" sz="2000" b="0" strike="noStrike" spc="-1" dirty="0">
                <a:latin typeface="Arial"/>
              </a:rPr>
              <a:t>, és tárolja el az adatbázisban.</a:t>
            </a: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 dirty="0">
                <a:latin typeface="Arial"/>
              </a:rPr>
              <a:t>Ez a fajta rendszer azért hasznos, mert amikor a kinézetet szeretnénk javítani a programkódban, akkor véletlenül sem írunk bele az üzleti logikát tartalmazó kódrészletbe, és külön tudjuk </a:t>
            </a:r>
            <a:r>
              <a:rPr lang="hu-HU" sz="2000" b="0" strike="noStrike" spc="-1" dirty="0" err="1">
                <a:latin typeface="Arial"/>
              </a:rPr>
              <a:t>debugolni</a:t>
            </a:r>
            <a:r>
              <a:rPr lang="hu-HU" sz="2000" b="0" strike="noStrike" spc="-1" dirty="0">
                <a:latin typeface="Arial"/>
              </a:rPr>
              <a:t> ezeket ha valami hiba merül fel.</a:t>
            </a: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 dirty="0">
                <a:latin typeface="Arial"/>
              </a:rPr>
              <a:t>Ugyanakkor a kódot is átláthatóbbá teszi, ha valaki már tudja, hogy mit hol keressen. A teljes kódnak csak egy töredékét kell átnézni, ha valamit szerkeszteni szeretnénk és ezt a programban keressük.</a:t>
            </a:r>
          </a:p>
        </p:txBody>
      </p:sp>
      <p:sp>
        <p:nvSpPr>
          <p:cNvPr id="16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F73BB49-5F85-470B-9D66-83AC1C98509B}" type="slidenum">
              <a:rPr lang="hu-H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hu-H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2501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hu-HU" sz="2000" b="0" strike="noStrike" spc="-1">
                <a:latin typeface="Arial"/>
              </a:rPr>
              <a:t>A projekt alapját egy adatbázis képezi, ahol az adatokat el tudjuk tárolni. Ez azért kell, hogy ne csak manuálisan vagy lokális fileokból lehessen adatokat betölteni az oldalakon megjelenő mezőkbe.</a:t>
            </a:r>
          </a:p>
          <a:p>
            <a:r>
              <a:rPr lang="hu-HU" sz="2000" b="0" strike="noStrike" spc="-1">
                <a:latin typeface="Arial"/>
              </a:rPr>
              <a:t>Az adatbázist létrehozhatjuk automatikusan generálva kódból is, a model fájlok alapján. Ezek után már csak a kapcsolatokat kell kézzel megadni amik a táblák között fennállnak.</a:t>
            </a:r>
          </a:p>
          <a:p>
            <a:r>
              <a:rPr lang="hu-HU" sz="2000" b="0" strike="noStrike" spc="-1">
                <a:latin typeface="Arial"/>
              </a:rPr>
              <a:t>Kezdhetjük az adatbázis készítést manuálisan is SQL kóddal vagy grafikus felülettel és később ebből generálhatunk kódot ha szeretnénk, de az előző megközelítés az egyszerűbb és biztosabb módszer.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prstGeom prst="rect">
            <a:avLst/>
          </a:prstGeom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hu-HU" sz="2000" b="0" strike="noStrike" spc="-1">
                <a:latin typeface="Arial"/>
              </a:rPr>
              <a:t>Itt látható egy foglalás menete, a beszállítani kívánó cég kiválaszt egy dátumot és a telephelyet, ahova be szeretne szállítani.</a:t>
            </a:r>
          </a:p>
          <a:p>
            <a:r>
              <a:rPr lang="hu-HU" sz="2000" b="0" strike="noStrike" spc="-1">
                <a:latin typeface="Arial"/>
              </a:rPr>
              <a:t>Ezután a rendszer kilistázza az arra a napra foglalható időpontokat, a hozzá tartozó megkötésekkel együtt (max kamionok száma, beszállítandó anyagmennyiség tonnában)</a:t>
            </a:r>
          </a:p>
          <a:p>
            <a:r>
              <a:rPr lang="hu-HU" sz="2000" b="0" strike="noStrike" spc="-1">
                <a:latin typeface="Arial"/>
              </a:rPr>
              <a:t>Ha találtunk megfeleő időpontot, akkor elküldjük a foglalást, amit a rendszer eltárol az adatbázisban.</a:t>
            </a:r>
          </a:p>
          <a:p>
            <a:r>
              <a:rPr lang="hu-HU" sz="2000" b="0" strike="noStrike" spc="-1">
                <a:latin typeface="Arial"/>
              </a:rPr>
              <a:t>Ezt később megtekinthetjük és le is mondhatjuk.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hu-HU" sz="2000" b="0" strike="noStrike" spc="-1">
                <a:latin typeface="Arial"/>
              </a:rPr>
              <a:t>Az adminisztrátor kezeli a beszállítható anyagokat.</a:t>
            </a:r>
          </a:p>
          <a:p>
            <a:r>
              <a:rPr lang="hu-HU" sz="2000" b="0" strike="noStrike" spc="-1">
                <a:latin typeface="Arial"/>
              </a:rPr>
              <a:t>Az új anyagokat felveheti a rendszerbe, amihez megadhatja az előfordulható mértékegységeket, szállítási egységeket, és az ehhez tartozó váltószámot(pl.: 1 bála az fél tonnának felel meg)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4584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103040" y="2053080"/>
            <a:ext cx="8946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103040" y="4244400"/>
            <a:ext cx="8946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4584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10304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68728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10304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68728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4584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103040" y="205308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127760" y="205308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152480" y="205308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103040" y="424440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127760" y="424440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7152480" y="424440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4584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103040" y="2053080"/>
            <a:ext cx="8946360" cy="4195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hu-H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4584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103040" y="2053080"/>
            <a:ext cx="894636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4584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10304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68728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4584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45840" y="452880"/>
            <a:ext cx="9404280" cy="6491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hu-H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4584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10304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68728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10304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4584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103040" y="2053080"/>
            <a:ext cx="8946360" cy="4195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hu-H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4584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10304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68728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68728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4584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10304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68728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103040" y="4244400"/>
            <a:ext cx="8946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4584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103040" y="2053080"/>
            <a:ext cx="8946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103040" y="4244400"/>
            <a:ext cx="8946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4584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10304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68728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110304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68728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4584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103040" y="205308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127760" y="205308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7152480" y="205308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1103040" y="424440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4127760" y="424440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7152480" y="424440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4584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103040" y="2053080"/>
            <a:ext cx="894636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4584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10304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68728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4584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45840" y="452880"/>
            <a:ext cx="9404280" cy="6491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hu-H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4584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10304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68728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10304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4584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10304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68728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68728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4584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10304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68728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103040" y="4244400"/>
            <a:ext cx="8946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>
            <a:noFill/>
          </a:ln>
        </p:spPr>
      </p:pic>
      <p:pic>
        <p:nvPicPr>
          <p:cNvPr id="12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86086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200" y="0"/>
            <a:ext cx="1603080" cy="1141200"/>
          </a:xfrm>
          <a:prstGeom prst="rect">
            <a:avLst/>
          </a:prstGeom>
          <a:ln>
            <a:noFill/>
          </a:ln>
        </p:spPr>
      </p:pic>
      <p:pic>
        <p:nvPicPr>
          <p:cNvPr id="4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440" y="6095880"/>
            <a:ext cx="993240" cy="7617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1043748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1154520" y="1447920"/>
            <a:ext cx="8825400" cy="3329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7200" b="0" strike="noStrike" spc="-1">
                <a:solidFill>
                  <a:srgbClr val="E3DED1"/>
                </a:solidFill>
                <a:latin typeface="Century Gothic"/>
              </a:rPr>
              <a:t>Mintacím szerkesztése</a:t>
            </a:r>
            <a:endParaRPr lang="en-US" sz="7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/>
          </p:nvPr>
        </p:nvSpPr>
        <p:spPr>
          <a:xfrm rot="5400000">
            <a:off x="10155240" y="1790640"/>
            <a:ext cx="990360" cy="304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0CFCA62E-65F8-45E6-8F10-C6A821C28840}" type="datetime1">
              <a:rPr lang="hu-HU" sz="1100" b="0" strike="noStrike" spc="-1">
                <a:solidFill>
                  <a:srgbClr val="FFFFFF"/>
                </a:solidFill>
                <a:latin typeface="Century Gothic"/>
              </a:rPr>
              <a:t>2018. 11. 29.</a:t>
            </a:fld>
            <a:endParaRPr lang="hu-HU" sz="1100" b="0" strike="noStrike" spc="-1"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ftr"/>
          </p:nvPr>
        </p:nvSpPr>
        <p:spPr>
          <a:xfrm rot="5400000">
            <a:off x="8951400" y="3225240"/>
            <a:ext cx="3859560" cy="304560"/>
          </a:xfrm>
          <a:prstGeom prst="rect">
            <a:avLst/>
          </a:prstGeom>
        </p:spPr>
        <p:txBody>
          <a:bodyPr anchor="b"/>
          <a:lstStyle/>
          <a:p>
            <a:endParaRPr lang="hu-HU" sz="2400" b="0" strike="noStrike" spc="-1">
              <a:latin typeface="Times New Roman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sldNum"/>
          </p:nvPr>
        </p:nvSpPr>
        <p:spPr>
          <a:xfrm>
            <a:off x="1035216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37ECB377-3C8E-4F1B-B268-2EBF152AD6BE}" type="slidenum">
              <a:rPr lang="hu-HU" sz="2800" b="0" strike="noStrike" spc="-1">
                <a:solidFill>
                  <a:srgbClr val="FFFFFF"/>
                </a:solidFill>
                <a:latin typeface="Century Gothic"/>
              </a:rPr>
              <a:t>‹#›</a:t>
            </a:fld>
            <a:endParaRPr lang="hu-HU" sz="2800" b="0" strike="noStrike" spc="-1">
              <a:latin typeface="Times New Roman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Vázlatszöveg formátumának szerkesztése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latin typeface="Century Gothic"/>
              </a:rPr>
              <a:t>Második vázlatszint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Harmadik vázlatszint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Negyedik vázlatszint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Ötödik vázlatszint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Hatodik vázlatszint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Hetedik vázlatszint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>
            <a:noFill/>
          </a:ln>
        </p:spPr>
      </p:pic>
      <p:pic>
        <p:nvPicPr>
          <p:cNvPr id="48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86086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0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200" y="0"/>
            <a:ext cx="1603080" cy="1141200"/>
          </a:xfrm>
          <a:prstGeom prst="rect">
            <a:avLst/>
          </a:prstGeom>
          <a:ln>
            <a:noFill/>
          </a:ln>
        </p:spPr>
      </p:pic>
      <p:pic>
        <p:nvPicPr>
          <p:cNvPr id="51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440" y="6095880"/>
            <a:ext cx="993240" cy="761760"/>
          </a:xfrm>
          <a:prstGeom prst="rect">
            <a:avLst/>
          </a:prstGeom>
          <a:ln>
            <a:noFill/>
          </a:ln>
        </p:spPr>
      </p:pic>
      <p:sp>
        <p:nvSpPr>
          <p:cNvPr id="52" name="CustomShape 2"/>
          <p:cNvSpPr/>
          <p:nvPr/>
        </p:nvSpPr>
        <p:spPr>
          <a:xfrm>
            <a:off x="1043748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3" name="PlaceHolder 3"/>
          <p:cNvSpPr>
            <a:spLocks noGrp="1"/>
          </p:cNvSpPr>
          <p:nvPr>
            <p:ph type="title"/>
          </p:nvPr>
        </p:nvSpPr>
        <p:spPr>
          <a:xfrm>
            <a:off x="645840" y="452880"/>
            <a:ext cx="9404280" cy="1400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3DED1"/>
                </a:solidFill>
                <a:latin typeface="Century Gothic"/>
              </a:rPr>
              <a:t>Mintacím szerkesztése</a:t>
            </a:r>
            <a:endParaRPr lang="en-US" sz="4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1103040" y="2053080"/>
            <a:ext cx="8946360" cy="419508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Mintaszöveg szerkesztése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Második szint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FFFFFF"/>
                </a:solidFill>
                <a:latin typeface="Century Gothic"/>
              </a:rPr>
              <a:t>Harmadik szint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Negyedik szint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Ötödik szint</a:t>
            </a:r>
          </a:p>
        </p:txBody>
      </p:sp>
      <p:sp>
        <p:nvSpPr>
          <p:cNvPr id="55" name="PlaceHolder 5"/>
          <p:cNvSpPr>
            <a:spLocks noGrp="1"/>
          </p:cNvSpPr>
          <p:nvPr>
            <p:ph type="dt"/>
          </p:nvPr>
        </p:nvSpPr>
        <p:spPr>
          <a:xfrm rot="5400000">
            <a:off x="10155240" y="1790640"/>
            <a:ext cx="990360" cy="304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C8DF7846-010B-4CC3-985D-460E0684B12B}" type="datetime1">
              <a:rPr lang="hu-HU" sz="1100" b="0" strike="noStrike" spc="-1">
                <a:solidFill>
                  <a:srgbClr val="FFFFFF"/>
                </a:solidFill>
                <a:latin typeface="Century Gothic"/>
              </a:rPr>
              <a:t>2018. 11. 29.</a:t>
            </a:fld>
            <a:endParaRPr lang="hu-HU" sz="1100" b="0" strike="noStrike" spc="-1">
              <a:latin typeface="Times New Roman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ftr"/>
          </p:nvPr>
        </p:nvSpPr>
        <p:spPr>
          <a:xfrm rot="5400000">
            <a:off x="8951400" y="3225240"/>
            <a:ext cx="3859560" cy="304560"/>
          </a:xfrm>
          <a:prstGeom prst="rect">
            <a:avLst/>
          </a:prstGeom>
        </p:spPr>
        <p:txBody>
          <a:bodyPr anchor="b"/>
          <a:lstStyle/>
          <a:p>
            <a:endParaRPr lang="hu-HU" sz="2400" b="0" strike="noStrike" spc="-1">
              <a:latin typeface="Times New Roman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sldNum"/>
          </p:nvPr>
        </p:nvSpPr>
        <p:spPr>
          <a:xfrm>
            <a:off x="1035216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225DAA2C-9226-4DFB-921C-EE714243EEAE}" type="slidenum">
              <a:rPr lang="hu-HU" sz="2800" b="0" strike="noStrike" spc="-1">
                <a:solidFill>
                  <a:srgbClr val="FFFFFF"/>
                </a:solidFill>
                <a:latin typeface="Century Gothic"/>
              </a:rPr>
              <a:t>‹#›</a:t>
            </a:fld>
            <a:endParaRPr lang="hu-HU" sz="2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47040" y="1093680"/>
            <a:ext cx="11496600" cy="1854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hu-HU" sz="4800" b="0" strike="noStrike" spc="-1" dirty="0">
                <a:solidFill>
                  <a:srgbClr val="E3DED1"/>
                </a:solidFill>
                <a:latin typeface="Century Gothic"/>
              </a:rPr>
              <a:t>Időpont foglaló és ütemező rendszer erőmű tüzelőanyag ellátásához</a:t>
            </a:r>
            <a:endParaRPr lang="hu-HU" sz="48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523520" y="3612600"/>
            <a:ext cx="9143640" cy="914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hu-HU" sz="2800" b="0" strike="noStrike" cap="all" spc="-1" dirty="0">
                <a:solidFill>
                  <a:srgbClr val="AFC5B9"/>
                </a:solidFill>
                <a:latin typeface="Century Gothic"/>
              </a:rPr>
              <a:t>Szakdolgozat beszámoló</a:t>
            </a:r>
            <a:endParaRPr lang="hu-HU" sz="2800" b="0" strike="noStrike" spc="-1" dirty="0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360" y="4648680"/>
            <a:ext cx="12191760" cy="167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hu-HU" sz="4000" b="0" strike="noStrike" spc="-1" dirty="0">
                <a:solidFill>
                  <a:srgbClr val="FFFFFF"/>
                </a:solidFill>
                <a:latin typeface="Century Gothic"/>
              </a:rPr>
              <a:t>Készítette: </a:t>
            </a:r>
            <a:r>
              <a:rPr lang="hu-HU" sz="4000" b="0" strike="noStrike" spc="-1" dirty="0" err="1">
                <a:solidFill>
                  <a:srgbClr val="FFFFFF"/>
                </a:solidFill>
                <a:latin typeface="Century Gothic"/>
              </a:rPr>
              <a:t>Smura</a:t>
            </a:r>
            <a:r>
              <a:rPr lang="hu-HU" sz="4000" b="0" strike="noStrike" spc="-1" dirty="0">
                <a:solidFill>
                  <a:srgbClr val="FFFFFF"/>
                </a:solidFill>
                <a:latin typeface="Century Gothic"/>
              </a:rPr>
              <a:t> Nándor </a:t>
            </a:r>
            <a:endParaRPr lang="hu-HU" sz="4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hu-HU" sz="4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hu-HU" sz="2400" b="0" strike="noStrike" spc="-1" dirty="0">
                <a:solidFill>
                  <a:srgbClr val="FFFFFF"/>
                </a:solidFill>
                <a:latin typeface="Century Gothic"/>
              </a:rPr>
              <a:t>Témavezető: Dr. </a:t>
            </a:r>
            <a:r>
              <a:rPr lang="hu-HU" sz="2400" b="0" strike="noStrike" spc="-1" dirty="0" err="1">
                <a:solidFill>
                  <a:srgbClr val="FFFFFF"/>
                </a:solidFill>
                <a:latin typeface="Century Gothic"/>
              </a:rPr>
              <a:t>Heckl</a:t>
            </a:r>
            <a:r>
              <a:rPr lang="hu-HU" sz="2400" b="0" strike="noStrike" spc="-1" dirty="0">
                <a:solidFill>
                  <a:srgbClr val="FFFFFF"/>
                </a:solidFill>
                <a:latin typeface="Century Gothic"/>
              </a:rPr>
              <a:t> István</a:t>
            </a:r>
            <a:endParaRPr lang="hu-HU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2F5842-C983-413C-A665-35238174D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39" y="452879"/>
            <a:ext cx="7731543" cy="1086209"/>
          </a:xfrm>
        </p:spPr>
        <p:txBody>
          <a:bodyPr anchor="t" anchorCtr="0"/>
          <a:lstStyle/>
          <a:p>
            <a:r>
              <a:rPr lang="hu-HU" sz="4000" spc="-1" dirty="0">
                <a:solidFill>
                  <a:srgbClr val="E3DED1"/>
                </a:solidFill>
                <a:latin typeface="Century Gothic"/>
              </a:rPr>
              <a:t>Frontend-Backend kapcsolat/</a:t>
            </a:r>
            <a:br>
              <a:rPr lang="hu-HU" sz="4000" spc="-1" dirty="0">
                <a:solidFill>
                  <a:srgbClr val="E3DED1"/>
                </a:solidFill>
                <a:latin typeface="Century Gothic"/>
              </a:rPr>
            </a:br>
            <a:r>
              <a:rPr lang="hu-HU" sz="4000" spc="-1" dirty="0">
                <a:solidFill>
                  <a:srgbClr val="E3DED1"/>
                </a:solidFill>
                <a:latin typeface="Century Gothic"/>
                <a:ea typeface="+mn-ea"/>
                <a:cs typeface="+mn-cs"/>
              </a:rPr>
              <a:t> Időpontfoglalás</a:t>
            </a:r>
          </a:p>
        </p:txBody>
      </p:sp>
      <p:sp>
        <p:nvSpPr>
          <p:cNvPr id="8" name="TextShape 2">
            <a:extLst>
              <a:ext uri="{FF2B5EF4-FFF2-40B4-BE49-F238E27FC236}">
                <a16:creationId xmlns:a16="http://schemas.microsoft.com/office/drawing/2014/main" id="{03389B60-5A7F-48B8-8067-7C554B57C3EB}"/>
              </a:ext>
            </a:extLst>
          </p:cNvPr>
          <p:cNvSpPr txBox="1"/>
          <p:nvPr/>
        </p:nvSpPr>
        <p:spPr>
          <a:xfrm>
            <a:off x="1035216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fld id="{B7FEE3B7-5980-4B79-9992-7CE0EBDE4521}" type="slidenum">
              <a:rPr lang="hu-HU" spc="-1" smtClean="0">
                <a:solidFill>
                  <a:srgbClr val="FFFFFF"/>
                </a:solidFill>
                <a:latin typeface="Century Gothic"/>
              </a:rPr>
              <a:t>10</a:t>
            </a:fld>
            <a:r>
              <a:rPr lang="hu-HU" spc="-1" dirty="0" smtClean="0">
                <a:solidFill>
                  <a:srgbClr val="FFFFFF"/>
                </a:solidFill>
                <a:latin typeface="Century Gothic"/>
              </a:rPr>
              <a:t>/13</a:t>
            </a:r>
            <a:endParaRPr lang="hu-HU" spc="-1" dirty="0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0" y="1867466"/>
            <a:ext cx="5562600" cy="163830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80" y="4697335"/>
            <a:ext cx="4572000" cy="142875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544" y="1867466"/>
            <a:ext cx="5067300" cy="2428875"/>
          </a:xfrm>
          <a:prstGeom prst="rect">
            <a:avLst/>
          </a:prstGeom>
        </p:spPr>
      </p:pic>
      <p:sp>
        <p:nvSpPr>
          <p:cNvPr id="9" name="Jobbra nyíl 8"/>
          <p:cNvSpPr/>
          <p:nvPr/>
        </p:nvSpPr>
        <p:spPr>
          <a:xfrm rot="913306">
            <a:off x="4501853" y="2197433"/>
            <a:ext cx="2571184" cy="43168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Jobbra nyíl 9"/>
          <p:cNvSpPr/>
          <p:nvPr/>
        </p:nvSpPr>
        <p:spPr>
          <a:xfrm rot="10239507">
            <a:off x="2514480" y="4183742"/>
            <a:ext cx="4566548" cy="41717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605" y="4811635"/>
            <a:ext cx="4105275" cy="1200150"/>
          </a:xfrm>
          <a:prstGeom prst="rect">
            <a:avLst/>
          </a:prstGeom>
        </p:spPr>
      </p:pic>
      <p:sp>
        <p:nvSpPr>
          <p:cNvPr id="13" name="Jobbra nyíl 12"/>
          <p:cNvSpPr/>
          <p:nvPr/>
        </p:nvSpPr>
        <p:spPr>
          <a:xfrm>
            <a:off x="4699880" y="5771895"/>
            <a:ext cx="3625346" cy="35419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596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13640" y="504360"/>
            <a:ext cx="10357560" cy="1478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u-HU" sz="4000" b="0" strike="noStrike" spc="-1" dirty="0">
                <a:solidFill>
                  <a:srgbClr val="E3DED1"/>
                </a:solidFill>
                <a:latin typeface="Century Gothic"/>
              </a:rPr>
              <a:t>Rendszer működése – Anyagok kezelése</a:t>
            </a:r>
            <a:endParaRPr lang="hu-HU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1035216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fld id="{9A9714C5-5DA9-474A-B5D1-1F1380A1493B}" type="slidenum">
              <a:rPr lang="hu-HU" spc="-1" smtClean="0">
                <a:solidFill>
                  <a:srgbClr val="FFFFFF"/>
                </a:solidFill>
                <a:latin typeface="Century Gothic"/>
              </a:rPr>
              <a:t>11</a:t>
            </a:fld>
            <a:r>
              <a:rPr lang="hu-HU" spc="-1" dirty="0">
                <a:solidFill>
                  <a:srgbClr val="FFFFFF"/>
                </a:solidFill>
                <a:latin typeface="Century Gothic"/>
              </a:rPr>
              <a:t>/12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08" y="1515849"/>
            <a:ext cx="10812384" cy="4601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645839" y="452880"/>
            <a:ext cx="10544041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hu-HU" sz="4000" b="0" strike="noStrike" spc="-1" dirty="0">
                <a:solidFill>
                  <a:srgbClr val="E3DED1"/>
                </a:solidFill>
                <a:latin typeface="Century Gothic"/>
              </a:rPr>
              <a:t>Rendszer működése – Telephelyek</a:t>
            </a:r>
            <a:endParaRPr lang="hu-HU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1035216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B09A7838-86B2-4B4F-8F74-2E74C3AEC656}" type="slidenum">
              <a:rPr lang="hu-HU" spc="-1" smtClean="0">
                <a:solidFill>
                  <a:srgbClr val="FFFFFF"/>
                </a:solidFill>
                <a:latin typeface="Century Gothic"/>
              </a:rPr>
              <a:t>12</a:t>
            </a:fld>
            <a:r>
              <a:rPr lang="hu-HU" spc="-1" dirty="0" smtClean="0">
                <a:solidFill>
                  <a:srgbClr val="FFFFFF"/>
                </a:solidFill>
                <a:latin typeface="Century Gothic"/>
              </a:rPr>
              <a:t>/13</a:t>
            </a:r>
            <a:endParaRPr lang="hu-HU" spc="-1" dirty="0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B1AACEE3-C85A-45CA-8B20-A39CE044A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53" y="1227372"/>
            <a:ext cx="7903294" cy="55290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74800" y="-2052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hu-HU" sz="4000" b="0" strike="noStrike" spc="-1" dirty="0">
                <a:solidFill>
                  <a:srgbClr val="E3DED1"/>
                </a:solidFill>
                <a:latin typeface="Century Gothic"/>
              </a:rPr>
              <a:t>Összegzés</a:t>
            </a:r>
            <a:endParaRPr lang="hu-HU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1020633" y="1770214"/>
            <a:ext cx="5176967" cy="4593642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Elért eredmények</a:t>
            </a:r>
          </a:p>
          <a:p>
            <a:pPr marL="800460" lvl="1" indent="-342900">
              <a:spcBef>
                <a:spcPts val="1001"/>
              </a:spcBef>
              <a:buClr>
                <a:srgbClr val="AFC5B9"/>
              </a:buClr>
              <a:buSzPct val="80000"/>
              <a:buFont typeface="Wingdings" panose="05000000000000000000" pitchFamily="2" charset="2"/>
              <a:buChar char="§"/>
            </a:pP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erőművekben felmerülő probléma megoldása</a:t>
            </a:r>
          </a:p>
          <a:p>
            <a:pPr marL="800460" lvl="1" indent="-342900">
              <a:spcBef>
                <a:spcPts val="1001"/>
              </a:spcBef>
              <a:buClr>
                <a:srgbClr val="AFC5B9"/>
              </a:buClr>
              <a:buSzPct val="80000"/>
              <a:buFont typeface="Wingdings" panose="05000000000000000000" pitchFamily="2" charset="2"/>
              <a:buChar char="§"/>
            </a:pP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ASP.NET-ben készült webes alkalmazás</a:t>
            </a:r>
          </a:p>
          <a:p>
            <a:pPr marL="800460" lvl="1" indent="-342900">
              <a:spcBef>
                <a:spcPts val="1001"/>
              </a:spcBef>
              <a:buClr>
                <a:srgbClr val="AFC5B9"/>
              </a:buClr>
              <a:buSzPct val="80000"/>
              <a:buFont typeface="Wingdings" panose="05000000000000000000" pitchFamily="2" charset="2"/>
              <a:buChar char="§"/>
            </a:pP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időpontok kiírása és azok lefoglalása</a:t>
            </a:r>
          </a:p>
          <a:p>
            <a:pPr marL="800460" lvl="1" indent="-342900">
              <a:spcBef>
                <a:spcPts val="1001"/>
              </a:spcBef>
              <a:buClr>
                <a:srgbClr val="AFC5B9"/>
              </a:buClr>
              <a:buSzPct val="80000"/>
              <a:buFont typeface="Wingdings" panose="05000000000000000000" pitchFamily="2" charset="2"/>
              <a:buChar char="§"/>
            </a:pP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több elérhető szerepkör</a:t>
            </a:r>
            <a:endParaRPr lang="en-US" sz="2000" spc="-1" dirty="0">
              <a:solidFill>
                <a:srgbClr val="FFFFFF"/>
              </a:solidFill>
              <a:latin typeface="Century Gothic"/>
            </a:endParaRP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45000"/>
            </a:pPr>
            <a:endParaRPr lang="hu-HU" sz="2000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hu-HU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hu-HU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hu-HU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hu-HU" sz="2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1035216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fld id="{E835FED4-7745-4F1D-8C3B-DB89A6753705}" type="slidenum">
              <a:rPr lang="hu-HU" spc="-1" smtClean="0">
                <a:solidFill>
                  <a:srgbClr val="FFFFFF"/>
                </a:solidFill>
                <a:latin typeface="Century Gothic"/>
              </a:rPr>
              <a:t>13</a:t>
            </a:fld>
            <a:r>
              <a:rPr lang="hu-HU" spc="-1" dirty="0" smtClean="0">
                <a:solidFill>
                  <a:srgbClr val="FFFFFF"/>
                </a:solidFill>
                <a:latin typeface="Century Gothic"/>
              </a:rPr>
              <a:t>/13</a:t>
            </a:r>
            <a:endParaRPr lang="hu-HU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6B6A1609-0591-4122-9DF5-2119929D3E55}"/>
              </a:ext>
            </a:extLst>
          </p:cNvPr>
          <p:cNvSpPr txBox="1"/>
          <p:nvPr/>
        </p:nvSpPr>
        <p:spPr>
          <a:xfrm>
            <a:off x="6622472" y="1770214"/>
            <a:ext cx="5033819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Továbbfejlesztési lehetőségek</a:t>
            </a:r>
          </a:p>
          <a:p>
            <a:pPr marL="743310" lvl="1" indent="-285750">
              <a:spcBef>
                <a:spcPts val="1001"/>
              </a:spcBef>
              <a:buClr>
                <a:srgbClr val="AFC5B9"/>
              </a:buClr>
              <a:buSzPct val="80000"/>
              <a:buFont typeface="Wingdings" panose="05000000000000000000" pitchFamily="2" charset="2"/>
              <a:buChar char="§"/>
            </a:pPr>
            <a:r>
              <a:rPr lang="hu-HU" spc="-1" dirty="0">
                <a:solidFill>
                  <a:srgbClr val="FFFFFF"/>
                </a:solidFill>
                <a:latin typeface="Century Gothic"/>
              </a:rPr>
              <a:t>betöltési gyorsaság optimalizálása</a:t>
            </a:r>
          </a:p>
          <a:p>
            <a:pPr marL="743310" lvl="1" indent="-285750">
              <a:spcBef>
                <a:spcPts val="1001"/>
              </a:spcBef>
              <a:buClr>
                <a:srgbClr val="AFC5B9"/>
              </a:buClr>
              <a:buSzPct val="80000"/>
              <a:buFont typeface="Wingdings" panose="05000000000000000000" pitchFamily="2" charset="2"/>
              <a:buChar char="§"/>
            </a:pPr>
            <a:r>
              <a:rPr lang="hu-HU" spc="-1" dirty="0">
                <a:solidFill>
                  <a:srgbClr val="FFFFFF"/>
                </a:solidFill>
                <a:latin typeface="Century Gothic"/>
              </a:rPr>
              <a:t>grafikus felhasználói felület továbbfejlesztése</a:t>
            </a:r>
          </a:p>
          <a:p>
            <a:pPr marL="743310" lvl="1" indent="-285750">
              <a:spcBef>
                <a:spcPts val="1001"/>
              </a:spcBef>
              <a:buClr>
                <a:srgbClr val="AFC5B9"/>
              </a:buClr>
              <a:buSzPct val="80000"/>
              <a:buFont typeface="Wingdings" panose="05000000000000000000" pitchFamily="2" charset="2"/>
              <a:buChar char="§"/>
            </a:pPr>
            <a:r>
              <a:rPr lang="hu-HU" spc="-1" dirty="0">
                <a:solidFill>
                  <a:srgbClr val="FFFFFF"/>
                </a:solidFill>
                <a:latin typeface="Century Gothic"/>
              </a:rPr>
              <a:t>cégek igényeinek megfelelően új funkciók </a:t>
            </a:r>
          </a:p>
          <a:p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36E6B20-D02D-46AB-82DE-71A7F795414F}"/>
              </a:ext>
            </a:extLst>
          </p:cNvPr>
          <p:cNvSpPr txBox="1"/>
          <p:nvPr/>
        </p:nvSpPr>
        <p:spPr>
          <a:xfrm>
            <a:off x="2401455" y="5948219"/>
            <a:ext cx="6599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0000" lvl="1" algn="ctr">
              <a:spcBef>
                <a:spcPts val="1134"/>
              </a:spcBef>
              <a:buClr>
                <a:srgbClr val="000000"/>
              </a:buClr>
              <a:buSzPct val="45000"/>
            </a:pPr>
            <a:r>
              <a:rPr lang="hu-HU" sz="3600" spc="-1">
                <a:solidFill>
                  <a:srgbClr val="FFFFFF"/>
                </a:solidFill>
                <a:latin typeface="Century Gothic"/>
              </a:rPr>
              <a:t>Köszönöm a figyelmet!</a:t>
            </a:r>
            <a:endParaRPr lang="hu-HU" sz="3600" spc="-1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644760" y="55584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hu-HU" sz="4000" b="0" strike="noStrike" spc="-1" dirty="0">
                <a:solidFill>
                  <a:srgbClr val="E3DED1"/>
                </a:solidFill>
                <a:latin typeface="Century Gothic"/>
              </a:rPr>
              <a:t>Előadás menete</a:t>
            </a:r>
            <a:endParaRPr lang="hu-HU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110304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b="0" strike="noStrike" spc="-1" dirty="0">
                <a:solidFill>
                  <a:srgbClr val="FFFFFF"/>
                </a:solidFill>
                <a:latin typeface="Century Gothic"/>
              </a:rPr>
              <a:t>A probléma</a:t>
            </a:r>
          </a:p>
          <a:p>
            <a:pPr marL="343080" indent="-342720"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A megoldás és annak funkciói</a:t>
            </a:r>
            <a:endParaRPr lang="hu-HU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b="0" strike="noStrike" spc="-1" dirty="0">
                <a:solidFill>
                  <a:srgbClr val="FFFFFF"/>
                </a:solidFill>
                <a:latin typeface="Century Gothic"/>
              </a:rPr>
              <a:t>Használt technológiák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b="0" strike="noStrike" spc="-1" dirty="0">
                <a:solidFill>
                  <a:srgbClr val="FFFFFF"/>
                </a:solidFill>
                <a:latin typeface="Century Gothic"/>
              </a:rPr>
              <a:t>Rendszer működése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Frontend – Backend kapcsolat</a:t>
            </a:r>
            <a:endParaRPr lang="hu-HU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b="0" strike="noStrike" spc="-1" dirty="0">
                <a:solidFill>
                  <a:srgbClr val="FFFFFF"/>
                </a:solidFill>
                <a:latin typeface="Century Gothic"/>
              </a:rPr>
              <a:t>Összegzés</a:t>
            </a:r>
          </a:p>
        </p:txBody>
      </p:sp>
      <p:sp>
        <p:nvSpPr>
          <p:cNvPr id="106" name="TextShape 3"/>
          <p:cNvSpPr txBox="1"/>
          <p:nvPr/>
        </p:nvSpPr>
        <p:spPr>
          <a:xfrm>
            <a:off x="1035216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fld id="{0CE798D6-6111-486E-BE1C-0B690B68946D}" type="slidenum">
              <a:rPr lang="hu-HU" spc="-1" smtClean="0">
                <a:solidFill>
                  <a:srgbClr val="FFFFFF"/>
                </a:solidFill>
                <a:latin typeface="Century Gothic"/>
              </a:rPr>
              <a:t>2</a:t>
            </a:fld>
            <a:r>
              <a:rPr lang="hu-HU" spc="-1" dirty="0" smtClean="0">
                <a:solidFill>
                  <a:srgbClr val="FFFFFF"/>
                </a:solidFill>
                <a:latin typeface="Century Gothic"/>
              </a:rPr>
              <a:t>/13</a:t>
            </a:r>
            <a:endParaRPr lang="hu-HU" spc="-1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645840" y="51696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E3DED1"/>
                </a:solidFill>
                <a:latin typeface="Century Gothic"/>
              </a:rPr>
              <a:t>A </a:t>
            </a:r>
            <a:r>
              <a:rPr lang="hu-HU" sz="4000" b="0" strike="noStrike" spc="-1" dirty="0">
                <a:solidFill>
                  <a:srgbClr val="E3DED1"/>
                </a:solidFill>
                <a:latin typeface="Century Gothic"/>
              </a:rPr>
              <a:t>probléma</a:t>
            </a:r>
            <a:endParaRPr lang="hu-HU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103760" y="2014200"/>
            <a:ext cx="5585760" cy="4195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b="0" strike="noStrike" spc="-1" dirty="0">
                <a:solidFill>
                  <a:srgbClr val="FFFFFF"/>
                </a:solidFill>
                <a:latin typeface="Century Gothic"/>
              </a:rPr>
              <a:t>Mindenki egyszerre szeretne menni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b="0" strike="noStrike" spc="-1" dirty="0">
                <a:solidFill>
                  <a:srgbClr val="FFFFFF"/>
                </a:solidFill>
                <a:latin typeface="Century Gothic"/>
              </a:rPr>
              <a:t>Tűzvédelmi előírások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b="0" strike="noStrike" spc="-1" dirty="0">
                <a:solidFill>
                  <a:srgbClr val="FFFFFF"/>
                </a:solidFill>
                <a:latin typeface="Century Gothic"/>
              </a:rPr>
              <a:t>Teherautók sora várakozik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b="0" strike="noStrike" spc="-1" dirty="0">
                <a:solidFill>
                  <a:srgbClr val="FFFFFF"/>
                </a:solidFill>
                <a:latin typeface="Century Gothic"/>
              </a:rPr>
              <a:t>Időigényes folyamat (ellenőrzés, átvétel)</a:t>
            </a:r>
          </a:p>
        </p:txBody>
      </p:sp>
      <p:sp>
        <p:nvSpPr>
          <p:cNvPr id="109" name="TextShape 3"/>
          <p:cNvSpPr txBox="1"/>
          <p:nvPr/>
        </p:nvSpPr>
        <p:spPr>
          <a:xfrm>
            <a:off x="1035216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fld id="{117C3083-A9BF-4FCE-B90E-32ABAB87CB69}" type="slidenum">
              <a:rPr lang="hu-HU" spc="-1" smtClean="0">
                <a:solidFill>
                  <a:srgbClr val="FFFFFF"/>
                </a:solidFill>
                <a:latin typeface="Century Gothic"/>
              </a:rPr>
              <a:t>3</a:t>
            </a:fld>
            <a:r>
              <a:rPr lang="hu-HU" spc="-1" dirty="0" smtClean="0">
                <a:solidFill>
                  <a:srgbClr val="FFFFFF"/>
                </a:solidFill>
                <a:latin typeface="Century Gothic"/>
              </a:rPr>
              <a:t>/13</a:t>
            </a:r>
            <a:endParaRPr lang="hu-HU" spc="-1" dirty="0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10" name="Picture 2"/>
          <p:cNvPicPr/>
          <p:nvPr/>
        </p:nvPicPr>
        <p:blipFill>
          <a:blip r:embed="rId3"/>
          <a:stretch/>
        </p:blipFill>
        <p:spPr>
          <a:xfrm>
            <a:off x="6559200" y="2663640"/>
            <a:ext cx="5142600" cy="3642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64584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hu-HU" sz="4000" b="0" strike="noStrike" spc="-1" dirty="0">
                <a:solidFill>
                  <a:srgbClr val="E3DED1"/>
                </a:solidFill>
                <a:latin typeface="Century Gothic"/>
              </a:rPr>
              <a:t>A megoldás és annak funkciói</a:t>
            </a:r>
            <a:endParaRPr lang="hu-HU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103040" y="2053080"/>
            <a:ext cx="4995360" cy="41950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b="0" strike="noStrike" spc="-1" dirty="0">
                <a:solidFill>
                  <a:srgbClr val="FFFFFF"/>
                </a:solidFill>
                <a:latin typeface="Century Gothic"/>
              </a:rPr>
              <a:t>Web alapú alkalmazás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pc="-1" dirty="0">
                <a:solidFill>
                  <a:srgbClr val="FFFFFF"/>
                </a:solidFill>
                <a:latin typeface="Century Gothic"/>
              </a:rPr>
              <a:t>időpontok kiírása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pc="-1" dirty="0">
                <a:solidFill>
                  <a:srgbClr val="FFFFFF"/>
                </a:solidFill>
                <a:latin typeface="Century Gothic"/>
              </a:rPr>
              <a:t>időpontok </a:t>
            </a:r>
            <a:r>
              <a:rPr lang="hu-HU" spc="-1" dirty="0" smtClean="0">
                <a:solidFill>
                  <a:srgbClr val="FFFFFF"/>
                </a:solidFill>
                <a:latin typeface="Century Gothic"/>
              </a:rPr>
              <a:t>lefoglalása</a:t>
            </a:r>
          </a:p>
          <a:p>
            <a:pPr marL="743040" lvl="1" indent="-285480">
              <a:spcBef>
                <a:spcPts val="100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pc="-1" dirty="0">
                <a:solidFill>
                  <a:srgbClr val="FFFFFF"/>
                </a:solidFill>
                <a:latin typeface="Century Gothic"/>
              </a:rPr>
              <a:t>átvétel nyomon követése </a:t>
            </a:r>
            <a:r>
              <a:rPr lang="hu-HU" spc="-1" dirty="0" smtClean="0">
                <a:solidFill>
                  <a:srgbClr val="FFFFFF"/>
                </a:solidFill>
                <a:latin typeface="Century Gothic"/>
              </a:rPr>
              <a:t>online</a:t>
            </a:r>
            <a:endParaRPr lang="hu-HU" spc="-1" dirty="0">
              <a:solidFill>
                <a:srgbClr val="FFFFFF"/>
              </a:solid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pc="-1" dirty="0" smtClean="0">
                <a:solidFill>
                  <a:srgbClr val="FFFFFF"/>
                </a:solidFill>
                <a:latin typeface="Century Gothic"/>
              </a:rPr>
              <a:t>statisztika </a:t>
            </a:r>
            <a:r>
              <a:rPr lang="hu-HU" spc="-1" dirty="0">
                <a:solidFill>
                  <a:srgbClr val="FFFFFF"/>
                </a:solidFill>
                <a:latin typeface="Century Gothic"/>
              </a:rPr>
              <a:t>a beszállításokról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b="0" strike="noStrike" spc="-1" dirty="0" smtClean="0">
                <a:solidFill>
                  <a:srgbClr val="FFFFFF"/>
                </a:solidFill>
                <a:latin typeface="Century Gothic"/>
              </a:rPr>
              <a:t>Szerepkörök</a:t>
            </a:r>
          </a:p>
          <a:p>
            <a:pPr marL="743040" lvl="1" indent="-285480">
              <a:spcBef>
                <a:spcPts val="100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pc="-1" dirty="0" smtClean="0">
                <a:solidFill>
                  <a:srgbClr val="FFFFFF"/>
                </a:solidFill>
                <a:latin typeface="Century Gothic"/>
              </a:rPr>
              <a:t>beszerző</a:t>
            </a:r>
            <a:endParaRPr lang="en-GB" spc="-1" dirty="0">
              <a:solidFill>
                <a:srgbClr val="FFFFFF"/>
              </a:solidFill>
              <a:latin typeface="Century Gothic"/>
            </a:endParaRPr>
          </a:p>
          <a:p>
            <a:pPr marL="743040" lvl="1" indent="-285480">
              <a:spcBef>
                <a:spcPts val="100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pc="-1" dirty="0" smtClean="0">
                <a:solidFill>
                  <a:srgbClr val="FFFFFF"/>
                </a:solidFill>
                <a:latin typeface="Century Gothic"/>
              </a:rPr>
              <a:t>beszállító</a:t>
            </a:r>
            <a:endParaRPr lang="hu-HU" spc="-1" dirty="0">
              <a:solidFill>
                <a:srgbClr val="FFFFFF"/>
              </a:solidFill>
              <a:latin typeface="Century Gothic"/>
            </a:endParaRPr>
          </a:p>
          <a:p>
            <a:pPr marL="743040" lvl="1" indent="-285480">
              <a:spcBef>
                <a:spcPts val="100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pc="-1" dirty="0" smtClean="0">
                <a:solidFill>
                  <a:srgbClr val="FFFFFF"/>
                </a:solidFill>
                <a:latin typeface="Century Gothic"/>
              </a:rPr>
              <a:t>átvevő</a:t>
            </a:r>
            <a:endParaRPr lang="en-GB" spc="-1" dirty="0">
              <a:solidFill>
                <a:srgbClr val="FFFFFF"/>
              </a:solidFill>
              <a:latin typeface="Century Gothic"/>
            </a:endParaRPr>
          </a:p>
          <a:p>
            <a:pPr marL="743040" lvl="1" indent="-285480">
              <a:spcBef>
                <a:spcPts val="100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pc="-1" dirty="0" smtClean="0">
                <a:solidFill>
                  <a:srgbClr val="FFFFFF"/>
                </a:solidFill>
                <a:latin typeface="Century Gothic"/>
              </a:rPr>
              <a:t>elszámoló</a:t>
            </a:r>
            <a:endParaRPr lang="en-GB" spc="-1" dirty="0">
              <a:solidFill>
                <a:srgbClr val="FFFFFF"/>
              </a:solidFill>
              <a:latin typeface="Century Gothic"/>
            </a:endParaRPr>
          </a:p>
          <a:p>
            <a:pPr marL="743040" lvl="1" indent="-285480">
              <a:spcBef>
                <a:spcPts val="100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pc="-1" dirty="0" smtClean="0">
                <a:solidFill>
                  <a:srgbClr val="FFFFFF"/>
                </a:solidFill>
                <a:latin typeface="Century Gothic"/>
              </a:rPr>
              <a:t>rendszergazda</a:t>
            </a:r>
            <a:endParaRPr lang="en-GB" spc="-1" dirty="0">
              <a:solidFill>
                <a:srgbClr val="FFFFFF"/>
              </a:solidFill>
              <a:latin typeface="Century Gothic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</a:pPr>
            <a:endParaRPr lang="hu-HU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hu-HU" sz="2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1035216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fld id="{6962F512-F4F0-4EDE-AFD0-33F43A8A1D3D}" type="slidenum">
              <a:rPr lang="hu-HU" spc="-1" smtClean="0">
                <a:solidFill>
                  <a:srgbClr val="FFFFFF"/>
                </a:solidFill>
                <a:latin typeface="Century Gothic"/>
              </a:rPr>
              <a:t>4</a:t>
            </a:fld>
            <a:r>
              <a:rPr lang="hu-HU" spc="-1" dirty="0" smtClean="0">
                <a:solidFill>
                  <a:srgbClr val="FFFFFF"/>
                </a:solidFill>
                <a:latin typeface="Century Gothic"/>
              </a:rPr>
              <a:t>/13</a:t>
            </a:r>
            <a:endParaRPr lang="hu-HU" spc="-1" dirty="0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18" name="Picture 6"/>
          <p:cNvPicPr/>
          <p:nvPr/>
        </p:nvPicPr>
        <p:blipFill>
          <a:blip r:embed="rId3"/>
          <a:stretch/>
        </p:blipFill>
        <p:spPr>
          <a:xfrm>
            <a:off x="6559200" y="2900160"/>
            <a:ext cx="4941720" cy="334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4584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hu-HU" sz="4000" b="0" strike="noStrike" spc="-1" dirty="0">
                <a:solidFill>
                  <a:srgbClr val="E3DED1"/>
                </a:solidFill>
                <a:latin typeface="Century Gothic"/>
              </a:rPr>
              <a:t>Használt technológiák</a:t>
            </a:r>
            <a:endParaRPr lang="hu-HU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1103040" y="2053080"/>
            <a:ext cx="6282720" cy="4195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Microsoft Visual Studio 2017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ASP.NET Core Web Application 2.0 (MVC)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SQL Server Management Studio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C#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JavaScript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HTML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Bootstrap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GIT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1035216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fld id="{28C54253-6ED3-4E2B-8B7D-E993C2D01F75}" type="slidenum">
              <a:rPr lang="hu-HU" spc="-1" smtClean="0">
                <a:solidFill>
                  <a:srgbClr val="FFFFFF"/>
                </a:solidFill>
                <a:latin typeface="Century Gothic"/>
              </a:rPr>
              <a:t>5</a:t>
            </a:fld>
            <a:r>
              <a:rPr lang="hu-HU" spc="-1" dirty="0" smtClean="0">
                <a:solidFill>
                  <a:srgbClr val="FFFFFF"/>
                </a:solidFill>
                <a:latin typeface="Century Gothic"/>
              </a:rPr>
              <a:t>/13</a:t>
            </a:r>
            <a:endParaRPr lang="hu-HU" spc="-1" dirty="0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22" name="Picture 2"/>
          <p:cNvPicPr/>
          <p:nvPr/>
        </p:nvPicPr>
        <p:blipFill>
          <a:blip r:embed="rId3"/>
          <a:stretch/>
        </p:blipFill>
        <p:spPr>
          <a:xfrm rot="19729800">
            <a:off x="7392240" y="3282840"/>
            <a:ext cx="4584960" cy="2689560"/>
          </a:xfrm>
          <a:prstGeom prst="rect">
            <a:avLst/>
          </a:prstGeom>
          <a:ln>
            <a:noFill/>
          </a:ln>
        </p:spPr>
      </p:pic>
      <p:pic>
        <p:nvPicPr>
          <p:cNvPr id="123" name="Picture 4"/>
          <p:cNvPicPr/>
          <p:nvPr/>
        </p:nvPicPr>
        <p:blipFill>
          <a:blip r:embed="rId4"/>
          <a:stretch/>
        </p:blipFill>
        <p:spPr>
          <a:xfrm>
            <a:off x="10217160" y="5494680"/>
            <a:ext cx="1108080" cy="1108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4584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E3DED1"/>
                </a:solidFill>
                <a:latin typeface="Century Gothic"/>
              </a:rPr>
              <a:t>MVC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837720" y="1825560"/>
            <a:ext cx="4089960" cy="4546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b="0" strike="noStrike" spc="-1" dirty="0">
                <a:solidFill>
                  <a:srgbClr val="FFFFFF"/>
                </a:solidFill>
                <a:latin typeface="Century Gothic"/>
              </a:rPr>
              <a:t>Mi is pontosan az MVC?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z="1800" b="0" strike="noStrike" spc="-1" dirty="0" err="1">
                <a:solidFill>
                  <a:srgbClr val="FFFFFF"/>
                </a:solidFill>
                <a:latin typeface="Century Gothic"/>
              </a:rPr>
              <a:t>model</a:t>
            </a:r>
            <a:endParaRPr lang="hu-HU" sz="18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z="1800" b="0" strike="noStrike" spc="-1" dirty="0" err="1">
                <a:solidFill>
                  <a:srgbClr val="FFFFFF"/>
                </a:solidFill>
                <a:latin typeface="Century Gothic"/>
              </a:rPr>
              <a:t>view</a:t>
            </a:r>
            <a:r>
              <a:rPr lang="hu-HU" sz="1800" b="0" strike="noStrike" spc="-1" dirty="0">
                <a:solidFill>
                  <a:srgbClr val="FFFFFF"/>
                </a:solidFill>
                <a:latin typeface="Century Gothic"/>
              </a:rPr>
              <a:t> (nézet)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z="1800" b="0" strike="noStrike" spc="-1" dirty="0" err="1">
                <a:solidFill>
                  <a:srgbClr val="FFFFFF"/>
                </a:solidFill>
                <a:latin typeface="Century Gothic"/>
              </a:rPr>
              <a:t>controller</a:t>
            </a:r>
            <a:r>
              <a:rPr lang="hu-HU" sz="1800" b="0" strike="noStrike" spc="-1" dirty="0">
                <a:solidFill>
                  <a:srgbClr val="FFFFFF"/>
                </a:solidFill>
                <a:latin typeface="Century Gothic"/>
              </a:rPr>
              <a:t> (vezérlő)</a:t>
            </a:r>
          </a:p>
          <a:p>
            <a:pPr marL="285840" lvl="1" indent="-28548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b="0" strike="noStrike" spc="-1" dirty="0">
                <a:solidFill>
                  <a:srgbClr val="FFFFFF"/>
                </a:solidFill>
                <a:latin typeface="Century Gothic"/>
              </a:rPr>
              <a:t>Miért használjuk?</a:t>
            </a:r>
          </a:p>
          <a:p>
            <a:pPr marL="800280" lvl="2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b="0" strike="noStrike" spc="-1" dirty="0">
                <a:solidFill>
                  <a:srgbClr val="FFFFFF"/>
                </a:solidFill>
                <a:latin typeface="Century Gothic"/>
              </a:rPr>
              <a:t>átlátható</a:t>
            </a:r>
          </a:p>
          <a:p>
            <a:pPr marL="800280" lvl="2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b="0" strike="noStrike" spc="-1" dirty="0">
                <a:solidFill>
                  <a:srgbClr val="FFFFFF"/>
                </a:solidFill>
                <a:latin typeface="Century Gothic"/>
              </a:rPr>
              <a:t>könnyebben szerkeszthető</a:t>
            </a:r>
          </a:p>
          <a:p>
            <a:endParaRPr lang="hu-HU" sz="1600" b="0" strike="noStrike" spc="-1" dirty="0">
              <a:solidFill>
                <a:srgbClr val="FFFFFF"/>
              </a:solidFill>
              <a:latin typeface="Century Gothic"/>
            </a:endParaRPr>
          </a:p>
          <a:p>
            <a:endParaRPr lang="hu-HU" sz="16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1035216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hu-HU" spc="-1" dirty="0" smtClean="0">
                <a:solidFill>
                  <a:srgbClr val="FFFFFF"/>
                </a:solidFill>
                <a:latin typeface="Century Gothic"/>
              </a:rPr>
              <a:t>6/13</a:t>
            </a:r>
            <a:endParaRPr lang="hu-HU" spc="-1" dirty="0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27" name="Picture 2"/>
          <p:cNvPicPr/>
          <p:nvPr/>
        </p:nvPicPr>
        <p:blipFill>
          <a:blip r:embed="rId3"/>
          <a:stretch/>
        </p:blipFill>
        <p:spPr>
          <a:xfrm>
            <a:off x="5348160" y="1850760"/>
            <a:ext cx="6328800" cy="4524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93360" y="390240"/>
            <a:ext cx="5538628" cy="767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hu-HU" sz="4000" b="0" strike="noStrike" spc="-1" dirty="0">
                <a:solidFill>
                  <a:srgbClr val="E3DED1"/>
                </a:solidFill>
                <a:latin typeface="Century Gothic"/>
              </a:rPr>
              <a:t>Adatbázis készítése</a:t>
            </a:r>
            <a:endParaRPr lang="hu-HU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563400" y="1633680"/>
            <a:ext cx="5099760" cy="5083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b="0" strike="noStrike" spc="-1" dirty="0">
                <a:solidFill>
                  <a:srgbClr val="FFFFFF"/>
                </a:solidFill>
                <a:latin typeface="Century Gothic"/>
              </a:rPr>
              <a:t>SQL Server Manager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z="1800" b="0" strike="noStrike" spc="-1" dirty="0">
                <a:solidFill>
                  <a:srgbClr val="FFFFFF"/>
                </a:solidFill>
                <a:latin typeface="Century Gothic"/>
              </a:rPr>
              <a:t>SQL kód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z="1800" b="0" strike="noStrike" spc="-1" dirty="0">
                <a:solidFill>
                  <a:srgbClr val="FFFFFF"/>
                </a:solidFill>
                <a:latin typeface="Century Gothic"/>
              </a:rPr>
              <a:t>grafikus </a:t>
            </a:r>
            <a:r>
              <a:rPr lang="hu-HU" sz="1800" b="0" strike="noStrike" spc="-1" dirty="0" err="1">
                <a:solidFill>
                  <a:srgbClr val="FFFFFF"/>
                </a:solidFill>
                <a:latin typeface="Century Gothic"/>
              </a:rPr>
              <a:t>interface</a:t>
            </a:r>
            <a:endParaRPr lang="hu-HU" sz="18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343080" lvl="1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b="0" strike="noStrike" spc="-1" dirty="0">
                <a:solidFill>
                  <a:srgbClr val="FFFFFF"/>
                </a:solidFill>
                <a:latin typeface="Century Gothic"/>
              </a:rPr>
              <a:t>Visual </a:t>
            </a:r>
            <a:r>
              <a:rPr lang="hu-HU" sz="2000" b="0" strike="noStrike" spc="-1" dirty="0" err="1">
                <a:solidFill>
                  <a:srgbClr val="FFFFFF"/>
                </a:solidFill>
                <a:latin typeface="Century Gothic"/>
              </a:rPr>
              <a:t>Studio</a:t>
            </a:r>
            <a:endParaRPr lang="hu-HU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z="1800" b="0" strike="noStrike" spc="-1" dirty="0" err="1">
                <a:solidFill>
                  <a:srgbClr val="FFFFFF"/>
                </a:solidFill>
                <a:latin typeface="Century Gothic"/>
              </a:rPr>
              <a:t>Model.cs</a:t>
            </a:r>
            <a:endParaRPr lang="hu-HU" sz="1800" b="0" strike="noStrike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hu-HU" sz="2000" b="0" strike="noStrike" spc="-1" dirty="0">
                <a:solidFill>
                  <a:srgbClr val="FFFFFF"/>
                </a:solidFill>
                <a:latin typeface="Century Gothic"/>
              </a:rPr>
              <a:t>	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hu-HU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hu-HU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hu-HU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endParaRPr lang="hu-HU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hu-HU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hu-HU" sz="2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1035216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fld id="{78F9EC78-F70F-4538-A876-4EFA44FA16E4}" type="slidenum">
              <a:rPr lang="hu-HU" spc="-1" smtClean="0">
                <a:solidFill>
                  <a:srgbClr val="FFFFFF"/>
                </a:solidFill>
                <a:latin typeface="Century Gothic"/>
              </a:rPr>
              <a:t>7</a:t>
            </a:fld>
            <a:r>
              <a:rPr lang="hu-HU" spc="-1" dirty="0" smtClean="0">
                <a:solidFill>
                  <a:srgbClr val="FFFFFF"/>
                </a:solidFill>
                <a:latin typeface="Century Gothic"/>
              </a:rPr>
              <a:t>/13</a:t>
            </a:r>
            <a:endParaRPr lang="hu-HU" spc="-1" dirty="0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7560985-8C4F-4602-8CBF-FB0010D03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036" y="1599806"/>
            <a:ext cx="6706536" cy="4867954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49AF4991-617B-45B4-8612-262B0EEF61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28" y="3799611"/>
            <a:ext cx="4505161" cy="28494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41444" y="0"/>
            <a:ext cx="9910716" cy="14000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hu-HU" sz="4000" spc="-1" dirty="0" smtClean="0">
                <a:solidFill>
                  <a:srgbClr val="E3DED1"/>
                </a:solidFill>
                <a:latin typeface="Century Gothic"/>
                <a:ea typeface="+mn-ea"/>
                <a:cs typeface="+mn-cs"/>
              </a:rPr>
              <a:t>Adatbázis</a:t>
            </a:r>
            <a:r>
              <a:rPr lang="en-GB" sz="4000" spc="-1" dirty="0" smtClean="0">
                <a:solidFill>
                  <a:srgbClr val="E3DED1"/>
                </a:solidFill>
                <a:latin typeface="Century Gothic"/>
                <a:ea typeface="+mn-ea"/>
                <a:cs typeface="+mn-cs"/>
              </a:rPr>
              <a:t> </a:t>
            </a:r>
            <a:r>
              <a:rPr lang="hu-HU" sz="4000" spc="-1" dirty="0">
                <a:solidFill>
                  <a:srgbClr val="E3DED1"/>
                </a:solidFill>
                <a:latin typeface="Century Gothic"/>
                <a:ea typeface="+mn-ea"/>
                <a:cs typeface="+mn-cs"/>
              </a:rPr>
              <a:t>(részlet)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790" y="1280160"/>
            <a:ext cx="9259787" cy="5189551"/>
          </a:xfrm>
          <a:prstGeom prst="rect">
            <a:avLst/>
          </a:prstGeom>
        </p:spPr>
      </p:pic>
      <p:sp>
        <p:nvSpPr>
          <p:cNvPr id="5" name="TextShape 3"/>
          <p:cNvSpPr txBox="1"/>
          <p:nvPr/>
        </p:nvSpPr>
        <p:spPr>
          <a:xfrm>
            <a:off x="1035216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hu-HU" spc="-1" dirty="0" smtClean="0">
                <a:solidFill>
                  <a:srgbClr val="FFFFFF"/>
                </a:solidFill>
                <a:latin typeface="Century Gothic"/>
              </a:rPr>
              <a:t>8</a:t>
            </a:r>
            <a:r>
              <a:rPr lang="hu-HU" spc="-1" dirty="0" smtClean="0">
                <a:solidFill>
                  <a:srgbClr val="FFFFFF"/>
                </a:solidFill>
                <a:latin typeface="Century Gothic"/>
              </a:rPr>
              <a:t>/13</a:t>
            </a:r>
            <a:endParaRPr lang="hu-HU" spc="-1" dirty="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6774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25880" y="495360"/>
            <a:ext cx="10764360" cy="1400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u-HU" sz="4000" b="0" strike="noStrike" spc="-1" dirty="0">
                <a:solidFill>
                  <a:srgbClr val="E3DED1"/>
                </a:solidFill>
                <a:latin typeface="Century Gothic"/>
              </a:rPr>
              <a:t>Rendszer működése – </a:t>
            </a:r>
            <a:r>
              <a:rPr lang="hu-HU" sz="4000" b="0" strike="noStrike" spc="-1" dirty="0" smtClean="0">
                <a:solidFill>
                  <a:srgbClr val="E3DED1"/>
                </a:solidFill>
                <a:latin typeface="Century Gothic"/>
              </a:rPr>
              <a:t>Időpontfoglalás</a:t>
            </a:r>
            <a:endParaRPr lang="hu-HU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1035216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fld id="{B7FEE3B7-5980-4B79-9992-7CE0EBDE4521}" type="slidenum">
              <a:rPr lang="hu-HU" spc="-1" smtClean="0">
                <a:solidFill>
                  <a:srgbClr val="FFFFFF"/>
                </a:solidFill>
                <a:latin typeface="Century Gothic"/>
              </a:rPr>
              <a:t>9</a:t>
            </a:fld>
            <a:r>
              <a:rPr lang="hu-HU" spc="-1" dirty="0" smtClean="0">
                <a:solidFill>
                  <a:srgbClr val="FFFFFF"/>
                </a:solidFill>
                <a:latin typeface="Century Gothic"/>
              </a:rPr>
              <a:t>/13</a:t>
            </a:r>
            <a:endParaRPr lang="hu-HU" spc="-1" dirty="0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19B097F2-5E3E-497B-B987-81C84F9F0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895" y="1304998"/>
            <a:ext cx="8184265" cy="52574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</TotalTime>
  <Words>1027</Words>
  <Application>Microsoft Office PowerPoint</Application>
  <PresentationFormat>Szélesvásznú</PresentationFormat>
  <Paragraphs>135</Paragraphs>
  <Slides>13</Slides>
  <Notes>11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13</vt:i4>
      </vt:variant>
    </vt:vector>
  </HeadingPairs>
  <TitlesOfParts>
    <vt:vector size="22" baseType="lpstr">
      <vt:lpstr>Arial</vt:lpstr>
      <vt:lpstr>Century Gothic</vt:lpstr>
      <vt:lpstr>DejaVu Sans</vt:lpstr>
      <vt:lpstr>Symbol</vt:lpstr>
      <vt:lpstr>Times New Roman</vt:lpstr>
      <vt:lpstr>Wingdings</vt:lpstr>
      <vt:lpstr>Wingdings 3</vt:lpstr>
      <vt:lpstr>Office Theme</vt:lpstr>
      <vt:lpstr>Office Theme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Adatbázis (részlet)</vt:lpstr>
      <vt:lpstr>PowerPoint-bemutató</vt:lpstr>
      <vt:lpstr>Frontend-Backend kapcsolat/  Időpontfoglalás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Időpont foglaló és ütemező rendszer erőmű tüzelőanyag ellátásához</dc:title>
  <dc:subject/>
  <dc:creator>smuranandi@gmail.com</dc:creator>
  <dc:description/>
  <cp:lastModifiedBy>smuranandi@gmail.com</cp:lastModifiedBy>
  <cp:revision>122</cp:revision>
  <dcterms:created xsi:type="dcterms:W3CDTF">2017-11-22T09:49:59Z</dcterms:created>
  <dcterms:modified xsi:type="dcterms:W3CDTF">2018-11-29T22:19:10Z</dcterms:modified>
  <dc:language>hu-HU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Szélesvásznú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