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70" r:id="rId10"/>
    <p:sldId id="265" r:id="rId11"/>
    <p:sldId id="269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3" autoAdjust="0"/>
    <p:restoredTop sz="80278" autoAdjust="0"/>
  </p:normalViewPr>
  <p:slideViewPr>
    <p:cSldViewPr snapToGrid="0">
      <p:cViewPr varScale="1">
        <p:scale>
          <a:sx n="89" d="100"/>
          <a:sy n="89" d="100"/>
        </p:scale>
        <p:origin x="158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A dia áthelyezéséhez kattintson ide</a:t>
            </a: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hu-HU" sz="2000" b="0" strike="noStrike" spc="-1">
                <a:latin typeface="Arial"/>
              </a:rPr>
              <a:t>A jegyzetformátum szerkesztéséhez kattintson ide</a:t>
            </a:r>
          </a:p>
        </p:txBody>
      </p:sp>
      <p:sp>
        <p:nvSpPr>
          <p:cNvPr id="9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hu-HU" sz="1400" b="0" strike="noStrike" spc="-1">
                <a:latin typeface="Times New Roman"/>
              </a:rPr>
              <a:t> </a:t>
            </a:r>
          </a:p>
        </p:txBody>
      </p:sp>
      <p:sp>
        <p:nvSpPr>
          <p:cNvPr id="9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hu-HU" sz="1400" b="0" strike="noStrike" spc="-1">
                <a:latin typeface="Times New Roman"/>
              </a:rPr>
              <a:t> </a:t>
            </a:r>
          </a:p>
        </p:txBody>
      </p:sp>
      <p:sp>
        <p:nvSpPr>
          <p:cNvPr id="9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hu-HU" sz="1400" b="0" strike="noStrike" spc="-1">
                <a:latin typeface="Times New Roman"/>
              </a:rPr>
              <a:t> </a:t>
            </a:r>
          </a:p>
        </p:txBody>
      </p:sp>
      <p:sp>
        <p:nvSpPr>
          <p:cNvPr id="9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89EB01A-A9E8-415E-96EA-3E3CA71315F5}" type="slidenum">
              <a:rPr lang="hu-HU" sz="1400" b="0" strike="noStrike" spc="-1">
                <a:latin typeface="Times New Roman"/>
              </a:rPr>
              <a:t>‹#›</a:t>
            </a:fld>
            <a:endParaRPr lang="hu-HU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2000" b="0" strike="noStrike" spc="-1" dirty="0" smtClean="0">
                <a:latin typeface="Arial"/>
              </a:rPr>
              <a:t>Jónapot kívánok mindenkinek, Smura Nándor</a:t>
            </a:r>
            <a:r>
              <a:rPr lang="hu-HU" sz="2000" b="0" strike="noStrike" spc="-1" baseline="0" dirty="0" smtClean="0">
                <a:latin typeface="Arial"/>
              </a:rPr>
              <a:t> vagyok</a:t>
            </a:r>
            <a:r>
              <a:rPr lang="hu-HU" sz="2000" b="0" strike="noStrike" spc="-1" baseline="0" dirty="0" smtClean="0">
                <a:latin typeface="+mn-lt"/>
              </a:rPr>
              <a:t>, a témám az Időpontfoglaló és ütemező rendszer erőmű tüzelőanyag ellátáshoz.</a:t>
            </a:r>
            <a:endParaRPr lang="hu-HU" sz="2000" b="0" strike="noStrike" spc="-1" dirty="0" smtClean="0">
              <a:latin typeface="+mn-lt"/>
            </a:endParaRPr>
          </a:p>
          <a:p>
            <a:r>
              <a:rPr lang="hu-HU" sz="2000" b="0" strike="noStrike" spc="-1" baseline="0" dirty="0" smtClean="0">
                <a:latin typeface="Arial"/>
              </a:rPr>
              <a:t>Témavezetőm pedig Dr. </a:t>
            </a:r>
            <a:r>
              <a:rPr lang="hu-HU" sz="2000" b="0" strike="noStrike" spc="-1" baseline="0" dirty="0" err="1" smtClean="0">
                <a:latin typeface="Arial"/>
              </a:rPr>
              <a:t>Heckl</a:t>
            </a:r>
            <a:r>
              <a:rPr lang="hu-HU" sz="2000" b="0" strike="noStrike" spc="-1" baseline="0" dirty="0" smtClean="0">
                <a:latin typeface="Arial"/>
              </a:rPr>
              <a:t> István.</a:t>
            </a:r>
            <a:endParaRPr lang="hu-HU" sz="2000" b="0" strike="noStrike" spc="-1" dirty="0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908DF4D-E2BA-4314-AC1B-AE73A71E7850}" type="slidenum">
              <a:rPr lang="hu-H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hu-H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prstGeom prst="rect">
            <a:avLst/>
          </a:prstGeom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hu-HU" sz="2000" b="0" strike="noStrike" spc="-1">
                <a:latin typeface="Arial"/>
              </a:rPr>
              <a:t>A rendszergazda szemszögéből így néz ki a telephelyek adatainak szerkesztése, kiválasztja a telephelyet az adatbázisból, az oldal felsorolja a hozzá tartozó adatokat.</a:t>
            </a:r>
          </a:p>
          <a:p>
            <a:r>
              <a:rPr lang="hu-HU" sz="2000" b="0" strike="noStrike" spc="-1">
                <a:latin typeface="Arial"/>
              </a:rPr>
              <a:t>Ezeket a rendszergazda szükség esetén szerkeszthet, majd ha végzett akkor a módosítások mentése gombra kattintva eltárolja ezeket az adatokat.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prstGeom prst="rect">
            <a:avLst/>
          </a:prstGeom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53834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hu-HU" sz="2000" b="0" strike="noStrike" spc="-1">
                <a:latin typeface="Arial"/>
              </a:rPr>
              <a:t>Összeségében a rendszer célja, hogy az időpontok kiírásának és ezek lefoglalásának lehetőségével megkönnyítse a cégek munkáját.</a:t>
            </a:r>
          </a:p>
          <a:p>
            <a:r>
              <a:rPr lang="hu-HU" sz="2000" b="0" strike="noStrike" spc="-1">
                <a:latin typeface="Arial"/>
              </a:rPr>
              <a:t>A rendszer felépítésének köszönhetően egyszerűen és egymástól függetlenül fejleszthetjük a megjelenést és az üzleti logikát.</a:t>
            </a:r>
          </a:p>
          <a:p>
            <a:r>
              <a:rPr lang="hu-HU" sz="2000" b="0" strike="noStrike" spc="-1">
                <a:latin typeface="Arial"/>
              </a:rPr>
              <a:t>Mint minden weboldalt ezt is a végtelenségig lehet fejleszteni, optimalizálni a betöltés gyorsaságát arra az esetre ha már nagyon sok adatot kell megjeleníteni bizonyos részeken.</a:t>
            </a:r>
          </a:p>
          <a:p>
            <a:r>
              <a:rPr lang="hu-HU" sz="2000" b="0" strike="noStrike" spc="-1">
                <a:latin typeface="Arial"/>
              </a:rPr>
              <a:t>A megjelenést ízlés szerint lehet szépíteni</a:t>
            </a:r>
          </a:p>
          <a:p>
            <a:r>
              <a:rPr lang="hu-HU" sz="2000" b="0" strike="noStrike" spc="-1">
                <a:latin typeface="Arial"/>
              </a:rPr>
              <a:t>Új funkciókat pedig a cégek visszajelzései alapján lehet implementálni. Akár az oldal elérhetőségéhez egy ötletgyűjtő e-mail cím megadása. </a:t>
            </a:r>
          </a:p>
          <a:p>
            <a:r>
              <a:rPr lang="hu-HU" sz="2000" b="0" strike="noStrike" spc="-1">
                <a:latin typeface="Arial"/>
              </a:rPr>
              <a:t>Köszönöm a figyelmet!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Az előadásom során elsősorban szeretném</a:t>
            </a:r>
            <a:r>
              <a:rPr lang="hu-HU" baseline="0" dirty="0" smtClean="0"/>
              <a:t> bemutatni a problémát, ami miatt a rendszer megalkotására szükség volt, majd azt, hogy mit is tartalmaz pontosan a megoldás és hogy ezt milyen technológiák segítségével valósítottam meg.</a:t>
            </a:r>
          </a:p>
          <a:p>
            <a:r>
              <a:rPr lang="hu-HU" baseline="0" dirty="0" smtClean="0"/>
              <a:t>Ezek után pedig egy részletesebb betekintés a rendszer működésébe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89EB01A-A9E8-415E-96EA-3E3CA71315F5}" type="slidenum">
              <a:rPr lang="hu-HU" sz="1400" b="0" strike="noStrike" spc="-1" smtClean="0">
                <a:latin typeface="Times New Roman"/>
              </a:rPr>
              <a:t>2</a:t>
            </a:fld>
            <a:endParaRPr lang="hu-H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4112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hu-HU" sz="2000" b="0" strike="noStrike" spc="-1" dirty="0">
                <a:latin typeface="Arial"/>
              </a:rPr>
              <a:t>A fő probléma oka, hogy minden cég hasonló időpontokat céloz meg a tüzelőanyagok </a:t>
            </a:r>
            <a:r>
              <a:rPr lang="hu-HU" sz="2000" b="0" strike="noStrike" spc="-1" dirty="0" smtClean="0">
                <a:latin typeface="Arial"/>
              </a:rPr>
              <a:t>beszállítására</a:t>
            </a:r>
            <a:r>
              <a:rPr lang="hu-HU" sz="2000" b="0" strike="noStrike" spc="-1" baseline="0" dirty="0" smtClean="0">
                <a:latin typeface="Arial"/>
              </a:rPr>
              <a:t>.</a:t>
            </a:r>
            <a:endParaRPr lang="hu-HU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hu-HU" sz="2000" b="0" strike="noStrike" spc="-1" dirty="0">
                <a:latin typeface="Arial"/>
              </a:rPr>
              <a:t>Ennek köszönhetően a kamionok egyszerre érkeznek be a telepre, </a:t>
            </a:r>
            <a:r>
              <a:rPr lang="hu-HU" sz="2000" b="0" strike="noStrike" spc="-1" dirty="0" smtClean="0">
                <a:latin typeface="+mn-lt"/>
              </a:rPr>
              <a:t>fennakadást okozva,</a:t>
            </a:r>
            <a:r>
              <a:rPr lang="hu-HU" sz="2000" b="0" strike="noStrike" spc="-1" baseline="0" dirty="0" smtClean="0">
                <a:latin typeface="+mn-lt"/>
              </a:rPr>
              <a:t> ami nem csak lassítja a folyamatot, de tűzvédelmi okokból is gondot jelenthet</a:t>
            </a:r>
            <a:r>
              <a:rPr lang="hu-HU" sz="2000" b="0" strike="noStrike" spc="-1" dirty="0" smtClean="0">
                <a:latin typeface="Arial"/>
              </a:rPr>
              <a:t>.</a:t>
            </a:r>
            <a:endParaRPr lang="hu-HU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hu-HU" sz="2000" b="0" strike="noStrike" spc="-1" dirty="0" smtClean="0">
                <a:latin typeface="Arial"/>
              </a:rPr>
              <a:t>Ezen okok</a:t>
            </a:r>
            <a:r>
              <a:rPr lang="hu-HU" sz="2000" b="0" strike="noStrike" spc="-1" baseline="0" dirty="0" smtClean="0">
                <a:latin typeface="Arial"/>
              </a:rPr>
              <a:t> miatt, valahogy rendszerezni kell a beszállításokat, a kamionok számát limitálni kell.</a:t>
            </a:r>
            <a:endParaRPr lang="hu-HU" sz="2000" b="0" strike="noStrike" spc="-1" dirty="0">
              <a:latin typeface="Arial"/>
            </a:endParaRPr>
          </a:p>
        </p:txBody>
      </p:sp>
      <p:sp>
        <p:nvSpPr>
          <p:cNvPr id="15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BE8B29B-0E7E-4E10-82D9-39B352B859F0}" type="slidenum">
              <a:rPr lang="hu-H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hu-H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hu-HU" sz="2000" b="0" strike="noStrike" spc="-1" dirty="0" smtClean="0">
                <a:latin typeface="Arial"/>
              </a:rPr>
              <a:t>A probléma</a:t>
            </a:r>
            <a:r>
              <a:rPr lang="hu-HU" sz="2000" b="0" strike="noStrike" spc="-1" baseline="0" dirty="0" smtClean="0">
                <a:latin typeface="Arial"/>
              </a:rPr>
              <a:t> megoldásához egy webes alapú alkalmazásra van szükség.</a:t>
            </a:r>
          </a:p>
          <a:p>
            <a:pPr marL="216000" indent="-216000">
              <a:lnSpc>
                <a:spcPct val="100000"/>
              </a:lnSpc>
            </a:pPr>
            <a:r>
              <a:rPr lang="hu-HU" sz="2000" b="0" strike="noStrike" spc="-1" baseline="0" dirty="0" smtClean="0">
                <a:latin typeface="Arial"/>
              </a:rPr>
              <a:t>Ennek funkciói közé tartozik az időpontok kiírása és a lehetőség, hogy ezeket lefoglaljuk.</a:t>
            </a:r>
          </a:p>
          <a:p>
            <a:pPr marL="216000" indent="-216000">
              <a:lnSpc>
                <a:spcPct val="100000"/>
              </a:lnSpc>
            </a:pPr>
            <a:r>
              <a:rPr lang="hu-HU" sz="2000" b="0" strike="noStrike" spc="-1" baseline="0" dirty="0" smtClean="0">
                <a:latin typeface="Arial"/>
              </a:rPr>
              <a:t>Egy beszállítást nyomon követhetjük, és cégenként ezekről statisztikát is láthatunk.</a:t>
            </a:r>
            <a:endParaRPr lang="hu-HU" sz="2000" b="0" strike="noStrike" spc="-1" dirty="0" smtClean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hu-HU" sz="2000" b="0" strike="noStrike" spc="-1" dirty="0" smtClean="0">
                <a:latin typeface="Arial"/>
              </a:rPr>
              <a:t>Az oldalon különböző szerepkörök</a:t>
            </a:r>
            <a:r>
              <a:rPr lang="hu-HU" sz="2000" b="0" strike="noStrike" spc="-1" baseline="0" dirty="0" smtClean="0">
                <a:latin typeface="Arial"/>
              </a:rPr>
              <a:t> találhatók meg, munkaköri beosztásoknak megfelelően.</a:t>
            </a:r>
            <a:endParaRPr lang="hu-HU" sz="2000" b="0" strike="noStrike" spc="-1" dirty="0">
              <a:latin typeface="Arial"/>
            </a:endParaRPr>
          </a:p>
        </p:txBody>
      </p:sp>
      <p:sp>
        <p:nvSpPr>
          <p:cNvPr id="15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4135E5E-DDE4-47ED-9049-9B13B8F9A95B}" type="slidenum">
              <a:rPr lang="hu-H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hu-H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hu-HU" sz="2000" b="0" strike="noStrike" spc="-1" dirty="0">
                <a:latin typeface="Arial"/>
              </a:rPr>
              <a:t>A rendszer megírásához a Visual Studio-t </a:t>
            </a:r>
            <a:r>
              <a:rPr lang="hu-HU" sz="2000" b="0" strike="noStrike" spc="-1" dirty="0" smtClean="0">
                <a:latin typeface="Arial"/>
              </a:rPr>
              <a:t>használtam, </a:t>
            </a:r>
            <a:r>
              <a:rPr lang="hu-HU" sz="2000" b="0" strike="noStrike" spc="-1" dirty="0">
                <a:latin typeface="Arial"/>
              </a:rPr>
              <a:t>azon belül is az ASP.NET keretrendszerben íródott web alkalmazást, </a:t>
            </a:r>
            <a:r>
              <a:rPr lang="hu-HU" sz="2000" b="0" strike="noStrike" spc="-1" dirty="0" smtClean="0">
                <a:latin typeface="Arial"/>
              </a:rPr>
              <a:t>aminek az alapja az MVC tervezési minta.</a:t>
            </a:r>
            <a:endParaRPr lang="hu-HU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hu-HU" sz="2000" b="0" strike="noStrike" spc="-1" dirty="0">
                <a:latin typeface="Arial"/>
              </a:rPr>
              <a:t>Az adatbázist SQL Server Management </a:t>
            </a:r>
            <a:r>
              <a:rPr lang="hu-HU" sz="2000" b="0" strike="noStrike" spc="-1" dirty="0" err="1">
                <a:latin typeface="Arial"/>
              </a:rPr>
              <a:t>Studiot</a:t>
            </a:r>
            <a:r>
              <a:rPr lang="hu-HU" sz="2000" b="0" strike="noStrike" spc="-1" dirty="0">
                <a:latin typeface="Arial"/>
              </a:rPr>
              <a:t> használom, </a:t>
            </a:r>
            <a:r>
              <a:rPr lang="hu-HU" sz="2000" b="0" strike="noStrike" spc="-1" dirty="0" smtClean="0">
                <a:latin typeface="Arial"/>
              </a:rPr>
              <a:t>ami a Visual Studio</a:t>
            </a:r>
            <a:r>
              <a:rPr lang="hu-HU" sz="2000" b="0" strike="noStrike" spc="-1" baseline="0" dirty="0" smtClean="0">
                <a:latin typeface="Arial"/>
              </a:rPr>
              <a:t> által támogatott</a:t>
            </a:r>
            <a:r>
              <a:rPr lang="hu-HU" sz="2000" b="0" strike="noStrike" spc="-1" dirty="0" smtClean="0">
                <a:latin typeface="Arial"/>
              </a:rPr>
              <a:t>.</a:t>
            </a:r>
          </a:p>
          <a:p>
            <a:pPr marL="216000" indent="-216000">
              <a:lnSpc>
                <a:spcPct val="100000"/>
              </a:lnSpc>
            </a:pPr>
            <a:r>
              <a:rPr lang="hu-HU" sz="2000" b="0" strike="noStrike" spc="-1" dirty="0" smtClean="0">
                <a:latin typeface="Arial"/>
              </a:rPr>
              <a:t>Az </a:t>
            </a:r>
            <a:r>
              <a:rPr lang="hu-HU" sz="2000" b="0" strike="noStrike" spc="-1" dirty="0">
                <a:latin typeface="Arial"/>
              </a:rPr>
              <a:t>adatok tárolását és lekérését C#-ban írtam meg. </a:t>
            </a:r>
            <a:endParaRPr lang="hu-HU" sz="2000" b="0" strike="noStrike" spc="-1" dirty="0" smtClean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hu-HU" sz="2000" b="0" strike="noStrike" spc="-1" dirty="0" smtClean="0">
                <a:latin typeface="Arial"/>
              </a:rPr>
              <a:t>A </a:t>
            </a:r>
            <a:r>
              <a:rPr lang="hu-HU" sz="2000" b="0" strike="noStrike" spc="-1" dirty="0">
                <a:latin typeface="Arial"/>
              </a:rPr>
              <a:t>frontend logikai része pedig </a:t>
            </a:r>
            <a:r>
              <a:rPr lang="hu-HU" sz="2000" b="0" strike="noStrike" spc="-1" dirty="0" err="1">
                <a:latin typeface="Arial"/>
              </a:rPr>
              <a:t>javascriptben</a:t>
            </a:r>
            <a:r>
              <a:rPr lang="hu-HU" sz="2000" b="0" strike="noStrike" spc="-1" dirty="0">
                <a:latin typeface="Arial"/>
              </a:rPr>
              <a:t> készült. </a:t>
            </a:r>
            <a:endParaRPr lang="hu-HU" sz="2000" b="0" strike="noStrike" spc="-1" dirty="0" smtClean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hu-HU" sz="2000" b="0" strike="noStrike" spc="-1" dirty="0" smtClean="0">
                <a:latin typeface="Arial"/>
              </a:rPr>
              <a:t>A </a:t>
            </a:r>
            <a:r>
              <a:rPr lang="hu-HU" sz="2000" b="0" strike="noStrike" spc="-1" dirty="0">
                <a:latin typeface="Arial"/>
              </a:rPr>
              <a:t>kinézetet, mint ahogy minden weboldal esetén, HTML alapozza meg és ezt javítja fel a </a:t>
            </a:r>
            <a:r>
              <a:rPr lang="hu-HU" sz="2000" b="0" strike="noStrike" spc="-1" dirty="0" err="1">
                <a:latin typeface="Arial"/>
              </a:rPr>
              <a:t>Bootstrap</a:t>
            </a:r>
            <a:r>
              <a:rPr lang="hu-HU" sz="2000" b="0" strike="noStrike" spc="-1" dirty="0">
                <a:latin typeface="Arial"/>
              </a:rPr>
              <a:t>, amivel sokkal egyszerűbben ráhúzhatjuk weboldalunka az előre megírt stílusokat, és így CSS-ben már csak az egyedibbre szabás érdekében kell csinálnunk valamit</a:t>
            </a:r>
            <a:r>
              <a:rPr lang="hu-HU" sz="2000" b="0" strike="noStrike" spc="-1" dirty="0" smtClean="0">
                <a:latin typeface="Arial"/>
              </a:rPr>
              <a:t>.</a:t>
            </a:r>
          </a:p>
          <a:p>
            <a:pPr marL="216000" indent="-216000">
              <a:lnSpc>
                <a:spcPct val="100000"/>
              </a:lnSpc>
            </a:pPr>
            <a:r>
              <a:rPr lang="hu-HU" sz="2000" b="0" strike="noStrike" spc="-1" dirty="0" smtClean="0">
                <a:latin typeface="Arial"/>
              </a:rPr>
              <a:t>Verziókövetésre pedig</a:t>
            </a:r>
            <a:r>
              <a:rPr lang="hu-HU" sz="2000" b="0" strike="noStrike" spc="-1" baseline="0" dirty="0" smtClean="0">
                <a:latin typeface="Arial"/>
              </a:rPr>
              <a:t> </a:t>
            </a:r>
            <a:r>
              <a:rPr lang="hu-HU" sz="2000" b="0" strike="noStrike" spc="-1" baseline="0" dirty="0" err="1" smtClean="0">
                <a:latin typeface="Arial"/>
              </a:rPr>
              <a:t>gitet</a:t>
            </a:r>
            <a:r>
              <a:rPr lang="hu-HU" sz="2000" b="0" strike="noStrike" spc="-1" baseline="0" dirty="0" smtClean="0">
                <a:latin typeface="Arial"/>
              </a:rPr>
              <a:t> használok.</a:t>
            </a:r>
            <a:endParaRPr lang="hu-HU" sz="2000" b="0" strike="noStrike" spc="-1" dirty="0">
              <a:latin typeface="Arial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82B7761-263D-42CB-ABC1-A4E5FE48F0E5}" type="slidenum">
              <a:rPr lang="hu-H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hu-H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hu-HU" sz="2000" b="0" strike="noStrike" spc="-1" dirty="0">
                <a:latin typeface="Arial"/>
              </a:rPr>
              <a:t>Az MVC egy olyan tervezési minta, ami teljes mértékben külön bontja a megjelenítésért szolgáló kódrészletet, attól ami az üzleti logikáért felel.</a:t>
            </a:r>
          </a:p>
          <a:p>
            <a:pPr marL="216000" indent="-216000">
              <a:lnSpc>
                <a:spcPct val="100000"/>
              </a:lnSpc>
            </a:pPr>
            <a:r>
              <a:rPr lang="hu-HU" sz="2000" b="0" strike="noStrike" spc="-1" dirty="0">
                <a:latin typeface="Arial"/>
              </a:rPr>
              <a:t>Az MVC maga három részre bontható, modell, </a:t>
            </a:r>
            <a:r>
              <a:rPr lang="hu-HU" sz="2000" b="0" strike="noStrike" spc="-1" dirty="0" err="1">
                <a:latin typeface="Arial"/>
              </a:rPr>
              <a:t>view</a:t>
            </a:r>
            <a:r>
              <a:rPr lang="hu-HU" sz="2000" b="0" strike="noStrike" spc="-1" dirty="0">
                <a:latin typeface="Arial"/>
              </a:rPr>
              <a:t> ami nézetet jelent és a </a:t>
            </a:r>
            <a:r>
              <a:rPr lang="hu-HU" sz="2000" b="0" strike="noStrike" spc="-1" dirty="0" err="1">
                <a:latin typeface="Arial"/>
              </a:rPr>
              <a:t>controller</a:t>
            </a:r>
            <a:r>
              <a:rPr lang="hu-HU" sz="2000" b="0" strike="noStrike" spc="-1" dirty="0">
                <a:latin typeface="Arial"/>
              </a:rPr>
              <a:t> ami a vezérlő. </a:t>
            </a:r>
          </a:p>
          <a:p>
            <a:pPr marL="216000" indent="-216000">
              <a:lnSpc>
                <a:spcPct val="100000"/>
              </a:lnSpc>
            </a:pPr>
            <a:r>
              <a:rPr lang="hu-HU" sz="2000" b="0" strike="noStrike" spc="-1" dirty="0">
                <a:latin typeface="Arial"/>
              </a:rPr>
              <a:t>A nézet ahogy a neve is mondja, felel a megjelenítésért, ez az amit a hétköznapi felhasználó lát ha egy weboldalt használ.</a:t>
            </a:r>
          </a:p>
          <a:p>
            <a:pPr marL="216000" indent="-216000">
              <a:lnSpc>
                <a:spcPct val="100000"/>
              </a:lnSpc>
            </a:pPr>
            <a:r>
              <a:rPr lang="hu-HU" sz="2000" b="0" strike="noStrike" spc="-1" dirty="0">
                <a:latin typeface="Arial"/>
              </a:rPr>
              <a:t>A </a:t>
            </a:r>
            <a:r>
              <a:rPr lang="hu-HU" sz="2000" b="0" strike="noStrike" spc="-1" dirty="0" err="1">
                <a:latin typeface="Arial"/>
              </a:rPr>
              <a:t>Model</a:t>
            </a:r>
            <a:r>
              <a:rPr lang="hu-HU" sz="2000" b="0" strike="noStrike" spc="-1" dirty="0">
                <a:latin typeface="Arial"/>
              </a:rPr>
              <a:t> ami az adattagokat tárolja, és kapcsolatban áll az adatbázisunkkal is.</a:t>
            </a:r>
          </a:p>
          <a:p>
            <a:pPr marL="216000" indent="-216000">
              <a:lnSpc>
                <a:spcPct val="100000"/>
              </a:lnSpc>
            </a:pPr>
            <a:r>
              <a:rPr lang="hu-HU" sz="2000" b="0" strike="noStrike" spc="-1" dirty="0">
                <a:latin typeface="Arial"/>
              </a:rPr>
              <a:t>A Controller pedig ezt a kettőt köti össze, ha a felhasználó egy új adattagot vesz fel egy táblába, akkor a </a:t>
            </a:r>
            <a:r>
              <a:rPr lang="hu-HU" sz="2000" b="0" strike="noStrike" spc="-1" dirty="0" err="1">
                <a:latin typeface="Arial"/>
              </a:rPr>
              <a:t>controlleren</a:t>
            </a:r>
            <a:r>
              <a:rPr lang="hu-HU" sz="2000" b="0" strike="noStrike" spc="-1" dirty="0">
                <a:latin typeface="Arial"/>
              </a:rPr>
              <a:t> </a:t>
            </a:r>
            <a:r>
              <a:rPr lang="hu-HU" sz="2000" b="0" strike="noStrike" spc="-1" dirty="0" err="1">
                <a:latin typeface="Arial"/>
              </a:rPr>
              <a:t>kereszütl</a:t>
            </a:r>
            <a:r>
              <a:rPr lang="hu-HU" sz="2000" b="0" strike="noStrike" spc="-1" dirty="0">
                <a:latin typeface="Arial"/>
              </a:rPr>
              <a:t> kapja ezt meg a </a:t>
            </a:r>
            <a:r>
              <a:rPr lang="hu-HU" sz="2000" b="0" strike="noStrike" spc="-1" dirty="0" err="1">
                <a:latin typeface="Arial"/>
              </a:rPr>
              <a:t>model</a:t>
            </a:r>
            <a:r>
              <a:rPr lang="hu-HU" sz="2000" b="0" strike="noStrike" spc="-1" dirty="0">
                <a:latin typeface="Arial"/>
              </a:rPr>
              <a:t>, és tárolja el az adatbázisban.</a:t>
            </a:r>
          </a:p>
          <a:p>
            <a:pPr marL="216000" indent="-216000">
              <a:lnSpc>
                <a:spcPct val="100000"/>
              </a:lnSpc>
            </a:pPr>
            <a:r>
              <a:rPr lang="hu-HU" sz="2000" b="0" strike="noStrike" spc="-1" dirty="0">
                <a:latin typeface="Arial"/>
              </a:rPr>
              <a:t>Ez a fajta rendszer azért hasznos, mert amikor a kinézetet szeretnénk javítani a programkódban, akkor véletlenül sem írunk bele az üzleti logikát tartalmazó kódrészletbe, és külön tudjuk </a:t>
            </a:r>
            <a:r>
              <a:rPr lang="hu-HU" sz="2000" b="0" strike="noStrike" spc="-1" dirty="0" err="1">
                <a:latin typeface="Arial"/>
              </a:rPr>
              <a:t>debugolni</a:t>
            </a:r>
            <a:r>
              <a:rPr lang="hu-HU" sz="2000" b="0" strike="noStrike" spc="-1" dirty="0">
                <a:latin typeface="Arial"/>
              </a:rPr>
              <a:t> ezeket ha valami hiba merül fel.</a:t>
            </a:r>
          </a:p>
          <a:p>
            <a:pPr marL="216000" indent="-216000">
              <a:lnSpc>
                <a:spcPct val="100000"/>
              </a:lnSpc>
            </a:pPr>
            <a:r>
              <a:rPr lang="hu-HU" sz="2000" b="0" strike="noStrike" spc="-1" dirty="0">
                <a:latin typeface="Arial"/>
              </a:rPr>
              <a:t>Ugyanakkor a kódot is átláthatóbbá teszi, ha valaki már tudja, hogy mit hol keressen. A teljes kódnak csak egy töredékét kell átnézni, ha valamit szerkeszteni szeretnénk és ezt a programban keressük.</a:t>
            </a:r>
          </a:p>
        </p:txBody>
      </p:sp>
      <p:sp>
        <p:nvSpPr>
          <p:cNvPr id="16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F73BB49-5F85-470B-9D66-83AC1C98509B}" type="slidenum">
              <a:rPr lang="hu-H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hu-H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prstGeom prst="rect">
            <a:avLst/>
          </a:prstGeom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2501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hu-HU" sz="2000" b="0" strike="noStrike" spc="-1">
                <a:latin typeface="Arial"/>
              </a:rPr>
              <a:t>A projekt alapját egy adatbázis képezi, ahol az adatokat el tudjuk tárolni. Ez azért kell, hogy ne csak manuálisan vagy lokális fileokból lehessen adatokat betölteni az oldalakon megjelenő mezőkbe.</a:t>
            </a:r>
          </a:p>
          <a:p>
            <a:r>
              <a:rPr lang="hu-HU" sz="2000" b="0" strike="noStrike" spc="-1">
                <a:latin typeface="Arial"/>
              </a:rPr>
              <a:t>Az adatbázist létrehozhatjuk automatikusan generálva kódból is, a model fájlok alapján. Ezek után már csak a kapcsolatokat kell kézzel megadni amik a táblák között fennállnak.</a:t>
            </a:r>
          </a:p>
          <a:p>
            <a:r>
              <a:rPr lang="hu-HU" sz="2000" b="0" strike="noStrike" spc="-1">
                <a:latin typeface="Arial"/>
              </a:rPr>
              <a:t>Kezdhetjük az adatbázis készítést manuálisan is SQL kóddal vagy grafikus felülettel és később ebből generálhatunk kódot ha szeretnénk, de az előző megközelítés az egyszerűbb és biztosabb módszer.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prstGeom prst="rect">
            <a:avLst/>
          </a:prstGeom>
        </p:spPr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hu-HU" sz="2000" b="0" strike="noStrike" spc="-1">
                <a:latin typeface="Arial"/>
              </a:rPr>
              <a:t>Itt látható egy foglalás menete, a beszállítani kívánó cég kiválaszt egy dátumot és a telephelyet, ahova be szeretne szállítani.</a:t>
            </a:r>
          </a:p>
          <a:p>
            <a:r>
              <a:rPr lang="hu-HU" sz="2000" b="0" strike="noStrike" spc="-1">
                <a:latin typeface="Arial"/>
              </a:rPr>
              <a:t>Ezután a rendszer kilistázza az arra a napra foglalható időpontokat, a hozzá tartozó megkötésekkel együtt (max kamionok száma, beszállítandó anyagmennyiség tonnában)</a:t>
            </a:r>
          </a:p>
          <a:p>
            <a:r>
              <a:rPr lang="hu-HU" sz="2000" b="0" strike="noStrike" spc="-1">
                <a:latin typeface="Arial"/>
              </a:rPr>
              <a:t>Ha találtunk megfeleő időpontot, akkor elküldjük a foglalást, amit a rendszer eltárol az adatbázisban.</a:t>
            </a:r>
          </a:p>
          <a:p>
            <a:r>
              <a:rPr lang="hu-HU" sz="2000" b="0" strike="noStrike" spc="-1">
                <a:latin typeface="Arial"/>
              </a:rPr>
              <a:t>Ezt később megtekinthetjük és le is mondhatjuk.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prstGeom prst="rect">
            <a:avLst/>
          </a:prstGeom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hu-HU" sz="2000" b="0" strike="noStrike" spc="-1">
                <a:latin typeface="Arial"/>
              </a:rPr>
              <a:t>Az adminisztrátor kezeli a beszállítható anyagokat.</a:t>
            </a:r>
          </a:p>
          <a:p>
            <a:r>
              <a:rPr lang="hu-HU" sz="2000" b="0" strike="noStrike" spc="-1">
                <a:latin typeface="Arial"/>
              </a:rPr>
              <a:t>Az új anyagokat felveheti a rendszerbe, amihez megadhatja az előfordulható mértékegységeket, szállítási egységeket, és az ehhez tartozó váltószámot(pl.: 1 bála az fél tonnának felel meg)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84380" y="452880"/>
            <a:ext cx="705321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27280" y="2053080"/>
            <a:ext cx="670977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827280" y="4244400"/>
            <a:ext cx="670977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84380" y="452880"/>
            <a:ext cx="705321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27280" y="2053080"/>
            <a:ext cx="327429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265460" y="2053080"/>
            <a:ext cx="327429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27280" y="4244400"/>
            <a:ext cx="327429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265460" y="4244400"/>
            <a:ext cx="327429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84380" y="452880"/>
            <a:ext cx="705321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27280" y="2053080"/>
            <a:ext cx="216027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095820" y="2053080"/>
            <a:ext cx="216027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5364360" y="2053080"/>
            <a:ext cx="216027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827280" y="4244400"/>
            <a:ext cx="216027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095820" y="4244400"/>
            <a:ext cx="216027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5364360" y="4244400"/>
            <a:ext cx="216027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84380" y="452880"/>
            <a:ext cx="705321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827280" y="2053080"/>
            <a:ext cx="6709770" cy="4195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hu-HU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84380" y="452880"/>
            <a:ext cx="705321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27280" y="2053080"/>
            <a:ext cx="670977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84380" y="452880"/>
            <a:ext cx="705321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27280" y="2053080"/>
            <a:ext cx="327429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265460" y="2053080"/>
            <a:ext cx="327429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84380" y="452880"/>
            <a:ext cx="705321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484380" y="452880"/>
            <a:ext cx="7053210" cy="6491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hu-HU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84380" y="452880"/>
            <a:ext cx="705321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27280" y="2053080"/>
            <a:ext cx="327429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265460" y="2053080"/>
            <a:ext cx="327429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827280" y="4244400"/>
            <a:ext cx="327429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84380" y="452880"/>
            <a:ext cx="705321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827280" y="2053080"/>
            <a:ext cx="6709770" cy="4195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hu-HU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84380" y="452880"/>
            <a:ext cx="705321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27280" y="2053080"/>
            <a:ext cx="327429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265460" y="2053080"/>
            <a:ext cx="327429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265460" y="4244400"/>
            <a:ext cx="327429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84380" y="452880"/>
            <a:ext cx="705321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27280" y="2053080"/>
            <a:ext cx="327429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265460" y="2053080"/>
            <a:ext cx="327429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27280" y="4244400"/>
            <a:ext cx="670977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84380" y="452880"/>
            <a:ext cx="705321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827280" y="2053080"/>
            <a:ext cx="670977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827280" y="4244400"/>
            <a:ext cx="670977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84380" y="452880"/>
            <a:ext cx="705321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27280" y="2053080"/>
            <a:ext cx="327429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265460" y="2053080"/>
            <a:ext cx="327429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827280" y="4244400"/>
            <a:ext cx="327429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265460" y="4244400"/>
            <a:ext cx="327429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84380" y="452880"/>
            <a:ext cx="705321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827280" y="2053080"/>
            <a:ext cx="216027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3095820" y="2053080"/>
            <a:ext cx="216027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364360" y="2053080"/>
            <a:ext cx="216027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827280" y="4244400"/>
            <a:ext cx="216027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3095820" y="4244400"/>
            <a:ext cx="216027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5364360" y="4244400"/>
            <a:ext cx="216027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84380" y="452880"/>
            <a:ext cx="705321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27280" y="2053080"/>
            <a:ext cx="670977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84380" y="452880"/>
            <a:ext cx="705321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27280" y="2053080"/>
            <a:ext cx="327429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265460" y="2053080"/>
            <a:ext cx="327429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84380" y="452880"/>
            <a:ext cx="705321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84380" y="452880"/>
            <a:ext cx="7053210" cy="6491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hu-HU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84380" y="452880"/>
            <a:ext cx="705321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27280" y="2053080"/>
            <a:ext cx="327429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265460" y="2053080"/>
            <a:ext cx="327429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827280" y="4244400"/>
            <a:ext cx="327429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84380" y="452880"/>
            <a:ext cx="705321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27280" y="2053080"/>
            <a:ext cx="327429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265460" y="2053080"/>
            <a:ext cx="327429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265460" y="4244400"/>
            <a:ext cx="327429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84380" y="452880"/>
            <a:ext cx="705321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27280" y="2053080"/>
            <a:ext cx="327429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265460" y="2053080"/>
            <a:ext cx="327429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827280" y="4244400"/>
            <a:ext cx="670977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/>
          <p:cNvPicPr/>
          <p:nvPr/>
        </p:nvPicPr>
        <p:blipFill>
          <a:blip r:embed="rId15"/>
          <a:srcRect l="3610"/>
          <a:stretch/>
        </p:blipFill>
        <p:spPr>
          <a:xfrm>
            <a:off x="0" y="2669760"/>
            <a:ext cx="3027510" cy="4187880"/>
          </a:xfrm>
          <a:prstGeom prst="rect">
            <a:avLst/>
          </a:prstGeom>
          <a:ln>
            <a:noFill/>
          </a:ln>
        </p:spPr>
      </p:pic>
      <p:pic>
        <p:nvPicPr>
          <p:cNvPr id="12" name="Picture 6"/>
          <p:cNvPicPr/>
          <p:nvPr/>
        </p:nvPicPr>
        <p:blipFill>
          <a:blip r:embed="rId16"/>
          <a:srcRect l="35647"/>
          <a:stretch/>
        </p:blipFill>
        <p:spPr>
          <a:xfrm>
            <a:off x="0" y="2892240"/>
            <a:ext cx="1141560" cy="236520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6456510" y="1676520"/>
            <a:ext cx="2114370" cy="2819160"/>
          </a:xfrm>
          <a:prstGeom prst="ellipse">
            <a:avLst/>
          </a:prstGeom>
          <a:gradFill rotWithShape="0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3" name="Picture 8"/>
          <p:cNvPicPr/>
          <p:nvPr/>
        </p:nvPicPr>
        <p:blipFill>
          <a:blip r:embed="rId17"/>
          <a:srcRect t="28812"/>
          <a:stretch/>
        </p:blipFill>
        <p:spPr>
          <a:xfrm>
            <a:off x="5999400" y="0"/>
            <a:ext cx="1202310" cy="1141200"/>
          </a:xfrm>
          <a:prstGeom prst="rect">
            <a:avLst/>
          </a:prstGeom>
          <a:ln>
            <a:noFill/>
          </a:ln>
        </p:spPr>
      </p:pic>
      <p:pic>
        <p:nvPicPr>
          <p:cNvPr id="4" name="Picture 9"/>
          <p:cNvPicPr/>
          <p:nvPr/>
        </p:nvPicPr>
        <p:blipFill>
          <a:blip r:embed="rId18"/>
          <a:srcRect b="23333"/>
          <a:stretch/>
        </p:blipFill>
        <p:spPr>
          <a:xfrm>
            <a:off x="6454080" y="6095880"/>
            <a:ext cx="744930" cy="76176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7828110" y="0"/>
            <a:ext cx="51408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PlaceHolder 3"/>
          <p:cNvSpPr>
            <a:spLocks noGrp="1"/>
          </p:cNvSpPr>
          <p:nvPr>
            <p:ph type="title"/>
          </p:nvPr>
        </p:nvSpPr>
        <p:spPr>
          <a:xfrm>
            <a:off x="865890" y="1447920"/>
            <a:ext cx="6619050" cy="33292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5400" b="0" strike="noStrike" spc="-1">
                <a:solidFill>
                  <a:srgbClr val="E3DED1"/>
                </a:solidFill>
                <a:latin typeface="Century Gothic"/>
              </a:rPr>
              <a:t>Mintacím szerkesztése</a:t>
            </a:r>
            <a:endParaRPr lang="en-US" sz="54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dt"/>
          </p:nvPr>
        </p:nvSpPr>
        <p:spPr>
          <a:xfrm rot="5400000">
            <a:off x="7492635" y="1828710"/>
            <a:ext cx="990360" cy="2284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0CFCA62E-65F8-45E6-8F10-C6A821C28840}" type="datetime1">
              <a:rPr lang="hu-HU" sz="825" b="0" strike="noStrike" spc="-1">
                <a:solidFill>
                  <a:srgbClr val="FFFFFF"/>
                </a:solidFill>
                <a:latin typeface="Century Gothic"/>
              </a:rPr>
              <a:t>2018. 11. 29.</a:t>
            </a:fld>
            <a:endParaRPr lang="hu-HU" sz="825" b="0" strike="noStrike" spc="-1"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ftr"/>
          </p:nvPr>
        </p:nvSpPr>
        <p:spPr>
          <a:xfrm rot="5400000">
            <a:off x="6231105" y="3263310"/>
            <a:ext cx="3859560" cy="228420"/>
          </a:xfrm>
          <a:prstGeom prst="rect">
            <a:avLst/>
          </a:prstGeom>
        </p:spPr>
        <p:txBody>
          <a:bodyPr anchor="b"/>
          <a:lstStyle/>
          <a:p>
            <a:endParaRPr lang="hu-HU" sz="1800" b="0" strike="noStrike" spc="-1">
              <a:latin typeface="Times New Roman"/>
            </a:endParaRPr>
          </a:p>
        </p:txBody>
      </p:sp>
      <p:sp>
        <p:nvSpPr>
          <p:cNvPr id="9" name="PlaceHolder 6"/>
          <p:cNvSpPr>
            <a:spLocks noGrp="1"/>
          </p:cNvSpPr>
          <p:nvPr>
            <p:ph type="sldNum"/>
          </p:nvPr>
        </p:nvSpPr>
        <p:spPr>
          <a:xfrm>
            <a:off x="7764120" y="295560"/>
            <a:ext cx="62829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37ECB377-3C8E-4F1B-B268-2EBF152AD6BE}" type="slidenum">
              <a:rPr lang="hu-HU" sz="2100" b="0" strike="noStrike" spc="-1">
                <a:solidFill>
                  <a:srgbClr val="FFFFFF"/>
                </a:solidFill>
                <a:latin typeface="Century Gothic"/>
              </a:rPr>
              <a:t>‹#›</a:t>
            </a:fld>
            <a:endParaRPr lang="hu-HU" sz="2100" b="0" strike="noStrike" spc="-1">
              <a:latin typeface="Times New Roman"/>
            </a:endParaRPr>
          </a:p>
        </p:txBody>
      </p:sp>
      <p:sp>
        <p:nvSpPr>
          <p:cNvPr id="10" name="PlaceHolder 7"/>
          <p:cNvSpPr>
            <a:spLocks noGrp="1"/>
          </p:cNvSpPr>
          <p:nvPr>
            <p:ph type="body"/>
          </p:nvPr>
        </p:nvSpPr>
        <p:spPr>
          <a:xfrm>
            <a:off x="456840" y="1604520"/>
            <a:ext cx="822933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FFFFFF"/>
                </a:solidFill>
                <a:latin typeface="Century Gothic"/>
              </a:rPr>
              <a:t>Vázlatszöveg formátumának szerkesztése</a:t>
            </a:r>
          </a:p>
          <a:p>
            <a:pPr marL="648000" lvl="1" indent="-243000">
              <a:spcBef>
                <a:spcPts val="85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FFFFFF"/>
                </a:solidFill>
                <a:latin typeface="Century Gothic"/>
              </a:rPr>
              <a:t>Második vázlatszint</a:t>
            </a:r>
          </a:p>
          <a:p>
            <a:pPr marL="972000" lvl="2" indent="-216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50" b="0" strike="noStrike" spc="-1">
                <a:solidFill>
                  <a:srgbClr val="FFFFFF"/>
                </a:solidFill>
                <a:latin typeface="Century Gothic"/>
              </a:rPr>
              <a:t>Harmadik vázlatszint</a:t>
            </a:r>
          </a:p>
          <a:p>
            <a:pPr marL="1296000" lvl="3" indent="-162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50" b="0" strike="noStrike" spc="-1">
                <a:solidFill>
                  <a:srgbClr val="FFFFFF"/>
                </a:solidFill>
                <a:latin typeface="Century Gothic"/>
              </a:rPr>
              <a:t>Negyedik vázlatszint</a:t>
            </a:r>
          </a:p>
          <a:p>
            <a:pPr marL="1620000" lvl="4" indent="-162000">
              <a:spcBef>
                <a:spcPts val="2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FFFFFF"/>
                </a:solidFill>
                <a:latin typeface="Century Gothic"/>
              </a:rPr>
              <a:t>Ötödik vázlatszint</a:t>
            </a:r>
          </a:p>
          <a:p>
            <a:pPr marL="1944000" lvl="5" indent="-162000">
              <a:spcBef>
                <a:spcPts val="2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FFFFFF"/>
                </a:solidFill>
                <a:latin typeface="Century Gothic"/>
              </a:rPr>
              <a:t>Hatodik vázlatszint</a:t>
            </a:r>
          </a:p>
          <a:p>
            <a:pPr marL="2268000" lvl="6" indent="-162000">
              <a:spcBef>
                <a:spcPts val="2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FFFFFF"/>
                </a:solidFill>
                <a:latin typeface="Century Gothic"/>
              </a:rPr>
              <a:t>Hetedik vázlatszint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243000" algn="l" defTabSz="685800" rtl="0" eaLnBrk="1" latinLnBrk="0" hangingPunct="1">
        <a:lnSpc>
          <a:spcPct val="90000"/>
        </a:lnSpc>
        <a:spcBef>
          <a:spcPts val="1061"/>
        </a:spcBef>
        <a:buClr>
          <a:srgbClr val="000000"/>
        </a:buClr>
        <a:buSzPct val="45000"/>
        <a:buFont typeface="Wingdings" charset="2"/>
        <a:buChar char="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7"/>
          <p:cNvPicPr/>
          <p:nvPr/>
        </p:nvPicPr>
        <p:blipFill>
          <a:blip r:embed="rId15"/>
          <a:srcRect l="3610"/>
          <a:stretch/>
        </p:blipFill>
        <p:spPr>
          <a:xfrm>
            <a:off x="0" y="2669760"/>
            <a:ext cx="3027510" cy="4187880"/>
          </a:xfrm>
          <a:prstGeom prst="rect">
            <a:avLst/>
          </a:prstGeom>
          <a:ln>
            <a:noFill/>
          </a:ln>
        </p:spPr>
      </p:pic>
      <p:pic>
        <p:nvPicPr>
          <p:cNvPr id="48" name="Picture 6"/>
          <p:cNvPicPr/>
          <p:nvPr/>
        </p:nvPicPr>
        <p:blipFill>
          <a:blip r:embed="rId16"/>
          <a:srcRect l="35647"/>
          <a:stretch/>
        </p:blipFill>
        <p:spPr>
          <a:xfrm>
            <a:off x="0" y="2892240"/>
            <a:ext cx="1141560" cy="2365200"/>
          </a:xfrm>
          <a:prstGeom prst="rect">
            <a:avLst/>
          </a:prstGeom>
          <a:ln>
            <a:noFill/>
          </a:ln>
        </p:spPr>
      </p:pic>
      <p:sp>
        <p:nvSpPr>
          <p:cNvPr id="49" name="CustomShape 1"/>
          <p:cNvSpPr/>
          <p:nvPr/>
        </p:nvSpPr>
        <p:spPr>
          <a:xfrm>
            <a:off x="6456510" y="1676520"/>
            <a:ext cx="2114370" cy="2819160"/>
          </a:xfrm>
          <a:prstGeom prst="ellipse">
            <a:avLst/>
          </a:prstGeom>
          <a:gradFill rotWithShape="0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50" name="Picture 8"/>
          <p:cNvPicPr/>
          <p:nvPr/>
        </p:nvPicPr>
        <p:blipFill>
          <a:blip r:embed="rId17"/>
          <a:srcRect t="28812"/>
          <a:stretch/>
        </p:blipFill>
        <p:spPr>
          <a:xfrm>
            <a:off x="5999400" y="0"/>
            <a:ext cx="1202310" cy="1141200"/>
          </a:xfrm>
          <a:prstGeom prst="rect">
            <a:avLst/>
          </a:prstGeom>
          <a:ln>
            <a:noFill/>
          </a:ln>
        </p:spPr>
      </p:pic>
      <p:pic>
        <p:nvPicPr>
          <p:cNvPr id="51" name="Picture 9"/>
          <p:cNvPicPr/>
          <p:nvPr/>
        </p:nvPicPr>
        <p:blipFill>
          <a:blip r:embed="rId18"/>
          <a:srcRect b="23333"/>
          <a:stretch/>
        </p:blipFill>
        <p:spPr>
          <a:xfrm>
            <a:off x="6454080" y="6095880"/>
            <a:ext cx="744930" cy="761760"/>
          </a:xfrm>
          <a:prstGeom prst="rect">
            <a:avLst/>
          </a:prstGeom>
          <a:ln>
            <a:noFill/>
          </a:ln>
        </p:spPr>
      </p:pic>
      <p:sp>
        <p:nvSpPr>
          <p:cNvPr id="52" name="CustomShape 2"/>
          <p:cNvSpPr/>
          <p:nvPr/>
        </p:nvSpPr>
        <p:spPr>
          <a:xfrm>
            <a:off x="7828110" y="0"/>
            <a:ext cx="51408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3" name="PlaceHolder 3"/>
          <p:cNvSpPr>
            <a:spLocks noGrp="1"/>
          </p:cNvSpPr>
          <p:nvPr>
            <p:ph type="title"/>
          </p:nvPr>
        </p:nvSpPr>
        <p:spPr>
          <a:xfrm>
            <a:off x="484380" y="452880"/>
            <a:ext cx="7053210" cy="1400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150" b="0" strike="noStrike" spc="-1">
                <a:solidFill>
                  <a:srgbClr val="E3DED1"/>
                </a:solidFill>
                <a:latin typeface="Century Gothic"/>
              </a:rPr>
              <a:t>Mintacím szerkesztése</a:t>
            </a:r>
            <a:endParaRPr lang="en-US" sz="315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827280" y="2053080"/>
            <a:ext cx="6709770" cy="419508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en-US" sz="1500" b="0" strike="noStrike" spc="-1">
                <a:solidFill>
                  <a:srgbClr val="FFFFFF"/>
                </a:solidFill>
                <a:latin typeface="Century Gothic"/>
              </a:rPr>
              <a:t>Mintaszöveg szerkesztése</a:t>
            </a:r>
          </a:p>
          <a:p>
            <a:pPr marL="557280" lvl="1" indent="-214110">
              <a:lnSpc>
                <a:spcPct val="100000"/>
              </a:lnSpc>
              <a:spcBef>
                <a:spcPts val="75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en-US" sz="1350" b="0" strike="noStrike" spc="-1">
                <a:solidFill>
                  <a:srgbClr val="FFFFFF"/>
                </a:solidFill>
                <a:latin typeface="Century Gothic"/>
              </a:rPr>
              <a:t>Második szint</a:t>
            </a:r>
          </a:p>
          <a:p>
            <a:pPr marL="857250" lvl="2" indent="-171180">
              <a:lnSpc>
                <a:spcPct val="100000"/>
              </a:lnSpc>
              <a:spcBef>
                <a:spcPts val="75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FFFFFF"/>
                </a:solidFill>
                <a:latin typeface="Century Gothic"/>
              </a:rPr>
              <a:t>Harmadik szint</a:t>
            </a:r>
          </a:p>
          <a:p>
            <a:pPr marL="1200150" lvl="3" indent="-171180">
              <a:lnSpc>
                <a:spcPct val="100000"/>
              </a:lnSpc>
              <a:spcBef>
                <a:spcPts val="75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en-US" sz="1050" b="0" strike="noStrike" spc="-1">
                <a:solidFill>
                  <a:srgbClr val="FFFFFF"/>
                </a:solidFill>
                <a:latin typeface="Century Gothic"/>
              </a:rPr>
              <a:t>Negyedik szint</a:t>
            </a:r>
          </a:p>
          <a:p>
            <a:pPr marL="1543050" lvl="4" indent="-171180">
              <a:lnSpc>
                <a:spcPct val="100000"/>
              </a:lnSpc>
              <a:spcBef>
                <a:spcPts val="75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en-US" sz="1050" b="0" strike="noStrike" spc="-1">
                <a:solidFill>
                  <a:srgbClr val="FFFFFF"/>
                </a:solidFill>
                <a:latin typeface="Century Gothic"/>
              </a:rPr>
              <a:t>Ötödik szint</a:t>
            </a:r>
          </a:p>
        </p:txBody>
      </p:sp>
      <p:sp>
        <p:nvSpPr>
          <p:cNvPr id="55" name="PlaceHolder 5"/>
          <p:cNvSpPr>
            <a:spLocks noGrp="1"/>
          </p:cNvSpPr>
          <p:nvPr>
            <p:ph type="dt"/>
          </p:nvPr>
        </p:nvSpPr>
        <p:spPr>
          <a:xfrm rot="5400000">
            <a:off x="7492635" y="1828710"/>
            <a:ext cx="990360" cy="2284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C8DF7846-010B-4CC3-985D-460E0684B12B}" type="datetime1">
              <a:rPr lang="hu-HU" sz="825" b="0" strike="noStrike" spc="-1">
                <a:solidFill>
                  <a:srgbClr val="FFFFFF"/>
                </a:solidFill>
                <a:latin typeface="Century Gothic"/>
              </a:rPr>
              <a:t>2018. 11. 29.</a:t>
            </a:fld>
            <a:endParaRPr lang="hu-HU" sz="825" b="0" strike="noStrike" spc="-1">
              <a:latin typeface="Times New Roman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ftr"/>
          </p:nvPr>
        </p:nvSpPr>
        <p:spPr>
          <a:xfrm rot="5400000">
            <a:off x="6231105" y="3263310"/>
            <a:ext cx="3859560" cy="228420"/>
          </a:xfrm>
          <a:prstGeom prst="rect">
            <a:avLst/>
          </a:prstGeom>
        </p:spPr>
        <p:txBody>
          <a:bodyPr anchor="b"/>
          <a:lstStyle/>
          <a:p>
            <a:endParaRPr lang="hu-HU" sz="1800" b="0" strike="noStrike" spc="-1">
              <a:latin typeface="Times New Roman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 type="sldNum"/>
          </p:nvPr>
        </p:nvSpPr>
        <p:spPr>
          <a:xfrm>
            <a:off x="7764120" y="295560"/>
            <a:ext cx="62829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225DAA2C-9226-4DFB-921C-EE714243EEAE}" type="slidenum">
              <a:rPr lang="hu-HU" sz="2100" b="0" strike="noStrike" spc="-1">
                <a:solidFill>
                  <a:srgbClr val="FFFFFF"/>
                </a:solidFill>
                <a:latin typeface="Century Gothic"/>
              </a:rPr>
              <a:t>‹#›</a:t>
            </a:fld>
            <a:endParaRPr lang="hu-HU" sz="21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310" indent="-257040" algn="l" defTabSz="685800" rtl="0" eaLnBrk="1" latinLnBrk="0" hangingPunct="1">
        <a:lnSpc>
          <a:spcPct val="100000"/>
        </a:lnSpc>
        <a:spcBef>
          <a:spcPts val="751"/>
        </a:spcBef>
        <a:buClr>
          <a:srgbClr val="AFC5B9"/>
        </a:buClr>
        <a:buSzPct val="80000"/>
        <a:buFont typeface="Wingdings 3" charset="2"/>
        <a:buChar char="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260280" y="1408569"/>
            <a:ext cx="8622450" cy="139077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hu-HU" sz="4000" spc="-1" dirty="0">
                <a:solidFill>
                  <a:srgbClr val="E3DED1"/>
                </a:solidFill>
                <a:latin typeface="Century Gothic"/>
              </a:rPr>
              <a:t>Időpont foglaló és ütemező rendszer erőmű tüzelőanyag ellátásához</a:t>
            </a:r>
            <a:endParaRPr lang="hu-HU" sz="4000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1142640" y="3566700"/>
            <a:ext cx="6857730" cy="68607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spcBef>
                <a:spcPts val="751"/>
              </a:spcBef>
            </a:pPr>
            <a:r>
              <a:rPr lang="hu-HU" sz="2100" cap="all" spc="-1" dirty="0">
                <a:solidFill>
                  <a:srgbClr val="AFC5B9"/>
                </a:solidFill>
                <a:latin typeface="Century Gothic"/>
              </a:rPr>
              <a:t>Szakdolgozat beszámoló</a:t>
            </a:r>
            <a:endParaRPr lang="hu-HU" sz="2100" spc="-1" dirty="0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180" y="4751190"/>
            <a:ext cx="9143820" cy="12563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algn="ctr">
              <a:lnSpc>
                <a:spcPct val="100000"/>
              </a:lnSpc>
            </a:pPr>
            <a:r>
              <a:rPr lang="hu-HU" sz="3000" spc="-1" dirty="0">
                <a:solidFill>
                  <a:srgbClr val="FFFFFF"/>
                </a:solidFill>
                <a:latin typeface="Century Gothic"/>
              </a:rPr>
              <a:t>Készítette: </a:t>
            </a:r>
            <a:r>
              <a:rPr lang="hu-HU" sz="3000" spc="-1" dirty="0" err="1">
                <a:solidFill>
                  <a:srgbClr val="FFFFFF"/>
                </a:solidFill>
                <a:latin typeface="Century Gothic"/>
              </a:rPr>
              <a:t>Smura</a:t>
            </a:r>
            <a:r>
              <a:rPr lang="hu-HU" sz="3000" spc="-1" dirty="0">
                <a:solidFill>
                  <a:srgbClr val="FFFFFF"/>
                </a:solidFill>
                <a:latin typeface="Century Gothic"/>
              </a:rPr>
              <a:t> Nándor </a:t>
            </a:r>
            <a:endParaRPr lang="hu-HU" sz="3000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hu-HU" sz="3000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hu-HU" spc="-1" dirty="0">
                <a:solidFill>
                  <a:srgbClr val="FFFFFF"/>
                </a:solidFill>
                <a:latin typeface="Century Gothic"/>
              </a:rPr>
              <a:t>Témavezető: Dr. </a:t>
            </a:r>
            <a:r>
              <a:rPr lang="hu-HU" spc="-1" dirty="0" err="1">
                <a:solidFill>
                  <a:srgbClr val="FFFFFF"/>
                </a:solidFill>
                <a:latin typeface="Century Gothic"/>
              </a:rPr>
              <a:t>Heckl</a:t>
            </a:r>
            <a:r>
              <a:rPr lang="hu-HU" spc="-1" dirty="0">
                <a:solidFill>
                  <a:srgbClr val="FFFFFF"/>
                </a:solidFill>
                <a:latin typeface="Century Gothic"/>
              </a:rPr>
              <a:t> István</a:t>
            </a:r>
            <a:endParaRPr lang="hu-HU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2F5842-C983-413C-A665-35238174D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54" y="305206"/>
            <a:ext cx="7218095" cy="814657"/>
          </a:xfrm>
        </p:spPr>
        <p:txBody>
          <a:bodyPr anchor="t" anchorCtr="0"/>
          <a:lstStyle/>
          <a:p>
            <a:r>
              <a:rPr lang="hu-HU" sz="3600" spc="-1" dirty="0">
                <a:solidFill>
                  <a:srgbClr val="E3DED1"/>
                </a:solidFill>
                <a:latin typeface="Century Gothic"/>
              </a:rPr>
              <a:t>Frontend-Backend kapcsolat/</a:t>
            </a:r>
            <a:br>
              <a:rPr lang="hu-HU" sz="3600" spc="-1" dirty="0">
                <a:solidFill>
                  <a:srgbClr val="E3DED1"/>
                </a:solidFill>
                <a:latin typeface="Century Gothic"/>
              </a:rPr>
            </a:br>
            <a:r>
              <a:rPr lang="hu-HU" sz="3600" spc="-1" dirty="0">
                <a:solidFill>
                  <a:srgbClr val="E3DED1"/>
                </a:solidFill>
                <a:latin typeface="Century Gothic"/>
                <a:ea typeface="+mn-ea"/>
                <a:cs typeface="+mn-cs"/>
              </a:rPr>
              <a:t> Időpontfoglalás</a:t>
            </a:r>
          </a:p>
        </p:txBody>
      </p:sp>
      <p:sp>
        <p:nvSpPr>
          <p:cNvPr id="8" name="TextShape 2">
            <a:extLst>
              <a:ext uri="{FF2B5EF4-FFF2-40B4-BE49-F238E27FC236}">
                <a16:creationId xmlns:a16="http://schemas.microsoft.com/office/drawing/2014/main" id="{03389B60-5A7F-48B8-8067-7C554B57C3EB}"/>
              </a:ext>
            </a:extLst>
          </p:cNvPr>
          <p:cNvSpPr txBox="1"/>
          <p:nvPr/>
        </p:nvSpPr>
        <p:spPr>
          <a:xfrm>
            <a:off x="7678059" y="544493"/>
            <a:ext cx="809725" cy="57537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fld id="{B7FEE3B7-5980-4B79-9992-7CE0EBDE4521}" type="slidenum">
              <a:rPr lang="hu-HU" sz="1350" spc="-1">
                <a:solidFill>
                  <a:srgbClr val="FFFFFF"/>
                </a:solidFill>
                <a:latin typeface="Century Gothic"/>
              </a:rPr>
              <a:t>10</a:t>
            </a:fld>
            <a:r>
              <a:rPr lang="hu-HU" sz="1350" spc="-1" dirty="0">
                <a:solidFill>
                  <a:srgbClr val="FFFFFF"/>
                </a:solidFill>
                <a:latin typeface="Century Gothic"/>
              </a:rPr>
              <a:t>/13</a:t>
            </a:r>
            <a:endParaRPr lang="hu-HU" sz="1350" spc="-1" dirty="0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15" y="1434807"/>
            <a:ext cx="5235339" cy="1541915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09" y="4853588"/>
            <a:ext cx="4572407" cy="1428878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331" y="3087875"/>
            <a:ext cx="4235196" cy="2030028"/>
          </a:xfrm>
          <a:prstGeom prst="rect">
            <a:avLst/>
          </a:prstGeom>
        </p:spPr>
      </p:pic>
      <p:sp>
        <p:nvSpPr>
          <p:cNvPr id="9" name="Jobbra nyíl 8"/>
          <p:cNvSpPr/>
          <p:nvPr/>
        </p:nvSpPr>
        <p:spPr>
          <a:xfrm rot="913306">
            <a:off x="2822267" y="2944965"/>
            <a:ext cx="1928388" cy="32376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350"/>
          </a:p>
        </p:txBody>
      </p:sp>
      <p:sp>
        <p:nvSpPr>
          <p:cNvPr id="10" name="Jobbra nyíl 9"/>
          <p:cNvSpPr/>
          <p:nvPr/>
        </p:nvSpPr>
        <p:spPr>
          <a:xfrm rot="10439045">
            <a:off x="2665740" y="4755979"/>
            <a:ext cx="2232818" cy="31287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350"/>
          </a:p>
        </p:txBody>
      </p:sp>
      <p:pic>
        <p:nvPicPr>
          <p:cNvPr id="12" name="Kép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8804" y="5451814"/>
            <a:ext cx="4085723" cy="1194435"/>
          </a:xfrm>
          <a:prstGeom prst="rect">
            <a:avLst/>
          </a:prstGeom>
        </p:spPr>
      </p:pic>
      <p:sp>
        <p:nvSpPr>
          <p:cNvPr id="13" name="Jobbra nyíl 12"/>
          <p:cNvSpPr/>
          <p:nvPr/>
        </p:nvSpPr>
        <p:spPr>
          <a:xfrm rot="986507">
            <a:off x="4113816" y="5638599"/>
            <a:ext cx="2245323" cy="26564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350"/>
          </a:p>
        </p:txBody>
      </p:sp>
    </p:spTree>
    <p:extLst>
      <p:ext uri="{BB962C8B-B14F-4D97-AF65-F5344CB8AC3E}">
        <p14:creationId xmlns:p14="http://schemas.microsoft.com/office/powerpoint/2010/main" val="288596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0" y="354687"/>
            <a:ext cx="7768170" cy="11086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hu-HU" sz="3600" spc="-1" dirty="0">
                <a:solidFill>
                  <a:srgbClr val="E3DED1"/>
                </a:solidFill>
                <a:latin typeface="Century Gothic"/>
              </a:rPr>
              <a:t>Rendszer működése – </a:t>
            </a:r>
            <a:endParaRPr lang="hu-HU" sz="3600" spc="-1" dirty="0" smtClean="0">
              <a:solidFill>
                <a:srgbClr val="E3DED1"/>
              </a:solid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lang="hu-HU" sz="3600" spc="-1" dirty="0" smtClean="0">
                <a:solidFill>
                  <a:srgbClr val="E3DED1"/>
                </a:solidFill>
                <a:latin typeface="Century Gothic"/>
              </a:rPr>
              <a:t>Anyagok </a:t>
            </a:r>
            <a:r>
              <a:rPr lang="hu-HU" sz="3600" spc="-1" dirty="0">
                <a:solidFill>
                  <a:srgbClr val="E3DED1"/>
                </a:solidFill>
                <a:latin typeface="Century Gothic"/>
              </a:rPr>
              <a:t>kezelése</a:t>
            </a:r>
            <a:endParaRPr lang="hu-HU" sz="3600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7591998" y="541038"/>
            <a:ext cx="949574" cy="57537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fld id="{9A9714C5-5DA9-474A-B5D1-1F1380A1493B}" type="slidenum">
              <a:rPr lang="hu-HU" sz="1350" spc="-1">
                <a:solidFill>
                  <a:srgbClr val="FFFFFF"/>
                </a:solidFill>
                <a:latin typeface="Century Gothic"/>
              </a:rPr>
              <a:t>11</a:t>
            </a:fld>
            <a:r>
              <a:rPr lang="hu-HU" sz="1350" spc="-1" dirty="0">
                <a:solidFill>
                  <a:srgbClr val="FFFFFF"/>
                </a:solidFill>
                <a:latin typeface="Century Gothic"/>
              </a:rPr>
              <a:t>/12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38" y="2338382"/>
            <a:ext cx="8863720" cy="37719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170234" y="316575"/>
            <a:ext cx="7908031" cy="105003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hu-HU" sz="3600" spc="-1" dirty="0">
                <a:solidFill>
                  <a:srgbClr val="E3DED1"/>
                </a:solidFill>
                <a:latin typeface="Century Gothic"/>
              </a:rPr>
              <a:t>Rendszer működése – Telephelyek</a:t>
            </a:r>
            <a:endParaRPr lang="hu-HU" sz="3600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7667301" y="553905"/>
            <a:ext cx="821928" cy="57537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fld id="{B09A7838-86B2-4B4F-8F74-2E74C3AEC656}" type="slidenum">
              <a:rPr lang="hu-HU" sz="1350" spc="-1">
                <a:solidFill>
                  <a:srgbClr val="FFFFFF"/>
                </a:solidFill>
                <a:latin typeface="Century Gothic"/>
              </a:rPr>
              <a:t>12</a:t>
            </a:fld>
            <a:r>
              <a:rPr lang="hu-HU" sz="1350" spc="-1" dirty="0">
                <a:solidFill>
                  <a:srgbClr val="FFFFFF"/>
                </a:solidFill>
                <a:latin typeface="Century Gothic"/>
              </a:rPr>
              <a:t>/13</a:t>
            </a:r>
            <a:endParaRPr lang="hu-HU" sz="1350" spc="-1" dirty="0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B1AACEE3-C85A-45CA-8B20-A39CE044A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85" y="1215335"/>
            <a:ext cx="7719744" cy="54006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397916" y="28890"/>
            <a:ext cx="7053210" cy="105003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hu-HU" sz="3600" spc="-1" dirty="0">
                <a:solidFill>
                  <a:srgbClr val="E3DED1"/>
                </a:solidFill>
                <a:latin typeface="Century Gothic"/>
              </a:rPr>
              <a:t>Összegzés</a:t>
            </a:r>
            <a:endParaRPr lang="hu-HU" sz="3000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397916" y="1873183"/>
            <a:ext cx="3882725" cy="3445232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57310" indent="-257040">
              <a:spcBef>
                <a:spcPts val="75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2000" spc="-1" dirty="0">
                <a:solidFill>
                  <a:srgbClr val="FFFFFF"/>
                </a:solidFill>
                <a:latin typeface="Century Gothic"/>
              </a:rPr>
              <a:t>Elért eredmények</a:t>
            </a:r>
          </a:p>
          <a:p>
            <a:pPr marL="600345" lvl="1" indent="-257175">
              <a:spcBef>
                <a:spcPts val="751"/>
              </a:spcBef>
              <a:buClr>
                <a:srgbClr val="AFC5B9"/>
              </a:buClr>
              <a:buSzPct val="80000"/>
              <a:buFont typeface="Wingdings" panose="05000000000000000000" pitchFamily="2" charset="2"/>
              <a:buChar char="§"/>
            </a:pPr>
            <a:r>
              <a:rPr lang="hu-HU" spc="-1" dirty="0">
                <a:solidFill>
                  <a:srgbClr val="FFFFFF"/>
                </a:solidFill>
                <a:latin typeface="Century Gothic"/>
              </a:rPr>
              <a:t>erőművekben felmerülő probléma megoldása</a:t>
            </a:r>
          </a:p>
          <a:p>
            <a:pPr marL="600345" lvl="1" indent="-257175">
              <a:spcBef>
                <a:spcPts val="751"/>
              </a:spcBef>
              <a:buClr>
                <a:srgbClr val="AFC5B9"/>
              </a:buClr>
              <a:buSzPct val="80000"/>
              <a:buFont typeface="Wingdings" panose="05000000000000000000" pitchFamily="2" charset="2"/>
              <a:buChar char="§"/>
            </a:pPr>
            <a:r>
              <a:rPr lang="hu-HU" spc="-1" dirty="0">
                <a:solidFill>
                  <a:srgbClr val="FFFFFF"/>
                </a:solidFill>
                <a:latin typeface="Century Gothic"/>
              </a:rPr>
              <a:t>ASP.NET-ben készült webes alkalmazás</a:t>
            </a:r>
          </a:p>
          <a:p>
            <a:pPr marL="600345" lvl="1" indent="-257175">
              <a:spcBef>
                <a:spcPts val="751"/>
              </a:spcBef>
              <a:buClr>
                <a:srgbClr val="AFC5B9"/>
              </a:buClr>
              <a:buSzPct val="80000"/>
              <a:buFont typeface="Wingdings" panose="05000000000000000000" pitchFamily="2" charset="2"/>
              <a:buChar char="§"/>
            </a:pPr>
            <a:r>
              <a:rPr lang="hu-HU" spc="-1" dirty="0">
                <a:solidFill>
                  <a:srgbClr val="FFFFFF"/>
                </a:solidFill>
                <a:latin typeface="Century Gothic"/>
              </a:rPr>
              <a:t>időpontok kiírása és azok lefoglalása</a:t>
            </a:r>
          </a:p>
          <a:p>
            <a:pPr marL="600345" lvl="1" indent="-257175">
              <a:spcBef>
                <a:spcPts val="751"/>
              </a:spcBef>
              <a:buClr>
                <a:srgbClr val="AFC5B9"/>
              </a:buClr>
              <a:buSzPct val="80000"/>
              <a:buFont typeface="Wingdings" panose="05000000000000000000" pitchFamily="2" charset="2"/>
              <a:buChar char="§"/>
            </a:pPr>
            <a:r>
              <a:rPr lang="hu-HU" spc="-1" dirty="0">
                <a:solidFill>
                  <a:srgbClr val="FFFFFF"/>
                </a:solidFill>
                <a:latin typeface="Century Gothic"/>
              </a:rPr>
              <a:t>több elérhető szerepkör</a:t>
            </a:r>
            <a:endParaRPr lang="en-US" spc="-1" dirty="0">
              <a:solidFill>
                <a:srgbClr val="FFFFFF"/>
              </a:solidFill>
              <a:latin typeface="Century Gothic"/>
            </a:endParaRPr>
          </a:p>
          <a:p>
            <a:pPr marL="405000" lvl="1">
              <a:spcBef>
                <a:spcPts val="851"/>
              </a:spcBef>
              <a:buClr>
                <a:srgbClr val="000000"/>
              </a:buClr>
              <a:buSzPct val="45000"/>
            </a:pPr>
            <a:endParaRPr lang="hu-HU" sz="1500" spc="-1" dirty="0">
              <a:solidFill>
                <a:srgbClr val="FFFFFF"/>
              </a:solidFill>
              <a:latin typeface="Century Gothic"/>
            </a:endParaRPr>
          </a:p>
          <a:p>
            <a:pPr>
              <a:spcBef>
                <a:spcPts val="751"/>
              </a:spcBef>
            </a:pPr>
            <a:endParaRPr lang="hu-HU" sz="1500" spc="-1" dirty="0">
              <a:solidFill>
                <a:srgbClr val="FFFFFF"/>
              </a:solidFill>
              <a:latin typeface="Century Gothic"/>
            </a:endParaRPr>
          </a:p>
          <a:p>
            <a:pPr>
              <a:spcBef>
                <a:spcPts val="751"/>
              </a:spcBef>
            </a:pPr>
            <a:endParaRPr lang="hu-HU" sz="1500" spc="-1" dirty="0">
              <a:solidFill>
                <a:srgbClr val="FFFFFF"/>
              </a:solidFill>
              <a:latin typeface="Century Gothic"/>
            </a:endParaRPr>
          </a:p>
          <a:p>
            <a:pPr>
              <a:spcBef>
                <a:spcPts val="751"/>
              </a:spcBef>
            </a:pPr>
            <a:endParaRPr lang="hu-HU" sz="1500" spc="-1" dirty="0">
              <a:solidFill>
                <a:srgbClr val="FFFFFF"/>
              </a:solidFill>
              <a:latin typeface="Century Gothic"/>
            </a:endParaRPr>
          </a:p>
          <a:p>
            <a:pPr>
              <a:spcBef>
                <a:spcPts val="751"/>
              </a:spcBef>
            </a:pPr>
            <a:endParaRPr lang="hu-HU" sz="1500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7601733" y="553905"/>
            <a:ext cx="941284" cy="57537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fld id="{E835FED4-7745-4F1D-8C3B-DB89A6753705}" type="slidenum">
              <a:rPr lang="hu-HU" sz="1350" spc="-1">
                <a:solidFill>
                  <a:srgbClr val="FFFFFF"/>
                </a:solidFill>
                <a:latin typeface="Century Gothic"/>
              </a:rPr>
              <a:t>13</a:t>
            </a:fld>
            <a:r>
              <a:rPr lang="hu-HU" sz="1350" spc="-1" dirty="0">
                <a:solidFill>
                  <a:srgbClr val="FFFFFF"/>
                </a:solidFill>
                <a:latin typeface="Century Gothic"/>
              </a:rPr>
              <a:t>/13</a:t>
            </a:r>
            <a:endParaRPr lang="hu-HU" sz="1350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6B6A1609-0591-4122-9DF5-2119929D3E55}"/>
              </a:ext>
            </a:extLst>
          </p:cNvPr>
          <p:cNvSpPr txBox="1"/>
          <p:nvPr/>
        </p:nvSpPr>
        <p:spPr>
          <a:xfrm>
            <a:off x="4410477" y="1873183"/>
            <a:ext cx="4464582" cy="2146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310" indent="-257040">
              <a:spcBef>
                <a:spcPts val="75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2000" spc="-1" dirty="0">
                <a:solidFill>
                  <a:srgbClr val="FFFFFF"/>
                </a:solidFill>
                <a:latin typeface="Century Gothic"/>
              </a:rPr>
              <a:t>Továbbfejlesztési lehetőségek</a:t>
            </a:r>
          </a:p>
          <a:p>
            <a:pPr marL="557483" lvl="1" indent="-214313">
              <a:spcBef>
                <a:spcPts val="751"/>
              </a:spcBef>
              <a:buClr>
                <a:srgbClr val="AFC5B9"/>
              </a:buClr>
              <a:buSzPct val="80000"/>
              <a:buFont typeface="Wingdings" panose="05000000000000000000" pitchFamily="2" charset="2"/>
              <a:buChar char="§"/>
            </a:pPr>
            <a:r>
              <a:rPr lang="hu-HU" sz="1600" spc="-1" dirty="0">
                <a:solidFill>
                  <a:srgbClr val="FFFFFF"/>
                </a:solidFill>
                <a:latin typeface="Century Gothic"/>
              </a:rPr>
              <a:t>betöltési gyorsaság optimalizálása</a:t>
            </a:r>
          </a:p>
          <a:p>
            <a:pPr marL="557483" lvl="1" indent="-214313">
              <a:spcBef>
                <a:spcPts val="751"/>
              </a:spcBef>
              <a:buClr>
                <a:srgbClr val="AFC5B9"/>
              </a:buClr>
              <a:buSzPct val="80000"/>
              <a:buFont typeface="Wingdings" panose="05000000000000000000" pitchFamily="2" charset="2"/>
              <a:buChar char="§"/>
            </a:pPr>
            <a:r>
              <a:rPr lang="hu-HU" sz="1600" spc="-1" dirty="0">
                <a:solidFill>
                  <a:srgbClr val="FFFFFF"/>
                </a:solidFill>
                <a:latin typeface="Century Gothic"/>
              </a:rPr>
              <a:t>grafikus felhasználói felület továbbfejlesztése</a:t>
            </a:r>
          </a:p>
          <a:p>
            <a:pPr marL="557483" lvl="1" indent="-214313">
              <a:spcBef>
                <a:spcPts val="751"/>
              </a:spcBef>
              <a:buClr>
                <a:srgbClr val="AFC5B9"/>
              </a:buClr>
              <a:buSzPct val="80000"/>
              <a:buFont typeface="Wingdings" panose="05000000000000000000" pitchFamily="2" charset="2"/>
              <a:buChar char="§"/>
            </a:pPr>
            <a:r>
              <a:rPr lang="hu-HU" sz="1600" spc="-1" dirty="0">
                <a:solidFill>
                  <a:srgbClr val="FFFFFF"/>
                </a:solidFill>
                <a:latin typeface="Century Gothic"/>
              </a:rPr>
              <a:t>cégek igényeinek megfelelően új funkciók </a:t>
            </a:r>
          </a:p>
          <a:p>
            <a:endParaRPr lang="hu-HU" sz="1350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36E6B20-D02D-46AB-82DE-71A7F795414F}"/>
              </a:ext>
            </a:extLst>
          </p:cNvPr>
          <p:cNvSpPr txBox="1"/>
          <p:nvPr/>
        </p:nvSpPr>
        <p:spPr>
          <a:xfrm>
            <a:off x="1668077" y="5608871"/>
            <a:ext cx="5933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5000" lvl="1" algn="ctr">
              <a:spcBef>
                <a:spcPts val="851"/>
              </a:spcBef>
              <a:buClr>
                <a:srgbClr val="000000"/>
              </a:buClr>
              <a:buSzPct val="45000"/>
            </a:pPr>
            <a:r>
              <a:rPr lang="hu-HU" sz="3200" spc="-1" dirty="0">
                <a:solidFill>
                  <a:srgbClr val="FFFFFF"/>
                </a:solidFill>
                <a:latin typeface="Century Gothic"/>
              </a:rPr>
              <a:t>Köszönöm a figyelmet!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83570" y="1274130"/>
            <a:ext cx="7053210" cy="105003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hu-HU" sz="3600" spc="-1" dirty="0">
                <a:solidFill>
                  <a:srgbClr val="E3DED1"/>
                </a:solidFill>
                <a:latin typeface="Century Gothic"/>
              </a:rPr>
              <a:t>Előadás menete</a:t>
            </a:r>
            <a:endParaRPr lang="hu-HU" sz="3600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827280" y="2397060"/>
            <a:ext cx="6709770" cy="314631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57310" indent="-257040">
              <a:spcBef>
                <a:spcPts val="75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2000" spc="-1" dirty="0">
                <a:solidFill>
                  <a:srgbClr val="FFFFFF"/>
                </a:solidFill>
                <a:latin typeface="Century Gothic"/>
              </a:rPr>
              <a:t>A probléma</a:t>
            </a:r>
          </a:p>
          <a:p>
            <a:pPr marL="257310" indent="-257040">
              <a:spcBef>
                <a:spcPts val="75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2000" spc="-1" dirty="0">
                <a:solidFill>
                  <a:srgbClr val="FFFFFF"/>
                </a:solidFill>
                <a:latin typeface="Century Gothic"/>
              </a:rPr>
              <a:t>A megoldás és annak funkciói</a:t>
            </a:r>
          </a:p>
          <a:p>
            <a:pPr marL="257310" indent="-257040">
              <a:spcBef>
                <a:spcPts val="75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2000" spc="-1" dirty="0">
                <a:solidFill>
                  <a:srgbClr val="FFFFFF"/>
                </a:solidFill>
                <a:latin typeface="Century Gothic"/>
              </a:rPr>
              <a:t>Használt technológiák</a:t>
            </a:r>
          </a:p>
          <a:p>
            <a:pPr marL="257310" indent="-257040">
              <a:spcBef>
                <a:spcPts val="75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2000" spc="-1" dirty="0">
                <a:solidFill>
                  <a:srgbClr val="FFFFFF"/>
                </a:solidFill>
                <a:latin typeface="Century Gothic"/>
              </a:rPr>
              <a:t>Rendszer működése</a:t>
            </a:r>
          </a:p>
          <a:p>
            <a:pPr marL="257310" indent="-257040">
              <a:spcBef>
                <a:spcPts val="75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2000" spc="-1" dirty="0">
                <a:solidFill>
                  <a:srgbClr val="FFFFFF"/>
                </a:solidFill>
                <a:latin typeface="Century Gothic"/>
              </a:rPr>
              <a:t>Frontend – Backend kapcsolat</a:t>
            </a:r>
          </a:p>
          <a:p>
            <a:pPr marL="257310" indent="-257040">
              <a:spcBef>
                <a:spcPts val="75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2000" spc="-1" dirty="0">
                <a:solidFill>
                  <a:srgbClr val="FFFFFF"/>
                </a:solidFill>
                <a:latin typeface="Century Gothic"/>
              </a:rPr>
              <a:t>Összegzés</a:t>
            </a:r>
          </a:p>
        </p:txBody>
      </p:sp>
      <p:sp>
        <p:nvSpPr>
          <p:cNvPr id="106" name="TextShape 3"/>
          <p:cNvSpPr txBox="1"/>
          <p:nvPr/>
        </p:nvSpPr>
        <p:spPr>
          <a:xfrm>
            <a:off x="7764120" y="562553"/>
            <a:ext cx="628290" cy="57537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fld id="{0CE798D6-6111-486E-BE1C-0B690B68946D}" type="slidenum">
              <a:rPr lang="hu-HU" sz="1350" spc="-1">
                <a:solidFill>
                  <a:srgbClr val="FFFFFF"/>
                </a:solidFill>
                <a:latin typeface="Century Gothic"/>
              </a:rPr>
              <a:t>2</a:t>
            </a:fld>
            <a:r>
              <a:rPr lang="hu-HU" sz="1350" spc="-1" dirty="0">
                <a:solidFill>
                  <a:srgbClr val="FFFFFF"/>
                </a:solidFill>
                <a:latin typeface="Century Gothic"/>
              </a:rPr>
              <a:t>/13</a:t>
            </a:r>
            <a:endParaRPr lang="hu-HU" sz="1350" spc="-1" dirty="0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98318" y="405874"/>
            <a:ext cx="7053210" cy="105003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E3DED1"/>
                </a:solidFill>
                <a:latin typeface="Century Gothic"/>
              </a:rPr>
              <a:t>A </a:t>
            </a:r>
            <a:r>
              <a:rPr lang="hu-HU" sz="3600" spc="-1" dirty="0">
                <a:solidFill>
                  <a:srgbClr val="E3DED1"/>
                </a:solidFill>
                <a:latin typeface="Century Gothic"/>
              </a:rPr>
              <a:t>probléma</a:t>
            </a:r>
            <a:endParaRPr lang="hu-HU" sz="3600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128757" y="1746360"/>
            <a:ext cx="4529303" cy="314631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57310" indent="-257040">
              <a:spcBef>
                <a:spcPts val="75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2000" spc="-1" dirty="0">
                <a:solidFill>
                  <a:srgbClr val="FFFFFF"/>
                </a:solidFill>
                <a:latin typeface="Century Gothic"/>
              </a:rPr>
              <a:t>Mindenki egyszerre szeretne menni</a:t>
            </a:r>
          </a:p>
          <a:p>
            <a:pPr marL="257310" indent="-257040">
              <a:spcBef>
                <a:spcPts val="75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2000" spc="-1" dirty="0">
                <a:solidFill>
                  <a:srgbClr val="FFFFFF"/>
                </a:solidFill>
                <a:latin typeface="Century Gothic"/>
              </a:rPr>
              <a:t>Tűzvédelmi előírások</a:t>
            </a:r>
          </a:p>
          <a:p>
            <a:pPr marL="257310" indent="-257040">
              <a:spcBef>
                <a:spcPts val="75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2000" spc="-1" dirty="0">
                <a:solidFill>
                  <a:srgbClr val="FFFFFF"/>
                </a:solidFill>
                <a:latin typeface="Century Gothic"/>
              </a:rPr>
              <a:t>Teherautók sora várakozik</a:t>
            </a:r>
          </a:p>
          <a:p>
            <a:pPr marL="257310" indent="-257040">
              <a:spcBef>
                <a:spcPts val="75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2000" spc="-1" dirty="0">
                <a:solidFill>
                  <a:srgbClr val="FFFFFF"/>
                </a:solidFill>
                <a:latin typeface="Century Gothic"/>
              </a:rPr>
              <a:t>Időigényes folyamat (ellenőrzés, átvétel)</a:t>
            </a:r>
          </a:p>
        </p:txBody>
      </p:sp>
      <p:sp>
        <p:nvSpPr>
          <p:cNvPr id="109" name="TextShape 3"/>
          <p:cNvSpPr txBox="1"/>
          <p:nvPr/>
        </p:nvSpPr>
        <p:spPr>
          <a:xfrm>
            <a:off x="7753362" y="562553"/>
            <a:ext cx="628290" cy="57537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fld id="{117C3083-A9BF-4FCE-B90E-32ABAB87CB69}" type="slidenum">
              <a:rPr lang="hu-HU" sz="1350" spc="-1">
                <a:solidFill>
                  <a:srgbClr val="FFFFFF"/>
                </a:solidFill>
                <a:latin typeface="Century Gothic"/>
              </a:rPr>
              <a:t>3</a:t>
            </a:fld>
            <a:r>
              <a:rPr lang="hu-HU" sz="1350" spc="-1" dirty="0">
                <a:solidFill>
                  <a:srgbClr val="FFFFFF"/>
                </a:solidFill>
                <a:latin typeface="Century Gothic"/>
              </a:rPr>
              <a:t>/13</a:t>
            </a:r>
            <a:endParaRPr lang="hu-HU" sz="1350" spc="-1" dirty="0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10" name="Picture 2"/>
          <p:cNvPicPr/>
          <p:nvPr/>
        </p:nvPicPr>
        <p:blipFill>
          <a:blip r:embed="rId3"/>
          <a:stretch/>
        </p:blipFill>
        <p:spPr>
          <a:xfrm>
            <a:off x="4561242" y="3151991"/>
            <a:ext cx="4333442" cy="317712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258470" y="390944"/>
            <a:ext cx="7053210" cy="105003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hu-HU" sz="3600" spc="-1" dirty="0">
                <a:solidFill>
                  <a:srgbClr val="E3DED1"/>
                </a:solidFill>
                <a:latin typeface="Century Gothic"/>
              </a:rPr>
              <a:t>A megoldás és annak funkciói</a:t>
            </a:r>
            <a:endParaRPr lang="hu-HU" sz="3600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602427" y="2130014"/>
            <a:ext cx="4130937" cy="38404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20000"/>
          </a:bodyPr>
          <a:lstStyle/>
          <a:p>
            <a:pPr marL="257310" indent="-257040">
              <a:spcBef>
                <a:spcPts val="75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1900" spc="-1" dirty="0">
                <a:solidFill>
                  <a:srgbClr val="FFFFFF"/>
                </a:solidFill>
                <a:latin typeface="Century Gothic"/>
              </a:rPr>
              <a:t>Web alapú alkalmazás</a:t>
            </a:r>
          </a:p>
          <a:p>
            <a:pPr marL="557280" lvl="1" indent="-214110">
              <a:spcBef>
                <a:spcPts val="751"/>
              </a:spcBef>
              <a:buClr>
                <a:srgbClr val="AFC5B9"/>
              </a:buClr>
              <a:buSzPct val="80000"/>
              <a:buFont typeface="Wingdings" charset="2"/>
              <a:buChar char=""/>
            </a:pPr>
            <a:r>
              <a:rPr lang="hu-HU" sz="1900" spc="-1" dirty="0">
                <a:solidFill>
                  <a:srgbClr val="FFFFFF"/>
                </a:solidFill>
                <a:latin typeface="Century Gothic"/>
              </a:rPr>
              <a:t>időpontok kiírása</a:t>
            </a:r>
          </a:p>
          <a:p>
            <a:pPr marL="557280" lvl="1" indent="-214110">
              <a:spcBef>
                <a:spcPts val="751"/>
              </a:spcBef>
              <a:buClr>
                <a:srgbClr val="AFC5B9"/>
              </a:buClr>
              <a:buSzPct val="80000"/>
              <a:buFont typeface="Wingdings" charset="2"/>
              <a:buChar char=""/>
            </a:pPr>
            <a:r>
              <a:rPr lang="hu-HU" sz="1900" spc="-1" dirty="0">
                <a:solidFill>
                  <a:srgbClr val="FFFFFF"/>
                </a:solidFill>
                <a:latin typeface="Century Gothic"/>
              </a:rPr>
              <a:t>időpontok </a:t>
            </a:r>
            <a:r>
              <a:rPr lang="hu-HU" sz="1900" spc="-1" dirty="0">
                <a:solidFill>
                  <a:srgbClr val="FFFFFF"/>
                </a:solidFill>
                <a:latin typeface="Century Gothic"/>
              </a:rPr>
              <a:t>lefoglalása</a:t>
            </a:r>
          </a:p>
          <a:p>
            <a:pPr marL="557280" lvl="1" indent="-214110">
              <a:spcBef>
                <a:spcPts val="751"/>
              </a:spcBef>
              <a:buClr>
                <a:srgbClr val="AFC5B9"/>
              </a:buClr>
              <a:buSzPct val="80000"/>
              <a:buFont typeface="Wingdings" charset="2"/>
              <a:buChar char=""/>
            </a:pPr>
            <a:r>
              <a:rPr lang="hu-HU" sz="1900" spc="-1" dirty="0">
                <a:solidFill>
                  <a:srgbClr val="FFFFFF"/>
                </a:solidFill>
                <a:latin typeface="Century Gothic"/>
              </a:rPr>
              <a:t>átvétel nyomon követése online</a:t>
            </a:r>
            <a:endParaRPr lang="hu-HU" sz="1900" spc="-1" dirty="0">
              <a:solidFill>
                <a:srgbClr val="FFFFFF"/>
              </a:solidFill>
              <a:latin typeface="Century Gothic"/>
            </a:endParaRPr>
          </a:p>
          <a:p>
            <a:pPr marL="557280" lvl="1" indent="-214110">
              <a:spcBef>
                <a:spcPts val="751"/>
              </a:spcBef>
              <a:buClr>
                <a:srgbClr val="AFC5B9"/>
              </a:buClr>
              <a:buSzPct val="80000"/>
              <a:buFont typeface="Wingdings" charset="2"/>
              <a:buChar char=""/>
            </a:pPr>
            <a:r>
              <a:rPr lang="hu-HU" sz="1900" spc="-1" dirty="0">
                <a:solidFill>
                  <a:srgbClr val="FFFFFF"/>
                </a:solidFill>
                <a:latin typeface="Century Gothic"/>
              </a:rPr>
              <a:t>statisztika </a:t>
            </a:r>
            <a:r>
              <a:rPr lang="hu-HU" sz="1900" spc="-1" dirty="0">
                <a:solidFill>
                  <a:srgbClr val="FFFFFF"/>
                </a:solidFill>
                <a:latin typeface="Century Gothic"/>
              </a:rPr>
              <a:t>a beszállításokról</a:t>
            </a:r>
          </a:p>
          <a:p>
            <a:pPr marL="257310" indent="-257040">
              <a:spcBef>
                <a:spcPts val="75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1900" spc="-1" dirty="0">
                <a:solidFill>
                  <a:srgbClr val="FFFFFF"/>
                </a:solidFill>
                <a:latin typeface="Century Gothic"/>
              </a:rPr>
              <a:t>Szerepkörök</a:t>
            </a:r>
          </a:p>
          <a:p>
            <a:pPr marL="557280" lvl="1" indent="-214110">
              <a:spcBef>
                <a:spcPts val="751"/>
              </a:spcBef>
              <a:buClr>
                <a:srgbClr val="AFC5B9"/>
              </a:buClr>
              <a:buSzPct val="80000"/>
              <a:buFont typeface="Wingdings" charset="2"/>
              <a:buChar char=""/>
            </a:pPr>
            <a:r>
              <a:rPr lang="hu-HU" sz="1900" spc="-1" dirty="0">
                <a:solidFill>
                  <a:srgbClr val="FFFFFF"/>
                </a:solidFill>
                <a:latin typeface="Century Gothic"/>
              </a:rPr>
              <a:t>beszerző</a:t>
            </a:r>
            <a:endParaRPr lang="en-GB" sz="1900" spc="-1" dirty="0">
              <a:solidFill>
                <a:srgbClr val="FFFFFF"/>
              </a:solidFill>
              <a:latin typeface="Century Gothic"/>
            </a:endParaRPr>
          </a:p>
          <a:p>
            <a:pPr marL="557280" lvl="1" indent="-214110">
              <a:spcBef>
                <a:spcPts val="751"/>
              </a:spcBef>
              <a:buClr>
                <a:srgbClr val="AFC5B9"/>
              </a:buClr>
              <a:buSzPct val="80000"/>
              <a:buFont typeface="Wingdings" charset="2"/>
              <a:buChar char=""/>
            </a:pPr>
            <a:r>
              <a:rPr lang="hu-HU" sz="1900" spc="-1" dirty="0">
                <a:solidFill>
                  <a:srgbClr val="FFFFFF"/>
                </a:solidFill>
                <a:latin typeface="Century Gothic"/>
              </a:rPr>
              <a:t>beszállító</a:t>
            </a:r>
            <a:endParaRPr lang="hu-HU" sz="1900" spc="-1" dirty="0">
              <a:solidFill>
                <a:srgbClr val="FFFFFF"/>
              </a:solidFill>
              <a:latin typeface="Century Gothic"/>
            </a:endParaRPr>
          </a:p>
          <a:p>
            <a:pPr marL="557280" lvl="1" indent="-214110">
              <a:spcBef>
                <a:spcPts val="751"/>
              </a:spcBef>
              <a:buClr>
                <a:srgbClr val="AFC5B9"/>
              </a:buClr>
              <a:buSzPct val="80000"/>
              <a:buFont typeface="Wingdings" charset="2"/>
              <a:buChar char=""/>
            </a:pPr>
            <a:r>
              <a:rPr lang="hu-HU" sz="1900" spc="-1" dirty="0">
                <a:solidFill>
                  <a:srgbClr val="FFFFFF"/>
                </a:solidFill>
                <a:latin typeface="Century Gothic"/>
              </a:rPr>
              <a:t>átvevő</a:t>
            </a:r>
            <a:endParaRPr lang="en-GB" sz="1900" spc="-1" dirty="0">
              <a:solidFill>
                <a:srgbClr val="FFFFFF"/>
              </a:solidFill>
              <a:latin typeface="Century Gothic"/>
            </a:endParaRPr>
          </a:p>
          <a:p>
            <a:pPr marL="557280" lvl="1" indent="-214110">
              <a:spcBef>
                <a:spcPts val="751"/>
              </a:spcBef>
              <a:buClr>
                <a:srgbClr val="AFC5B9"/>
              </a:buClr>
              <a:buSzPct val="80000"/>
              <a:buFont typeface="Wingdings" charset="2"/>
              <a:buChar char=""/>
            </a:pPr>
            <a:r>
              <a:rPr lang="hu-HU" sz="1900" spc="-1" dirty="0">
                <a:solidFill>
                  <a:srgbClr val="FFFFFF"/>
                </a:solidFill>
                <a:latin typeface="Century Gothic"/>
              </a:rPr>
              <a:t>elszámoló</a:t>
            </a:r>
            <a:endParaRPr lang="en-GB" sz="1900" spc="-1" dirty="0">
              <a:solidFill>
                <a:srgbClr val="FFFFFF"/>
              </a:solidFill>
              <a:latin typeface="Century Gothic"/>
            </a:endParaRPr>
          </a:p>
          <a:p>
            <a:pPr marL="557280" lvl="1" indent="-214110">
              <a:spcBef>
                <a:spcPts val="751"/>
              </a:spcBef>
              <a:buClr>
                <a:srgbClr val="AFC5B9"/>
              </a:buClr>
              <a:buSzPct val="80000"/>
              <a:buFont typeface="Wingdings" charset="2"/>
              <a:buChar char=""/>
            </a:pPr>
            <a:r>
              <a:rPr lang="hu-HU" sz="1900" spc="-1" dirty="0">
                <a:solidFill>
                  <a:srgbClr val="FFFFFF"/>
                </a:solidFill>
                <a:latin typeface="Century Gothic"/>
              </a:rPr>
              <a:t>rendszergazda</a:t>
            </a:r>
            <a:endParaRPr lang="en-GB" sz="1900" spc="-1" dirty="0">
              <a:solidFill>
                <a:srgbClr val="FFFFFF"/>
              </a:solidFill>
              <a:latin typeface="Century Gothic"/>
            </a:endParaRPr>
          </a:p>
          <a:p>
            <a:pPr marL="270">
              <a:spcBef>
                <a:spcPts val="751"/>
              </a:spcBef>
              <a:buClr>
                <a:srgbClr val="AFC5B9"/>
              </a:buClr>
              <a:buSzPct val="80000"/>
            </a:pPr>
            <a:endParaRPr lang="hu-HU" sz="1500" spc="-1" dirty="0">
              <a:solidFill>
                <a:srgbClr val="FFFFFF"/>
              </a:solidFill>
              <a:latin typeface="Century Gothic"/>
            </a:endParaRPr>
          </a:p>
          <a:p>
            <a:pPr marL="342900">
              <a:spcBef>
                <a:spcPts val="751"/>
              </a:spcBef>
            </a:pPr>
            <a:endParaRPr lang="hu-HU" sz="1500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7764120" y="508764"/>
            <a:ext cx="628290" cy="57537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fld id="{6962F512-F4F0-4EDE-AFD0-33F43A8A1D3D}" type="slidenum">
              <a:rPr lang="hu-HU" sz="1350" spc="-1">
                <a:solidFill>
                  <a:srgbClr val="FFFFFF"/>
                </a:solidFill>
                <a:latin typeface="Century Gothic"/>
              </a:rPr>
              <a:t>4</a:t>
            </a:fld>
            <a:r>
              <a:rPr lang="hu-HU" sz="1350" spc="-1" dirty="0">
                <a:solidFill>
                  <a:srgbClr val="FFFFFF"/>
                </a:solidFill>
                <a:latin typeface="Century Gothic"/>
              </a:rPr>
              <a:t>/13</a:t>
            </a:r>
            <a:endParaRPr lang="hu-HU" sz="1350" spc="-1" dirty="0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18" name="Picture 6"/>
          <p:cNvPicPr/>
          <p:nvPr/>
        </p:nvPicPr>
        <p:blipFill>
          <a:blip r:embed="rId3"/>
          <a:stretch/>
        </p:blipFill>
        <p:spPr>
          <a:xfrm>
            <a:off x="4919400" y="3032370"/>
            <a:ext cx="3706290" cy="2511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366045" y="361621"/>
            <a:ext cx="7053210" cy="105003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hu-HU" sz="3600" spc="-1" dirty="0">
                <a:solidFill>
                  <a:srgbClr val="E3DED1"/>
                </a:solidFill>
                <a:latin typeface="Century Gothic"/>
              </a:rPr>
              <a:t>Használt technológiák</a:t>
            </a:r>
            <a:endParaRPr lang="hu-HU" sz="3600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278639" y="1654290"/>
            <a:ext cx="6036099" cy="314631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marL="257310" indent="-257040">
              <a:spcBef>
                <a:spcPts val="75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en-US" sz="2200" spc="-1" dirty="0">
                <a:solidFill>
                  <a:srgbClr val="FFFFFF"/>
                </a:solidFill>
                <a:latin typeface="Century Gothic"/>
              </a:rPr>
              <a:t>Microsoft Visual Studio 2017</a:t>
            </a:r>
          </a:p>
          <a:p>
            <a:pPr marL="257310" indent="-257040">
              <a:spcBef>
                <a:spcPts val="75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en-US" sz="2200" spc="-1" dirty="0">
                <a:solidFill>
                  <a:srgbClr val="FFFFFF"/>
                </a:solidFill>
                <a:latin typeface="Century Gothic"/>
              </a:rPr>
              <a:t>ASP.NET Core Web Application 2.0 (MVC)</a:t>
            </a:r>
          </a:p>
          <a:p>
            <a:pPr marL="257310" indent="-257040">
              <a:spcBef>
                <a:spcPts val="75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en-US" sz="2200" spc="-1" dirty="0">
                <a:solidFill>
                  <a:srgbClr val="FFFFFF"/>
                </a:solidFill>
                <a:latin typeface="Century Gothic"/>
              </a:rPr>
              <a:t>SQL Server Management Studio</a:t>
            </a:r>
          </a:p>
          <a:p>
            <a:pPr marL="257310" indent="-257040">
              <a:spcBef>
                <a:spcPts val="75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en-US" sz="2200" spc="-1" dirty="0">
                <a:solidFill>
                  <a:srgbClr val="FFFFFF"/>
                </a:solidFill>
                <a:latin typeface="Century Gothic"/>
              </a:rPr>
              <a:t>C#</a:t>
            </a:r>
          </a:p>
          <a:p>
            <a:pPr marL="257310" indent="-257040">
              <a:spcBef>
                <a:spcPts val="75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en-US" sz="2200" spc="-1" dirty="0">
                <a:solidFill>
                  <a:srgbClr val="FFFFFF"/>
                </a:solidFill>
                <a:latin typeface="Century Gothic"/>
              </a:rPr>
              <a:t>JavaScript</a:t>
            </a:r>
          </a:p>
          <a:p>
            <a:pPr marL="257310" indent="-257040">
              <a:spcBef>
                <a:spcPts val="75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en-US" sz="2200" spc="-1" dirty="0">
                <a:solidFill>
                  <a:srgbClr val="FFFFFF"/>
                </a:solidFill>
                <a:latin typeface="Century Gothic"/>
              </a:rPr>
              <a:t>HTML</a:t>
            </a:r>
          </a:p>
          <a:p>
            <a:pPr marL="257310" indent="-257040">
              <a:spcBef>
                <a:spcPts val="75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en-US" sz="2200" spc="-1" dirty="0">
                <a:solidFill>
                  <a:srgbClr val="FFFFFF"/>
                </a:solidFill>
                <a:latin typeface="Century Gothic"/>
              </a:rPr>
              <a:t>Bootstrap</a:t>
            </a:r>
          </a:p>
          <a:p>
            <a:pPr marL="257310" indent="-257040">
              <a:spcBef>
                <a:spcPts val="75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en-US" sz="2200" spc="-1" dirty="0">
                <a:solidFill>
                  <a:srgbClr val="FFFFFF"/>
                </a:solidFill>
                <a:latin typeface="Century Gothic"/>
              </a:rPr>
              <a:t>GIT</a:t>
            </a:r>
          </a:p>
          <a:p>
            <a:pPr>
              <a:spcBef>
                <a:spcPts val="751"/>
              </a:spcBef>
            </a:pPr>
            <a:endParaRPr lang="en-US" sz="1500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1" name="TextShape 3"/>
          <p:cNvSpPr txBox="1"/>
          <p:nvPr/>
        </p:nvSpPr>
        <p:spPr>
          <a:xfrm>
            <a:off x="7764120" y="508765"/>
            <a:ext cx="628290" cy="57537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fld id="{28C54253-6ED3-4E2B-8B7D-E993C2D01F75}" type="slidenum">
              <a:rPr lang="hu-HU" sz="1350" spc="-1">
                <a:solidFill>
                  <a:srgbClr val="FFFFFF"/>
                </a:solidFill>
                <a:latin typeface="Century Gothic"/>
              </a:rPr>
              <a:t>5</a:t>
            </a:fld>
            <a:r>
              <a:rPr lang="hu-HU" sz="1350" spc="-1" dirty="0">
                <a:solidFill>
                  <a:srgbClr val="FFFFFF"/>
                </a:solidFill>
                <a:latin typeface="Century Gothic"/>
              </a:rPr>
              <a:t>/13</a:t>
            </a:r>
            <a:endParaRPr lang="hu-HU" sz="1350" spc="-1" dirty="0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22" name="Picture 2"/>
          <p:cNvPicPr/>
          <p:nvPr/>
        </p:nvPicPr>
        <p:blipFill>
          <a:blip r:embed="rId3"/>
          <a:stretch/>
        </p:blipFill>
        <p:spPr>
          <a:xfrm rot="19241741">
            <a:off x="4679651" y="3387711"/>
            <a:ext cx="4469903" cy="2638650"/>
          </a:xfrm>
          <a:prstGeom prst="rect">
            <a:avLst/>
          </a:prstGeom>
          <a:ln>
            <a:noFill/>
          </a:ln>
        </p:spPr>
      </p:pic>
      <p:pic>
        <p:nvPicPr>
          <p:cNvPr id="123" name="Picture 4"/>
          <p:cNvPicPr/>
          <p:nvPr/>
        </p:nvPicPr>
        <p:blipFill>
          <a:blip r:embed="rId4"/>
          <a:stretch/>
        </p:blipFill>
        <p:spPr>
          <a:xfrm>
            <a:off x="7419255" y="5389581"/>
            <a:ext cx="1153682" cy="122656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12258" y="282192"/>
            <a:ext cx="7053210" cy="105003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E3DED1"/>
                </a:solidFill>
                <a:latin typeface="Century Gothic"/>
              </a:rPr>
              <a:t>MVC</a:t>
            </a:r>
            <a:endParaRPr lang="en-US" sz="3600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12257" y="1350708"/>
            <a:ext cx="4216711" cy="4630543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57310" indent="-257040">
              <a:spcBef>
                <a:spcPts val="75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2000" spc="-1" dirty="0">
                <a:solidFill>
                  <a:srgbClr val="FFFFFF"/>
                </a:solidFill>
                <a:latin typeface="Century Gothic"/>
              </a:rPr>
              <a:t>Mi is pontosan az MVC?</a:t>
            </a:r>
          </a:p>
          <a:p>
            <a:pPr marL="557280" lvl="1" indent="-214110">
              <a:spcBef>
                <a:spcPts val="751"/>
              </a:spcBef>
              <a:buClr>
                <a:srgbClr val="AFC5B9"/>
              </a:buClr>
              <a:buSzPct val="80000"/>
              <a:buFont typeface="Wingdings" charset="2"/>
              <a:buChar char=""/>
            </a:pPr>
            <a:r>
              <a:rPr lang="hu-HU" spc="-1" dirty="0" err="1">
                <a:solidFill>
                  <a:srgbClr val="FFFFFF"/>
                </a:solidFill>
                <a:latin typeface="Century Gothic"/>
              </a:rPr>
              <a:t>model</a:t>
            </a:r>
            <a:endParaRPr lang="hu-HU" spc="-1" dirty="0">
              <a:solidFill>
                <a:srgbClr val="FFFFFF"/>
              </a:solidFill>
              <a:latin typeface="Century Gothic"/>
            </a:endParaRPr>
          </a:p>
          <a:p>
            <a:pPr marL="557280" lvl="1" indent="-214110">
              <a:spcBef>
                <a:spcPts val="751"/>
              </a:spcBef>
              <a:buClr>
                <a:srgbClr val="AFC5B9"/>
              </a:buClr>
              <a:buSzPct val="80000"/>
              <a:buFont typeface="Wingdings" charset="2"/>
              <a:buChar char=""/>
            </a:pPr>
            <a:r>
              <a:rPr lang="hu-HU" spc="-1" dirty="0" err="1">
                <a:solidFill>
                  <a:srgbClr val="FFFFFF"/>
                </a:solidFill>
                <a:latin typeface="Century Gothic"/>
              </a:rPr>
              <a:t>view</a:t>
            </a:r>
            <a:r>
              <a:rPr lang="hu-HU" spc="-1" dirty="0">
                <a:solidFill>
                  <a:srgbClr val="FFFFFF"/>
                </a:solidFill>
                <a:latin typeface="Century Gothic"/>
              </a:rPr>
              <a:t> (nézet)</a:t>
            </a:r>
          </a:p>
          <a:p>
            <a:pPr marL="557280" lvl="1" indent="-214110">
              <a:spcBef>
                <a:spcPts val="751"/>
              </a:spcBef>
              <a:buClr>
                <a:srgbClr val="AFC5B9"/>
              </a:buClr>
              <a:buSzPct val="80000"/>
              <a:buFont typeface="Wingdings" charset="2"/>
              <a:buChar char=""/>
            </a:pPr>
            <a:r>
              <a:rPr lang="hu-HU" spc="-1" dirty="0" err="1">
                <a:solidFill>
                  <a:srgbClr val="FFFFFF"/>
                </a:solidFill>
                <a:latin typeface="Century Gothic"/>
              </a:rPr>
              <a:t>controller</a:t>
            </a:r>
            <a:r>
              <a:rPr lang="hu-HU" spc="-1" dirty="0">
                <a:solidFill>
                  <a:srgbClr val="FFFFFF"/>
                </a:solidFill>
                <a:latin typeface="Century Gothic"/>
              </a:rPr>
              <a:t> (vezérlő)</a:t>
            </a:r>
          </a:p>
          <a:p>
            <a:pPr marL="214380" lvl="1" indent="-214110">
              <a:spcBef>
                <a:spcPts val="75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2000" spc="-1" dirty="0">
                <a:solidFill>
                  <a:srgbClr val="FFFFFF"/>
                </a:solidFill>
                <a:latin typeface="Century Gothic"/>
              </a:rPr>
              <a:t>Miért használjuk?</a:t>
            </a:r>
          </a:p>
          <a:p>
            <a:pPr marL="600210" lvl="2" indent="-257040">
              <a:spcBef>
                <a:spcPts val="751"/>
              </a:spcBef>
              <a:buClr>
                <a:srgbClr val="AFC5B9"/>
              </a:buClr>
              <a:buSzPct val="80000"/>
              <a:buFont typeface="Wingdings" charset="2"/>
              <a:buChar char=""/>
            </a:pPr>
            <a:r>
              <a:rPr lang="hu-HU" spc="-1" dirty="0">
                <a:solidFill>
                  <a:srgbClr val="FFFFFF"/>
                </a:solidFill>
                <a:latin typeface="Century Gothic"/>
              </a:rPr>
              <a:t>átlátható</a:t>
            </a:r>
          </a:p>
          <a:p>
            <a:pPr marL="600210" lvl="2" indent="-257040">
              <a:spcBef>
                <a:spcPts val="751"/>
              </a:spcBef>
              <a:buClr>
                <a:srgbClr val="AFC5B9"/>
              </a:buClr>
              <a:buSzPct val="80000"/>
              <a:buFont typeface="Wingdings" charset="2"/>
              <a:buChar char=""/>
            </a:pPr>
            <a:r>
              <a:rPr lang="hu-HU" spc="-1" dirty="0">
                <a:solidFill>
                  <a:srgbClr val="FFFFFF"/>
                </a:solidFill>
                <a:latin typeface="Century Gothic"/>
              </a:rPr>
              <a:t>könnyebben szerkeszthető</a:t>
            </a:r>
          </a:p>
          <a:p>
            <a:endParaRPr lang="hu-HU" sz="1200" spc="-1" dirty="0">
              <a:solidFill>
                <a:srgbClr val="FFFFFF"/>
              </a:solidFill>
              <a:latin typeface="Century Gothic"/>
            </a:endParaRPr>
          </a:p>
          <a:p>
            <a:endParaRPr lang="hu-HU" sz="1200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7753362" y="519522"/>
            <a:ext cx="628290" cy="57537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hu-HU" sz="1350" spc="-1" dirty="0">
                <a:solidFill>
                  <a:srgbClr val="FFFFFF"/>
                </a:solidFill>
                <a:latin typeface="Century Gothic"/>
              </a:rPr>
              <a:t>6/13</a:t>
            </a:r>
            <a:endParaRPr lang="hu-HU" sz="1350" spc="-1" dirty="0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27" name="Picture 2"/>
          <p:cNvPicPr/>
          <p:nvPr/>
        </p:nvPicPr>
        <p:blipFill>
          <a:blip r:embed="rId3"/>
          <a:stretch/>
        </p:blipFill>
        <p:spPr>
          <a:xfrm>
            <a:off x="3593054" y="2302136"/>
            <a:ext cx="5379819" cy="413261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250427" y="490055"/>
            <a:ext cx="4633545" cy="57537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hu-HU" sz="3600" spc="-1" dirty="0">
                <a:solidFill>
                  <a:srgbClr val="E3DED1"/>
                </a:solidFill>
                <a:latin typeface="Century Gothic"/>
              </a:rPr>
              <a:t>Adatbázis készítése</a:t>
            </a:r>
            <a:endParaRPr lang="hu-HU" sz="3600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250427" y="1360403"/>
            <a:ext cx="3824820" cy="38129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57310" indent="-257040">
              <a:spcBef>
                <a:spcPts val="75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2000" spc="-1" dirty="0">
                <a:solidFill>
                  <a:srgbClr val="FFFFFF"/>
                </a:solidFill>
                <a:latin typeface="Century Gothic"/>
              </a:rPr>
              <a:t>SQL Server Manager</a:t>
            </a:r>
          </a:p>
          <a:p>
            <a:pPr marL="557280" lvl="1" indent="-214110">
              <a:spcBef>
                <a:spcPts val="751"/>
              </a:spcBef>
              <a:buClr>
                <a:srgbClr val="AFC5B9"/>
              </a:buClr>
              <a:buSzPct val="80000"/>
              <a:buFont typeface="Wingdings" charset="2"/>
              <a:buChar char=""/>
            </a:pPr>
            <a:r>
              <a:rPr lang="hu-HU" spc="-1" dirty="0">
                <a:solidFill>
                  <a:srgbClr val="FFFFFF"/>
                </a:solidFill>
                <a:latin typeface="Century Gothic"/>
              </a:rPr>
              <a:t>SQL kód</a:t>
            </a:r>
          </a:p>
          <a:p>
            <a:pPr marL="557280" lvl="1" indent="-214110">
              <a:spcBef>
                <a:spcPts val="751"/>
              </a:spcBef>
              <a:buClr>
                <a:srgbClr val="AFC5B9"/>
              </a:buClr>
              <a:buSzPct val="80000"/>
              <a:buFont typeface="Wingdings" charset="2"/>
              <a:buChar char=""/>
            </a:pPr>
            <a:r>
              <a:rPr lang="hu-HU" spc="-1" dirty="0">
                <a:solidFill>
                  <a:srgbClr val="FFFFFF"/>
                </a:solidFill>
                <a:latin typeface="Century Gothic"/>
              </a:rPr>
              <a:t>grafikus </a:t>
            </a:r>
            <a:r>
              <a:rPr lang="hu-HU" spc="-1" dirty="0" err="1">
                <a:solidFill>
                  <a:srgbClr val="FFFFFF"/>
                </a:solidFill>
                <a:latin typeface="Century Gothic"/>
              </a:rPr>
              <a:t>interface</a:t>
            </a:r>
            <a:endParaRPr lang="hu-HU" spc="-1" dirty="0">
              <a:solidFill>
                <a:srgbClr val="FFFFFF"/>
              </a:solidFill>
              <a:latin typeface="Century Gothic"/>
            </a:endParaRPr>
          </a:p>
          <a:p>
            <a:pPr marL="257310" lvl="1" indent="-257040">
              <a:spcBef>
                <a:spcPts val="75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2000" spc="-1" dirty="0">
                <a:solidFill>
                  <a:srgbClr val="FFFFFF"/>
                </a:solidFill>
                <a:latin typeface="Century Gothic"/>
              </a:rPr>
              <a:t>Visual </a:t>
            </a:r>
            <a:r>
              <a:rPr lang="hu-HU" sz="2000" spc="-1" dirty="0" err="1">
                <a:solidFill>
                  <a:srgbClr val="FFFFFF"/>
                </a:solidFill>
                <a:latin typeface="Century Gothic"/>
              </a:rPr>
              <a:t>Studio</a:t>
            </a:r>
            <a:endParaRPr lang="hu-HU" sz="2000" spc="-1" dirty="0">
              <a:solidFill>
                <a:srgbClr val="FFFFFF"/>
              </a:solidFill>
              <a:latin typeface="Century Gothic"/>
            </a:endParaRPr>
          </a:p>
          <a:p>
            <a:pPr marL="557280" lvl="1" indent="-214110">
              <a:spcBef>
                <a:spcPts val="751"/>
              </a:spcBef>
              <a:buClr>
                <a:srgbClr val="AFC5B9"/>
              </a:buClr>
              <a:buSzPct val="80000"/>
              <a:buFont typeface="Wingdings" charset="2"/>
              <a:buChar char=""/>
            </a:pPr>
            <a:r>
              <a:rPr lang="hu-HU" spc="-1" dirty="0" err="1">
                <a:solidFill>
                  <a:srgbClr val="FFFFFF"/>
                </a:solidFill>
                <a:latin typeface="Century Gothic"/>
              </a:rPr>
              <a:t>Model.cs</a:t>
            </a:r>
            <a:endParaRPr lang="hu-HU" spc="-1" dirty="0">
              <a:solidFill>
                <a:srgbClr val="FFFFFF"/>
              </a:solidFill>
              <a:latin typeface="Century Gothic"/>
            </a:endParaRPr>
          </a:p>
          <a:p>
            <a:pPr>
              <a:spcBef>
                <a:spcPts val="751"/>
              </a:spcBef>
            </a:pPr>
            <a:r>
              <a:rPr lang="hu-HU" sz="1500" spc="-1" dirty="0">
                <a:solidFill>
                  <a:srgbClr val="FFFFFF"/>
                </a:solidFill>
                <a:latin typeface="Century Gothic"/>
              </a:rPr>
              <a:t>	</a:t>
            </a:r>
          </a:p>
          <a:p>
            <a:pPr>
              <a:spcBef>
                <a:spcPts val="751"/>
              </a:spcBef>
            </a:pPr>
            <a:endParaRPr lang="hu-HU" sz="1500" spc="-1" dirty="0">
              <a:solidFill>
                <a:srgbClr val="FFFFFF"/>
              </a:solidFill>
              <a:latin typeface="Century Gothic"/>
            </a:endParaRPr>
          </a:p>
          <a:p>
            <a:pPr>
              <a:spcBef>
                <a:spcPts val="751"/>
              </a:spcBef>
            </a:pPr>
            <a:endParaRPr lang="hu-HU" sz="1500" spc="-1" dirty="0">
              <a:solidFill>
                <a:srgbClr val="FFFFFF"/>
              </a:solidFill>
              <a:latin typeface="Century Gothic"/>
            </a:endParaRPr>
          </a:p>
          <a:p>
            <a:pPr>
              <a:spcBef>
                <a:spcPts val="751"/>
              </a:spcBef>
            </a:pPr>
            <a:endParaRPr lang="hu-HU" sz="1500" spc="-1" dirty="0">
              <a:solidFill>
                <a:srgbClr val="FFFFFF"/>
              </a:solidFill>
              <a:latin typeface="Century Gothic"/>
            </a:endParaRPr>
          </a:p>
          <a:p>
            <a:endParaRPr lang="hu-HU" sz="1500" spc="-1" dirty="0">
              <a:solidFill>
                <a:srgbClr val="FFFFFF"/>
              </a:solidFill>
              <a:latin typeface="Century Gothic"/>
            </a:endParaRPr>
          </a:p>
          <a:p>
            <a:pPr marL="342900">
              <a:spcBef>
                <a:spcPts val="751"/>
              </a:spcBef>
            </a:pPr>
            <a:endParaRPr lang="hu-HU" sz="1500" spc="-1" dirty="0">
              <a:solidFill>
                <a:srgbClr val="FFFFFF"/>
              </a:solidFill>
              <a:latin typeface="Century Gothic"/>
            </a:endParaRPr>
          </a:p>
          <a:p>
            <a:pPr>
              <a:spcBef>
                <a:spcPts val="751"/>
              </a:spcBef>
            </a:pPr>
            <a:endParaRPr lang="hu-HU" sz="1500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7753362" y="501231"/>
            <a:ext cx="628290" cy="57537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fld id="{78F9EC78-F70F-4538-A876-4EFA44FA16E4}" type="slidenum">
              <a:rPr lang="hu-HU" sz="1350" spc="-1">
                <a:solidFill>
                  <a:srgbClr val="FFFFFF"/>
                </a:solidFill>
                <a:latin typeface="Century Gothic"/>
              </a:rPr>
              <a:t>7</a:t>
            </a:fld>
            <a:r>
              <a:rPr lang="hu-HU" sz="1350" spc="-1" dirty="0">
                <a:solidFill>
                  <a:srgbClr val="FFFFFF"/>
                </a:solidFill>
                <a:latin typeface="Century Gothic"/>
              </a:rPr>
              <a:t>/13</a:t>
            </a:r>
            <a:endParaRPr lang="hu-HU" sz="1350" spc="-1" dirty="0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87560985-8C4F-4602-8CBF-FB0010D03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276" y="2302136"/>
            <a:ext cx="5566745" cy="4040635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49AF4991-617B-45B4-8612-262B0EEF61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1" y="3982047"/>
            <a:ext cx="3378871" cy="2137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12749" y="160786"/>
            <a:ext cx="7433037" cy="10500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hu-HU" sz="3600" spc="-1" dirty="0">
                <a:solidFill>
                  <a:srgbClr val="E3DED1"/>
                </a:solidFill>
                <a:latin typeface="Century Gothic"/>
                <a:ea typeface="+mn-ea"/>
                <a:cs typeface="+mn-cs"/>
              </a:rPr>
              <a:t>Adatbázis</a:t>
            </a:r>
            <a:r>
              <a:rPr lang="en-GB" sz="3600" spc="-1" dirty="0">
                <a:solidFill>
                  <a:srgbClr val="E3DED1"/>
                </a:solidFill>
                <a:latin typeface="Century Gothic"/>
                <a:ea typeface="+mn-ea"/>
                <a:cs typeface="+mn-cs"/>
              </a:rPr>
              <a:t> </a:t>
            </a:r>
            <a:r>
              <a:rPr lang="hu-HU" sz="3600" spc="-1" dirty="0">
                <a:solidFill>
                  <a:srgbClr val="E3DED1"/>
                </a:solidFill>
                <a:latin typeface="Century Gothic"/>
                <a:ea typeface="+mn-ea"/>
                <a:cs typeface="+mn-cs"/>
              </a:rPr>
              <a:t>(részlet)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30" y="1404454"/>
            <a:ext cx="8243224" cy="4619829"/>
          </a:xfrm>
          <a:prstGeom prst="rect">
            <a:avLst/>
          </a:prstGeom>
        </p:spPr>
      </p:pic>
      <p:sp>
        <p:nvSpPr>
          <p:cNvPr id="5" name="TextShape 3"/>
          <p:cNvSpPr txBox="1"/>
          <p:nvPr/>
        </p:nvSpPr>
        <p:spPr>
          <a:xfrm>
            <a:off x="7764120" y="549385"/>
            <a:ext cx="628290" cy="57537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hu-HU" sz="1350" spc="-1" dirty="0">
                <a:solidFill>
                  <a:srgbClr val="FFFFFF"/>
                </a:solidFill>
                <a:latin typeface="Century Gothic"/>
              </a:rPr>
              <a:t>8/13</a:t>
            </a:r>
            <a:endParaRPr lang="hu-HU" sz="1350" spc="-1" dirty="0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6774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147287" y="316575"/>
            <a:ext cx="8491103" cy="105003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hu-HU" sz="3600" spc="-1" dirty="0">
                <a:solidFill>
                  <a:srgbClr val="E3DED1"/>
                </a:solidFill>
                <a:latin typeface="Century Gothic"/>
              </a:rPr>
              <a:t>Rendszer működése – </a:t>
            </a:r>
            <a:r>
              <a:rPr lang="hu-HU" sz="3600" spc="-1" dirty="0">
                <a:solidFill>
                  <a:srgbClr val="E3DED1"/>
                </a:solidFill>
                <a:latin typeface="Century Gothic"/>
              </a:rPr>
              <a:t>Időpontfoglalás</a:t>
            </a:r>
            <a:endParaRPr lang="hu-HU" sz="3600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7764121" y="553905"/>
            <a:ext cx="628290" cy="57537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fld id="{B7FEE3B7-5980-4B79-9992-7CE0EBDE4521}" type="slidenum">
              <a:rPr lang="hu-HU" sz="1350" spc="-1">
                <a:solidFill>
                  <a:srgbClr val="FFFFFF"/>
                </a:solidFill>
                <a:latin typeface="Century Gothic"/>
              </a:rPr>
              <a:t>9</a:t>
            </a:fld>
            <a:r>
              <a:rPr lang="hu-HU" sz="1350" spc="-1" dirty="0">
                <a:solidFill>
                  <a:srgbClr val="FFFFFF"/>
                </a:solidFill>
                <a:latin typeface="Century Gothic"/>
              </a:rPr>
              <a:t>/13</a:t>
            </a:r>
            <a:endParaRPr lang="hu-HU" sz="1350" spc="-1" dirty="0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19B097F2-5E3E-497B-B987-81C84F9F0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52" y="1603935"/>
            <a:ext cx="7820738" cy="50239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124</TotalTime>
  <Words>1027</Words>
  <Application>Microsoft Office PowerPoint</Application>
  <PresentationFormat>Diavetítés a képernyőre (4:3 oldalarány)</PresentationFormat>
  <Paragraphs>136</Paragraphs>
  <Slides>13</Slides>
  <Notes>11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2</vt:i4>
      </vt:variant>
      <vt:variant>
        <vt:lpstr>Diacímek</vt:lpstr>
      </vt:variant>
      <vt:variant>
        <vt:i4>13</vt:i4>
      </vt:variant>
    </vt:vector>
  </HeadingPairs>
  <TitlesOfParts>
    <vt:vector size="22" baseType="lpstr">
      <vt:lpstr>Arial</vt:lpstr>
      <vt:lpstr>Century Gothic</vt:lpstr>
      <vt:lpstr>DejaVu Sans</vt:lpstr>
      <vt:lpstr>Symbol</vt:lpstr>
      <vt:lpstr>Times New Roman</vt:lpstr>
      <vt:lpstr>Wingdings</vt:lpstr>
      <vt:lpstr>Wingdings 3</vt:lpstr>
      <vt:lpstr>Office Theme</vt:lpstr>
      <vt:lpstr>Office Theme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Adatbázis (részlet)</vt:lpstr>
      <vt:lpstr>PowerPoint-bemutató</vt:lpstr>
      <vt:lpstr>Frontend-Backend kapcsolat/  Időpontfoglalás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Időpont foglaló és ütemező rendszer erőmű tüzelőanyag ellátásához</dc:title>
  <dc:subject/>
  <dc:creator>smuranandi@gmail.com</dc:creator>
  <dc:description/>
  <cp:lastModifiedBy>smuranandi@gmail.com</cp:lastModifiedBy>
  <cp:revision>124</cp:revision>
  <dcterms:created xsi:type="dcterms:W3CDTF">2017-11-22T09:49:59Z</dcterms:created>
  <dcterms:modified xsi:type="dcterms:W3CDTF">2018-11-29T22:48:44Z</dcterms:modified>
  <dc:language>hu-HU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Szélesvásznú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