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FF2"/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718" y="19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19/01/2025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19/01/2025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439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8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32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664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67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61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03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092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50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65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483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554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851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524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915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61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59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42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843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592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39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523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577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237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352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13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823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480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58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3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892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5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0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70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mncarlesi/ParallelProgCUDA/tree/main/kernelImageProcessingCUDA_PinnedM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Simone Carlesi</a:t>
            </a:r>
          </a:p>
          <a:p>
            <a:pPr algn="r"/>
            <a:r>
              <a:rPr lang="it-IT" dirty="0"/>
              <a:t>Mat. 7160828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547477" y="647436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1684557"/>
            <a:ext cx="441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CUDA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2984" y="647771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131040" y="5507418"/>
            <a:ext cx="8977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prompted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a kernel for the image processing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than</a:t>
            </a:r>
            <a:endParaRPr lang="it-IT" dirty="0"/>
          </a:p>
          <a:p>
            <a:r>
              <a:rPr lang="it-IT" dirty="0" err="1"/>
              <a:t>retreived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getKernel</a:t>
            </a:r>
            <a:r>
              <a:rPr lang="it-IT" dirty="0"/>
              <a:t> method.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need to copy </a:t>
            </a:r>
            <a:r>
              <a:rPr lang="it-IT" dirty="0" err="1"/>
              <a:t>datas</a:t>
            </a:r>
            <a:r>
              <a:rPr lang="it-IT" dirty="0"/>
              <a:t> from HOST to DEVICE in a </a:t>
            </a:r>
            <a:r>
              <a:rPr lang="it-IT" dirty="0" err="1"/>
              <a:t>synchronous</a:t>
            </a:r>
            <a:r>
              <a:rPr lang="it-IT" dirty="0"/>
              <a:t> way, so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r>
              <a:rPr lang="it-IT" dirty="0" err="1"/>
              <a:t>Asynchronously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167F27-7456-491E-9D6B-4C21F933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8" y="1109436"/>
            <a:ext cx="6110578" cy="41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" y="20561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8" y="771849"/>
            <a:ext cx="383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getKernel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263685" y="5669693"/>
            <a:ext cx="86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getKernel</a:t>
            </a:r>
            <a:r>
              <a:rPr lang="it-IT" dirty="0"/>
              <a:t> method </a:t>
            </a:r>
            <a:r>
              <a:rPr lang="it-IT" dirty="0" err="1"/>
              <a:t>will</a:t>
            </a:r>
            <a:r>
              <a:rPr lang="it-IT" dirty="0"/>
              <a:t> return the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choosen</a:t>
            </a:r>
            <a:r>
              <a:rPr lang="it-IT" dirty="0"/>
              <a:t> kernel in a one – </a:t>
            </a:r>
            <a:r>
              <a:rPr lang="it-IT" dirty="0" err="1"/>
              <a:t>dimensional</a:t>
            </a:r>
            <a:br>
              <a:rPr lang="it-IT" dirty="0"/>
            </a:br>
            <a:r>
              <a:rPr lang="it-IT" dirty="0"/>
              <a:t>array.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740FBE-58BB-48D2-835D-FEA29666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59" y="1343538"/>
            <a:ext cx="6230327" cy="40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9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2984" y="647771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131040" y="5507418"/>
            <a:ext cx="8344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need to access always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br>
              <a:rPr lang="it-IT" dirty="0"/>
            </a:br>
            <a:r>
              <a:rPr lang="it-IT" dirty="0"/>
              <a:t>the kernel, channels </a:t>
            </a:r>
            <a:r>
              <a:rPr lang="it-IT" dirty="0" err="1"/>
              <a:t>number</a:t>
            </a:r>
            <a:r>
              <a:rPr lang="it-IT" dirty="0"/>
              <a:t>, image </a:t>
            </a:r>
            <a:r>
              <a:rPr lang="it-IT" dirty="0" err="1"/>
              <a:t>width</a:t>
            </a:r>
            <a:r>
              <a:rPr lang="it-IT" dirty="0"/>
              <a:t> and image </a:t>
            </a:r>
            <a:r>
              <a:rPr lang="it-IT" dirty="0" err="1"/>
              <a:t>height</a:t>
            </a:r>
            <a:r>
              <a:rPr lang="it-IT" dirty="0"/>
              <a:t>,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allocated</a:t>
            </a:r>
            <a:endParaRPr lang="it-IT" dirty="0"/>
          </a:p>
          <a:p>
            <a:r>
              <a:rPr lang="it-IT" dirty="0"/>
              <a:t>on the constant </a:t>
            </a:r>
            <a:r>
              <a:rPr lang="it-IT" dirty="0" err="1"/>
              <a:t>memory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167F27-7456-491E-9D6B-4C21F933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8" y="1109436"/>
            <a:ext cx="6110578" cy="41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8" y="771849"/>
            <a:ext cx="383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Definitions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B699D37-1F58-4618-B1E2-803C46F3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3" y="1472166"/>
            <a:ext cx="8337035" cy="233000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563883" y="4085377"/>
            <a:ext cx="8224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definitions</a:t>
            </a:r>
            <a:r>
              <a:rPr lang="it-IT" dirty="0"/>
              <a:t> a 3x3 kernel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The TILE_WIDTH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set to 8,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an 8x8 </a:t>
            </a:r>
            <a:r>
              <a:rPr lang="it-IT" dirty="0" err="1"/>
              <a:t>thread</a:t>
            </a:r>
            <a:r>
              <a:rPr lang="it-IT" dirty="0"/>
              <a:t> block.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,</a:t>
            </a:r>
          </a:p>
          <a:p>
            <a:r>
              <a:rPr lang="it-IT" dirty="0"/>
              <a:t>on </a:t>
            </a:r>
            <a:r>
              <a:rPr lang="it-IT" dirty="0" err="1"/>
              <a:t>this</a:t>
            </a:r>
            <a:r>
              <a:rPr lang="it-IT" dirty="0"/>
              <a:t> GPU,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a full SM </a:t>
            </a:r>
            <a:r>
              <a:rPr lang="it-IT" dirty="0" err="1"/>
              <a:t>occupancy</a:t>
            </a:r>
            <a:r>
              <a:rPr lang="it-IT" dirty="0"/>
              <a:t>. An 8x8 </a:t>
            </a:r>
            <a:r>
              <a:rPr lang="it-IT" dirty="0" err="1"/>
              <a:t>thread</a:t>
            </a:r>
            <a:r>
              <a:rPr lang="it-IT" dirty="0"/>
              <a:t> block </a:t>
            </a:r>
            <a:r>
              <a:rPr lang="it-IT" dirty="0" err="1"/>
              <a:t>means</a:t>
            </a:r>
            <a:r>
              <a:rPr lang="it-IT" dirty="0"/>
              <a:t> 64 </a:t>
            </a:r>
            <a:r>
              <a:rPr lang="it-IT" dirty="0" err="1"/>
              <a:t>threads</a:t>
            </a:r>
            <a:r>
              <a:rPr lang="it-IT" dirty="0"/>
              <a:t> per block.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up of 32 </a:t>
            </a:r>
            <a:r>
              <a:rPr lang="it-IT" dirty="0" err="1"/>
              <a:t>threads</a:t>
            </a:r>
            <a:r>
              <a:rPr lang="it-IT" dirty="0"/>
              <a:t>, the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full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called.</a:t>
            </a:r>
            <a:br>
              <a:rPr lang="it-IT" dirty="0"/>
            </a:br>
            <a:r>
              <a:rPr lang="it-IT" dirty="0" err="1"/>
              <a:t>w_x</a:t>
            </a:r>
            <a:r>
              <a:rPr lang="it-IT" dirty="0"/>
              <a:t> and </a:t>
            </a:r>
            <a:r>
              <a:rPr lang="it-IT" dirty="0" err="1"/>
              <a:t>w_y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refer</a:t>
            </a:r>
            <a:r>
              <a:rPr lang="it-IT" dirty="0"/>
              <a:t> to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size taking </a:t>
            </a:r>
            <a:r>
              <a:rPr lang="it-IT" dirty="0" err="1"/>
              <a:t>into</a:t>
            </a:r>
            <a:r>
              <a:rPr lang="it-IT" dirty="0"/>
              <a:t> account the TILE_WIDTH and the MASK_WIDTH/HEIGHT. In </a:t>
            </a:r>
            <a:r>
              <a:rPr lang="it-IT" dirty="0" err="1"/>
              <a:t>this</a:t>
            </a:r>
            <a:r>
              <a:rPr lang="it-IT" dirty="0"/>
              <a:t> case,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w_x</a:t>
            </a:r>
            <a:r>
              <a:rPr lang="it-IT" dirty="0"/>
              <a:t> and </a:t>
            </a:r>
            <a:r>
              <a:rPr lang="it-IT" dirty="0" err="1"/>
              <a:t>w_y</a:t>
            </a:r>
            <a:r>
              <a:rPr lang="it-IT" dirty="0"/>
              <a:t> = 8 + 3 - 1 = 10.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10*10 = 100 RGB </a:t>
            </a:r>
            <a:r>
              <a:rPr lang="it-IT" dirty="0" err="1"/>
              <a:t>values</a:t>
            </a:r>
            <a:r>
              <a:rPr lang="it-IT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237896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8" y="771849"/>
            <a:ext cx="383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Definitions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179184" y="5261087"/>
            <a:ext cx="8224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kernelConvolution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called with a 2D (8,8) block </a:t>
            </a:r>
            <a:r>
              <a:rPr lang="it-IT" dirty="0" err="1"/>
              <a:t>dimension</a:t>
            </a:r>
            <a:r>
              <a:rPr lang="it-IT" dirty="0"/>
              <a:t> = 64 </a:t>
            </a:r>
            <a:r>
              <a:rPr lang="it-IT" dirty="0" err="1"/>
              <a:t>threads</a:t>
            </a:r>
            <a:r>
              <a:rPr lang="it-IT" dirty="0"/>
              <a:t>/block and a 2D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x, y </a:t>
            </a:r>
            <a:r>
              <a:rPr lang="it-IT" dirty="0" err="1"/>
              <a:t>sizes</a:t>
            </a:r>
            <a:r>
              <a:rPr lang="it-IT" dirty="0"/>
              <a:t> are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image </a:t>
            </a:r>
            <a:r>
              <a:rPr lang="it-IT" dirty="0" err="1"/>
              <a:t>width</a:t>
            </a:r>
            <a:r>
              <a:rPr lang="it-IT" dirty="0"/>
              <a:t>, </a:t>
            </a:r>
            <a:r>
              <a:rPr lang="it-IT" dirty="0" err="1"/>
              <a:t>height</a:t>
            </a:r>
            <a:r>
              <a:rPr lang="it-IT" dirty="0"/>
              <a:t> and the </a:t>
            </a:r>
            <a:r>
              <a:rPr lang="it-IT" dirty="0" err="1"/>
              <a:t>x,y</a:t>
            </a:r>
            <a:r>
              <a:rPr lang="it-IT" dirty="0"/>
              <a:t> block </a:t>
            </a:r>
            <a:r>
              <a:rPr lang="it-IT" dirty="0" err="1"/>
              <a:t>dimensions</a:t>
            </a:r>
            <a:r>
              <a:rPr lang="it-IT" dirty="0"/>
              <a:t> to guarantee </a:t>
            </a:r>
            <a:r>
              <a:rPr lang="it-IT" dirty="0" err="1"/>
              <a:t>that</a:t>
            </a:r>
            <a:r>
              <a:rPr lang="it-IT" dirty="0"/>
              <a:t> the full image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 by a </a:t>
            </a:r>
            <a:r>
              <a:rPr lang="it-IT" dirty="0" err="1"/>
              <a:t>thread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063A8C-B2A3-4554-8847-92B52519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9" y="1429135"/>
            <a:ext cx="7463108" cy="36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7" y="771849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311565" y="5385626"/>
            <a:ext cx="8224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kernelConvolution</a:t>
            </a:r>
            <a:r>
              <a:rPr lang="it-IT" dirty="0"/>
              <a:t> kernel takes the 2 one – </a:t>
            </a:r>
            <a:r>
              <a:rPr lang="it-IT" dirty="0" err="1"/>
              <a:t>dimensional</a:t>
            </a:r>
            <a:r>
              <a:rPr lang="it-IT" dirty="0"/>
              <a:t> input and output </a:t>
            </a:r>
            <a:r>
              <a:rPr lang="it-IT" dirty="0" err="1"/>
              <a:t>datas</a:t>
            </a:r>
            <a:r>
              <a:rPr lang="it-IT" dirty="0"/>
              <a:t> arrays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At the </a:t>
            </a:r>
            <a:r>
              <a:rPr lang="it-IT" dirty="0" err="1"/>
              <a:t>very</a:t>
            </a:r>
            <a:r>
              <a:rPr lang="it-IT" dirty="0"/>
              <a:t> beginning of the kernel, a 2D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of </a:t>
            </a:r>
            <a:r>
              <a:rPr lang="it-IT" dirty="0" err="1"/>
              <a:t>sizes</a:t>
            </a:r>
            <a:r>
              <a:rPr lang="it-IT" dirty="0"/>
              <a:t> </a:t>
            </a:r>
            <a:r>
              <a:rPr lang="it-IT" dirty="0" err="1"/>
              <a:t>w_y</a:t>
            </a:r>
            <a:r>
              <a:rPr lang="it-IT" dirty="0"/>
              <a:t>*</a:t>
            </a:r>
            <a:r>
              <a:rPr lang="it-IT" dirty="0" err="1"/>
              <a:t>w_x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</a:t>
            </a:r>
            <a:r>
              <a:rPr lang="it-IT" dirty="0" err="1"/>
              <a:t>onto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 In </a:t>
            </a:r>
            <a:r>
              <a:rPr lang="it-IT" dirty="0" err="1"/>
              <a:t>our</a:t>
            </a:r>
            <a:r>
              <a:rPr lang="it-IT" dirty="0"/>
              <a:t> case,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a 10*10*</a:t>
            </a:r>
            <a:r>
              <a:rPr lang="it-IT" dirty="0" err="1"/>
              <a:t>sizeof</a:t>
            </a:r>
            <a:r>
              <a:rPr lang="it-IT" dirty="0"/>
              <a:t>(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char</a:t>
            </a:r>
            <a:r>
              <a:rPr lang="it-IT" dirty="0"/>
              <a:t>) = 100 </a:t>
            </a:r>
            <a:r>
              <a:rPr lang="it-IT" dirty="0" err="1"/>
              <a:t>bytes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allocation.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7283A4-40CA-47AC-96B8-442ED70A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0" y="1200053"/>
            <a:ext cx="7219240" cy="41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81230" y="57383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226712" y="5101967"/>
            <a:ext cx="8727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use of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in the case of stencil operations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: in </a:t>
            </a:r>
            <a:r>
              <a:rPr lang="it-IT" dirty="0" err="1"/>
              <a:t>fact</a:t>
            </a:r>
            <a:r>
              <a:rPr lang="it-IT" dirty="0"/>
              <a:t>,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block </a:t>
            </a:r>
            <a:r>
              <a:rPr lang="it-IT" dirty="0" err="1"/>
              <a:t>will</a:t>
            </a:r>
            <a:r>
              <a:rPr lang="it-IT" dirty="0"/>
              <a:t> need some of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retreived</a:t>
            </a:r>
            <a:r>
              <a:rPr lang="it-IT" dirty="0"/>
              <a:t> from the global </a:t>
            </a:r>
            <a:r>
              <a:rPr lang="it-IT" dirty="0" err="1"/>
              <a:t>memory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slower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, by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neighbours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can make </a:t>
            </a:r>
            <a:r>
              <a:rPr lang="it-IT" dirty="0" err="1"/>
              <a:t>threads</a:t>
            </a:r>
            <a:r>
              <a:rPr lang="it-IT" dirty="0"/>
              <a:t> cooperate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other making </a:t>
            </a:r>
            <a:r>
              <a:rPr lang="it-IT" dirty="0" err="1"/>
              <a:t>them</a:t>
            </a:r>
            <a:r>
              <a:rPr lang="it-IT" dirty="0"/>
              <a:t> store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retrived</a:t>
            </a:r>
            <a:r>
              <a:rPr lang="it-IT" dirty="0"/>
              <a:t> RGB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the other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block can access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making </a:t>
            </a:r>
            <a:r>
              <a:rPr lang="it-IT" dirty="0" err="1"/>
              <a:t>redoundant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the global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7283A4-40CA-47AC-96B8-442ED70A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991217"/>
            <a:ext cx="7219240" cy="41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0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67500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311565" y="5081360"/>
            <a:ext cx="8224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very</a:t>
            </a:r>
            <a:r>
              <a:rPr lang="it-IT" dirty="0"/>
              <a:t> first part of the kernel </a:t>
            </a:r>
            <a:r>
              <a:rPr lang="it-IT" dirty="0" err="1"/>
              <a:t>concerns</a:t>
            </a:r>
            <a:r>
              <a:rPr lang="it-IT" dirty="0"/>
              <a:t> the RGB loading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stencil operation, </a:t>
            </a:r>
            <a:r>
              <a:rPr lang="it-IT" dirty="0" err="1"/>
              <a:t>we’ll</a:t>
            </a:r>
            <a:r>
              <a:rPr lang="it-IT" dirty="0"/>
              <a:t> need to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some of the </a:t>
            </a:r>
            <a:r>
              <a:rPr lang="it-IT" dirty="0" err="1"/>
              <a:t>neighbours</a:t>
            </a:r>
            <a:r>
              <a:rPr lang="it-IT" dirty="0"/>
              <a:t> </a:t>
            </a:r>
            <a:r>
              <a:rPr lang="it-IT" dirty="0" err="1"/>
              <a:t>tiles</a:t>
            </a:r>
            <a:r>
              <a:rPr lang="it-IT" dirty="0"/>
              <a:t> RGB </a:t>
            </a:r>
            <a:r>
              <a:rPr lang="it-IT" dirty="0" err="1"/>
              <a:t>datas</a:t>
            </a:r>
            <a:r>
              <a:rPr lang="it-IT" dirty="0"/>
              <a:t>. So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2-batch loading. The first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fill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upper</a:t>
            </a:r>
            <a:r>
              <a:rPr lang="it-IT" dirty="0"/>
              <a:t> part.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take one channel per-time </a:t>
            </a:r>
            <a:r>
              <a:rPr lang="it-IT" dirty="0" err="1"/>
              <a:t>into</a:t>
            </a:r>
            <a:r>
              <a:rPr lang="it-IT" dirty="0"/>
              <a:t> account (</a:t>
            </a:r>
            <a:r>
              <a:rPr lang="it-IT" dirty="0" err="1"/>
              <a:t>that’s</a:t>
            </a:r>
            <a:r>
              <a:rPr lang="it-IT" dirty="0"/>
              <a:t> the </a:t>
            </a:r>
            <a:r>
              <a:rPr lang="it-IT" dirty="0" err="1"/>
              <a:t>why</a:t>
            </a:r>
            <a:r>
              <a:rPr lang="it-IT" dirty="0"/>
              <a:t> of the for loop) and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the stencil operation. At the end of the loop, the new RGB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stored</a:t>
            </a:r>
            <a:r>
              <a:rPr lang="it-IT" dirty="0"/>
              <a:t> back.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7283A4-40CA-47AC-96B8-442ED70A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4" y="1122477"/>
            <a:ext cx="6763249" cy="38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5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67500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311565" y="5081360"/>
            <a:ext cx="8224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second part of the loading operation </a:t>
            </a:r>
            <a:r>
              <a:rPr lang="it-IT" dirty="0" err="1"/>
              <a:t>concerns</a:t>
            </a:r>
            <a:r>
              <a:rPr lang="it-IT" dirty="0"/>
              <a:t> the bottom of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. At the end of the 2 </a:t>
            </a:r>
            <a:r>
              <a:rPr lang="it-IT" dirty="0" err="1"/>
              <a:t>loadings</a:t>
            </a:r>
            <a:r>
              <a:rPr lang="it-IT" dirty="0"/>
              <a:t>, </a:t>
            </a:r>
            <a:r>
              <a:rPr lang="it-IT" dirty="0" err="1"/>
              <a:t>we’ll</a:t>
            </a:r>
            <a:r>
              <a:rPr lang="it-IT" dirty="0"/>
              <a:t> need a __</a:t>
            </a:r>
            <a:r>
              <a:rPr lang="it-IT" dirty="0" err="1"/>
              <a:t>syncthreads</a:t>
            </a:r>
            <a:r>
              <a:rPr lang="it-IT" dirty="0"/>
              <a:t>() </a:t>
            </a:r>
            <a:r>
              <a:rPr lang="it-IT" dirty="0" err="1"/>
              <a:t>directive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be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loading and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loaded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3EE078-CA6F-4D52-9CED-F5D393B7A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0" y="1136671"/>
            <a:ext cx="6035563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67500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277974" y="5340772"/>
            <a:ext cx="8224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Here the kernel </a:t>
            </a:r>
            <a:r>
              <a:rPr lang="it-IT" dirty="0" err="1"/>
              <a:t>convolution</a:t>
            </a:r>
            <a:r>
              <a:rPr lang="it-IT" dirty="0"/>
              <a:t> of the R,G,B channels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. At the end, a store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outputImageDatas</a:t>
            </a:r>
            <a:r>
              <a:rPr lang="it-IT" dirty="0"/>
              <a:t> array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, taking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current</a:t>
            </a:r>
            <a:r>
              <a:rPr lang="it-IT" dirty="0"/>
              <a:t> k channel. </a:t>
            </a:r>
            <a:r>
              <a:rPr lang="it-IT" dirty="0" err="1"/>
              <a:t>If</a:t>
            </a:r>
            <a:r>
              <a:rPr lang="it-IT" dirty="0"/>
              <a:t> a RGB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exceeds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lower or </a:t>
            </a:r>
            <a:r>
              <a:rPr lang="it-IT" dirty="0" err="1"/>
              <a:t>upper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clamped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[0,255].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764807-FE2D-4EA8-96C7-9CFA6BFEE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4" y="1098696"/>
            <a:ext cx="866469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choice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3AADA9-F513-42E1-9BD6-6154916F998B}"/>
              </a:ext>
            </a:extLst>
          </p:cNvPr>
          <p:cNvSpPr txBox="1"/>
          <p:nvPr/>
        </p:nvSpPr>
        <p:spPr>
          <a:xfrm>
            <a:off x="475077" y="2334292"/>
            <a:ext cx="8193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CUDA approach,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endParaRPr lang="it-IT" dirty="0"/>
          </a:p>
          <a:p>
            <a:r>
              <a:rPr lang="it-IT" dirty="0"/>
              <a:t>in Kernel Image Processing </a:t>
            </a:r>
            <a:r>
              <a:rPr lang="it-IT" dirty="0" err="1"/>
              <a:t>every</a:t>
            </a:r>
            <a:r>
              <a:rPr lang="it-IT" dirty="0"/>
              <a:t> pixel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totally</a:t>
            </a:r>
            <a:r>
              <a:rPr lang="it-IT" dirty="0"/>
              <a:t> </a:t>
            </a:r>
            <a:r>
              <a:rPr lang="it-IT" dirty="0" err="1"/>
              <a:t>indipendant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other pixel</a:t>
            </a:r>
          </a:p>
          <a:p>
            <a:r>
              <a:rPr lang="it-IT" dirty="0"/>
              <a:t>in the image to be </a:t>
            </a:r>
            <a:r>
              <a:rPr lang="it-IT" dirty="0" err="1"/>
              <a:t>processed</a:t>
            </a:r>
            <a:r>
              <a:rPr lang="it-IT" dirty="0"/>
              <a:t>; so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parallelizable</a:t>
            </a:r>
            <a:r>
              <a:rPr lang="it-IT" dirty="0"/>
              <a:t> and GPU can be</a:t>
            </a:r>
          </a:p>
          <a:p>
            <a:r>
              <a:rPr lang="it-IT" dirty="0" err="1"/>
              <a:t>exploited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91004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459901" y="5122768"/>
            <a:ext cx="82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 the end of the </a:t>
            </a:r>
            <a:r>
              <a:rPr lang="it-IT" dirty="0" err="1"/>
              <a:t>process</a:t>
            </a:r>
            <a:r>
              <a:rPr lang="it-IT" dirty="0"/>
              <a:t>, the new image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opencv</a:t>
            </a:r>
            <a:r>
              <a:rPr lang="it-IT" dirty="0"/>
              <a:t> library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75776D-520A-46F2-BAD6-38B05885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" y="1799162"/>
            <a:ext cx="9144000" cy="28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26244" y="66926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8x8 blocks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589206-4AB7-4968-B095-7E25199A9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3" y="1135350"/>
            <a:ext cx="5566133" cy="232478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67B60E4-8525-4580-98C7-93139C79A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03" y="3438023"/>
            <a:ext cx="6565063" cy="17321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E4FF553-F51B-4A46-B864-FADFC352C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03" y="5164100"/>
            <a:ext cx="5677133" cy="163791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F0B7D4-472E-4FE3-822A-E749D78F82F5}"/>
              </a:ext>
            </a:extLst>
          </p:cNvPr>
          <p:cNvSpPr txBox="1"/>
          <p:nvPr/>
        </p:nvSpPr>
        <p:spPr>
          <a:xfrm>
            <a:off x="5897695" y="2205653"/>
            <a:ext cx="32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8x8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D7FCC7-FD77-453F-8950-5006E87312AA}"/>
              </a:ext>
            </a:extLst>
          </p:cNvPr>
          <p:cNvSpPr txBox="1"/>
          <p:nvPr/>
        </p:nvSpPr>
        <p:spPr>
          <a:xfrm>
            <a:off x="6786102" y="4082873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br>
              <a:rPr lang="it-IT" dirty="0"/>
            </a:br>
            <a:r>
              <a:rPr lang="it-IT" dirty="0"/>
              <a:t>with 29 </a:t>
            </a:r>
            <a:r>
              <a:rPr lang="it-IT" dirty="0" err="1"/>
              <a:t>registers</a:t>
            </a:r>
            <a:r>
              <a:rPr lang="it-IT" dirty="0"/>
              <a:t>/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CC44FF-A6BB-49D6-AAD1-3CC728FF0C0E}"/>
              </a:ext>
            </a:extLst>
          </p:cNvPr>
          <p:cNvSpPr txBox="1"/>
          <p:nvPr/>
        </p:nvSpPr>
        <p:spPr>
          <a:xfrm>
            <a:off x="6023146" y="5636928"/>
            <a:ext cx="318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100 </a:t>
            </a:r>
            <a:r>
              <a:rPr lang="it-IT" dirty="0" err="1"/>
              <a:t>bytes</a:t>
            </a:r>
            <a:br>
              <a:rPr lang="it-IT" dirty="0"/>
            </a:br>
            <a:r>
              <a:rPr lang="it-IT" dirty="0"/>
              <a:t>of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391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26244" y="66926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16x16 blocks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F0B7D4-472E-4FE3-822A-E749D78F82F5}"/>
              </a:ext>
            </a:extLst>
          </p:cNvPr>
          <p:cNvSpPr txBox="1"/>
          <p:nvPr/>
        </p:nvSpPr>
        <p:spPr>
          <a:xfrm>
            <a:off x="5897695" y="2205653"/>
            <a:ext cx="330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16x16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D7FCC7-FD77-453F-8950-5006E87312AA}"/>
              </a:ext>
            </a:extLst>
          </p:cNvPr>
          <p:cNvSpPr txBox="1"/>
          <p:nvPr/>
        </p:nvSpPr>
        <p:spPr>
          <a:xfrm>
            <a:off x="6786102" y="3782791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br>
              <a:rPr lang="it-IT" dirty="0"/>
            </a:br>
            <a:r>
              <a:rPr lang="it-IT" dirty="0"/>
              <a:t>with 29 </a:t>
            </a:r>
            <a:r>
              <a:rPr lang="it-IT" dirty="0" err="1"/>
              <a:t>registers</a:t>
            </a:r>
            <a:r>
              <a:rPr lang="it-IT" dirty="0"/>
              <a:t>/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CC44FF-A6BB-49D6-AAD1-3CC728FF0C0E}"/>
              </a:ext>
            </a:extLst>
          </p:cNvPr>
          <p:cNvSpPr txBox="1"/>
          <p:nvPr/>
        </p:nvSpPr>
        <p:spPr>
          <a:xfrm>
            <a:off x="5987119" y="5260680"/>
            <a:ext cx="318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324 </a:t>
            </a:r>
            <a:r>
              <a:rPr lang="it-IT" dirty="0" err="1"/>
              <a:t>bytes</a:t>
            </a:r>
            <a:br>
              <a:rPr lang="it-IT" dirty="0"/>
            </a:br>
            <a:r>
              <a:rPr lang="it-IT" dirty="0"/>
              <a:t>of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84894C-F9F0-47B2-80E9-46C7D1E41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" y="1847495"/>
            <a:ext cx="5745563" cy="144289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355A27F-71C7-4F27-B931-185C6B124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" y="3200010"/>
            <a:ext cx="6691834" cy="167845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83BC3D5-BB52-4351-85E0-D88B1784B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" y="4879464"/>
            <a:ext cx="5928878" cy="16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26244" y="66926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32x32 blocks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F0B7D4-472E-4FE3-822A-E749D78F82F5}"/>
              </a:ext>
            </a:extLst>
          </p:cNvPr>
          <p:cNvSpPr txBox="1"/>
          <p:nvPr/>
        </p:nvSpPr>
        <p:spPr>
          <a:xfrm>
            <a:off x="6147052" y="2019591"/>
            <a:ext cx="330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32x32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D7FCC7-FD77-453F-8950-5006E87312AA}"/>
              </a:ext>
            </a:extLst>
          </p:cNvPr>
          <p:cNvSpPr txBox="1"/>
          <p:nvPr/>
        </p:nvSpPr>
        <p:spPr>
          <a:xfrm>
            <a:off x="6467577" y="3766040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br>
              <a:rPr lang="it-IT" dirty="0"/>
            </a:br>
            <a:r>
              <a:rPr lang="it-IT" dirty="0"/>
              <a:t>with 29 </a:t>
            </a:r>
            <a:r>
              <a:rPr lang="it-IT" dirty="0" err="1"/>
              <a:t>registers</a:t>
            </a:r>
            <a:r>
              <a:rPr lang="it-IT" dirty="0"/>
              <a:t>/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CC44FF-A6BB-49D6-AAD1-3CC728FF0C0E}"/>
              </a:ext>
            </a:extLst>
          </p:cNvPr>
          <p:cNvSpPr txBox="1"/>
          <p:nvPr/>
        </p:nvSpPr>
        <p:spPr>
          <a:xfrm>
            <a:off x="6243450" y="5280155"/>
            <a:ext cx="304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1156 </a:t>
            </a:r>
            <a:r>
              <a:rPr lang="it-IT" dirty="0" err="1"/>
              <a:t>bytes</a:t>
            </a:r>
            <a:r>
              <a:rPr lang="it-IT" dirty="0"/>
              <a:t> of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54E5B5-8A83-4A58-943D-D1276527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5" y="1615629"/>
            <a:ext cx="6195750" cy="171082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A6AF2B1-EE37-46C2-B053-9C192D00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5" y="3318585"/>
            <a:ext cx="6420427" cy="157474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3C520D6-D6DC-4953-8A16-83F18590C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5" y="4866381"/>
            <a:ext cx="6264709" cy="16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817941" y="2210961"/>
            <a:ext cx="122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Notes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EDC8F6-842A-4656-A4FC-4ACE85BF89AF}"/>
              </a:ext>
            </a:extLst>
          </p:cNvPr>
          <p:cNvSpPr txBox="1"/>
          <p:nvPr/>
        </p:nvSpPr>
        <p:spPr>
          <a:xfrm>
            <a:off x="226244" y="2783805"/>
            <a:ext cx="9180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NOTE: </a:t>
            </a:r>
            <a:r>
              <a:rPr lang="it-IT" dirty="0" err="1"/>
              <a:t>As</a:t>
            </a:r>
            <a:r>
              <a:rPr lang="it-IT" dirty="0"/>
              <a:t> the Nvidia 1650 Ti </a:t>
            </a:r>
            <a:r>
              <a:rPr lang="it-IT" dirty="0" err="1"/>
              <a:t>max</a:t>
            </a:r>
            <a:r>
              <a:rPr lang="it-IT" dirty="0"/>
              <a:t> blocks </a:t>
            </a:r>
            <a:r>
              <a:rPr lang="it-IT" dirty="0" err="1"/>
              <a:t>number</a:t>
            </a:r>
            <a:r>
              <a:rPr lang="it-IT" dirty="0"/>
              <a:t> per Multiprocessor </a:t>
            </a:r>
            <a:r>
              <a:rPr lang="it-IT" dirty="0" err="1"/>
              <a:t>is</a:t>
            </a:r>
            <a:r>
              <a:rPr lang="it-IT" dirty="0"/>
              <a:t> 16 and the</a:t>
            </a:r>
            <a:br>
              <a:rPr lang="it-IT" dirty="0"/>
            </a:b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threds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per Multiprocessor </a:t>
            </a:r>
            <a:r>
              <a:rPr lang="it-IT" dirty="0" err="1"/>
              <a:t>is</a:t>
            </a:r>
            <a:r>
              <a:rPr lang="it-IT" dirty="0"/>
              <a:t> 1024:</a:t>
            </a:r>
            <a:br>
              <a:rPr lang="it-IT" dirty="0"/>
            </a:br>
            <a:r>
              <a:rPr lang="it-IT" dirty="0"/>
              <a:t>-    An 8x8 block </a:t>
            </a:r>
            <a:r>
              <a:rPr lang="it-IT" dirty="0" err="1"/>
              <a:t>granularity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64 </a:t>
            </a:r>
            <a:r>
              <a:rPr lang="it-IT" dirty="0" err="1"/>
              <a:t>threads</a:t>
            </a:r>
            <a:r>
              <a:rPr lang="it-IT" dirty="0"/>
              <a:t>/block -&gt; 1024/64 = 16 blocks/SM -&gt; full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achieved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A 16x16 block </a:t>
            </a:r>
            <a:r>
              <a:rPr lang="it-IT" dirty="0" err="1"/>
              <a:t>granularity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256 </a:t>
            </a:r>
            <a:r>
              <a:rPr lang="it-IT" dirty="0" err="1"/>
              <a:t>threads</a:t>
            </a:r>
            <a:r>
              <a:rPr lang="it-IT" dirty="0"/>
              <a:t>/block -&gt; 1024/256 = 4 blocks/SM</a:t>
            </a:r>
          </a:p>
          <a:p>
            <a:pPr marL="285750" indent="-285750">
              <a:buFontTx/>
              <a:buChar char="-"/>
            </a:pPr>
            <a:r>
              <a:rPr lang="it-IT" dirty="0"/>
              <a:t>A 32x32 block </a:t>
            </a:r>
            <a:r>
              <a:rPr lang="it-IT" dirty="0" err="1"/>
              <a:t>granularity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1024 </a:t>
            </a:r>
            <a:r>
              <a:rPr lang="it-IT" dirty="0" err="1"/>
              <a:t>threads</a:t>
            </a:r>
            <a:r>
              <a:rPr lang="it-IT" dirty="0"/>
              <a:t>/block -&gt; 1 block/SM</a:t>
            </a:r>
          </a:p>
        </p:txBody>
      </p:sp>
    </p:spTree>
    <p:extLst>
      <p:ext uri="{BB962C8B-B14F-4D97-AF65-F5344CB8AC3E}">
        <p14:creationId xmlns:p14="http://schemas.microsoft.com/office/powerpoint/2010/main" val="426982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Compute /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Mem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throughput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7F29E1-FFD8-48CE-BF0C-A7F64A8D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178734"/>
            <a:ext cx="9180515" cy="169495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814581" y="892027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48A857C-5F6C-48C6-877A-485753C8C991}"/>
              </a:ext>
            </a:extLst>
          </p:cNvPr>
          <p:cNvSpPr txBox="1"/>
          <p:nvPr/>
        </p:nvSpPr>
        <p:spPr>
          <a:xfrm>
            <a:off x="3714133" y="2814157"/>
            <a:ext cx="17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CC5BCB9-10F2-4399-B78A-CBD3C3496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48643"/>
            <a:ext cx="9144000" cy="166151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BAF6924-4745-44E8-9A14-621162044446}"/>
              </a:ext>
            </a:extLst>
          </p:cNvPr>
          <p:cNvSpPr txBox="1"/>
          <p:nvPr/>
        </p:nvSpPr>
        <p:spPr>
          <a:xfrm>
            <a:off x="3669216" y="4769895"/>
            <a:ext cx="180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DEB9F60-7365-49A7-B03C-1ACCA7C54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5141879"/>
            <a:ext cx="9144000" cy="16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Memory Throughput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778068" y="3681711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A84076-1B54-45E8-8B07-B7CA7DAC8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068" y="4153489"/>
            <a:ext cx="5945863" cy="24103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EBBDF2-7596-4915-B4A0-E91D94066B71}"/>
              </a:ext>
            </a:extLst>
          </p:cNvPr>
          <p:cNvSpPr txBox="1"/>
          <p:nvPr/>
        </p:nvSpPr>
        <p:spPr>
          <a:xfrm>
            <a:off x="6018928" y="1082023"/>
            <a:ext cx="194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50B82E-57B0-41B6-BCD4-E4E8CB747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38" y="1499322"/>
            <a:ext cx="4667262" cy="197042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7CEFFE-070D-4A9C-81CF-DF7883FEE706}"/>
              </a:ext>
            </a:extLst>
          </p:cNvPr>
          <p:cNvSpPr txBox="1"/>
          <p:nvPr/>
        </p:nvSpPr>
        <p:spPr>
          <a:xfrm>
            <a:off x="1178352" y="1072445"/>
            <a:ext cx="194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FC189CE-EED9-44CB-B2C0-1A1FCCDCC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607" y="1499322"/>
            <a:ext cx="4675102" cy="19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6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FLOPS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6947900" y="1594637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49AE658-33CC-4724-A109-98190050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9" y="976654"/>
            <a:ext cx="6295535" cy="189348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ED22E8-E81D-4E77-8C0B-945B74F709B4}"/>
              </a:ext>
            </a:extLst>
          </p:cNvPr>
          <p:cNvSpPr txBox="1"/>
          <p:nvPr/>
        </p:nvSpPr>
        <p:spPr>
          <a:xfrm>
            <a:off x="6947900" y="3429000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85BDE0-C592-4A91-8011-B9823BC4B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29" y="2972702"/>
            <a:ext cx="6295535" cy="181515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C087B12-B278-4A9A-A798-F03959494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37" y="4891107"/>
            <a:ext cx="6295535" cy="187218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E25904-81AA-45E4-A65B-5B3E6CFC9657}"/>
              </a:ext>
            </a:extLst>
          </p:cNvPr>
          <p:cNvSpPr txBox="1"/>
          <p:nvPr/>
        </p:nvSpPr>
        <p:spPr>
          <a:xfrm>
            <a:off x="6967559" y="5627146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</p:spTree>
    <p:extLst>
      <p:ext uri="{BB962C8B-B14F-4D97-AF65-F5344CB8AC3E}">
        <p14:creationId xmlns:p14="http://schemas.microsoft.com/office/powerpoint/2010/main" val="80610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Achieved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778068" y="1054545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ED22E8-E81D-4E77-8C0B-945B74F709B4}"/>
              </a:ext>
            </a:extLst>
          </p:cNvPr>
          <p:cNvSpPr txBox="1"/>
          <p:nvPr/>
        </p:nvSpPr>
        <p:spPr>
          <a:xfrm>
            <a:off x="3661738" y="2964536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E25904-81AA-45E4-A65B-5B3E6CFC9657}"/>
              </a:ext>
            </a:extLst>
          </p:cNvPr>
          <p:cNvSpPr txBox="1"/>
          <p:nvPr/>
        </p:nvSpPr>
        <p:spPr>
          <a:xfrm>
            <a:off x="3661738" y="4784285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378B65-4BF7-4FA9-9438-BFE5FEB1E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1588"/>
            <a:ext cx="9144000" cy="13220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D59D386-A515-4B90-ADDD-CEE934CA1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449160"/>
            <a:ext cx="9144000" cy="125061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83FECBD-A519-451B-8AAC-2386F9795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5226740"/>
            <a:ext cx="9144000" cy="12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2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Coalesced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access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778068" y="1054545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ED22E8-E81D-4E77-8C0B-945B74F709B4}"/>
              </a:ext>
            </a:extLst>
          </p:cNvPr>
          <p:cNvSpPr txBox="1"/>
          <p:nvPr/>
        </p:nvSpPr>
        <p:spPr>
          <a:xfrm>
            <a:off x="3679995" y="2879656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E25904-81AA-45E4-A65B-5B3E6CFC9657}"/>
              </a:ext>
            </a:extLst>
          </p:cNvPr>
          <p:cNvSpPr txBox="1"/>
          <p:nvPr/>
        </p:nvSpPr>
        <p:spPr>
          <a:xfrm>
            <a:off x="3661738" y="4671079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858ED5-75CF-4E0E-981E-2D1F3EDE2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50"/>
          <a:stretch/>
        </p:blipFill>
        <p:spPr>
          <a:xfrm>
            <a:off x="0" y="1527548"/>
            <a:ext cx="9144000" cy="128412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E0DC24E-BFF4-4950-AD51-19B3CE555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071189"/>
            <a:ext cx="9144000" cy="125585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FD418A95-DF37-4A5E-8D52-44480E5C8B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120"/>
          <a:stretch/>
        </p:blipFill>
        <p:spPr>
          <a:xfrm>
            <a:off x="0" y="3238292"/>
            <a:ext cx="9144000" cy="13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GPU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3AADA9-F513-42E1-9BD6-6154916F998B}"/>
              </a:ext>
            </a:extLst>
          </p:cNvPr>
          <p:cNvSpPr txBox="1"/>
          <p:nvPr/>
        </p:nvSpPr>
        <p:spPr>
          <a:xfrm>
            <a:off x="284623" y="1567834"/>
            <a:ext cx="867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Below</a:t>
            </a:r>
            <a:r>
              <a:rPr lang="it-IT" dirty="0"/>
              <a:t> GPU </a:t>
            </a:r>
            <a:r>
              <a:rPr lang="it-IT" dirty="0" err="1"/>
              <a:t>specs</a:t>
            </a:r>
            <a:r>
              <a:rPr lang="it-IT" dirty="0"/>
              <a:t> are </a:t>
            </a:r>
            <a:r>
              <a:rPr lang="it-IT" dirty="0" err="1"/>
              <a:t>summarized</a:t>
            </a:r>
            <a:r>
              <a:rPr lang="it-IT" dirty="0"/>
              <a:t>.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GPU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on.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4966FB-8762-45E9-8A4D-0200F0C0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08" y="1937166"/>
            <a:ext cx="3507241" cy="452121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E8597F6-EE49-4EFF-A156-70E689377508}"/>
              </a:ext>
            </a:extLst>
          </p:cNvPr>
          <p:cNvSpPr txBox="1"/>
          <p:nvPr/>
        </p:nvSpPr>
        <p:spPr>
          <a:xfrm>
            <a:off x="3904680" y="3076160"/>
            <a:ext cx="5239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GPU (</a:t>
            </a:r>
            <a:r>
              <a:rPr lang="it-IT" dirty="0" err="1"/>
              <a:t>Turing</a:t>
            </a:r>
            <a:r>
              <a:rPr lang="it-IT" dirty="0"/>
              <a:t>)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PCIe</a:t>
            </a:r>
            <a:r>
              <a:rPr lang="it-IT" dirty="0"/>
              <a:t> 3.0 with 8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lanes</a:t>
            </a:r>
            <a:r>
              <a:rPr lang="it-IT" dirty="0"/>
              <a:t> for CPU &lt;-&gt; GPU data transfer. The </a:t>
            </a:r>
            <a:r>
              <a:rPr lang="it-IT" dirty="0" err="1"/>
              <a:t>PCIe</a:t>
            </a:r>
            <a:r>
              <a:rPr lang="it-IT" dirty="0"/>
              <a:t> 3.0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teoritical</a:t>
            </a:r>
            <a:r>
              <a:rPr lang="it-IT" dirty="0"/>
              <a:t> </a:t>
            </a:r>
            <a:r>
              <a:rPr lang="it-IT" dirty="0" err="1"/>
              <a:t>bandwidth</a:t>
            </a:r>
            <a:r>
              <a:rPr lang="it-IT" dirty="0"/>
              <a:t> of </a:t>
            </a:r>
            <a:r>
              <a:rPr lang="it-IT" dirty="0" err="1"/>
              <a:t>about</a:t>
            </a:r>
            <a:r>
              <a:rPr lang="it-IT" dirty="0"/>
              <a:t> 1 GB/s per </a:t>
            </a:r>
            <a:r>
              <a:rPr lang="it-IT" dirty="0" err="1"/>
              <a:t>every</a:t>
            </a:r>
            <a:r>
              <a:rPr lang="it-IT" dirty="0"/>
              <a:t> lane. So, in </a:t>
            </a:r>
            <a:r>
              <a:rPr lang="it-IT" dirty="0" err="1"/>
              <a:t>this</a:t>
            </a:r>
            <a:r>
              <a:rPr lang="it-IT" dirty="0"/>
              <a:t> case,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teoritical</a:t>
            </a:r>
            <a:r>
              <a:rPr lang="it-IT" dirty="0"/>
              <a:t> </a:t>
            </a:r>
            <a:r>
              <a:rPr lang="it-IT" dirty="0" err="1"/>
              <a:t>peak</a:t>
            </a:r>
            <a:endParaRPr lang="it-IT" dirty="0"/>
          </a:p>
          <a:p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1 GB/s * 8 </a:t>
            </a:r>
            <a:r>
              <a:rPr lang="it-IT" dirty="0" err="1"/>
              <a:t>lanes</a:t>
            </a:r>
            <a:r>
              <a:rPr lang="it-IT" dirty="0"/>
              <a:t> = 8 GB/s</a:t>
            </a:r>
          </a:p>
          <a:p>
            <a:r>
              <a:rPr lang="it-IT" dirty="0"/>
              <a:t>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GDDR6 with a </a:t>
            </a:r>
            <a:r>
              <a:rPr lang="it-IT" dirty="0" err="1"/>
              <a:t>peak</a:t>
            </a:r>
            <a:r>
              <a:rPr lang="it-IT" dirty="0"/>
              <a:t> </a:t>
            </a:r>
            <a:r>
              <a:rPr lang="it-IT" dirty="0" err="1"/>
              <a:t>teoritical</a:t>
            </a:r>
            <a:r>
              <a:rPr lang="it-IT" dirty="0"/>
              <a:t> </a:t>
            </a:r>
            <a:r>
              <a:rPr lang="it-IT" dirty="0" err="1"/>
              <a:t>bandwidth</a:t>
            </a:r>
            <a:r>
              <a:rPr lang="it-IT" dirty="0"/>
              <a:t> of 192 GB/s</a:t>
            </a:r>
          </a:p>
        </p:txBody>
      </p:sp>
    </p:spTree>
    <p:extLst>
      <p:ext uri="{BB962C8B-B14F-4D97-AF65-F5344CB8AC3E}">
        <p14:creationId xmlns:p14="http://schemas.microsoft.com/office/powerpoint/2010/main" val="459305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228001" y="1857878"/>
            <a:ext cx="672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Coalesced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access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C776F6-36A8-4D30-9CB8-6B7803EFFCB4}"/>
              </a:ext>
            </a:extLst>
          </p:cNvPr>
          <p:cNvSpPr txBox="1"/>
          <p:nvPr/>
        </p:nvSpPr>
        <p:spPr>
          <a:xfrm>
            <a:off x="15952" y="2472408"/>
            <a:ext cx="9329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previous</a:t>
            </a:r>
            <a:r>
              <a:rPr lang="it-IT" dirty="0"/>
              <a:t> slide shows </a:t>
            </a:r>
            <a:r>
              <a:rPr lang="it-IT" dirty="0" err="1"/>
              <a:t>that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the </a:t>
            </a:r>
            <a:r>
              <a:rPr lang="it-IT" dirty="0" err="1"/>
              <a:t>coalesced</a:t>
            </a:r>
            <a:r>
              <a:rPr lang="it-IT" dirty="0"/>
              <a:t> access to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. For the </a:t>
            </a:r>
            <a:r>
              <a:rPr lang="it-IT" dirty="0" err="1"/>
              <a:t>most</a:t>
            </a:r>
            <a:r>
              <a:rPr lang="it-IT" dirty="0"/>
              <a:t>, </a:t>
            </a:r>
            <a:r>
              <a:rPr lang="it-IT" dirty="0" err="1"/>
              <a:t>threads</a:t>
            </a:r>
            <a:r>
              <a:rPr lang="it-IT" dirty="0"/>
              <a:t> access with an </a:t>
            </a:r>
            <a:r>
              <a:rPr lang="it-IT" dirty="0" err="1"/>
              <a:t>uncoaleshed</a:t>
            </a:r>
            <a:r>
              <a:rPr lang="it-IT" dirty="0"/>
              <a:t> pattern. </a:t>
            </a:r>
            <a:r>
              <a:rPr lang="it-IT" dirty="0" err="1"/>
              <a:t>This</a:t>
            </a:r>
            <a:r>
              <a:rPr lang="it-IT" dirty="0"/>
              <a:t> behaviour can be</a:t>
            </a:r>
          </a:p>
          <a:p>
            <a:r>
              <a:rPr lang="it-IT" dirty="0" err="1"/>
              <a:t>imputable</a:t>
            </a:r>
            <a:r>
              <a:rPr lang="it-IT" dirty="0"/>
              <a:t> to the stride access to the global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RGB pixel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retrived</a:t>
            </a:r>
            <a:r>
              <a:rPr lang="it-IT" dirty="0"/>
              <a:t> to be</a:t>
            </a:r>
          </a:p>
          <a:p>
            <a:r>
              <a:rPr lang="it-IT" dirty="0" err="1"/>
              <a:t>copied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 A </a:t>
            </a:r>
            <a:r>
              <a:rPr lang="it-IT" dirty="0" err="1"/>
              <a:t>further</a:t>
            </a:r>
            <a:r>
              <a:rPr lang="it-IT" dirty="0"/>
              <a:t> optimization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reshaping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 RGB array so</a:t>
            </a:r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linearly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making </a:t>
            </a:r>
            <a:r>
              <a:rPr lang="it-IT" dirty="0" err="1"/>
              <a:t>threads</a:t>
            </a:r>
            <a:r>
              <a:rPr lang="it-IT" dirty="0"/>
              <a:t> access </a:t>
            </a:r>
            <a:r>
              <a:rPr lang="it-IT" dirty="0" err="1"/>
              <a:t>memory</a:t>
            </a:r>
            <a:r>
              <a:rPr lang="it-IT" dirty="0"/>
              <a:t> in a linear way </a:t>
            </a:r>
          </a:p>
          <a:p>
            <a:r>
              <a:rPr lang="it-IT" dirty="0" err="1"/>
              <a:t>exploiting</a:t>
            </a:r>
            <a:r>
              <a:rPr lang="it-IT" dirty="0"/>
              <a:t> the </a:t>
            </a:r>
            <a:r>
              <a:rPr lang="it-IT" dirty="0" err="1"/>
              <a:t>coaleshed</a:t>
            </a:r>
            <a:r>
              <a:rPr lang="it-IT" dirty="0"/>
              <a:t> access.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in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, some </a:t>
            </a:r>
            <a:r>
              <a:rPr lang="it-IT" dirty="0" err="1"/>
              <a:t>uncolashed</a:t>
            </a:r>
            <a:r>
              <a:rPr lang="it-IT" dirty="0"/>
              <a:t> access are </a:t>
            </a:r>
            <a:r>
              <a:rPr lang="it-IT" dirty="0" err="1"/>
              <a:t>performed</a:t>
            </a:r>
            <a:r>
              <a:rPr lang="it-IT" dirty="0"/>
              <a:t> by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also</a:t>
            </a:r>
            <a:endParaRPr lang="it-IT" dirty="0"/>
          </a:p>
          <a:p>
            <a:r>
              <a:rPr lang="it-IT" dirty="0"/>
              <a:t>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neighbours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strided</a:t>
            </a:r>
            <a:r>
              <a:rPr lang="it-IT" dirty="0"/>
              <a:t> positions.</a:t>
            </a:r>
          </a:p>
        </p:txBody>
      </p:sp>
    </p:spTree>
    <p:extLst>
      <p:ext uri="{BB962C8B-B14F-4D97-AF65-F5344CB8AC3E}">
        <p14:creationId xmlns:p14="http://schemas.microsoft.com/office/powerpoint/2010/main" val="3963691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633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58278" y="801065"/>
            <a:ext cx="271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5F2D01-CBAF-43A5-8F51-1E96D4DC4504}"/>
              </a:ext>
            </a:extLst>
          </p:cNvPr>
          <p:cNvSpPr txBox="1"/>
          <p:nvPr/>
        </p:nvSpPr>
        <p:spPr>
          <a:xfrm>
            <a:off x="680889" y="2000556"/>
            <a:ext cx="8144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following </a:t>
            </a:r>
            <a:r>
              <a:rPr lang="it-IT" dirty="0" err="1"/>
              <a:t>metrics</a:t>
            </a:r>
            <a:r>
              <a:rPr lang="it-IT" dirty="0"/>
              <a:t> are </a:t>
            </a:r>
            <a:r>
              <a:rPr lang="it-IT" dirty="0" err="1"/>
              <a:t>tested</a:t>
            </a:r>
            <a:r>
              <a:rPr lang="it-IT" dirty="0"/>
              <a:t> on a 10000x5000 </a:t>
            </a:r>
            <a:r>
              <a:rPr lang="it-IT" dirty="0" err="1"/>
              <a:t>pixels</a:t>
            </a:r>
            <a:r>
              <a:rPr lang="it-IT" dirty="0"/>
              <a:t> image and</a:t>
            </a:r>
          </a:p>
          <a:p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mean</a:t>
            </a:r>
            <a:r>
              <a:rPr lang="it-IT" dirty="0"/>
              <a:t> of 5 </a:t>
            </a:r>
            <a:r>
              <a:rPr lang="it-IT" dirty="0" err="1"/>
              <a:t>attempts</a:t>
            </a:r>
            <a:r>
              <a:rPr lang="it-IT" dirty="0"/>
              <a:t>. For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attempts</a:t>
            </a:r>
            <a:r>
              <a:rPr lang="it-IT" dirty="0"/>
              <a:t>, the </a:t>
            </a:r>
            <a:r>
              <a:rPr lang="it-IT" dirty="0" err="1"/>
              <a:t>blur</a:t>
            </a:r>
            <a:r>
              <a:rPr lang="it-IT" dirty="0"/>
              <a:t> kernel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and</a:t>
            </a:r>
          </a:p>
          <a:p>
            <a:r>
              <a:rPr lang="it-IT" dirty="0"/>
              <a:t>8x8 blocks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launched</a:t>
            </a:r>
            <a:r>
              <a:rPr lang="it-IT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651393-5325-49C2-8B9D-D1DEA2548E77}"/>
              </a:ext>
            </a:extLst>
          </p:cNvPr>
          <p:cNvSpPr txBox="1"/>
          <p:nvPr/>
        </p:nvSpPr>
        <p:spPr>
          <a:xfrm>
            <a:off x="621161" y="3289840"/>
            <a:ext cx="597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SEQUENTIAL PROGRAM TIMING </a:t>
            </a:r>
            <a:r>
              <a:rPr lang="it-IT" b="1" dirty="0" err="1"/>
              <a:t>kernelProcessing</a:t>
            </a:r>
            <a:r>
              <a:rPr lang="it-IT" b="1" dirty="0"/>
              <a:t>() </a:t>
            </a:r>
            <a:r>
              <a:rPr lang="it-IT" b="1" dirty="0" err="1"/>
              <a:t>ms</a:t>
            </a:r>
            <a:r>
              <a:rPr lang="it-IT" dirty="0"/>
              <a:t>: 1602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AD868A3-8E5C-40C4-AEB1-CFC51BD1C022}"/>
              </a:ext>
            </a:extLst>
          </p:cNvPr>
          <p:cNvSpPr txBox="1"/>
          <p:nvPr/>
        </p:nvSpPr>
        <p:spPr>
          <a:xfrm>
            <a:off x="621161" y="3689228"/>
            <a:ext cx="826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SEQUENTIAL PROGRAM TOTAL TIMING including building/</a:t>
            </a:r>
            <a:r>
              <a:rPr lang="it-IT" b="1" dirty="0" err="1"/>
              <a:t>rebuilding</a:t>
            </a:r>
            <a:r>
              <a:rPr lang="it-IT" b="1" dirty="0"/>
              <a:t> image </a:t>
            </a:r>
            <a:r>
              <a:rPr lang="it-IT" b="1" dirty="0" err="1"/>
              <a:t>ms</a:t>
            </a:r>
            <a:r>
              <a:rPr lang="it-IT" dirty="0"/>
              <a:t>: 2206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30A295-681D-42E6-96D3-8C940C85DCB9}"/>
              </a:ext>
            </a:extLst>
          </p:cNvPr>
          <p:cNvSpPr txBox="1"/>
          <p:nvPr/>
        </p:nvSpPr>
        <p:spPr>
          <a:xfrm>
            <a:off x="584552" y="4116480"/>
            <a:ext cx="526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CUDA PROGRAM TIMING </a:t>
            </a:r>
            <a:r>
              <a:rPr lang="it-IT" b="1" dirty="0" err="1"/>
              <a:t>kernelProcessing</a:t>
            </a:r>
            <a:r>
              <a:rPr lang="it-IT" b="1" dirty="0"/>
              <a:t>() </a:t>
            </a:r>
            <a:r>
              <a:rPr lang="it-IT" b="1" dirty="0" err="1"/>
              <a:t>ms</a:t>
            </a:r>
            <a:r>
              <a:rPr lang="it-IT" dirty="0"/>
              <a:t>: 0,09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0417631-AAA0-4DC3-B86E-B477B5DC02C4}"/>
              </a:ext>
            </a:extLst>
          </p:cNvPr>
          <p:cNvSpPr txBox="1"/>
          <p:nvPr/>
        </p:nvSpPr>
        <p:spPr>
          <a:xfrm>
            <a:off x="584552" y="4515868"/>
            <a:ext cx="6333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CUDA PROGRAM TOTAL TIMING including </a:t>
            </a:r>
            <a:r>
              <a:rPr lang="it-IT" b="1" dirty="0" err="1"/>
              <a:t>all</a:t>
            </a:r>
            <a:r>
              <a:rPr lang="it-IT" b="1" dirty="0"/>
              <a:t> the overheads and </a:t>
            </a:r>
            <a:br>
              <a:rPr lang="it-IT" b="1" dirty="0"/>
            </a:br>
            <a:r>
              <a:rPr lang="it-IT" b="1" dirty="0"/>
              <a:t>building/</a:t>
            </a:r>
            <a:r>
              <a:rPr lang="it-IT" b="1" dirty="0" err="1"/>
              <a:t>rebuilding</a:t>
            </a:r>
            <a:r>
              <a:rPr lang="it-IT" b="1" dirty="0"/>
              <a:t> image </a:t>
            </a:r>
            <a:r>
              <a:rPr lang="it-IT" b="1" dirty="0" err="1"/>
              <a:t>ms</a:t>
            </a:r>
            <a:r>
              <a:rPr lang="it-IT" dirty="0"/>
              <a:t>: 320</a:t>
            </a:r>
          </a:p>
        </p:txBody>
      </p:sp>
    </p:spTree>
    <p:extLst>
      <p:ext uri="{BB962C8B-B14F-4D97-AF65-F5344CB8AC3E}">
        <p14:creationId xmlns:p14="http://schemas.microsoft.com/office/powerpoint/2010/main" val="79409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462008" y="919633"/>
            <a:ext cx="286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5069E-4F52-411F-9EFD-36361FD352B6}"/>
              </a:ext>
            </a:extLst>
          </p:cNvPr>
          <p:cNvSpPr txBox="1"/>
          <p:nvPr/>
        </p:nvSpPr>
        <p:spPr>
          <a:xfrm>
            <a:off x="648253" y="1491804"/>
            <a:ext cx="74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, the </a:t>
            </a:r>
            <a:r>
              <a:rPr lang="it-IT" dirty="0" err="1"/>
              <a:t>speedup</a:t>
            </a:r>
            <a:r>
              <a:rPr lang="it-IT" dirty="0"/>
              <a:t> of the kernel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1602ms / 0,12ms = 17800x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EF9137-D657-4A69-B27A-DA524A3C588E}"/>
              </a:ext>
            </a:extLst>
          </p:cNvPr>
          <p:cNvSpPr txBox="1"/>
          <p:nvPr/>
        </p:nvSpPr>
        <p:spPr>
          <a:xfrm>
            <a:off x="149730" y="2082148"/>
            <a:ext cx="8844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Of </a:t>
            </a:r>
            <a:r>
              <a:rPr lang="it-IT" dirty="0" err="1"/>
              <a:t>course</a:t>
            </a:r>
            <a:r>
              <a:rPr lang="it-IT" dirty="0"/>
              <a:t>, one </a:t>
            </a:r>
            <a:r>
              <a:rPr lang="it-IT" dirty="0" err="1"/>
              <a:t>has</a:t>
            </a:r>
            <a:r>
              <a:rPr lang="it-IT" dirty="0"/>
              <a:t> to take in account the </a:t>
            </a:r>
            <a:r>
              <a:rPr lang="it-IT" dirty="0" err="1"/>
              <a:t>total</a:t>
            </a:r>
            <a:r>
              <a:rPr lang="it-IT" dirty="0"/>
              <a:t> overhead </a:t>
            </a:r>
            <a:r>
              <a:rPr lang="it-IT" dirty="0" err="1"/>
              <a:t>introduced</a:t>
            </a:r>
            <a:r>
              <a:rPr lang="it-IT" dirty="0"/>
              <a:t> from CUDA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initialization</a:t>
            </a:r>
            <a:r>
              <a:rPr lang="it-IT" dirty="0"/>
              <a:t>, </a:t>
            </a:r>
            <a:r>
              <a:rPr lang="it-IT" dirty="0" err="1"/>
              <a:t>memory</a:t>
            </a:r>
            <a:r>
              <a:rPr lang="it-IT" dirty="0"/>
              <a:t> allocation, </a:t>
            </a:r>
            <a:r>
              <a:rPr lang="it-IT" dirty="0" err="1"/>
              <a:t>memory</a:t>
            </a:r>
            <a:r>
              <a:rPr lang="it-IT" dirty="0"/>
              <a:t> copy from </a:t>
            </a:r>
            <a:r>
              <a:rPr lang="it-IT" dirty="0" err="1"/>
              <a:t>host</a:t>
            </a:r>
            <a:r>
              <a:rPr lang="it-IT" dirty="0"/>
              <a:t> to device and device to </a:t>
            </a:r>
            <a:r>
              <a:rPr lang="it-IT" dirty="0" err="1"/>
              <a:t>host</a:t>
            </a:r>
            <a:r>
              <a:rPr lang="it-IT" dirty="0"/>
              <a:t> copy back.</a:t>
            </a:r>
            <a:br>
              <a:rPr lang="it-IT" dirty="0"/>
            </a:br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considerations</a:t>
            </a:r>
            <a:r>
              <a:rPr lang="it-IT" dirty="0"/>
              <a:t>, the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2206ms / 320ms = 6.9x</a:t>
            </a:r>
            <a:br>
              <a:rPr lang="it-IT" dirty="0"/>
            </a:b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are </a:t>
            </a:r>
            <a:r>
              <a:rPr lang="it-IT" dirty="0" err="1"/>
              <a:t>conducted</a:t>
            </a:r>
            <a:r>
              <a:rPr lang="it-IT" dirty="0"/>
              <a:t> on a single image. A </a:t>
            </a:r>
            <a:r>
              <a:rPr lang="it-IT" dirty="0" err="1"/>
              <a:t>further</a:t>
            </a:r>
            <a:r>
              <a:rPr lang="it-IT" dirty="0"/>
              <a:t> optimization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to make use of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datas</a:t>
            </a:r>
            <a:r>
              <a:rPr lang="it-IT" dirty="0"/>
              <a:t>, </a:t>
            </a:r>
            <a:r>
              <a:rPr lang="it-IT" dirty="0" err="1"/>
              <a:t>maybe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</a:t>
            </a:r>
          </a:p>
          <a:p>
            <a:r>
              <a:rPr lang="it-IT" dirty="0"/>
              <a:t>image per time and </a:t>
            </a:r>
            <a:r>
              <a:rPr lang="it-IT" dirty="0" err="1"/>
              <a:t>measuring</a:t>
            </a:r>
            <a:r>
              <a:rPr lang="it-IT" dirty="0"/>
              <a:t> the </a:t>
            </a:r>
            <a:r>
              <a:rPr lang="it-IT" dirty="0" err="1"/>
              <a:t>speedup</a:t>
            </a:r>
            <a:r>
              <a:rPr lang="it-IT" dirty="0"/>
              <a:t>. With the use of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case, the allocation </a:t>
            </a:r>
            <a:r>
              <a:rPr lang="it-IT" dirty="0" err="1"/>
              <a:t>costs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higher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memory</a:t>
            </a:r>
            <a:r>
              <a:rPr lang="it-IT" dirty="0"/>
              <a:t> throughput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, </a:t>
            </a:r>
            <a:r>
              <a:rPr lang="it-IT" dirty="0" err="1"/>
              <a:t>leading</a:t>
            </a:r>
            <a:r>
              <a:rPr lang="it-IT" dirty="0"/>
              <a:t> to a </a:t>
            </a:r>
            <a:r>
              <a:rPr lang="it-IT" dirty="0" err="1"/>
              <a:t>greater</a:t>
            </a:r>
            <a:r>
              <a:rPr lang="it-IT" dirty="0"/>
              <a:t> benefit in </a:t>
            </a:r>
            <a:r>
              <a:rPr lang="it-IT" dirty="0" err="1"/>
              <a:t>transferring</a:t>
            </a:r>
            <a:r>
              <a:rPr lang="it-IT" dirty="0"/>
              <a:t> back and </a:t>
            </a:r>
            <a:r>
              <a:rPr lang="it-IT" dirty="0" err="1"/>
              <a:t>forth</a:t>
            </a:r>
            <a:r>
              <a:rPr lang="it-IT" dirty="0"/>
              <a:t> input and output arrays and to a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futher</a:t>
            </a:r>
            <a:r>
              <a:rPr lang="it-IT" dirty="0"/>
              <a:t> optimization </a:t>
            </a:r>
            <a:r>
              <a:rPr lang="it-IT" dirty="0" err="1"/>
              <a:t>could</a:t>
            </a:r>
            <a:r>
              <a:rPr lang="it-IT" dirty="0"/>
              <a:t> be the use of streams to copy </a:t>
            </a:r>
            <a:r>
              <a:rPr lang="it-IT" dirty="0" err="1"/>
              <a:t>asyncronousely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and </a:t>
            </a:r>
            <a:r>
              <a:rPr lang="it-IT" dirty="0" err="1"/>
              <a:t>overlap</a:t>
            </a:r>
            <a:r>
              <a:rPr lang="it-IT" dirty="0"/>
              <a:t> data </a:t>
            </a:r>
            <a:r>
              <a:rPr lang="it-IT" dirty="0" err="1"/>
              <a:t>transfers</a:t>
            </a:r>
            <a:r>
              <a:rPr lang="it-IT" dirty="0"/>
              <a:t> with kernel processing. In the </a:t>
            </a:r>
            <a:r>
              <a:rPr lang="it-IT" dirty="0" err="1"/>
              <a:t>next</a:t>
            </a:r>
            <a:r>
              <a:rPr lang="it-IT" dirty="0"/>
              <a:t> slides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98148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462008" y="919633"/>
            <a:ext cx="286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Variant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streams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17FAA4-D461-4F33-9383-3E74C0339C83}"/>
              </a:ext>
            </a:extLst>
          </p:cNvPr>
          <p:cNvSpPr txBox="1"/>
          <p:nvPr/>
        </p:nvSpPr>
        <p:spPr>
          <a:xfrm>
            <a:off x="318775" y="2748467"/>
            <a:ext cx="84693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brief </a:t>
            </a:r>
            <a:r>
              <a:rPr lang="it-IT" dirty="0" err="1"/>
              <a:t>summary</a:t>
            </a:r>
            <a:r>
              <a:rPr lang="it-IT" dirty="0"/>
              <a:t> of the changes made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Implementation of streams (in </a:t>
            </a:r>
            <a:r>
              <a:rPr lang="it-IT" dirty="0" err="1"/>
              <a:t>this</a:t>
            </a:r>
            <a:r>
              <a:rPr lang="it-IT" dirty="0"/>
              <a:t> case 4 streams)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Every</a:t>
            </a:r>
            <a:r>
              <a:rPr lang="it-IT" dirty="0"/>
              <a:t> stream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determined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r>
              <a:rPr lang="it-IT" dirty="0"/>
              <a:t> of the image i.e.</a:t>
            </a:r>
            <a:br>
              <a:rPr lang="it-IT" dirty="0"/>
            </a:br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case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image </a:t>
            </a:r>
            <a:r>
              <a:rPr lang="it-IT" dirty="0" err="1"/>
              <a:t>height</a:t>
            </a:r>
            <a:r>
              <a:rPr lang="it-IT" dirty="0"/>
              <a:t> / 4 </a:t>
            </a:r>
            <a:r>
              <a:rPr lang="it-IT" dirty="0" err="1"/>
              <a:t>except</a:t>
            </a:r>
            <a:r>
              <a:rPr lang="it-IT" dirty="0"/>
              <a:t> of the last stream </a:t>
            </a:r>
            <a:r>
              <a:rPr lang="it-IT" dirty="0" err="1"/>
              <a:t>that</a:t>
            </a:r>
            <a:br>
              <a:rPr lang="it-IT" dirty="0"/>
            </a:b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in the case image </a:t>
            </a:r>
            <a:r>
              <a:rPr lang="it-IT" dirty="0" err="1"/>
              <a:t>height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multiple of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code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adapted</a:t>
            </a:r>
            <a:r>
              <a:rPr lang="it-IT" dirty="0"/>
              <a:t> to the use of streams. The kernel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adapted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01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78865" y="656326"/>
            <a:ext cx="322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Host code changes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783104-A813-4B1A-9564-E84F4246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353" y="1117991"/>
            <a:ext cx="4235294" cy="27818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ECB9AD2-0B28-4071-9886-481AFE20E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84" y="3939591"/>
            <a:ext cx="7396944" cy="27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78864" y="656326"/>
            <a:ext cx="41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code changes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83B04B-D8B0-4E2B-9C02-DD7828982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3167"/>
            <a:ext cx="9144000" cy="8929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6FD01BD-C7E1-41C0-AE84-AFCEA9B5B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17750"/>
            <a:ext cx="9144000" cy="34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02215" y="968770"/>
            <a:ext cx="41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Streams: Speedup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060EBC-48B5-489A-87EB-9D4AFB3BDA2F}"/>
              </a:ext>
            </a:extLst>
          </p:cNvPr>
          <p:cNvSpPr txBox="1"/>
          <p:nvPr/>
        </p:nvSpPr>
        <p:spPr>
          <a:xfrm>
            <a:off x="242014" y="1574276"/>
            <a:ext cx="86964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With the use of streams, the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the</a:t>
            </a:r>
            <a:br>
              <a:rPr lang="it-IT" dirty="0"/>
            </a:b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): 360ms </a:t>
            </a:r>
            <a:r>
              <a:rPr lang="it-IT" dirty="0" err="1"/>
              <a:t>as</a:t>
            </a:r>
            <a:r>
              <a:rPr lang="it-IT" dirty="0"/>
              <a:t> average.</a:t>
            </a:r>
            <a:br>
              <a:rPr lang="it-IT" dirty="0"/>
            </a:br>
            <a:r>
              <a:rPr lang="it-IT" dirty="0" err="1"/>
              <a:t>Another</a:t>
            </a:r>
            <a:r>
              <a:rPr lang="it-IT" dirty="0"/>
              <a:t> trial </a:t>
            </a:r>
            <a:r>
              <a:rPr lang="it-IT" dirty="0" err="1"/>
              <a:t>were</a:t>
            </a:r>
            <a:r>
              <a:rPr lang="it-IT" dirty="0"/>
              <a:t> made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larger</a:t>
            </a:r>
            <a:r>
              <a:rPr lang="it-IT" dirty="0"/>
              <a:t> image of 20000x20000 </a:t>
            </a:r>
            <a:r>
              <a:rPr lang="it-IT" dirty="0" err="1"/>
              <a:t>pixels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are the results.</a:t>
            </a:r>
            <a:br>
              <a:rPr lang="it-IT" dirty="0"/>
            </a:b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timing </a:t>
            </a:r>
            <a:r>
              <a:rPr lang="it-IT" dirty="0" err="1"/>
              <a:t>was</a:t>
            </a:r>
            <a:r>
              <a:rPr lang="it-IT" dirty="0"/>
              <a:t> taken </a:t>
            </a:r>
            <a:r>
              <a:rPr lang="it-IT" dirty="0" err="1"/>
              <a:t>as</a:t>
            </a:r>
            <a:r>
              <a:rPr lang="it-IT" dirty="0"/>
              <a:t> an average of 5 </a:t>
            </a:r>
            <a:r>
              <a:rPr lang="it-IT" dirty="0" err="1"/>
              <a:t>attempts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r>
              <a:rPr lang="it-IT" b="1" dirty="0"/>
              <a:t>Timing of </a:t>
            </a:r>
            <a:r>
              <a:rPr lang="it-IT" b="1" dirty="0" err="1"/>
              <a:t>sequential</a:t>
            </a:r>
            <a:r>
              <a:rPr lang="it-IT" b="1" dirty="0"/>
              <a:t> </a:t>
            </a:r>
            <a:r>
              <a:rPr lang="it-IT" b="1" dirty="0" err="1"/>
              <a:t>program</a:t>
            </a:r>
            <a:r>
              <a:rPr lang="it-IT" b="1" dirty="0"/>
              <a:t>: 18680ms</a:t>
            </a:r>
          </a:p>
          <a:p>
            <a:r>
              <a:rPr lang="it-IT" b="1" dirty="0"/>
              <a:t>Timing of CUDA </a:t>
            </a:r>
            <a:r>
              <a:rPr lang="it-IT" b="1" dirty="0" err="1"/>
              <a:t>program</a:t>
            </a:r>
            <a:r>
              <a:rPr lang="it-IT" b="1" dirty="0"/>
              <a:t>: 2320ms</a:t>
            </a:r>
            <a:br>
              <a:rPr lang="it-IT" b="1" dirty="0"/>
            </a:br>
            <a:r>
              <a:rPr lang="it-IT" b="1" dirty="0"/>
              <a:t>Speedup: 8.05x</a:t>
            </a:r>
          </a:p>
        </p:txBody>
      </p:sp>
    </p:spTree>
    <p:extLst>
      <p:ext uri="{BB962C8B-B14F-4D97-AF65-F5344CB8AC3E}">
        <p14:creationId xmlns:p14="http://schemas.microsoft.com/office/powerpoint/2010/main" val="4150735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555362" y="968770"/>
            <a:ext cx="206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060EBC-48B5-489A-87EB-9D4AFB3BDA2F}"/>
              </a:ext>
            </a:extLst>
          </p:cNvPr>
          <p:cNvSpPr txBox="1"/>
          <p:nvPr/>
        </p:nvSpPr>
        <p:spPr>
          <a:xfrm>
            <a:off x="242014" y="1350686"/>
            <a:ext cx="105757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Kernel Image processing </a:t>
            </a:r>
            <a:r>
              <a:rPr lang="it-IT" dirty="0" err="1"/>
              <a:t>was</a:t>
            </a:r>
            <a:r>
              <a:rPr lang="it-IT" dirty="0"/>
              <a:t> a </a:t>
            </a:r>
            <a:r>
              <a:rPr lang="it-IT" dirty="0" err="1"/>
              <a:t>good</a:t>
            </a:r>
            <a:r>
              <a:rPr lang="it-IT" dirty="0"/>
              <a:t> candidate to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CUDA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parallelism</a:t>
            </a:r>
            <a:r>
              <a:rPr lang="it-IT" dirty="0"/>
              <a:t> and,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, can be </a:t>
            </a:r>
            <a:r>
              <a:rPr lang="it-IT" dirty="0" err="1"/>
              <a:t>adapted</a:t>
            </a:r>
            <a:r>
              <a:rPr lang="it-IT" dirty="0"/>
              <a:t> to make </a:t>
            </a:r>
            <a:r>
              <a:rPr lang="it-IT" dirty="0" err="1"/>
              <a:t>threads</a:t>
            </a:r>
            <a:r>
              <a:rPr lang="it-IT" dirty="0"/>
              <a:t> cooperate with </a:t>
            </a:r>
            <a:r>
              <a:rPr lang="it-IT" dirty="0" err="1"/>
              <a:t>each</a:t>
            </a:r>
            <a:endParaRPr lang="it-IT" dirty="0"/>
          </a:p>
          <a:p>
            <a:r>
              <a:rPr lang="it-IT" dirty="0"/>
              <a:t>other.</a:t>
            </a:r>
            <a:br>
              <a:rPr lang="it-IT" dirty="0"/>
            </a:br>
            <a:r>
              <a:rPr lang="it-IT" dirty="0"/>
              <a:t>The kernel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demonstrated</a:t>
            </a:r>
            <a:r>
              <a:rPr lang="it-IT" dirty="0"/>
              <a:t> to be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performant</a:t>
            </a:r>
            <a:r>
              <a:rPr lang="it-IT" dirty="0"/>
              <a:t> with respect with the </a:t>
            </a:r>
            <a:r>
              <a:rPr lang="it-IT" dirty="0" err="1"/>
              <a:t>sequential</a:t>
            </a: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. The </a:t>
            </a:r>
            <a:r>
              <a:rPr lang="it-IT" dirty="0" err="1"/>
              <a:t>introduction</a:t>
            </a:r>
            <a:r>
              <a:rPr lang="it-IT" dirty="0"/>
              <a:t> of CUDA overheads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high cost,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use </a:t>
            </a:r>
            <a:r>
              <a:rPr lang="it-IT" dirty="0" err="1"/>
              <a:t>is</a:t>
            </a:r>
            <a:r>
              <a:rPr lang="it-IT" dirty="0"/>
              <a:t> of </a:t>
            </a:r>
            <a:r>
              <a:rPr lang="it-IT" dirty="0" err="1"/>
              <a:t>course</a:t>
            </a:r>
            <a:br>
              <a:rPr lang="it-IT" dirty="0"/>
            </a:br>
            <a:r>
              <a:rPr lang="it-IT" dirty="0"/>
              <a:t>always </a:t>
            </a:r>
            <a:r>
              <a:rPr lang="it-IT" dirty="0" err="1"/>
              <a:t>convenient</a:t>
            </a:r>
            <a:r>
              <a:rPr lang="it-IT" dirty="0"/>
              <a:t>.</a:t>
            </a:r>
          </a:p>
          <a:p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bottleneck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data </a:t>
            </a:r>
            <a:r>
              <a:rPr lang="it-IT" dirty="0" err="1"/>
              <a:t>transfers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host</a:t>
            </a:r>
            <a:r>
              <a:rPr lang="it-IT" dirty="0"/>
              <a:t> and the device,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for </a:t>
            </a:r>
            <a:r>
              <a:rPr lang="it-IT" dirty="0" err="1"/>
              <a:t>sure</a:t>
            </a:r>
            <a:r>
              <a:rPr lang="it-IT" dirty="0"/>
              <a:t> a </a:t>
            </a:r>
            <a:r>
              <a:rPr lang="it-IT" dirty="0" err="1"/>
              <a:t>further</a:t>
            </a:r>
            <a:endParaRPr lang="it-IT" dirty="0"/>
          </a:p>
          <a:p>
            <a:r>
              <a:rPr lang="it-IT" dirty="0"/>
              <a:t>optimization area.</a:t>
            </a:r>
            <a:br>
              <a:rPr lang="it-IT" dirty="0"/>
            </a:b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variant</a:t>
            </a:r>
            <a:r>
              <a:rPr lang="it-IT" dirty="0"/>
              <a:t> making use of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and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avaiable</a:t>
            </a:r>
            <a:r>
              <a:rPr lang="it-IT" dirty="0"/>
              <a:t> on</a:t>
            </a:r>
          </a:p>
          <a:p>
            <a:r>
              <a:rPr lang="it-IT" dirty="0"/>
              <a:t>the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repo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following link: </a:t>
            </a:r>
          </a:p>
          <a:p>
            <a:br>
              <a:rPr lang="it-IT" dirty="0"/>
            </a:br>
            <a:r>
              <a:rPr lang="it-IT" sz="1600" dirty="0">
                <a:hlinkClick r:id="rId4" tooltip="Github repo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https://github.com/smncarlesi/ParallelProgCUDA/tree/main/kernelImageProcessingCUDA_PinnedMem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477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413796" y="5715077"/>
            <a:ext cx="812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very</a:t>
            </a:r>
            <a:r>
              <a:rPr lang="it-IT" dirty="0"/>
              <a:t> first line of the </a:t>
            </a:r>
            <a:r>
              <a:rPr lang="it-IT" dirty="0" err="1"/>
              <a:t>main</a:t>
            </a:r>
            <a:r>
              <a:rPr lang="it-IT" dirty="0"/>
              <a:t> method, a </a:t>
            </a:r>
            <a:r>
              <a:rPr lang="it-IT" dirty="0" err="1"/>
              <a:t>cudaSetDevice</a:t>
            </a:r>
            <a:r>
              <a:rPr lang="it-IT" dirty="0"/>
              <a:t>(0) </a:t>
            </a:r>
            <a:r>
              <a:rPr lang="it-IT" dirty="0" err="1"/>
              <a:t>is</a:t>
            </a:r>
            <a:r>
              <a:rPr lang="it-IT" dirty="0"/>
              <a:t> called to create CUDA</a:t>
            </a:r>
          </a:p>
          <a:p>
            <a:r>
              <a:rPr lang="it-IT" dirty="0" err="1"/>
              <a:t>environment</a:t>
            </a:r>
            <a:r>
              <a:rPr lang="it-IT" dirty="0"/>
              <a:t> and </a:t>
            </a:r>
            <a:r>
              <a:rPr lang="it-IT" dirty="0" err="1"/>
              <a:t>assign</a:t>
            </a:r>
            <a:r>
              <a:rPr lang="it-IT" dirty="0"/>
              <a:t> the Nvidia GPU </a:t>
            </a:r>
            <a:r>
              <a:rPr lang="it-IT" dirty="0" err="1"/>
              <a:t>as</a:t>
            </a:r>
            <a:r>
              <a:rPr lang="it-IT" dirty="0"/>
              <a:t> the device to be </a:t>
            </a:r>
            <a:r>
              <a:rPr lang="it-IT" dirty="0" err="1"/>
              <a:t>used</a:t>
            </a:r>
            <a:r>
              <a:rPr lang="it-IT" dirty="0"/>
              <a:t> in the </a:t>
            </a:r>
            <a:r>
              <a:rPr lang="it-IT" dirty="0" err="1"/>
              <a:t>program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26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413796" y="5715077"/>
            <a:ext cx="8664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Than</a:t>
            </a:r>
            <a:r>
              <a:rPr lang="it-IT" dirty="0"/>
              <a:t> the image to be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retreived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opencv</a:t>
            </a:r>
            <a:r>
              <a:rPr lang="it-IT" dirty="0"/>
              <a:t> library. After, image </a:t>
            </a:r>
            <a:r>
              <a:rPr lang="it-IT" dirty="0" err="1"/>
              <a:t>width</a:t>
            </a:r>
            <a:endParaRPr lang="it-IT" dirty="0"/>
          </a:p>
          <a:p>
            <a:r>
              <a:rPr lang="it-IT" dirty="0"/>
              <a:t>and </a:t>
            </a:r>
            <a:r>
              <a:rPr lang="it-IT" dirty="0" err="1"/>
              <a:t>height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to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colored</a:t>
            </a:r>
            <a:endParaRPr lang="it-IT" dirty="0"/>
          </a:p>
          <a:p>
            <a:r>
              <a:rPr lang="it-IT" dirty="0"/>
              <a:t>images, so the 3 RGB channels are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41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312116" y="5552576"/>
            <a:ext cx="9103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Datas</a:t>
            </a:r>
            <a:r>
              <a:rPr lang="it-IT" dirty="0"/>
              <a:t> are </a:t>
            </a:r>
            <a:r>
              <a:rPr lang="it-IT" dirty="0" err="1"/>
              <a:t>arranged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one - </a:t>
            </a:r>
            <a:r>
              <a:rPr lang="it-IT" dirty="0" err="1"/>
              <a:t>dimensional</a:t>
            </a:r>
            <a:r>
              <a:rPr lang="it-IT" dirty="0"/>
              <a:t> array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RGB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endParaRPr lang="it-IT" dirty="0"/>
          </a:p>
          <a:p>
            <a:r>
              <a:rPr lang="it-IT" dirty="0"/>
              <a:t>Pixel in the image in a linear style, i.e. </a:t>
            </a:r>
            <a:r>
              <a:rPr lang="it-IT" dirty="0" err="1"/>
              <a:t>d_imageData</a:t>
            </a:r>
            <a:r>
              <a:rPr lang="it-IT" dirty="0"/>
              <a:t>[0], </a:t>
            </a:r>
            <a:r>
              <a:rPr lang="it-IT" dirty="0" err="1"/>
              <a:t>d_imageData</a:t>
            </a:r>
            <a:r>
              <a:rPr lang="it-IT" dirty="0"/>
              <a:t>[1], </a:t>
            </a:r>
            <a:r>
              <a:rPr lang="it-IT" dirty="0" err="1"/>
              <a:t>d_imageData</a:t>
            </a:r>
            <a:r>
              <a:rPr lang="it-IT" dirty="0"/>
              <a:t>[2]</a:t>
            </a:r>
          </a:p>
          <a:p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R,G,B </a:t>
            </a:r>
            <a:r>
              <a:rPr lang="it-IT" dirty="0" err="1"/>
              <a:t>values</a:t>
            </a:r>
            <a:r>
              <a:rPr lang="it-IT" dirty="0"/>
              <a:t> for the 0-indexed pixel, and so on. </a:t>
            </a:r>
            <a:r>
              <a:rPr lang="it-IT" dirty="0" err="1"/>
              <a:t>d_outputImageData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</a:t>
            </a:r>
          </a:p>
          <a:p>
            <a:r>
              <a:rPr lang="it-IT" dirty="0"/>
              <a:t>device </a:t>
            </a:r>
            <a:r>
              <a:rPr lang="it-IT" dirty="0" err="1"/>
              <a:t>final</a:t>
            </a:r>
            <a:r>
              <a:rPr lang="it-IT" dirty="0"/>
              <a:t> array </a:t>
            </a:r>
            <a:r>
              <a:rPr lang="it-IT" dirty="0" err="1"/>
              <a:t>containing</a:t>
            </a:r>
            <a:r>
              <a:rPr lang="it-IT" dirty="0"/>
              <a:t> the </a:t>
            </a:r>
            <a:r>
              <a:rPr lang="it-IT" dirty="0" err="1"/>
              <a:t>updated</a:t>
            </a:r>
            <a:r>
              <a:rPr lang="it-IT" dirty="0"/>
              <a:t> RGB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pixel. </a:t>
            </a:r>
          </a:p>
        </p:txBody>
      </p:sp>
    </p:spTree>
    <p:extLst>
      <p:ext uri="{BB962C8B-B14F-4D97-AF65-F5344CB8AC3E}">
        <p14:creationId xmlns:p14="http://schemas.microsoft.com/office/powerpoint/2010/main" val="421400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312116" y="5552576"/>
            <a:ext cx="838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cuda</a:t>
            </a:r>
            <a:r>
              <a:rPr lang="it-IT" dirty="0"/>
              <a:t> stream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the </a:t>
            </a:r>
            <a:r>
              <a:rPr lang="it-IT" dirty="0" err="1"/>
              <a:t>async</a:t>
            </a:r>
            <a:r>
              <a:rPr lang="it-IT" dirty="0"/>
              <a:t> allocation of the </a:t>
            </a:r>
            <a:r>
              <a:rPr lang="it-IT" dirty="0" err="1"/>
              <a:t>memory</a:t>
            </a:r>
            <a:r>
              <a:rPr lang="it-IT" dirty="0"/>
              <a:t> on the</a:t>
            </a:r>
          </a:p>
          <a:p>
            <a:r>
              <a:rPr lang="it-IT" dirty="0"/>
              <a:t>Device.</a:t>
            </a:r>
          </a:p>
        </p:txBody>
      </p:sp>
    </p:spTree>
    <p:extLst>
      <p:ext uri="{BB962C8B-B14F-4D97-AF65-F5344CB8AC3E}">
        <p14:creationId xmlns:p14="http://schemas.microsoft.com/office/powerpoint/2010/main" val="418787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312116" y="5825299"/>
            <a:ext cx="825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imageDatas</a:t>
            </a:r>
            <a:r>
              <a:rPr lang="it-IT" dirty="0"/>
              <a:t> and </a:t>
            </a:r>
            <a:r>
              <a:rPr lang="it-IT" dirty="0" err="1"/>
              <a:t>outputImage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arrays are </a:t>
            </a:r>
            <a:r>
              <a:rPr lang="it-IT" dirty="0" err="1"/>
              <a:t>allocated</a:t>
            </a:r>
            <a:r>
              <a:rPr lang="it-IT" dirty="0"/>
              <a:t> on </a:t>
            </a:r>
            <a:r>
              <a:rPr lang="it-IT" dirty="0" err="1"/>
              <a:t>host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and </a:t>
            </a:r>
            <a:r>
              <a:rPr lang="it-IT" dirty="0" err="1"/>
              <a:t>than</a:t>
            </a:r>
            <a:r>
              <a:rPr lang="it-IT" dirty="0"/>
              <a:t> the</a:t>
            </a:r>
          </a:p>
          <a:p>
            <a:r>
              <a:rPr lang="it-IT" dirty="0" err="1"/>
              <a:t>assignDatas</a:t>
            </a:r>
            <a:r>
              <a:rPr lang="it-IT" dirty="0"/>
              <a:t> method </a:t>
            </a:r>
            <a:r>
              <a:rPr lang="it-IT" dirty="0" err="1"/>
              <a:t>assigns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the right R,G,B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585B83-8CD8-4951-BBBB-73E39D992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1" y="1398950"/>
            <a:ext cx="6289419" cy="4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assignDatas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118679" y="4212593"/>
            <a:ext cx="8706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assignDatas</a:t>
            </a:r>
            <a:r>
              <a:rPr lang="it-IT" dirty="0"/>
              <a:t> method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convert</a:t>
            </a:r>
            <a:r>
              <a:rPr lang="it-IT" dirty="0"/>
              <a:t> BGR format in RGB format and </a:t>
            </a:r>
            <a:r>
              <a:rPr lang="it-IT" dirty="0" err="1"/>
              <a:t>assign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to the </a:t>
            </a:r>
            <a:r>
              <a:rPr lang="it-IT" dirty="0" err="1"/>
              <a:t>proper</a:t>
            </a:r>
            <a:endParaRPr lang="it-IT" dirty="0"/>
          </a:p>
          <a:p>
            <a:r>
              <a:rPr lang="it-IT" dirty="0"/>
              <a:t>Array </a:t>
            </a:r>
            <a:r>
              <a:rPr lang="it-IT" dirty="0" err="1"/>
              <a:t>index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2771AD-7A80-4CF2-B417-84C81588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9" y="1636692"/>
            <a:ext cx="854276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46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2321</Words>
  <Application>Microsoft Office PowerPoint</Application>
  <PresentationFormat>Presentazione su schermo (4:3)</PresentationFormat>
  <Paragraphs>247</Paragraphs>
  <Slides>37</Slides>
  <Notes>36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0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Simone</cp:lastModifiedBy>
  <cp:revision>218</cp:revision>
  <dcterms:created xsi:type="dcterms:W3CDTF">2012-12-06T09:21:12Z</dcterms:created>
  <dcterms:modified xsi:type="dcterms:W3CDTF">2025-01-19T00:36:49Z</dcterms:modified>
</cp:coreProperties>
</file>