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75" r:id="rId26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AFF2"/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718" y="48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12/11/2024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12/11/2024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0701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3191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5796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338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1795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0383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0077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03636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6467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610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36938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9346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86367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84269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9930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5604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3950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3551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6149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8405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092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7329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12/11/2024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12/11/2024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12/11/2024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12/11/2024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12/11/2024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12/11/2024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12/11/2024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12/11/2024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12/11/2024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12/11/2024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12/11/2024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12/11/2024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Simone Carlesi</a:t>
            </a:r>
          </a:p>
          <a:p>
            <a:pPr algn="r"/>
            <a:r>
              <a:rPr lang="it-IT" dirty="0"/>
              <a:t>Mat. 7160828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7547477" y="647436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016122" y="1684557"/>
            <a:ext cx="44117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Kmeans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algorithm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 with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OpenMP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633"/>
            <a:ext cx="9180512" cy="687263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026059" y="159155"/>
            <a:ext cx="17620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Kmeans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algorithm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with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9B1572C6-491E-4CF1-9269-FCB68B2C3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52" y="1076218"/>
            <a:ext cx="8795208" cy="14773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If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last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iteration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has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been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yet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performed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we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need to copy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all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of the points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coordinates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into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the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shared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cluster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struct</a:t>
            </a:r>
            <a:endParaRPr kumimoji="0" lang="it-IT" altLang="it-IT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 err="1"/>
              <a:t>Otherwise</a:t>
            </a:r>
            <a:r>
              <a:rPr lang="it-IT" altLang="it-IT" dirty="0"/>
              <a:t>, </a:t>
            </a:r>
            <a:r>
              <a:rPr lang="it-IT" altLang="it-IT" dirty="0" err="1"/>
              <a:t>there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 no need to copy </a:t>
            </a:r>
            <a:r>
              <a:rPr lang="it-IT" altLang="it-IT" dirty="0" err="1"/>
              <a:t>them</a:t>
            </a:r>
            <a:r>
              <a:rPr lang="it-IT" altLang="it-IT" dirty="0"/>
              <a:t> and </a:t>
            </a:r>
            <a:r>
              <a:rPr lang="it-IT" altLang="it-IT" dirty="0" err="1"/>
              <a:t>we</a:t>
            </a:r>
            <a:r>
              <a:rPr lang="it-IT" altLang="it-IT" dirty="0"/>
              <a:t> </a:t>
            </a:r>
            <a:r>
              <a:rPr lang="it-IT" altLang="it-IT" dirty="0" err="1"/>
              <a:t>only</a:t>
            </a:r>
            <a:r>
              <a:rPr lang="it-IT" altLang="it-IT" dirty="0"/>
              <a:t> need to copy </a:t>
            </a:r>
            <a:r>
              <a:rPr lang="it-IT" altLang="it-IT" dirty="0" err="1"/>
              <a:t>all</a:t>
            </a:r>
            <a:r>
              <a:rPr lang="it-IT" altLang="it-IT" dirty="0"/>
              <a:t> the </a:t>
            </a:r>
            <a:r>
              <a:rPr lang="it-IT" altLang="it-IT" dirty="0" err="1"/>
              <a:t>partial</a:t>
            </a:r>
            <a:r>
              <a:rPr lang="it-IT" altLang="it-IT" dirty="0"/>
              <a:t> </a:t>
            </a:r>
            <a:r>
              <a:rPr lang="it-IT" altLang="it-IT" dirty="0" err="1"/>
              <a:t>sums</a:t>
            </a:r>
            <a:r>
              <a:rPr lang="it-IT" altLang="it-IT" dirty="0"/>
              <a:t> of X, Y </a:t>
            </a:r>
            <a:r>
              <a:rPr lang="it-IT" altLang="it-IT" dirty="0" err="1"/>
              <a:t>coordinates</a:t>
            </a:r>
            <a:r>
              <a:rPr lang="it-IT" altLang="it-IT" dirty="0"/>
              <a:t> and the </a:t>
            </a:r>
            <a:r>
              <a:rPr lang="it-IT" altLang="it-IT" dirty="0" err="1"/>
              <a:t>partial</a:t>
            </a:r>
            <a:r>
              <a:rPr lang="it-IT" altLang="it-IT" dirty="0"/>
              <a:t> points </a:t>
            </a:r>
            <a:r>
              <a:rPr lang="it-IT" altLang="it-IT" dirty="0" err="1"/>
              <a:t>count</a:t>
            </a:r>
            <a:r>
              <a:rPr lang="it-IT" altLang="it-IT" dirty="0"/>
              <a:t> </a:t>
            </a:r>
            <a:r>
              <a:rPr lang="it-IT" altLang="it-IT" dirty="0" err="1"/>
              <a:t>into</a:t>
            </a:r>
            <a:r>
              <a:rPr lang="it-IT" altLang="it-IT" dirty="0"/>
              <a:t> the </a:t>
            </a:r>
            <a:r>
              <a:rPr lang="it-IT" altLang="it-IT" dirty="0" err="1"/>
              <a:t>shared</a:t>
            </a:r>
            <a:r>
              <a:rPr lang="it-IT" altLang="it-IT" dirty="0"/>
              <a:t> cluster </a:t>
            </a:r>
            <a:r>
              <a:rPr lang="it-IT" altLang="it-IT" dirty="0" err="1"/>
              <a:t>struct</a:t>
            </a:r>
            <a:r>
              <a:rPr lang="it-IT" altLang="it-IT" dirty="0"/>
              <a:t>, for </a:t>
            </a:r>
            <a:r>
              <a:rPr lang="it-IT" altLang="it-IT" dirty="0" err="1"/>
              <a:t>every</a:t>
            </a:r>
            <a:r>
              <a:rPr lang="it-IT" altLang="it-IT" dirty="0"/>
              <a:t> cluster.</a:t>
            </a:r>
            <a:br>
              <a:rPr lang="it-IT" altLang="it-IT" dirty="0"/>
            </a:br>
            <a:r>
              <a:rPr lang="it-IT" altLang="it-IT" dirty="0"/>
              <a:t>A </a:t>
            </a:r>
            <a:r>
              <a:rPr lang="it-IT" altLang="it-IT" dirty="0" err="1"/>
              <a:t>critical</a:t>
            </a:r>
            <a:r>
              <a:rPr lang="it-IT" altLang="it-IT" dirty="0"/>
              <a:t> </a:t>
            </a:r>
            <a:r>
              <a:rPr lang="it-IT" altLang="it-IT" dirty="0" err="1"/>
              <a:t>region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 </a:t>
            </a:r>
            <a:r>
              <a:rPr lang="it-IT" altLang="it-IT" dirty="0" err="1"/>
              <a:t>needed</a:t>
            </a:r>
            <a:r>
              <a:rPr lang="it-IT" altLang="it-IT" dirty="0"/>
              <a:t> in </a:t>
            </a:r>
            <a:r>
              <a:rPr lang="it-IT" altLang="it-IT" dirty="0" err="1"/>
              <a:t>order</a:t>
            </a:r>
            <a:r>
              <a:rPr lang="it-IT" altLang="it-IT" dirty="0"/>
              <a:t> to do </a:t>
            </a:r>
            <a:r>
              <a:rPr lang="it-IT" altLang="it-IT" dirty="0" err="1"/>
              <a:t>these</a:t>
            </a:r>
            <a:r>
              <a:rPr lang="it-IT" altLang="it-IT" dirty="0"/>
              <a:t> to </a:t>
            </a:r>
            <a:r>
              <a:rPr lang="it-IT" altLang="it-IT" dirty="0" err="1"/>
              <a:t>avoid</a:t>
            </a:r>
            <a:r>
              <a:rPr lang="it-IT" altLang="it-IT" dirty="0"/>
              <a:t> race conditions on the </a:t>
            </a:r>
            <a:r>
              <a:rPr lang="it-IT" altLang="it-IT" dirty="0" err="1"/>
              <a:t>shared</a:t>
            </a:r>
            <a:r>
              <a:rPr lang="it-IT" altLang="it-IT" dirty="0"/>
              <a:t> </a:t>
            </a:r>
            <a:r>
              <a:rPr lang="it-IT" altLang="it-IT" dirty="0" err="1"/>
              <a:t>struct</a:t>
            </a:r>
            <a:r>
              <a:rPr lang="it-IT" altLang="it-IT" dirty="0"/>
              <a:t>.</a:t>
            </a:r>
            <a:endParaRPr kumimoji="0" lang="it-IT" altLang="it-IT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9790401-B699-459D-8AF4-F407214D032D}"/>
              </a:ext>
            </a:extLst>
          </p:cNvPr>
          <p:cNvSpPr txBox="1"/>
          <p:nvPr/>
        </p:nvSpPr>
        <p:spPr>
          <a:xfrm>
            <a:off x="2159633" y="753052"/>
            <a:ext cx="4788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Shared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cluster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struct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updating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DD1B96F-8C00-458E-B7EF-FEC6E3757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46" y="2796835"/>
            <a:ext cx="8016935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16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633"/>
            <a:ext cx="9180512" cy="687263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026059" y="159155"/>
            <a:ext cx="17620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Kmeans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algorithm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with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9B1572C6-491E-4CF1-9269-FCB68B2C3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45" y="1520784"/>
            <a:ext cx="8795208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/>
              <a:t>End of </a:t>
            </a:r>
            <a:r>
              <a:rPr lang="it-IT" altLang="it-IT" dirty="0" err="1"/>
              <a:t>parallel</a:t>
            </a:r>
            <a:r>
              <a:rPr lang="it-IT" altLang="it-IT" dirty="0"/>
              <a:t> </a:t>
            </a:r>
            <a:r>
              <a:rPr lang="it-IT" altLang="it-IT" dirty="0" err="1"/>
              <a:t>region</a:t>
            </a:r>
            <a:r>
              <a:rPr lang="it-IT" altLang="it-IT" dirty="0"/>
              <a:t> and </a:t>
            </a:r>
            <a:r>
              <a:rPr lang="it-IT" altLang="it-IT" dirty="0" err="1"/>
              <a:t>thread</a:t>
            </a:r>
            <a:r>
              <a:rPr lang="it-IT" altLang="it-IT" dirty="0"/>
              <a:t> join. Check </a:t>
            </a:r>
            <a:r>
              <a:rPr lang="it-IT" altLang="it-IT" dirty="0" err="1"/>
              <a:t>if</a:t>
            </a:r>
            <a:r>
              <a:rPr lang="it-IT" altLang="it-IT" dirty="0"/>
              <a:t> </a:t>
            </a:r>
            <a:r>
              <a:rPr lang="it-IT" altLang="it-IT" dirty="0" err="1"/>
              <a:t>convergence</a:t>
            </a:r>
            <a:r>
              <a:rPr lang="it-IT" altLang="it-IT" dirty="0"/>
              <a:t> </a:t>
            </a:r>
            <a:r>
              <a:rPr lang="it-IT" altLang="it-IT" dirty="0" err="1"/>
              <a:t>has</a:t>
            </a:r>
            <a:r>
              <a:rPr lang="it-IT" altLang="it-IT" dirty="0"/>
              <a:t> </a:t>
            </a:r>
            <a:r>
              <a:rPr lang="it-IT" altLang="it-IT" dirty="0" err="1"/>
              <a:t>been</a:t>
            </a:r>
            <a:r>
              <a:rPr lang="it-IT" altLang="it-IT" dirty="0"/>
              <a:t> </a:t>
            </a:r>
            <a:r>
              <a:rPr lang="it-IT" altLang="it-IT" dirty="0" err="1"/>
              <a:t>achieved</a:t>
            </a:r>
            <a:r>
              <a:rPr lang="it-IT" altLang="it-IT" dirty="0"/>
              <a:t>, </a:t>
            </a:r>
            <a:r>
              <a:rPr lang="it-IT" altLang="it-IT" dirty="0" err="1"/>
              <a:t>otherwise</a:t>
            </a:r>
            <a:r>
              <a:rPr lang="it-IT" altLang="it-IT" dirty="0"/>
              <a:t> new </a:t>
            </a:r>
            <a:r>
              <a:rPr lang="it-IT" altLang="it-IT" dirty="0" err="1"/>
              <a:t>centroids</a:t>
            </a:r>
            <a:r>
              <a:rPr lang="it-IT" altLang="it-IT" dirty="0"/>
              <a:t> </a:t>
            </a:r>
            <a:r>
              <a:rPr lang="it-IT" altLang="it-IT" dirty="0" err="1"/>
              <a:t>coordinates</a:t>
            </a:r>
            <a:r>
              <a:rPr lang="it-IT" altLang="it-IT" dirty="0"/>
              <a:t> are </a:t>
            </a:r>
            <a:r>
              <a:rPr lang="it-IT" altLang="it-IT" dirty="0" err="1"/>
              <a:t>calculated</a:t>
            </a:r>
            <a:r>
              <a:rPr lang="it-IT" altLang="it-IT" dirty="0"/>
              <a:t> and </a:t>
            </a:r>
            <a:r>
              <a:rPr lang="it-IT" altLang="it-IT" dirty="0" err="1"/>
              <a:t>assigned</a:t>
            </a:r>
            <a:r>
              <a:rPr lang="it-IT" altLang="it-IT" dirty="0"/>
              <a:t> to the </a:t>
            </a:r>
            <a:r>
              <a:rPr lang="it-IT" altLang="it-IT" dirty="0" err="1"/>
              <a:t>shared</a:t>
            </a:r>
            <a:r>
              <a:rPr lang="it-IT" altLang="it-IT" dirty="0"/>
              <a:t> cluster </a:t>
            </a:r>
            <a:r>
              <a:rPr lang="it-IT" altLang="it-IT" dirty="0" err="1"/>
              <a:t>struct</a:t>
            </a:r>
            <a:r>
              <a:rPr lang="it-IT" altLang="it-IT" dirty="0"/>
              <a:t>. </a:t>
            </a:r>
            <a:r>
              <a:rPr lang="it-IT" altLang="it-IT" dirty="0" err="1"/>
              <a:t>Parallelization</a:t>
            </a:r>
            <a:r>
              <a:rPr lang="it-IT" altLang="it-IT" dirty="0"/>
              <a:t> of </a:t>
            </a:r>
            <a:r>
              <a:rPr lang="it-IT" altLang="it-IT" dirty="0" err="1"/>
              <a:t>this</a:t>
            </a:r>
            <a:r>
              <a:rPr lang="it-IT" altLang="it-IT" dirty="0"/>
              <a:t> loop </a:t>
            </a:r>
            <a:r>
              <a:rPr lang="it-IT" altLang="it-IT" dirty="0" err="1"/>
              <a:t>seemed</a:t>
            </a:r>
            <a:r>
              <a:rPr lang="it-IT" altLang="it-IT" dirty="0"/>
              <a:t> to be </a:t>
            </a:r>
            <a:r>
              <a:rPr lang="it-IT" altLang="it-IT" dirty="0" err="1"/>
              <a:t>not</a:t>
            </a:r>
            <a:r>
              <a:rPr lang="it-IT" altLang="it-IT" dirty="0"/>
              <a:t> </a:t>
            </a:r>
            <a:r>
              <a:rPr lang="it-IT" altLang="it-IT" dirty="0" err="1"/>
              <a:t>that</a:t>
            </a:r>
            <a:r>
              <a:rPr lang="it-IT" altLang="it-IT" dirty="0"/>
              <a:t> </a:t>
            </a:r>
            <a:r>
              <a:rPr lang="it-IT" altLang="it-IT" dirty="0" err="1"/>
              <a:t>beneficial</a:t>
            </a:r>
            <a:r>
              <a:rPr lang="it-IT" altLang="it-IT" dirty="0"/>
              <a:t>, </a:t>
            </a:r>
            <a:r>
              <a:rPr lang="it-IT" altLang="it-IT" dirty="0" err="1"/>
              <a:t>but</a:t>
            </a:r>
            <a:r>
              <a:rPr lang="it-IT" altLang="it-IT" dirty="0"/>
              <a:t> </a:t>
            </a:r>
            <a:r>
              <a:rPr lang="it-IT" altLang="it-IT" dirty="0" err="1"/>
              <a:t>not</a:t>
            </a:r>
            <a:r>
              <a:rPr lang="it-IT" altLang="it-IT" dirty="0"/>
              <a:t> </a:t>
            </a:r>
            <a:r>
              <a:rPr lang="it-IT" altLang="it-IT" dirty="0" err="1"/>
              <a:t>worst</a:t>
            </a:r>
            <a:r>
              <a:rPr lang="it-IT" altLang="it-IT" dirty="0"/>
              <a:t> of the </a:t>
            </a:r>
            <a:r>
              <a:rPr lang="it-IT" altLang="it-IT" dirty="0" err="1"/>
              <a:t>sequential</a:t>
            </a:r>
            <a:r>
              <a:rPr lang="it-IT" altLang="it-IT" dirty="0"/>
              <a:t> </a:t>
            </a:r>
            <a:r>
              <a:rPr lang="it-IT" altLang="it-IT" dirty="0" err="1"/>
              <a:t>version</a:t>
            </a:r>
            <a:r>
              <a:rPr lang="it-IT" altLang="it-IT" dirty="0"/>
              <a:t> </a:t>
            </a:r>
            <a:r>
              <a:rPr lang="it-IT" altLang="it-IT" dirty="0" err="1"/>
              <a:t>too</a:t>
            </a:r>
            <a:r>
              <a:rPr lang="it-IT" altLang="it-IT" dirty="0"/>
              <a:t>. So an </a:t>
            </a:r>
            <a:r>
              <a:rPr lang="it-IT" altLang="it-IT" dirty="0" err="1"/>
              <a:t>arbitrary</a:t>
            </a:r>
            <a:r>
              <a:rPr lang="it-IT" altLang="it-IT" dirty="0"/>
              <a:t> large </a:t>
            </a:r>
            <a:r>
              <a:rPr lang="it-IT" altLang="it-IT" dirty="0" err="1"/>
              <a:t>number</a:t>
            </a:r>
            <a:r>
              <a:rPr lang="it-IT" altLang="it-IT" dirty="0"/>
              <a:t> </a:t>
            </a:r>
            <a:r>
              <a:rPr lang="it-IT" altLang="it-IT" dirty="0" err="1"/>
              <a:t>was</a:t>
            </a:r>
            <a:r>
              <a:rPr lang="it-IT" altLang="it-IT" dirty="0"/>
              <a:t> </a:t>
            </a:r>
            <a:r>
              <a:rPr lang="it-IT" altLang="it-IT" dirty="0" err="1"/>
              <a:t>left</a:t>
            </a:r>
            <a:r>
              <a:rPr lang="it-IT" altLang="it-IT" dirty="0"/>
              <a:t> </a:t>
            </a:r>
            <a:r>
              <a:rPr lang="it-IT" altLang="it-IT" dirty="0" err="1"/>
              <a:t>as</a:t>
            </a:r>
            <a:r>
              <a:rPr lang="it-IT" altLang="it-IT" dirty="0"/>
              <a:t> a condition.</a:t>
            </a:r>
            <a:endParaRPr kumimoji="0" lang="it-IT" altLang="it-IT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9790401-B699-459D-8AF4-F407214D032D}"/>
              </a:ext>
            </a:extLst>
          </p:cNvPr>
          <p:cNvSpPr txBox="1"/>
          <p:nvPr/>
        </p:nvSpPr>
        <p:spPr>
          <a:xfrm>
            <a:off x="2237840" y="601579"/>
            <a:ext cx="4788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New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centroids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coordinates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or last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iteration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performing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57CA1A4-5A41-456E-A658-CAABD3420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90" y="2905442"/>
            <a:ext cx="8128819" cy="353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94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80512" cy="687263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026059" y="159155"/>
            <a:ext cx="17620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Kmeans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algorithm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with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9790401-B699-459D-8AF4-F407214D032D}"/>
              </a:ext>
            </a:extLst>
          </p:cNvPr>
          <p:cNvSpPr txBox="1"/>
          <p:nvPr/>
        </p:nvSpPr>
        <p:spPr>
          <a:xfrm>
            <a:off x="3823815" y="729992"/>
            <a:ext cx="153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D8195F6-8E38-4C5D-80E8-3340B741591D}"/>
              </a:ext>
            </a:extLst>
          </p:cNvPr>
          <p:cNvSpPr txBox="1"/>
          <p:nvPr/>
        </p:nvSpPr>
        <p:spPr>
          <a:xfrm>
            <a:off x="1216319" y="1335781"/>
            <a:ext cx="6747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 cache </a:t>
            </a:r>
            <a:r>
              <a:rPr lang="it-IT" dirty="0" err="1"/>
              <a:t>flush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cache warming and alterate the results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35FFBA4-7F21-487E-8743-D0895994D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556" y="1889779"/>
            <a:ext cx="5682888" cy="409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64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80512" cy="687263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026059" y="159155"/>
            <a:ext cx="17620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Kmeans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algorithm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with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9790401-B699-459D-8AF4-F407214D032D}"/>
              </a:ext>
            </a:extLst>
          </p:cNvPr>
          <p:cNvSpPr txBox="1"/>
          <p:nvPr/>
        </p:nvSpPr>
        <p:spPr>
          <a:xfrm>
            <a:off x="3823815" y="729992"/>
            <a:ext cx="153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D8195F6-8E38-4C5D-80E8-3340B741591D}"/>
              </a:ext>
            </a:extLst>
          </p:cNvPr>
          <p:cNvSpPr txBox="1"/>
          <p:nvPr/>
        </p:nvSpPr>
        <p:spPr>
          <a:xfrm>
            <a:off x="324344" y="1369614"/>
            <a:ext cx="8531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Different</a:t>
            </a:r>
            <a:r>
              <a:rPr lang="it-IT" dirty="0"/>
              <a:t> trials </a:t>
            </a:r>
            <a:r>
              <a:rPr lang="it-IT" dirty="0" err="1"/>
              <a:t>were</a:t>
            </a:r>
            <a:r>
              <a:rPr lang="it-IT" dirty="0"/>
              <a:t> made, the results are </a:t>
            </a:r>
            <a:r>
              <a:rPr lang="it-IT" dirty="0" err="1"/>
              <a:t>shown</a:t>
            </a:r>
            <a:r>
              <a:rPr lang="it-IT" dirty="0"/>
              <a:t> in the </a:t>
            </a:r>
            <a:r>
              <a:rPr lang="it-IT" dirty="0" err="1"/>
              <a:t>next</a:t>
            </a:r>
            <a:r>
              <a:rPr lang="it-IT" dirty="0"/>
              <a:t> slides.</a:t>
            </a:r>
            <a:br>
              <a:rPr lang="it-IT" dirty="0"/>
            </a:br>
            <a:r>
              <a:rPr lang="it-IT" dirty="0"/>
              <a:t>The timing </a:t>
            </a:r>
            <a:r>
              <a:rPr lang="it-IT" dirty="0" err="1"/>
              <a:t>values</a:t>
            </a:r>
            <a:r>
              <a:rPr lang="it-IT" dirty="0"/>
              <a:t> are in </a:t>
            </a:r>
            <a:r>
              <a:rPr lang="it-IT" dirty="0" err="1"/>
              <a:t>ms</a:t>
            </a:r>
            <a:r>
              <a:rPr lang="it-IT" dirty="0"/>
              <a:t> and </a:t>
            </a:r>
            <a:r>
              <a:rPr lang="it-IT" dirty="0" err="1"/>
              <a:t>were</a:t>
            </a:r>
            <a:r>
              <a:rPr lang="it-IT" dirty="0"/>
              <a:t> taken </a:t>
            </a:r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avarage</a:t>
            </a:r>
            <a:r>
              <a:rPr lang="it-IT" dirty="0"/>
              <a:t> of 5 </a:t>
            </a:r>
            <a:r>
              <a:rPr lang="it-IT" dirty="0" err="1"/>
              <a:t>attempts</a:t>
            </a:r>
            <a:r>
              <a:rPr lang="it-IT" dirty="0"/>
              <a:t>, with </a:t>
            </a:r>
            <a:r>
              <a:rPr lang="it-IT" dirty="0" err="1"/>
              <a:t>both</a:t>
            </a:r>
            <a:r>
              <a:rPr lang="it-IT" dirty="0"/>
              <a:t> serial</a:t>
            </a:r>
          </a:p>
          <a:p>
            <a:r>
              <a:rPr lang="it-IT" dirty="0"/>
              <a:t>and </a:t>
            </a:r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versions</a:t>
            </a:r>
            <a:r>
              <a:rPr lang="it-IT" dirty="0"/>
              <a:t>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CD7B080-ED4B-46C5-A489-33D433F5C6BC}"/>
              </a:ext>
            </a:extLst>
          </p:cNvPr>
          <p:cNvSpPr txBox="1"/>
          <p:nvPr/>
        </p:nvSpPr>
        <p:spPr>
          <a:xfrm>
            <a:off x="0" y="351077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noticed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made no </a:t>
            </a:r>
            <a:r>
              <a:rPr lang="it-IT" dirty="0" err="1"/>
              <a:t>sense</a:t>
            </a:r>
            <a:r>
              <a:rPr lang="it-IT" dirty="0"/>
              <a:t> to </a:t>
            </a:r>
            <a:r>
              <a:rPr lang="it-IT" dirty="0" err="1"/>
              <a:t>parallelize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points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below</a:t>
            </a:r>
            <a:r>
              <a:rPr lang="it-IT" dirty="0"/>
              <a:t> 60.000 </a:t>
            </a:r>
            <a:r>
              <a:rPr lang="it-IT" dirty="0" err="1"/>
              <a:t>because</a:t>
            </a:r>
            <a:r>
              <a:rPr lang="it-IT" dirty="0"/>
              <a:t> the overhead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worth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. </a:t>
            </a:r>
            <a:br>
              <a:rPr lang="it-IT" dirty="0"/>
            </a:br>
            <a:r>
              <a:rPr lang="it-IT" dirty="0"/>
              <a:t>An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clause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added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very</a:t>
            </a:r>
            <a:r>
              <a:rPr lang="it-IT" dirty="0"/>
              <a:t> beginning of the </a:t>
            </a:r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region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34C0F02C-4C96-407E-9B1D-CBF19F4A4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19539"/>
            <a:ext cx="9144000" cy="13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15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317"/>
            <a:ext cx="9180512" cy="687263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026059" y="159155"/>
            <a:ext cx="17620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Kmeans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algorithm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with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9790401-B699-459D-8AF4-F407214D032D}"/>
              </a:ext>
            </a:extLst>
          </p:cNvPr>
          <p:cNvSpPr txBox="1"/>
          <p:nvPr/>
        </p:nvSpPr>
        <p:spPr>
          <a:xfrm>
            <a:off x="1367673" y="660548"/>
            <a:ext cx="644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Timing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values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different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points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number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9FD9831C-4275-49A0-84DC-9D7E782D9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387053"/>
              </p:ext>
            </p:extLst>
          </p:nvPr>
        </p:nvGraphicFramePr>
        <p:xfrm>
          <a:off x="142984" y="1204251"/>
          <a:ext cx="8894540" cy="5357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545">
                  <a:extLst>
                    <a:ext uri="{9D8B030D-6E8A-4147-A177-3AD203B41FA5}">
                      <a16:colId xmlns:a16="http://schemas.microsoft.com/office/drawing/2014/main" val="930779231"/>
                    </a:ext>
                  </a:extLst>
                </a:gridCol>
                <a:gridCol w="1102936">
                  <a:extLst>
                    <a:ext uri="{9D8B030D-6E8A-4147-A177-3AD203B41FA5}">
                      <a16:colId xmlns:a16="http://schemas.microsoft.com/office/drawing/2014/main" val="779606209"/>
                    </a:ext>
                  </a:extLst>
                </a:gridCol>
                <a:gridCol w="1800520">
                  <a:extLst>
                    <a:ext uri="{9D8B030D-6E8A-4147-A177-3AD203B41FA5}">
                      <a16:colId xmlns:a16="http://schemas.microsoft.com/office/drawing/2014/main" val="3281900100"/>
                    </a:ext>
                  </a:extLst>
                </a:gridCol>
                <a:gridCol w="1781666">
                  <a:extLst>
                    <a:ext uri="{9D8B030D-6E8A-4147-A177-3AD203B41FA5}">
                      <a16:colId xmlns:a16="http://schemas.microsoft.com/office/drawing/2014/main" val="1212188276"/>
                    </a:ext>
                  </a:extLst>
                </a:gridCol>
                <a:gridCol w="1734532">
                  <a:extLst>
                    <a:ext uri="{9D8B030D-6E8A-4147-A177-3AD203B41FA5}">
                      <a16:colId xmlns:a16="http://schemas.microsoft.com/office/drawing/2014/main" val="3097166817"/>
                    </a:ext>
                  </a:extLst>
                </a:gridCol>
                <a:gridCol w="1579341">
                  <a:extLst>
                    <a:ext uri="{9D8B030D-6E8A-4147-A177-3AD203B41FA5}">
                      <a16:colId xmlns:a16="http://schemas.microsoft.com/office/drawing/2014/main" val="1195935202"/>
                    </a:ext>
                  </a:extLst>
                </a:gridCol>
              </a:tblGrid>
              <a:tr h="47029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kNumber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Points </a:t>
                      </a:r>
                      <a:r>
                        <a:rPr lang="it-IT" dirty="0" err="1"/>
                        <a:t>Number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Seq</a:t>
                      </a:r>
                      <a:r>
                        <a:rPr lang="it-IT" dirty="0"/>
                        <a:t>. Timing (</a:t>
                      </a:r>
                      <a:r>
                        <a:rPr lang="it-IT" dirty="0" err="1"/>
                        <a:t>ms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Par. Timing(</a:t>
                      </a:r>
                      <a:r>
                        <a:rPr lang="it-IT" dirty="0" err="1"/>
                        <a:t>ms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Speedup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56795"/>
                  </a:ext>
                </a:extLst>
              </a:tr>
              <a:tr h="61087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610447"/>
                  </a:ext>
                </a:extLst>
              </a:tr>
              <a:tr h="61087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1,03x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29647"/>
                  </a:ext>
                </a:extLst>
              </a:tr>
              <a:tr h="61087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1,47x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83874"/>
                  </a:ext>
                </a:extLst>
              </a:tr>
              <a:tr h="61087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2,19x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036861"/>
                  </a:ext>
                </a:extLst>
              </a:tr>
              <a:tr h="61087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2636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3,96x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6486709"/>
                  </a:ext>
                </a:extLst>
              </a:tr>
              <a:tr h="61087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98.470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11.073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8,89x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406387"/>
                  </a:ext>
                </a:extLst>
              </a:tr>
              <a:tr h="61087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200.000.000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187.929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21.215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8,86x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6219061"/>
                  </a:ext>
                </a:extLst>
              </a:tr>
              <a:tr h="61087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300.000.000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285.320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26.126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10,92x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544689"/>
                  </a:ext>
                </a:extLst>
              </a:tr>
            </a:tbl>
          </a:graphicData>
        </a:graphic>
      </p:graphicFrame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ED58837D-3830-4C62-84C4-B5A22E8AF461}"/>
              </a:ext>
            </a:extLst>
          </p:cNvPr>
          <p:cNvSpPr/>
          <p:nvPr/>
        </p:nvSpPr>
        <p:spPr>
          <a:xfrm>
            <a:off x="215153" y="2330824"/>
            <a:ext cx="8713694" cy="50165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0625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317"/>
            <a:ext cx="9180512" cy="687263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026059" y="159155"/>
            <a:ext cx="17620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Kmeans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algorithm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with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9790401-B699-459D-8AF4-F407214D032D}"/>
              </a:ext>
            </a:extLst>
          </p:cNvPr>
          <p:cNvSpPr txBox="1"/>
          <p:nvPr/>
        </p:nvSpPr>
        <p:spPr>
          <a:xfrm>
            <a:off x="1191494" y="696960"/>
            <a:ext cx="6859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Comparable timing plot for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sequential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-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version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139150B-BCAA-4E92-BD8F-789E6CE12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03" y="1643687"/>
            <a:ext cx="8001644" cy="459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39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317"/>
            <a:ext cx="9180512" cy="687263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026059" y="159155"/>
            <a:ext cx="17620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Kmeans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algorithm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with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9790401-B699-459D-8AF4-F407214D032D}"/>
              </a:ext>
            </a:extLst>
          </p:cNvPr>
          <p:cNvSpPr txBox="1"/>
          <p:nvPr/>
        </p:nvSpPr>
        <p:spPr>
          <a:xfrm>
            <a:off x="3517458" y="805947"/>
            <a:ext cx="214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 plot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6E561F6-3529-4C66-B0BA-0E8D0AF20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18" y="1198563"/>
            <a:ext cx="8535763" cy="515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21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317"/>
            <a:ext cx="9180512" cy="687263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026059" y="159155"/>
            <a:ext cx="17620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Kmeans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algorithm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with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9790401-B699-459D-8AF4-F407214D032D}"/>
              </a:ext>
            </a:extLst>
          </p:cNvPr>
          <p:cNvSpPr txBox="1"/>
          <p:nvPr/>
        </p:nvSpPr>
        <p:spPr>
          <a:xfrm>
            <a:off x="1183457" y="951913"/>
            <a:ext cx="6777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Timing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values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different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clusters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number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9FD9831C-4275-49A0-84DC-9D7E782D9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833663"/>
              </p:ext>
            </p:extLst>
          </p:nvPr>
        </p:nvGraphicFramePr>
        <p:xfrm>
          <a:off x="124730" y="1671512"/>
          <a:ext cx="8894540" cy="4135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545">
                  <a:extLst>
                    <a:ext uri="{9D8B030D-6E8A-4147-A177-3AD203B41FA5}">
                      <a16:colId xmlns:a16="http://schemas.microsoft.com/office/drawing/2014/main" val="930779231"/>
                    </a:ext>
                  </a:extLst>
                </a:gridCol>
                <a:gridCol w="1102936">
                  <a:extLst>
                    <a:ext uri="{9D8B030D-6E8A-4147-A177-3AD203B41FA5}">
                      <a16:colId xmlns:a16="http://schemas.microsoft.com/office/drawing/2014/main" val="779606209"/>
                    </a:ext>
                  </a:extLst>
                </a:gridCol>
                <a:gridCol w="1800520">
                  <a:extLst>
                    <a:ext uri="{9D8B030D-6E8A-4147-A177-3AD203B41FA5}">
                      <a16:colId xmlns:a16="http://schemas.microsoft.com/office/drawing/2014/main" val="3281900100"/>
                    </a:ext>
                  </a:extLst>
                </a:gridCol>
                <a:gridCol w="1781666">
                  <a:extLst>
                    <a:ext uri="{9D8B030D-6E8A-4147-A177-3AD203B41FA5}">
                      <a16:colId xmlns:a16="http://schemas.microsoft.com/office/drawing/2014/main" val="1212188276"/>
                    </a:ext>
                  </a:extLst>
                </a:gridCol>
                <a:gridCol w="1734532">
                  <a:extLst>
                    <a:ext uri="{9D8B030D-6E8A-4147-A177-3AD203B41FA5}">
                      <a16:colId xmlns:a16="http://schemas.microsoft.com/office/drawing/2014/main" val="3097166817"/>
                    </a:ext>
                  </a:extLst>
                </a:gridCol>
                <a:gridCol w="1579341">
                  <a:extLst>
                    <a:ext uri="{9D8B030D-6E8A-4147-A177-3AD203B41FA5}">
                      <a16:colId xmlns:a16="http://schemas.microsoft.com/office/drawing/2014/main" val="1195935202"/>
                    </a:ext>
                  </a:extLst>
                </a:gridCol>
              </a:tblGrid>
              <a:tr h="47029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kNumber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Points </a:t>
                      </a:r>
                      <a:r>
                        <a:rPr lang="it-IT" dirty="0" err="1"/>
                        <a:t>Number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Seq</a:t>
                      </a:r>
                      <a:r>
                        <a:rPr lang="it-IT" dirty="0"/>
                        <a:t>. Timing (</a:t>
                      </a:r>
                      <a:r>
                        <a:rPr lang="it-IT" dirty="0" err="1"/>
                        <a:t>ms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Par. Timing(</a:t>
                      </a:r>
                      <a:r>
                        <a:rPr lang="it-IT" dirty="0" err="1"/>
                        <a:t>ms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Speedup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56795"/>
                  </a:ext>
                </a:extLst>
              </a:tr>
              <a:tr h="61087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2.213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4,56x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610447"/>
                  </a:ext>
                </a:extLst>
              </a:tr>
              <a:tr h="61087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5.000.000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5,58x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29647"/>
                  </a:ext>
                </a:extLst>
              </a:tr>
              <a:tr h="61087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12.540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9,01x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83874"/>
                  </a:ext>
                </a:extLst>
              </a:tr>
              <a:tr h="61087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6.036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9,63x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036861"/>
                  </a:ext>
                </a:extLst>
              </a:tr>
              <a:tr h="61087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7.348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8,62x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6486709"/>
                  </a:ext>
                </a:extLst>
              </a:tr>
              <a:tr h="61087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15.223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6,21x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406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643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317"/>
            <a:ext cx="9180512" cy="687263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026059" y="159155"/>
            <a:ext cx="17620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Kmeans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algorithm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with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9790401-B699-459D-8AF4-F407214D032D}"/>
              </a:ext>
            </a:extLst>
          </p:cNvPr>
          <p:cNvSpPr txBox="1"/>
          <p:nvPr/>
        </p:nvSpPr>
        <p:spPr>
          <a:xfrm>
            <a:off x="1191494" y="696960"/>
            <a:ext cx="6859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Comparable timing plot for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sequential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-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version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E0B7940-DD96-4709-ADB3-F8D36A77D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44" y="1191095"/>
            <a:ext cx="8893311" cy="55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61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317"/>
            <a:ext cx="9180512" cy="687263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026059" y="159155"/>
            <a:ext cx="17620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Kmeans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algorithm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with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9790401-B699-459D-8AF4-F407214D032D}"/>
              </a:ext>
            </a:extLst>
          </p:cNvPr>
          <p:cNvSpPr txBox="1"/>
          <p:nvPr/>
        </p:nvSpPr>
        <p:spPr>
          <a:xfrm>
            <a:off x="3517458" y="726198"/>
            <a:ext cx="214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 plot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FD5B4BC-1BA7-42BD-850A-6C6FE1D5E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86348"/>
            <a:ext cx="9144000" cy="553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9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76721" y="999206"/>
            <a:ext cx="322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Choice of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structures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For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, </a:t>
            </a:r>
            <a:r>
              <a:rPr lang="it-IT" dirty="0" err="1"/>
              <a:t>SoA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better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AoS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points </a:t>
            </a:r>
            <a:r>
              <a:rPr lang="it-IT" dirty="0" err="1"/>
              <a:t>coordinates</a:t>
            </a:r>
            <a:r>
              <a:rPr lang="it-IT" dirty="0"/>
              <a:t> are more </a:t>
            </a:r>
            <a:r>
              <a:rPr lang="it-IT" dirty="0" err="1"/>
              <a:t>likely</a:t>
            </a:r>
            <a:r>
              <a:rPr lang="it-IT" dirty="0"/>
              <a:t> to be </a:t>
            </a:r>
            <a:r>
              <a:rPr lang="it-IT" dirty="0" err="1"/>
              <a:t>contiguos</a:t>
            </a:r>
            <a:r>
              <a:rPr lang="it-IT" dirty="0"/>
              <a:t> in </a:t>
            </a:r>
            <a:r>
              <a:rPr lang="it-IT" dirty="0" err="1"/>
              <a:t>memory</a:t>
            </a:r>
            <a:r>
              <a:rPr lang="it-IT" dirty="0"/>
              <a:t> due to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coordinates</a:t>
            </a:r>
            <a:r>
              <a:rPr lang="it-IT" dirty="0"/>
              <a:t> are </a:t>
            </a:r>
            <a:r>
              <a:rPr lang="it-IT" dirty="0" err="1"/>
              <a:t>stored</a:t>
            </a:r>
            <a:r>
              <a:rPr lang="it-IT" dirty="0"/>
              <a:t> in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vectors</a:t>
            </a:r>
            <a:r>
              <a:rPr lang="it-IT" dirty="0"/>
              <a:t>. With </a:t>
            </a:r>
            <a:r>
              <a:rPr lang="it-IT" dirty="0" err="1"/>
              <a:t>AoS</a:t>
            </a:r>
            <a:r>
              <a:rPr lang="it-IT" dirty="0"/>
              <a:t>, points </a:t>
            </a:r>
            <a:r>
              <a:rPr lang="it-IT" dirty="0" err="1"/>
              <a:t>coordinates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contiguos</a:t>
            </a:r>
            <a:r>
              <a:rPr lang="it-IT" dirty="0"/>
              <a:t> and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lead</a:t>
            </a:r>
            <a:r>
              <a:rPr lang="it-IT" dirty="0"/>
              <a:t> to more CPU Cache </a:t>
            </a:r>
            <a:r>
              <a:rPr lang="it-IT" dirty="0" err="1"/>
              <a:t>misses</a:t>
            </a:r>
            <a:r>
              <a:rPr lang="it-IT" dirty="0"/>
              <a:t>. </a:t>
            </a:r>
            <a:r>
              <a:rPr lang="it-IT" dirty="0" err="1"/>
              <a:t>SoA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SIMD </a:t>
            </a:r>
            <a:r>
              <a:rPr lang="it-IT" dirty="0" err="1"/>
              <a:t>friendly</a:t>
            </a:r>
            <a:r>
              <a:rPr lang="it-IT" dirty="0"/>
              <a:t>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026059" y="159155"/>
            <a:ext cx="17620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Kmeans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algorithm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with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90C603D-3523-4539-8CD1-FE68F7B66E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000"/>
          <a:stretch/>
        </p:blipFill>
        <p:spPr>
          <a:xfrm>
            <a:off x="676721" y="2662212"/>
            <a:ext cx="4572000" cy="372198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095946" y="275262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317"/>
            <a:ext cx="9180512" cy="687263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026059" y="159155"/>
            <a:ext cx="17620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Kmeans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algorithm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with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9790401-B699-459D-8AF4-F407214D032D}"/>
              </a:ext>
            </a:extLst>
          </p:cNvPr>
          <p:cNvSpPr txBox="1"/>
          <p:nvPr/>
        </p:nvSpPr>
        <p:spPr>
          <a:xfrm>
            <a:off x="3030750" y="811674"/>
            <a:ext cx="311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Intel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VTune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metrics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212382D-E5F6-42D5-BA63-0D337E780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0" y="3016715"/>
            <a:ext cx="8134462" cy="363854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69FDBFE-C65A-45A6-B060-2D79DB43A18D}"/>
              </a:ext>
            </a:extLst>
          </p:cNvPr>
          <p:cNvSpPr txBox="1"/>
          <p:nvPr/>
        </p:nvSpPr>
        <p:spPr>
          <a:xfrm>
            <a:off x="565037" y="1186895"/>
            <a:ext cx="80139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Using Intel </a:t>
            </a:r>
            <a:r>
              <a:rPr lang="it-IT" dirty="0" err="1"/>
              <a:t>Vtune</a:t>
            </a:r>
            <a:r>
              <a:rPr lang="it-IT" dirty="0"/>
              <a:t> profiler,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62.6% of </a:t>
            </a:r>
            <a:r>
              <a:rPr lang="it-IT" dirty="0" err="1"/>
              <a:t>logical</a:t>
            </a:r>
            <a:r>
              <a:rPr lang="it-IT" dirty="0"/>
              <a:t> </a:t>
            </a:r>
            <a:r>
              <a:rPr lang="it-IT" dirty="0" err="1"/>
              <a:t>cores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utilized</a:t>
            </a:r>
            <a:r>
              <a:rPr lang="it-IT" dirty="0"/>
              <a:t>,</a:t>
            </a:r>
            <a:br>
              <a:rPr lang="it-IT" dirty="0"/>
            </a:b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low </a:t>
            </a:r>
            <a:r>
              <a:rPr lang="it-IT" dirty="0" err="1"/>
              <a:t>metric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due to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very</a:t>
            </a:r>
            <a:r>
              <a:rPr lang="it-IT" dirty="0"/>
              <a:t> first part of the </a:t>
            </a:r>
            <a:r>
              <a:rPr lang="it-IT" dirty="0" err="1"/>
              <a:t>algorithm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(the random </a:t>
            </a:r>
            <a:r>
              <a:rPr lang="it-IT" dirty="0" err="1"/>
              <a:t>numbers</a:t>
            </a:r>
            <a:r>
              <a:rPr lang="it-IT" dirty="0"/>
              <a:t> generation)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written</a:t>
            </a:r>
            <a:r>
              <a:rPr lang="it-IT" dirty="0"/>
              <a:t> in a </a:t>
            </a:r>
            <a:r>
              <a:rPr lang="it-IT" dirty="0" err="1"/>
              <a:t>sequential</a:t>
            </a:r>
            <a:r>
              <a:rPr lang="it-IT" dirty="0"/>
              <a:t> style </a:t>
            </a:r>
            <a:r>
              <a:rPr lang="it-IT" dirty="0" err="1"/>
              <a:t>aiming</a:t>
            </a:r>
            <a:endParaRPr lang="it-IT" dirty="0"/>
          </a:p>
          <a:p>
            <a:r>
              <a:rPr lang="it-IT" dirty="0"/>
              <a:t>to </a:t>
            </a:r>
            <a:r>
              <a:rPr lang="it-IT" dirty="0" err="1"/>
              <a:t>reproduce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experiments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time and </a:t>
            </a:r>
            <a:r>
              <a:rPr lang="it-IT" dirty="0" err="1"/>
              <a:t>not</a:t>
            </a:r>
            <a:r>
              <a:rPr lang="it-IT" dirty="0"/>
              <a:t> to </a:t>
            </a:r>
            <a:r>
              <a:rPr lang="it-IT" dirty="0" err="1"/>
              <a:t>assign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point</a:t>
            </a:r>
          </a:p>
          <a:p>
            <a:r>
              <a:rPr lang="it-IT" dirty="0" err="1"/>
              <a:t>values</a:t>
            </a:r>
            <a:r>
              <a:rPr lang="it-IT" dirty="0"/>
              <a:t> to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thread</a:t>
            </a:r>
            <a:r>
              <a:rPr lang="it-IT" dirty="0"/>
              <a:t>. </a:t>
            </a:r>
            <a:r>
              <a:rPr lang="it-IT" dirty="0" err="1"/>
              <a:t>Moreover</a:t>
            </a:r>
            <a:r>
              <a:rPr lang="it-IT" dirty="0"/>
              <a:t>, the </a:t>
            </a:r>
            <a:r>
              <a:rPr lang="it-IT" dirty="0" err="1"/>
              <a:t>very</a:t>
            </a:r>
            <a:r>
              <a:rPr lang="it-IT" dirty="0"/>
              <a:t> last part </a:t>
            </a:r>
            <a:r>
              <a:rPr lang="it-IT" dirty="0" err="1"/>
              <a:t>is</a:t>
            </a:r>
            <a:r>
              <a:rPr lang="it-IT" dirty="0"/>
              <a:t>, in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cases</a:t>
            </a:r>
            <a:r>
              <a:rPr lang="it-IT" dirty="0"/>
              <a:t>, </a:t>
            </a:r>
            <a:r>
              <a:rPr lang="it-IT" dirty="0" err="1"/>
              <a:t>sequential</a:t>
            </a:r>
            <a:r>
              <a:rPr lang="it-IT" dirty="0"/>
              <a:t> </a:t>
            </a:r>
            <a:r>
              <a:rPr lang="it-IT" dirty="0" err="1"/>
              <a:t>too</a:t>
            </a:r>
            <a:endParaRPr lang="it-IT" dirty="0"/>
          </a:p>
          <a:p>
            <a:r>
              <a:rPr lang="it-IT" dirty="0"/>
              <a:t>for the </a:t>
            </a:r>
            <a:r>
              <a:rPr lang="it-IT" dirty="0" err="1"/>
              <a:t>reasons</a:t>
            </a:r>
            <a:r>
              <a:rPr lang="it-IT" dirty="0"/>
              <a:t> </a:t>
            </a:r>
            <a:r>
              <a:rPr lang="it-IT" dirty="0" err="1"/>
              <a:t>explained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7002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317"/>
            <a:ext cx="9180512" cy="687263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026059" y="159155"/>
            <a:ext cx="17620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Kmeans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algorithm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with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9790401-B699-459D-8AF4-F407214D032D}"/>
              </a:ext>
            </a:extLst>
          </p:cNvPr>
          <p:cNvSpPr txBox="1"/>
          <p:nvPr/>
        </p:nvSpPr>
        <p:spPr>
          <a:xfrm>
            <a:off x="3030750" y="811674"/>
            <a:ext cx="311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Intel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VTune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metrics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69FDBFE-C65A-45A6-B060-2D79DB43A18D}"/>
              </a:ext>
            </a:extLst>
          </p:cNvPr>
          <p:cNvSpPr txBox="1"/>
          <p:nvPr/>
        </p:nvSpPr>
        <p:spPr>
          <a:xfrm>
            <a:off x="142371" y="1204934"/>
            <a:ext cx="89468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An </a:t>
            </a:r>
            <a:r>
              <a:rPr lang="it-IT" dirty="0" err="1"/>
              <a:t>experiment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made </a:t>
            </a:r>
            <a:r>
              <a:rPr lang="it-IT" dirty="0" err="1"/>
              <a:t>adding</a:t>
            </a:r>
            <a:r>
              <a:rPr lang="it-IT" dirty="0"/>
              <a:t> </a:t>
            </a:r>
            <a:r>
              <a:rPr lang="it-IT" dirty="0" err="1"/>
              <a:t>parallelization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in the </a:t>
            </a:r>
            <a:r>
              <a:rPr lang="it-IT" dirty="0" err="1"/>
              <a:t>very</a:t>
            </a:r>
            <a:r>
              <a:rPr lang="it-IT" dirty="0"/>
              <a:t> first part of the </a:t>
            </a:r>
            <a:r>
              <a:rPr lang="it-IT" dirty="0" err="1"/>
              <a:t>algorithm</a:t>
            </a:r>
            <a:endParaRPr lang="it-IT" dirty="0"/>
          </a:p>
          <a:p>
            <a:r>
              <a:rPr lang="it-IT" dirty="0"/>
              <a:t>and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the results. The </a:t>
            </a:r>
            <a:r>
              <a:rPr lang="it-IT" dirty="0" err="1"/>
              <a:t>percentage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risen</a:t>
            </a:r>
            <a:r>
              <a:rPr lang="it-IT" dirty="0"/>
              <a:t> by an 11.8% </a:t>
            </a:r>
            <a:r>
              <a:rPr lang="it-IT" dirty="0" err="1"/>
              <a:t>leading</a:t>
            </a:r>
            <a:r>
              <a:rPr lang="it-IT" dirty="0"/>
              <a:t> to a </a:t>
            </a:r>
            <a:r>
              <a:rPr lang="it-IT" dirty="0" err="1"/>
              <a:t>usage</a:t>
            </a:r>
            <a:r>
              <a:rPr lang="it-IT" dirty="0"/>
              <a:t> of 8.930</a:t>
            </a:r>
          </a:p>
          <a:p>
            <a:r>
              <a:rPr lang="it-IT" dirty="0"/>
              <a:t>out of 12 and a 80.1% of physical core </a:t>
            </a:r>
            <a:r>
              <a:rPr lang="it-IT" dirty="0" err="1"/>
              <a:t>utilization</a:t>
            </a:r>
            <a:r>
              <a:rPr lang="it-IT" dirty="0"/>
              <a:t>. In a </a:t>
            </a:r>
            <a:r>
              <a:rPr lang="it-IT" dirty="0" err="1"/>
              <a:t>real</a:t>
            </a:r>
            <a:r>
              <a:rPr lang="it-IT" dirty="0"/>
              <a:t> context,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used</a:t>
            </a:r>
            <a:endParaRPr lang="it-IT" dirty="0"/>
          </a:p>
          <a:p>
            <a:r>
              <a:rPr lang="it-IT" dirty="0"/>
              <a:t>and points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assigned</a:t>
            </a:r>
            <a:r>
              <a:rPr lang="it-IT" dirty="0"/>
              <a:t> with a </a:t>
            </a:r>
            <a:r>
              <a:rPr lang="it-IT" dirty="0" err="1"/>
              <a:t>parallel</a:t>
            </a:r>
            <a:r>
              <a:rPr lang="it-IT" dirty="0"/>
              <a:t> approach.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F31B3E5-7348-48E6-9010-0394DA23D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06" y="2491711"/>
            <a:ext cx="7589175" cy="385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3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317"/>
            <a:ext cx="9180512" cy="687263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026059" y="159155"/>
            <a:ext cx="17620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Kmeans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algorithm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with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9790401-B699-459D-8AF4-F407214D032D}"/>
              </a:ext>
            </a:extLst>
          </p:cNvPr>
          <p:cNvSpPr txBox="1"/>
          <p:nvPr/>
        </p:nvSpPr>
        <p:spPr>
          <a:xfrm>
            <a:off x="3030750" y="811674"/>
            <a:ext cx="311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Intel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VTune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metrics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5222D3B-3651-4BA8-AA03-689EB471C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86" y="2647313"/>
            <a:ext cx="8499251" cy="333627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C723898-80E7-441D-8554-72F92694BC56}"/>
              </a:ext>
            </a:extLst>
          </p:cNvPr>
          <p:cNvSpPr txBox="1"/>
          <p:nvPr/>
        </p:nvSpPr>
        <p:spPr>
          <a:xfrm>
            <a:off x="340630" y="1215167"/>
            <a:ext cx="837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Intel </a:t>
            </a:r>
            <a:r>
              <a:rPr lang="it-IT" dirty="0" err="1"/>
              <a:t>VTune</a:t>
            </a:r>
            <a:r>
              <a:rPr lang="it-IT" dirty="0"/>
              <a:t> Threading profiling shows an average </a:t>
            </a:r>
            <a:r>
              <a:rPr lang="it-IT" dirty="0" err="1"/>
              <a:t>spent</a:t>
            </a:r>
            <a:r>
              <a:rPr lang="it-IT" dirty="0"/>
              <a:t> time on </a:t>
            </a:r>
            <a:br>
              <a:rPr lang="it-IT" dirty="0"/>
            </a:br>
            <a:r>
              <a:rPr lang="it-IT" dirty="0"/>
              <a:t>57.4% of the </a:t>
            </a:r>
            <a:r>
              <a:rPr lang="it-IT" dirty="0" err="1"/>
              <a:t>logical</a:t>
            </a:r>
            <a:r>
              <a:rPr lang="it-IT" dirty="0"/>
              <a:t> </a:t>
            </a:r>
            <a:r>
              <a:rPr lang="it-IT" dirty="0" err="1"/>
              <a:t>CPUs</a:t>
            </a:r>
            <a:r>
              <a:rPr lang="it-IT" dirty="0"/>
              <a:t> (6.889 out of 12). </a:t>
            </a:r>
            <a:r>
              <a:rPr lang="it-IT" dirty="0" err="1"/>
              <a:t>We</a:t>
            </a:r>
            <a:r>
              <a:rPr lang="it-IT" dirty="0"/>
              <a:t> can notice </a:t>
            </a:r>
            <a:r>
              <a:rPr lang="it-IT" dirty="0" err="1"/>
              <a:t>that</a:t>
            </a:r>
            <a:r>
              <a:rPr lang="it-IT" dirty="0"/>
              <a:t> a </a:t>
            </a:r>
            <a:r>
              <a:rPr lang="it-IT" dirty="0" err="1"/>
              <a:t>lot</a:t>
            </a:r>
            <a:r>
              <a:rPr lang="it-IT" dirty="0"/>
              <a:t> of time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spent</a:t>
            </a:r>
            <a:r>
              <a:rPr lang="it-IT" dirty="0"/>
              <a:t> on </a:t>
            </a:r>
            <a:r>
              <a:rPr lang="it-IT" dirty="0" err="1"/>
              <a:t>only</a:t>
            </a:r>
            <a:r>
              <a:rPr lang="it-IT" dirty="0"/>
              <a:t> 1 CPU, and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due to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explained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(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shown</a:t>
            </a:r>
            <a:r>
              <a:rPr lang="it-IT" dirty="0"/>
              <a:t> in the </a:t>
            </a:r>
            <a:r>
              <a:rPr lang="it-IT" dirty="0" err="1"/>
              <a:t>next</a:t>
            </a:r>
            <a:r>
              <a:rPr lang="it-IT" dirty="0"/>
              <a:t> slide). Of </a:t>
            </a:r>
            <a:r>
              <a:rPr lang="it-IT" dirty="0" err="1"/>
              <a:t>course</a:t>
            </a:r>
            <a:r>
              <a:rPr lang="it-IT" dirty="0"/>
              <a:t>, the </a:t>
            </a:r>
            <a:r>
              <a:rPr lang="it-IT" dirty="0" err="1"/>
              <a:t>critical</a:t>
            </a:r>
            <a:r>
              <a:rPr lang="it-IT" dirty="0"/>
              <a:t> </a:t>
            </a:r>
            <a:r>
              <a:rPr lang="it-IT" dirty="0" err="1"/>
              <a:t>region</a:t>
            </a:r>
            <a:r>
              <a:rPr lang="it-IT" dirty="0"/>
              <a:t> and the </a:t>
            </a:r>
            <a:r>
              <a:rPr lang="it-IT" dirty="0" err="1"/>
              <a:t>atomic</a:t>
            </a:r>
            <a:r>
              <a:rPr lang="it-IT" dirty="0"/>
              <a:t> </a:t>
            </a:r>
            <a:r>
              <a:rPr lang="it-IT" dirty="0" err="1"/>
              <a:t>instructions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play a </a:t>
            </a:r>
            <a:r>
              <a:rPr lang="it-IT" dirty="0" err="1"/>
              <a:t>role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0474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317"/>
            <a:ext cx="9180512" cy="687263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026059" y="159155"/>
            <a:ext cx="17620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Kmeans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algorithm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with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9790401-B699-459D-8AF4-F407214D032D}"/>
              </a:ext>
            </a:extLst>
          </p:cNvPr>
          <p:cNvSpPr txBox="1"/>
          <p:nvPr/>
        </p:nvSpPr>
        <p:spPr>
          <a:xfrm>
            <a:off x="3030750" y="811674"/>
            <a:ext cx="311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Intel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VTune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metrics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C723898-80E7-441D-8554-72F92694BC56}"/>
              </a:ext>
            </a:extLst>
          </p:cNvPr>
          <p:cNvSpPr txBox="1"/>
          <p:nvPr/>
        </p:nvSpPr>
        <p:spPr>
          <a:xfrm>
            <a:off x="125566" y="1226424"/>
            <a:ext cx="89293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On the other hand, with the second </a:t>
            </a:r>
            <a:r>
              <a:rPr lang="it-IT" dirty="0" err="1"/>
              <a:t>version</a:t>
            </a:r>
            <a:r>
              <a:rPr lang="it-IT" dirty="0"/>
              <a:t> of the code, the results are </a:t>
            </a:r>
            <a:r>
              <a:rPr lang="it-IT" dirty="0" err="1"/>
              <a:t>these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A 74.3% of the </a:t>
            </a:r>
            <a:r>
              <a:rPr lang="it-IT" dirty="0" err="1"/>
              <a:t>logical</a:t>
            </a:r>
            <a:r>
              <a:rPr lang="it-IT" dirty="0"/>
              <a:t> </a:t>
            </a:r>
            <a:r>
              <a:rPr lang="it-IT" dirty="0" err="1"/>
              <a:t>CPUs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utilized</a:t>
            </a:r>
            <a:r>
              <a:rPr lang="it-IT" dirty="0"/>
              <a:t> and the time </a:t>
            </a:r>
            <a:r>
              <a:rPr lang="it-IT" dirty="0" err="1"/>
              <a:t>spent</a:t>
            </a:r>
            <a:r>
              <a:rPr lang="it-IT" dirty="0"/>
              <a:t> on </a:t>
            </a:r>
            <a:r>
              <a:rPr lang="it-IT" dirty="0" err="1"/>
              <a:t>only</a:t>
            </a:r>
            <a:r>
              <a:rPr lang="it-IT" dirty="0"/>
              <a:t> 1 CPU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,</a:t>
            </a:r>
          </a:p>
          <a:p>
            <a:r>
              <a:rPr lang="it-IT" dirty="0" err="1"/>
              <a:t>meaning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previous</a:t>
            </a:r>
            <a:r>
              <a:rPr lang="it-IT" dirty="0"/>
              <a:t> low </a:t>
            </a:r>
            <a:r>
              <a:rPr lang="it-IT" dirty="0" err="1"/>
              <a:t>metric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due to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talked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sequentiality</a:t>
            </a:r>
            <a:r>
              <a:rPr lang="it-IT" dirty="0"/>
              <a:t> accountable to the </a:t>
            </a:r>
            <a:r>
              <a:rPr lang="it-IT" dirty="0" err="1"/>
              <a:t>critical</a:t>
            </a:r>
            <a:r>
              <a:rPr lang="it-IT" dirty="0"/>
              <a:t> and </a:t>
            </a:r>
            <a:r>
              <a:rPr lang="it-IT" dirty="0" err="1"/>
              <a:t>atomic</a:t>
            </a:r>
            <a:r>
              <a:rPr lang="it-IT" dirty="0"/>
              <a:t> operations, of </a:t>
            </a:r>
            <a:r>
              <a:rPr lang="it-IT" dirty="0" err="1"/>
              <a:t>course</a:t>
            </a:r>
            <a:r>
              <a:rPr lang="it-IT" dirty="0"/>
              <a:t>, </a:t>
            </a:r>
            <a:r>
              <a:rPr lang="it-IT" dirty="0" err="1"/>
              <a:t>didn’t</a:t>
            </a:r>
            <a:r>
              <a:rPr lang="it-IT" dirty="0"/>
              <a:t> </a:t>
            </a:r>
            <a:r>
              <a:rPr lang="it-IT" dirty="0" err="1"/>
              <a:t>disappear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now</a:t>
            </a:r>
            <a:r>
              <a:rPr lang="it-IT" dirty="0"/>
              <a:t> 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program</a:t>
            </a:r>
            <a:r>
              <a:rPr lang="it-IT" dirty="0"/>
              <a:t> time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spent</a:t>
            </a:r>
            <a:r>
              <a:rPr lang="it-IT" dirty="0"/>
              <a:t> on 8.918 </a:t>
            </a:r>
            <a:r>
              <a:rPr lang="it-IT" dirty="0" err="1"/>
              <a:t>CPUs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an average.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6ACF3E4-DCD0-4461-A69E-4E242A4B6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45" y="2847593"/>
            <a:ext cx="8251910" cy="335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317"/>
            <a:ext cx="9180512" cy="687263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026059" y="159155"/>
            <a:ext cx="17620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Kmeans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algorithm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with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9790401-B699-459D-8AF4-F407214D032D}"/>
              </a:ext>
            </a:extLst>
          </p:cNvPr>
          <p:cNvSpPr txBox="1"/>
          <p:nvPr/>
        </p:nvSpPr>
        <p:spPr>
          <a:xfrm>
            <a:off x="3499717" y="764759"/>
            <a:ext cx="2144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Conclusions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C723898-80E7-441D-8554-72F92694BC56}"/>
              </a:ext>
            </a:extLst>
          </p:cNvPr>
          <p:cNvSpPr txBox="1"/>
          <p:nvPr/>
        </p:nvSpPr>
        <p:spPr>
          <a:xfrm>
            <a:off x="125566" y="2624088"/>
            <a:ext cx="8929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kmeans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good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to be </a:t>
            </a:r>
            <a:r>
              <a:rPr lang="it-IT" dirty="0" err="1"/>
              <a:t>parallelized</a:t>
            </a:r>
            <a:r>
              <a:rPr lang="it-IT" dirty="0"/>
              <a:t>: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lot</a:t>
            </a:r>
            <a:r>
              <a:rPr lang="it-IT" dirty="0"/>
              <a:t> of</a:t>
            </a:r>
          </a:p>
          <a:p>
            <a:r>
              <a:rPr lang="it-IT" dirty="0" err="1"/>
              <a:t>parallelism</a:t>
            </a:r>
            <a:r>
              <a:rPr lang="it-IT" dirty="0"/>
              <a:t> inside </a:t>
            </a:r>
            <a:r>
              <a:rPr lang="it-IT" dirty="0" err="1"/>
              <a:t>it</a:t>
            </a:r>
            <a:r>
              <a:rPr lang="it-IT" dirty="0"/>
              <a:t>, with a </a:t>
            </a:r>
            <a:r>
              <a:rPr lang="it-IT" dirty="0" err="1"/>
              <a:t>particoular</a:t>
            </a:r>
            <a:r>
              <a:rPr lang="it-IT" dirty="0"/>
              <a:t> focus on the cluster </a:t>
            </a:r>
            <a:r>
              <a:rPr lang="it-IT" dirty="0" err="1"/>
              <a:t>assignment</a:t>
            </a:r>
            <a:r>
              <a:rPr lang="it-IT" dirty="0"/>
              <a:t> phase,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embarassingly</a:t>
            </a:r>
            <a:r>
              <a:rPr lang="it-IT" dirty="0"/>
              <a:t> </a:t>
            </a:r>
            <a:r>
              <a:rPr lang="it-IT" dirty="0" err="1"/>
              <a:t>parallel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point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indipendent</a:t>
            </a:r>
            <a:r>
              <a:rPr lang="it-IT" dirty="0"/>
              <a:t> from </a:t>
            </a:r>
            <a:r>
              <a:rPr lang="it-IT" dirty="0" err="1"/>
              <a:t>every</a:t>
            </a:r>
            <a:r>
              <a:rPr lang="it-IT" dirty="0"/>
              <a:t> other.</a:t>
            </a:r>
            <a:br>
              <a:rPr lang="it-IT" dirty="0"/>
            </a:br>
            <a:r>
              <a:rPr lang="it-IT" dirty="0"/>
              <a:t>The </a:t>
            </a:r>
            <a:r>
              <a:rPr lang="it-IT" dirty="0" err="1"/>
              <a:t>obtained</a:t>
            </a:r>
            <a:r>
              <a:rPr lang="it-IT" dirty="0"/>
              <a:t> </a:t>
            </a:r>
            <a:r>
              <a:rPr lang="it-IT" dirty="0" err="1"/>
              <a:t>speedup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nice</a:t>
            </a:r>
            <a:r>
              <a:rPr lang="it-IT" dirty="0"/>
              <a:t> and </a:t>
            </a:r>
            <a:r>
              <a:rPr lang="it-IT" dirty="0" err="1"/>
              <a:t>has</a:t>
            </a:r>
            <a:r>
              <a:rPr lang="it-IT" dirty="0"/>
              <a:t> a room of improvement, </a:t>
            </a:r>
            <a:r>
              <a:rPr lang="it-IT" dirty="0" err="1"/>
              <a:t>maybe</a:t>
            </a:r>
            <a:r>
              <a:rPr lang="it-IT" dirty="0"/>
              <a:t> </a:t>
            </a:r>
            <a:r>
              <a:rPr lang="it-IT" dirty="0" err="1"/>
              <a:t>implementing</a:t>
            </a:r>
            <a:r>
              <a:rPr lang="it-IT" dirty="0"/>
              <a:t> a 3D </a:t>
            </a:r>
            <a:r>
              <a:rPr lang="it-IT" dirty="0" err="1"/>
              <a:t>version</a:t>
            </a:r>
            <a:r>
              <a:rPr lang="it-IT" dirty="0"/>
              <a:t> in </a:t>
            </a:r>
            <a:r>
              <a:rPr lang="it-IT" dirty="0" err="1"/>
              <a:t>which</a:t>
            </a:r>
            <a:r>
              <a:rPr lang="it-IT" dirty="0"/>
              <a:t> the </a:t>
            </a:r>
            <a:r>
              <a:rPr lang="it-IT" dirty="0" err="1"/>
              <a:t>parallelization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effect.</a:t>
            </a:r>
          </a:p>
          <a:p>
            <a:r>
              <a:rPr lang="it-IT" dirty="0"/>
              <a:t>CUDA </a:t>
            </a:r>
            <a:r>
              <a:rPr lang="it-IT" dirty="0" err="1"/>
              <a:t>would</a:t>
            </a:r>
            <a:r>
              <a:rPr lang="it-IT" dirty="0"/>
              <a:t> be a </a:t>
            </a:r>
            <a:r>
              <a:rPr lang="it-IT" dirty="0" err="1"/>
              <a:t>good</a:t>
            </a:r>
            <a:r>
              <a:rPr lang="it-IT" dirty="0"/>
              <a:t> candidate for </a:t>
            </a:r>
            <a:r>
              <a:rPr lang="it-IT" dirty="0" err="1"/>
              <a:t>parallelizing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for the </a:t>
            </a:r>
            <a:r>
              <a:rPr lang="it-IT" dirty="0" err="1"/>
              <a:t>reasons</a:t>
            </a:r>
            <a:r>
              <a:rPr lang="it-IT" dirty="0"/>
              <a:t> </a:t>
            </a:r>
            <a:r>
              <a:rPr lang="it-IT" dirty="0" err="1"/>
              <a:t>explained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2521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317"/>
            <a:ext cx="9180512" cy="687263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026059" y="159155"/>
            <a:ext cx="17620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Kmeans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algorithm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with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9790401-B699-459D-8AF4-F407214D032D}"/>
              </a:ext>
            </a:extLst>
          </p:cNvPr>
          <p:cNvSpPr txBox="1"/>
          <p:nvPr/>
        </p:nvSpPr>
        <p:spPr>
          <a:xfrm>
            <a:off x="3793717" y="726255"/>
            <a:ext cx="1556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Specifics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5B72EC5-74E3-4346-9C2F-9176C274DE67}"/>
              </a:ext>
            </a:extLst>
          </p:cNvPr>
          <p:cNvSpPr txBox="1"/>
          <p:nvPr/>
        </p:nvSpPr>
        <p:spPr>
          <a:xfrm>
            <a:off x="1435372" y="2826288"/>
            <a:ext cx="6273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OS: Windows 11 23H2</a:t>
            </a:r>
            <a:br>
              <a:rPr lang="it-IT" dirty="0"/>
            </a:br>
            <a:r>
              <a:rPr lang="it-IT" dirty="0"/>
              <a:t>CPU: </a:t>
            </a:r>
            <a:r>
              <a:rPr lang="pt-BR" dirty="0"/>
              <a:t>Intel(R) Core(TM) i7-10750H CPU @ 2.60GHz   2.59 GHz x64</a:t>
            </a:r>
            <a:br>
              <a:rPr lang="pt-BR" dirty="0"/>
            </a:br>
            <a:r>
              <a:rPr lang="pt-BR" dirty="0"/>
              <a:t>Number of Physical Cores: 6 (with hyperthreading)</a:t>
            </a:r>
          </a:p>
          <a:p>
            <a:r>
              <a:rPr lang="pt-BR" dirty="0"/>
              <a:t>Number of threads: 12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279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366" y="0"/>
            <a:ext cx="9180512" cy="6872633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895079B-92BA-4E93-89E1-B747FBB7E56F}"/>
              </a:ext>
            </a:extLst>
          </p:cNvPr>
          <p:cNvSpPr txBox="1"/>
          <p:nvPr/>
        </p:nvSpPr>
        <p:spPr>
          <a:xfrm>
            <a:off x="7139181" y="144851"/>
            <a:ext cx="17620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Kmeans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algorithm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with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34F22C9-5DAB-4BAD-AF91-DFB95FF213D8}"/>
              </a:ext>
            </a:extLst>
          </p:cNvPr>
          <p:cNvSpPr txBox="1"/>
          <p:nvPr/>
        </p:nvSpPr>
        <p:spPr>
          <a:xfrm>
            <a:off x="648252" y="715466"/>
            <a:ext cx="2160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Initializations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B5B8CE0-10DF-4DD4-8C5D-94AEF8EDE41B}"/>
              </a:ext>
            </a:extLst>
          </p:cNvPr>
          <p:cNvSpPr txBox="1"/>
          <p:nvPr/>
        </p:nvSpPr>
        <p:spPr>
          <a:xfrm>
            <a:off x="648252" y="1103894"/>
            <a:ext cx="8495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Initialization</a:t>
            </a:r>
            <a:r>
              <a:rPr lang="it-IT" dirty="0"/>
              <a:t> of 2 </a:t>
            </a:r>
            <a:r>
              <a:rPr lang="it-IT" dirty="0" err="1"/>
              <a:t>vectors</a:t>
            </a:r>
            <a:r>
              <a:rPr lang="it-IT" dirty="0"/>
              <a:t> for pseudo-pseudo random points </a:t>
            </a:r>
            <a:r>
              <a:rPr lang="it-IT" dirty="0" err="1"/>
              <a:t>coords</a:t>
            </a:r>
            <a:r>
              <a:rPr lang="it-IT" dirty="0"/>
              <a:t> to be </a:t>
            </a:r>
            <a:r>
              <a:rPr lang="it-IT" dirty="0" err="1"/>
              <a:t>assigned</a:t>
            </a:r>
            <a:r>
              <a:rPr lang="it-IT" dirty="0"/>
              <a:t> to Clusters; </a:t>
            </a:r>
            <a:r>
              <a:rPr lang="it-IT" dirty="0" err="1"/>
              <a:t>Initialization</a:t>
            </a:r>
            <a:r>
              <a:rPr lang="it-IT" dirty="0"/>
              <a:t> of a Cluster </a:t>
            </a:r>
            <a:r>
              <a:rPr lang="it-IT" dirty="0" err="1"/>
              <a:t>struct</a:t>
            </a:r>
            <a:r>
              <a:rPr lang="it-IT" dirty="0"/>
              <a:t> with </a:t>
            </a:r>
            <a:r>
              <a:rPr lang="it-IT" dirty="0" err="1"/>
              <a:t>kNumber</a:t>
            </a:r>
            <a:r>
              <a:rPr lang="it-IT" dirty="0"/>
              <a:t> </a:t>
            </a:r>
            <a:r>
              <a:rPr lang="it-IT" dirty="0" err="1"/>
              <a:t>Centroids</a:t>
            </a:r>
            <a:r>
              <a:rPr lang="it-IT" dirty="0"/>
              <a:t>. First k points are </a:t>
            </a:r>
            <a:r>
              <a:rPr lang="it-IT" dirty="0" err="1"/>
              <a:t>choosen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Centroids</a:t>
            </a:r>
            <a:r>
              <a:rPr lang="it-IT" dirty="0"/>
              <a:t>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761D5A2-77E5-4D0E-BF01-110A6F80E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582" y="2031398"/>
            <a:ext cx="7004835" cy="46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5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1707"/>
            <a:ext cx="9180512" cy="687263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026059" y="159155"/>
            <a:ext cx="17620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Kmeans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algorithm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with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095946" y="275262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330E105-8D2B-4B7A-BCEA-B87C3353680D}"/>
              </a:ext>
            </a:extLst>
          </p:cNvPr>
          <p:cNvSpPr txBox="1"/>
          <p:nvPr/>
        </p:nvSpPr>
        <p:spPr>
          <a:xfrm>
            <a:off x="648252" y="715466"/>
            <a:ext cx="2160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Initializations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893D199-2B87-4640-935C-CE3595A7A784}"/>
              </a:ext>
            </a:extLst>
          </p:cNvPr>
          <p:cNvSpPr txBox="1"/>
          <p:nvPr/>
        </p:nvSpPr>
        <p:spPr>
          <a:xfrm>
            <a:off x="648252" y="1196943"/>
            <a:ext cx="526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Initialization</a:t>
            </a:r>
            <a:r>
              <a:rPr lang="it-IT" dirty="0"/>
              <a:t> of other </a:t>
            </a:r>
            <a:r>
              <a:rPr lang="it-IT" dirty="0" err="1"/>
              <a:t>variables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useful</a:t>
            </a:r>
            <a:r>
              <a:rPr lang="it-IT" dirty="0"/>
              <a:t> </a:t>
            </a:r>
            <a:r>
              <a:rPr lang="it-IT" dirty="0" err="1"/>
              <a:t>later</a:t>
            </a:r>
            <a:r>
              <a:rPr lang="it-IT" dirty="0"/>
              <a:t>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B1CA2EF-BEE9-42FB-8C8B-E77148F99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18" y="1705113"/>
            <a:ext cx="6843436" cy="389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1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1707"/>
            <a:ext cx="9180512" cy="687263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026059" y="159155"/>
            <a:ext cx="17620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Kmeans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algorithm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with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095946" y="275262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EAE08D0-C01E-4103-8A84-4FB6E8B81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18" y="2074445"/>
            <a:ext cx="6973273" cy="395342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8486105-18A9-49E1-807C-6C485DC48D46}"/>
              </a:ext>
            </a:extLst>
          </p:cNvPr>
          <p:cNvSpPr txBox="1"/>
          <p:nvPr/>
        </p:nvSpPr>
        <p:spPr>
          <a:xfrm>
            <a:off x="648253" y="1084082"/>
            <a:ext cx="8139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convergence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achieved</a:t>
            </a:r>
            <a:r>
              <a:rPr lang="it-IT" dirty="0"/>
              <a:t> or last </a:t>
            </a:r>
            <a:r>
              <a:rPr lang="it-IT" dirty="0" err="1"/>
              <a:t>iteration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yet</a:t>
            </a:r>
            <a:r>
              <a:rPr lang="it-IT" dirty="0"/>
              <a:t> </a:t>
            </a:r>
            <a:r>
              <a:rPr lang="it-IT" dirty="0" err="1"/>
              <a:t>performed</a:t>
            </a:r>
            <a:r>
              <a:rPr lang="it-IT" dirty="0"/>
              <a:t>, </a:t>
            </a:r>
            <a:r>
              <a:rPr lang="it-IT" dirty="0" err="1"/>
              <a:t>repeat</a:t>
            </a:r>
            <a:r>
              <a:rPr lang="it-IT" dirty="0"/>
              <a:t> the </a:t>
            </a:r>
            <a:r>
              <a:rPr lang="it-IT" dirty="0" err="1"/>
              <a:t>process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 err="1"/>
              <a:t>Clears</a:t>
            </a:r>
            <a:r>
              <a:rPr lang="it-IT" dirty="0"/>
              <a:t> the </a:t>
            </a:r>
            <a:r>
              <a:rPr lang="it-IT" dirty="0" err="1"/>
              <a:t>whole</a:t>
            </a:r>
            <a:r>
              <a:rPr lang="it-IT" dirty="0"/>
              <a:t> Cluster </a:t>
            </a:r>
            <a:r>
              <a:rPr lang="it-IT" dirty="0" err="1"/>
              <a:t>struct</a:t>
            </a:r>
            <a:r>
              <a:rPr lang="it-IT" dirty="0"/>
              <a:t> </a:t>
            </a:r>
            <a:r>
              <a:rPr lang="it-IT" dirty="0" err="1"/>
              <a:t>apart</a:t>
            </a:r>
            <a:r>
              <a:rPr lang="it-IT" dirty="0"/>
              <a:t> of the </a:t>
            </a:r>
            <a:r>
              <a:rPr lang="it-IT" dirty="0" err="1"/>
              <a:t>Centroids</a:t>
            </a:r>
            <a:r>
              <a:rPr lang="it-IT" dirty="0"/>
              <a:t> </a:t>
            </a:r>
            <a:r>
              <a:rPr lang="it-IT" dirty="0" err="1"/>
              <a:t>coordinates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iteration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61FAC28-9C8F-422C-AC1D-658D7383B009}"/>
              </a:ext>
            </a:extLst>
          </p:cNvPr>
          <p:cNvSpPr txBox="1"/>
          <p:nvPr/>
        </p:nvSpPr>
        <p:spPr>
          <a:xfrm>
            <a:off x="885020" y="700384"/>
            <a:ext cx="7336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Conditions check and clearing of Cluster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struct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2300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4060"/>
            <a:ext cx="9180512" cy="687263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026059" y="159155"/>
            <a:ext cx="17620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Kmeans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algorithm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with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624CC4F-6F57-4BD2-9214-2FCBF9D8B471}"/>
              </a:ext>
            </a:extLst>
          </p:cNvPr>
          <p:cNvSpPr txBox="1"/>
          <p:nvPr/>
        </p:nvSpPr>
        <p:spPr>
          <a:xfrm>
            <a:off x="2073347" y="753052"/>
            <a:ext cx="49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Shared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and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firstprivate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variables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9B1572C6-491E-4CF1-9269-FCB68B2C3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40" y="1229083"/>
            <a:ext cx="8795208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 err="1"/>
              <a:t>s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hared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b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maxConvergenceAchieved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actualWCSS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previousWCSS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pointX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pointY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clusterStruct</a:t>
            </a:r>
            <a:endParaRPr kumimoji="0" lang="it-IT" altLang="it-IT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69046EFD-1006-4590-AC00-2B8311B4A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40" y="1904144"/>
            <a:ext cx="879520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 err="1"/>
              <a:t>firstprivate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9D1AC45C-A6D1-4B2E-AF85-D610C23E1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92" y="2261848"/>
            <a:ext cx="8531503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lastIteration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iterations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, remainder,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myStartIndex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myEndIndex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kNumber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pointsNumber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b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actMinDistanceIndex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actMinDistance</a:t>
            </a:r>
            <a:endParaRPr kumimoji="0" lang="it-IT" altLang="it-IT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CA1CB4B7-F39C-4D32-BBBA-AC9A7367C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66688"/>
            <a:ext cx="9144000" cy="2425013"/>
          </a:xfrm>
          <a:prstGeom prst="rect">
            <a:avLst/>
          </a:prstGeom>
        </p:spPr>
      </p:pic>
      <p:sp>
        <p:nvSpPr>
          <p:cNvPr id="22" name="Rectangle 4">
            <a:extLst>
              <a:ext uri="{FF2B5EF4-FFF2-40B4-BE49-F238E27FC236}">
                <a16:creationId xmlns:a16="http://schemas.microsoft.com/office/drawing/2014/main" id="{8BB9E182-0DD4-4F1F-9F1D-A13F4392F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40" y="2982825"/>
            <a:ext cx="8795208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Opening of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parallel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region</a:t>
            </a:r>
            <a:r>
              <a:rPr lang="it-IT" altLang="it-IT" dirty="0"/>
              <a:t>-&gt; </a:t>
            </a:r>
            <a:r>
              <a:rPr lang="it-IT" altLang="it-IT" dirty="0" err="1"/>
              <a:t>thread</a:t>
            </a:r>
            <a:r>
              <a:rPr lang="it-IT" altLang="it-IT" dirty="0"/>
              <a:t> </a:t>
            </a:r>
            <a:r>
              <a:rPr lang="it-IT" altLang="it-IT" dirty="0" err="1"/>
              <a:t>fork</a:t>
            </a:r>
            <a:r>
              <a:rPr lang="it-IT" altLang="it-IT" dirty="0"/>
              <a:t>-&gt;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Initialization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of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local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Cluster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struct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for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every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thread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-&gt; copy of the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actual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Centroids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coordinates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for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every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thread</a:t>
            </a:r>
            <a:endParaRPr kumimoji="0" lang="it-IT" altLang="it-IT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004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633"/>
            <a:ext cx="9180512" cy="687263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026059" y="159155"/>
            <a:ext cx="17620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Kmeans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algorithm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with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624CC4F-6F57-4BD2-9214-2FCBF9D8B471}"/>
              </a:ext>
            </a:extLst>
          </p:cNvPr>
          <p:cNvSpPr txBox="1"/>
          <p:nvPr/>
        </p:nvSpPr>
        <p:spPr>
          <a:xfrm>
            <a:off x="3190696" y="722270"/>
            <a:ext cx="2726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Work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distribution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69046EFD-1006-4590-AC00-2B8311B4A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52" y="1243448"/>
            <a:ext cx="8795208" cy="9233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Manual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assignment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of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indexes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for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every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thread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in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order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to reduce the overhead of an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automatic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#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pragma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omp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for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directive</a:t>
            </a:r>
            <a:b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No need for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any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syncronization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because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every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variable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is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private to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every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thread</a:t>
            </a:r>
            <a:endParaRPr kumimoji="0" lang="it-IT" altLang="it-IT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9DA4BE3-734F-4941-90D1-73D322565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76" y="2398645"/>
            <a:ext cx="8334733" cy="275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7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633"/>
            <a:ext cx="9180512" cy="687263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026059" y="159155"/>
            <a:ext cx="17620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Kmeans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algorithm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with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9B1572C6-491E-4CF1-9269-FCB68B2C3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40" y="1027031"/>
            <a:ext cx="8795208" cy="17543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Work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is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distribute</a:t>
            </a:r>
            <a:r>
              <a:rPr lang="it-IT" altLang="it-IT" dirty="0"/>
              <a:t>d </a:t>
            </a:r>
            <a:r>
              <a:rPr lang="it-IT" altLang="it-IT" dirty="0" err="1"/>
              <a:t>among</a:t>
            </a:r>
            <a:r>
              <a:rPr lang="it-IT" altLang="it-IT" dirty="0"/>
              <a:t> </a:t>
            </a:r>
            <a:r>
              <a:rPr lang="it-IT" altLang="it-IT" dirty="0" err="1"/>
              <a:t>threads</a:t>
            </a:r>
            <a:r>
              <a:rPr lang="it-IT" altLang="it-IT" dirty="0"/>
              <a:t>. </a:t>
            </a:r>
            <a:r>
              <a:rPr lang="it-IT" altLang="it-IT" dirty="0" err="1"/>
              <a:t>Every</a:t>
            </a:r>
            <a:r>
              <a:rPr lang="it-IT" altLang="it-IT" dirty="0"/>
              <a:t> </a:t>
            </a:r>
            <a:r>
              <a:rPr lang="it-IT" altLang="it-IT" dirty="0" err="1"/>
              <a:t>thread</a:t>
            </a:r>
            <a:r>
              <a:rPr lang="it-IT" altLang="it-IT" dirty="0"/>
              <a:t> </a:t>
            </a:r>
            <a:r>
              <a:rPr lang="it-IT" altLang="it-IT" dirty="0" err="1"/>
              <a:t>finds</a:t>
            </a:r>
            <a:r>
              <a:rPr lang="it-IT" altLang="it-IT" dirty="0"/>
              <a:t> the </a:t>
            </a:r>
            <a:r>
              <a:rPr lang="it-IT" altLang="it-IT" dirty="0" err="1"/>
              <a:t>nearest</a:t>
            </a:r>
            <a:r>
              <a:rPr lang="it-IT" altLang="it-IT" dirty="0"/>
              <a:t> cluster for </a:t>
            </a:r>
            <a:r>
              <a:rPr lang="it-IT" altLang="it-IT" dirty="0" err="1"/>
              <a:t>every</a:t>
            </a:r>
            <a:r>
              <a:rPr lang="it-IT" altLang="it-IT" dirty="0"/>
              <a:t> point </a:t>
            </a:r>
            <a:r>
              <a:rPr lang="it-IT" altLang="it-IT" dirty="0" err="1"/>
              <a:t>belonging</a:t>
            </a:r>
            <a:r>
              <a:rPr lang="it-IT" altLang="it-IT" dirty="0"/>
              <a:t> to </a:t>
            </a:r>
            <a:r>
              <a:rPr lang="it-IT" altLang="it-IT" dirty="0" err="1"/>
              <a:t>its</a:t>
            </a:r>
            <a:r>
              <a:rPr lang="it-IT" altLang="it-IT" dirty="0"/>
              <a:t> range. </a:t>
            </a:r>
            <a:r>
              <a:rPr lang="it-IT" altLang="it-IT" dirty="0" err="1"/>
              <a:t>When</a:t>
            </a:r>
            <a:r>
              <a:rPr lang="it-IT" altLang="it-IT" dirty="0"/>
              <a:t> </a:t>
            </a:r>
            <a:r>
              <a:rPr lang="it-IT" altLang="it-IT" dirty="0" err="1"/>
              <a:t>nearest</a:t>
            </a:r>
            <a:r>
              <a:rPr lang="it-IT" altLang="it-IT" dirty="0"/>
              <a:t> cluster </a:t>
            </a:r>
            <a:r>
              <a:rPr lang="it-IT" altLang="it-IT" dirty="0" err="1"/>
              <a:t>is</a:t>
            </a:r>
            <a:r>
              <a:rPr lang="it-IT" altLang="it-IT" dirty="0"/>
              <a:t> </a:t>
            </a:r>
            <a:r>
              <a:rPr lang="it-IT" altLang="it-IT" dirty="0" err="1"/>
              <a:t>found</a:t>
            </a:r>
            <a:r>
              <a:rPr lang="it-IT" altLang="it-IT" dirty="0"/>
              <a:t>, </a:t>
            </a:r>
            <a:r>
              <a:rPr lang="it-IT" altLang="it-IT" dirty="0" err="1"/>
              <a:t>there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 no need to </a:t>
            </a:r>
            <a:r>
              <a:rPr lang="it-IT" altLang="it-IT" dirty="0" err="1"/>
              <a:t>push</a:t>
            </a:r>
            <a:r>
              <a:rPr lang="it-IT" altLang="it-IT" dirty="0"/>
              <a:t> the </a:t>
            </a:r>
            <a:r>
              <a:rPr lang="it-IT" altLang="it-IT" dirty="0" err="1"/>
              <a:t>actual</a:t>
            </a:r>
            <a:r>
              <a:rPr lang="it-IT" altLang="it-IT" dirty="0"/>
              <a:t> point </a:t>
            </a:r>
            <a:r>
              <a:rPr lang="it-IT" altLang="it-IT" dirty="0" err="1"/>
              <a:t>coordinates</a:t>
            </a:r>
            <a:r>
              <a:rPr lang="it-IT" altLang="it-IT" dirty="0"/>
              <a:t> </a:t>
            </a:r>
            <a:r>
              <a:rPr lang="it-IT" altLang="it-IT" dirty="0" err="1"/>
              <a:t>into</a:t>
            </a:r>
            <a:r>
              <a:rPr lang="it-IT" altLang="it-IT" dirty="0"/>
              <a:t> the </a:t>
            </a:r>
            <a:r>
              <a:rPr lang="it-IT" altLang="it-IT" dirty="0" err="1"/>
              <a:t>local</a:t>
            </a:r>
            <a:r>
              <a:rPr lang="it-IT" altLang="it-IT" dirty="0"/>
              <a:t> </a:t>
            </a:r>
            <a:r>
              <a:rPr lang="it-IT" altLang="it-IT" dirty="0" err="1"/>
              <a:t>struct</a:t>
            </a:r>
            <a:r>
              <a:rPr lang="it-IT" altLang="it-IT" dirty="0"/>
              <a:t> (more overhead) </a:t>
            </a:r>
            <a:r>
              <a:rPr lang="it-IT" altLang="it-IT" dirty="0" err="1"/>
              <a:t>exept</a:t>
            </a:r>
            <a:r>
              <a:rPr lang="it-IT" altLang="it-IT" dirty="0"/>
              <a:t> in case </a:t>
            </a:r>
            <a:r>
              <a:rPr lang="it-IT" altLang="it-IT" dirty="0" err="1"/>
              <a:t>this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 the last </a:t>
            </a:r>
            <a:r>
              <a:rPr lang="it-IT" altLang="it-IT" dirty="0" err="1"/>
              <a:t>iteration</a:t>
            </a:r>
            <a:r>
              <a:rPr lang="it-IT" altLang="it-IT" dirty="0"/>
              <a:t>. </a:t>
            </a:r>
            <a:r>
              <a:rPr lang="it-IT" altLang="it-IT" dirty="0" err="1"/>
              <a:t>We</a:t>
            </a:r>
            <a:r>
              <a:rPr lang="it-IT" altLang="it-IT" dirty="0"/>
              <a:t> </a:t>
            </a:r>
            <a:r>
              <a:rPr lang="it-IT" altLang="it-IT" dirty="0" err="1"/>
              <a:t>only</a:t>
            </a:r>
            <a:r>
              <a:rPr lang="it-IT" altLang="it-IT" dirty="0"/>
              <a:t> update the </a:t>
            </a:r>
            <a:r>
              <a:rPr lang="it-IT" altLang="it-IT" dirty="0" err="1"/>
              <a:t>partials</a:t>
            </a:r>
            <a:r>
              <a:rPr lang="it-IT" altLang="it-IT" dirty="0"/>
              <a:t> </a:t>
            </a:r>
            <a:r>
              <a:rPr lang="it-IT" altLang="it-IT" dirty="0" err="1"/>
              <a:t>number</a:t>
            </a:r>
            <a:r>
              <a:rPr lang="it-IT" altLang="it-IT" dirty="0"/>
              <a:t> of the points, sum of the X,Y </a:t>
            </a:r>
            <a:r>
              <a:rPr lang="it-IT" altLang="it-IT" dirty="0" err="1"/>
              <a:t>coordinates</a:t>
            </a:r>
            <a:r>
              <a:rPr lang="it-IT" altLang="it-IT" dirty="0"/>
              <a:t> and </a:t>
            </a:r>
            <a:r>
              <a:rPr lang="it-IT" altLang="it-IT" dirty="0" err="1"/>
              <a:t>wcss</a:t>
            </a:r>
            <a:r>
              <a:rPr lang="it-IT" altLang="it-IT" dirty="0"/>
              <a:t>. </a:t>
            </a:r>
            <a:r>
              <a:rPr lang="it-IT" altLang="it-IT" dirty="0" err="1"/>
              <a:t>There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 no need for </a:t>
            </a:r>
            <a:r>
              <a:rPr lang="it-IT" altLang="it-IT" dirty="0" err="1"/>
              <a:t>syncronization</a:t>
            </a:r>
            <a:r>
              <a:rPr lang="it-IT" altLang="it-IT" dirty="0"/>
              <a:t> </a:t>
            </a:r>
            <a:r>
              <a:rPr lang="it-IT" altLang="it-IT" dirty="0" err="1"/>
              <a:t>because</a:t>
            </a:r>
            <a:r>
              <a:rPr lang="it-IT" altLang="it-IT" dirty="0"/>
              <a:t> </a:t>
            </a:r>
            <a:r>
              <a:rPr lang="it-IT" altLang="it-IT" dirty="0" err="1"/>
              <a:t>every</a:t>
            </a:r>
            <a:r>
              <a:rPr lang="it-IT" altLang="it-IT" dirty="0"/>
              <a:t> </a:t>
            </a:r>
            <a:r>
              <a:rPr lang="it-IT" altLang="it-IT" dirty="0" err="1"/>
              <a:t>struct</a:t>
            </a:r>
            <a:r>
              <a:rPr lang="it-IT" altLang="it-IT" dirty="0"/>
              <a:t> </a:t>
            </a:r>
            <a:r>
              <a:rPr lang="it-IT" altLang="it-IT" dirty="0" err="1"/>
              <a:t>has</a:t>
            </a:r>
            <a:r>
              <a:rPr lang="it-IT" altLang="it-IT" dirty="0"/>
              <a:t> </a:t>
            </a:r>
            <a:r>
              <a:rPr lang="it-IT" altLang="it-IT" dirty="0" err="1"/>
              <a:t>been</a:t>
            </a:r>
            <a:r>
              <a:rPr lang="it-IT" altLang="it-IT" dirty="0"/>
              <a:t> </a:t>
            </a:r>
            <a:r>
              <a:rPr lang="it-IT" altLang="it-IT" dirty="0" err="1"/>
              <a:t>privatized</a:t>
            </a:r>
            <a:r>
              <a:rPr lang="it-IT" altLang="it-IT" dirty="0"/>
              <a:t> and </a:t>
            </a:r>
            <a:r>
              <a:rPr lang="it-IT" altLang="it-IT" dirty="0" err="1"/>
              <a:t>every</a:t>
            </a:r>
            <a:r>
              <a:rPr lang="it-IT" altLang="it-IT" dirty="0"/>
              <a:t> </a:t>
            </a:r>
            <a:r>
              <a:rPr lang="it-IT" altLang="it-IT" dirty="0" err="1"/>
              <a:t>thread</a:t>
            </a:r>
            <a:r>
              <a:rPr lang="it-IT" altLang="it-IT" dirty="0"/>
              <a:t> </a:t>
            </a:r>
            <a:r>
              <a:rPr lang="it-IT" altLang="it-IT" dirty="0" err="1"/>
              <a:t>works</a:t>
            </a:r>
            <a:r>
              <a:rPr lang="it-IT" altLang="it-IT" dirty="0"/>
              <a:t> on a </a:t>
            </a:r>
            <a:r>
              <a:rPr lang="it-IT" altLang="it-IT" dirty="0" err="1"/>
              <a:t>different</a:t>
            </a:r>
            <a:r>
              <a:rPr lang="it-IT" altLang="it-IT" dirty="0"/>
              <a:t> </a:t>
            </a:r>
            <a:r>
              <a:rPr lang="it-IT" altLang="it-IT" dirty="0" err="1"/>
              <a:t>index</a:t>
            </a:r>
            <a:r>
              <a:rPr lang="it-IT" altLang="it-IT" dirty="0"/>
              <a:t> of </a:t>
            </a:r>
            <a:r>
              <a:rPr lang="it-IT" altLang="it-IT" dirty="0" err="1"/>
              <a:t>pointX</a:t>
            </a:r>
            <a:r>
              <a:rPr lang="it-IT" altLang="it-IT" dirty="0"/>
              <a:t> and </a:t>
            </a:r>
            <a:r>
              <a:rPr lang="it-IT" altLang="it-IT" dirty="0" err="1"/>
              <a:t>pointY</a:t>
            </a:r>
            <a:r>
              <a:rPr lang="it-IT" altLang="it-IT" dirty="0"/>
              <a:t> </a:t>
            </a:r>
            <a:r>
              <a:rPr lang="it-IT" altLang="it-IT" dirty="0" err="1"/>
              <a:t>vectors</a:t>
            </a:r>
            <a:r>
              <a:rPr lang="it-IT" altLang="it-IT" dirty="0"/>
              <a:t>.</a:t>
            </a:r>
            <a:endParaRPr kumimoji="0" lang="it-IT" altLang="it-IT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9790401-B699-459D-8AF4-F407214D032D}"/>
              </a:ext>
            </a:extLst>
          </p:cNvPr>
          <p:cNvSpPr txBox="1"/>
          <p:nvPr/>
        </p:nvSpPr>
        <p:spPr>
          <a:xfrm>
            <a:off x="1845906" y="753052"/>
            <a:ext cx="548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Initializations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and work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distribution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9235BFD-7243-45ED-B14E-83420B2A2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49" y="2825034"/>
            <a:ext cx="7678701" cy="383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92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206"/>
            <a:ext cx="9180512" cy="687263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026059" y="159155"/>
            <a:ext cx="17620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Kmeans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algorithm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with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9B1572C6-491E-4CF1-9269-FCB68B2C3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39" y="1100564"/>
            <a:ext cx="8795208" cy="23083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If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last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iteration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has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not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been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yet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performed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atomically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update the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actualWCSS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value</a:t>
            </a:r>
            <a:r>
              <a:rPr lang="it-IT" altLang="it-IT" dirty="0"/>
              <a:t> for </a:t>
            </a:r>
            <a:r>
              <a:rPr lang="it-IT" altLang="it-IT" dirty="0" err="1"/>
              <a:t>every</a:t>
            </a:r>
            <a:r>
              <a:rPr lang="it-IT" altLang="it-IT" dirty="0"/>
              <a:t> cluster with a reduction on the </a:t>
            </a:r>
            <a:r>
              <a:rPr lang="it-IT" altLang="it-IT" dirty="0" err="1"/>
              <a:t>shared</a:t>
            </a:r>
            <a:r>
              <a:rPr lang="it-IT" altLang="it-IT" dirty="0"/>
              <a:t> </a:t>
            </a:r>
            <a:r>
              <a:rPr lang="it-IT" altLang="it-IT" dirty="0" err="1"/>
              <a:t>variable</a:t>
            </a:r>
            <a:r>
              <a:rPr lang="it-IT" altLang="it-IT" dirty="0"/>
              <a:t> and picking </a:t>
            </a:r>
            <a:r>
              <a:rPr lang="it-IT" altLang="it-IT" dirty="0" err="1"/>
              <a:t>partial</a:t>
            </a:r>
            <a:r>
              <a:rPr lang="it-IT" altLang="it-IT" dirty="0"/>
              <a:t> </a:t>
            </a:r>
            <a:r>
              <a:rPr lang="it-IT" altLang="it-IT" dirty="0" err="1"/>
              <a:t>wcss</a:t>
            </a:r>
            <a:r>
              <a:rPr lang="it-IT" altLang="it-IT" dirty="0"/>
              <a:t> from </a:t>
            </a:r>
            <a:r>
              <a:rPr lang="it-IT" altLang="it-IT" dirty="0" err="1"/>
              <a:t>every</a:t>
            </a:r>
            <a:r>
              <a:rPr lang="it-IT" altLang="it-IT" dirty="0"/>
              <a:t> </a:t>
            </a:r>
            <a:r>
              <a:rPr lang="it-IT" altLang="it-IT" dirty="0" err="1"/>
              <a:t>local</a:t>
            </a:r>
            <a:r>
              <a:rPr lang="it-IT" altLang="it-IT" dirty="0"/>
              <a:t> cluster </a:t>
            </a:r>
            <a:r>
              <a:rPr lang="it-IT" altLang="it-IT" dirty="0" err="1"/>
              <a:t>struct</a:t>
            </a:r>
            <a:r>
              <a:rPr lang="it-IT" altLang="it-IT" dirty="0"/>
              <a:t> in </a:t>
            </a:r>
            <a:r>
              <a:rPr lang="it-IT" altLang="it-IT" dirty="0" err="1"/>
              <a:t>order</a:t>
            </a:r>
            <a:r>
              <a:rPr lang="it-IT" altLang="it-IT" dirty="0"/>
              <a:t> to </a:t>
            </a:r>
            <a:r>
              <a:rPr lang="it-IT" altLang="it-IT" dirty="0" err="1"/>
              <a:t>avoid</a:t>
            </a:r>
            <a:r>
              <a:rPr lang="it-IT" altLang="it-IT" dirty="0"/>
              <a:t> race conditions. A </a:t>
            </a:r>
            <a:r>
              <a:rPr lang="it-IT" altLang="it-IT" dirty="0" err="1"/>
              <a:t>barrier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 </a:t>
            </a:r>
            <a:r>
              <a:rPr lang="it-IT" altLang="it-IT" dirty="0" err="1"/>
              <a:t>needed</a:t>
            </a:r>
            <a:r>
              <a:rPr lang="it-IT" altLang="it-IT" dirty="0"/>
              <a:t> </a:t>
            </a:r>
            <a:r>
              <a:rPr lang="it-IT" altLang="it-IT" dirty="0" err="1"/>
              <a:t>at</a:t>
            </a:r>
            <a:r>
              <a:rPr lang="it-IT" altLang="it-IT" dirty="0"/>
              <a:t> the end of </a:t>
            </a:r>
            <a:r>
              <a:rPr lang="it-IT" altLang="it-IT" dirty="0" err="1"/>
              <a:t>this</a:t>
            </a:r>
            <a:r>
              <a:rPr lang="it-IT" altLang="it-IT" dirty="0"/>
              <a:t> </a:t>
            </a:r>
            <a:r>
              <a:rPr lang="it-IT" altLang="it-IT" dirty="0" err="1"/>
              <a:t>process</a:t>
            </a:r>
            <a:r>
              <a:rPr lang="it-IT" altLang="it-IT" dirty="0"/>
              <a:t> to make </a:t>
            </a:r>
            <a:r>
              <a:rPr lang="it-IT" altLang="it-IT" dirty="0" err="1"/>
              <a:t>sure</a:t>
            </a:r>
            <a:r>
              <a:rPr lang="it-IT" altLang="it-IT" dirty="0"/>
              <a:t> </a:t>
            </a:r>
            <a:r>
              <a:rPr lang="it-IT" altLang="it-IT" dirty="0" err="1"/>
              <a:t>that</a:t>
            </a:r>
            <a:r>
              <a:rPr lang="it-IT" altLang="it-IT" dirty="0"/>
              <a:t> </a:t>
            </a:r>
            <a:r>
              <a:rPr lang="it-IT" altLang="it-IT" dirty="0" err="1"/>
              <a:t>every</a:t>
            </a:r>
            <a:r>
              <a:rPr lang="it-IT" altLang="it-IT" dirty="0"/>
              <a:t> </a:t>
            </a:r>
            <a:r>
              <a:rPr lang="it-IT" altLang="it-IT" dirty="0" err="1"/>
              <a:t>thread</a:t>
            </a:r>
            <a:r>
              <a:rPr lang="it-IT" altLang="it-IT" dirty="0"/>
              <a:t> </a:t>
            </a:r>
            <a:r>
              <a:rPr lang="it-IT" altLang="it-IT" dirty="0" err="1"/>
              <a:t>has</a:t>
            </a:r>
            <a:r>
              <a:rPr lang="it-IT" altLang="it-IT" dirty="0"/>
              <a:t> </a:t>
            </a:r>
            <a:r>
              <a:rPr lang="it-IT" altLang="it-IT" dirty="0" err="1"/>
              <a:t>updated</a:t>
            </a:r>
            <a:r>
              <a:rPr lang="it-IT" altLang="it-IT" dirty="0"/>
              <a:t> the </a:t>
            </a:r>
            <a:r>
              <a:rPr lang="it-IT" altLang="it-IT" dirty="0" err="1"/>
              <a:t>shared</a:t>
            </a:r>
            <a:r>
              <a:rPr lang="it-IT" altLang="it-IT" dirty="0"/>
              <a:t> </a:t>
            </a:r>
            <a:r>
              <a:rPr lang="it-IT" altLang="it-IT" dirty="0" err="1"/>
              <a:t>wcss</a:t>
            </a:r>
            <a:r>
              <a:rPr lang="it-IT" altLang="it-IT" dirty="0"/>
              <a:t> to </a:t>
            </a:r>
            <a:r>
              <a:rPr lang="it-IT" altLang="it-IT" dirty="0" err="1"/>
              <a:t>assure</a:t>
            </a:r>
            <a:r>
              <a:rPr lang="it-IT" altLang="it-IT" dirty="0"/>
              <a:t> </a:t>
            </a:r>
            <a:r>
              <a:rPr lang="it-IT" altLang="it-IT" dirty="0" err="1"/>
              <a:t>that</a:t>
            </a:r>
            <a:r>
              <a:rPr lang="it-IT" altLang="it-IT" dirty="0"/>
              <a:t> the following </a:t>
            </a:r>
            <a:r>
              <a:rPr lang="it-IT" altLang="it-IT" dirty="0" err="1"/>
              <a:t>calculation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 correct.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On the other hand,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there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is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no need to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wait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for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every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thread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at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the end of the single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directive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so a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nowait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clause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has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been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put in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order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to reduce the overhead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caused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by the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effectLst/>
              </a:rPr>
              <a:t>waiting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effectLst/>
              </a:rPr>
              <a:t> time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9790401-B699-459D-8AF4-F407214D032D}"/>
              </a:ext>
            </a:extLst>
          </p:cNvPr>
          <p:cNvSpPr txBox="1"/>
          <p:nvPr/>
        </p:nvSpPr>
        <p:spPr>
          <a:xfrm>
            <a:off x="1687995" y="753052"/>
            <a:ext cx="5731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WCSS update and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convergence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check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B047820-F229-4D93-BA56-C77EBD611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435" y="3185992"/>
            <a:ext cx="5074616" cy="363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637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1478</Words>
  <Application>Microsoft Office PowerPoint</Application>
  <PresentationFormat>Presentazione su schermo (4:3)</PresentationFormat>
  <Paragraphs>232</Paragraphs>
  <Slides>25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8" baseType="lpstr"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Simone</cp:lastModifiedBy>
  <cp:revision>150</cp:revision>
  <dcterms:created xsi:type="dcterms:W3CDTF">2012-12-06T09:21:12Z</dcterms:created>
  <dcterms:modified xsi:type="dcterms:W3CDTF">2024-11-12T21:37:57Z</dcterms:modified>
</cp:coreProperties>
</file>