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Lst>
  <p:sldSz cx="27432000" cy="40233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C5"/>
    <a:srgbClr val="FEBCCF"/>
    <a:srgbClr val="FFFF00"/>
    <a:srgbClr val="003300"/>
    <a:srgbClr val="000066"/>
    <a:srgbClr val="26CBD5"/>
    <a:srgbClr val="660066"/>
    <a:srgbClr val="FF00FF"/>
    <a:srgbClr val="FF0066"/>
    <a:srgbClr val="E91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59" autoAdjust="0"/>
    <p:restoredTop sz="94676" autoAdjust="0"/>
  </p:normalViewPr>
  <p:slideViewPr>
    <p:cSldViewPr>
      <p:cViewPr>
        <p:scale>
          <a:sx n="14" d="100"/>
          <a:sy n="14" d="100"/>
        </p:scale>
        <p:origin x="2502" y="-288"/>
      </p:cViewPr>
      <p:guideLst>
        <p:guide orient="horz" pos="12672"/>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ResearchProject\ARI_BioMass\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ResearchProject\ARI_BioMass\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ResearchProject\ARI_BioMass\Grap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ResearchProject\ARI_BioMass\Graph.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Sheet1!$A$1:$B$1</c:f>
              <c:strCache>
                <c:ptCount val="2"/>
                <c:pt idx="0">
                  <c:v>Yes</c:v>
                </c:pt>
                <c:pt idx="1">
                  <c:v>No</c:v>
                </c:pt>
              </c:strCache>
            </c:strRef>
          </c:cat>
          <c:val>
            <c:numRef>
              <c:f>Sheet1!$A$2:$B$2</c:f>
              <c:numCache>
                <c:formatCode>General</c:formatCode>
                <c:ptCount val="2"/>
                <c:pt idx="0">
                  <c:v>5.4</c:v>
                </c:pt>
                <c:pt idx="1">
                  <c:v>94.6</c:v>
                </c:pt>
              </c:numCache>
            </c:numRef>
          </c:val>
          <c:extLst>
            <c:ext xmlns:c16="http://schemas.microsoft.com/office/drawing/2014/chart" uri="{C3380CC4-5D6E-409C-BE32-E72D297353CC}">
              <c16:uniqueId val="{00000000-7900-44DD-861F-ECDA95FC4F50}"/>
            </c:ext>
          </c:extLst>
        </c:ser>
        <c:dLbls>
          <c:dLblPos val="outEnd"/>
          <c:showLegendKey val="0"/>
          <c:showVal val="1"/>
          <c:showCatName val="0"/>
          <c:showSerName val="0"/>
          <c:showPercent val="0"/>
          <c:showBubbleSize val="0"/>
        </c:dLbls>
        <c:gapWidth val="164"/>
        <c:overlap val="-22"/>
        <c:axId val="402551592"/>
        <c:axId val="402551920"/>
      </c:barChart>
      <c:catAx>
        <c:axId val="40255159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ARI</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551920"/>
        <c:crosses val="autoZero"/>
        <c:auto val="1"/>
        <c:lblAlgn val="ctr"/>
        <c:lblOffset val="100"/>
        <c:noMultiLvlLbl val="0"/>
      </c:catAx>
      <c:valAx>
        <c:axId val="40255192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Percentage with symptoms</a:t>
                </a:r>
                <a:r>
                  <a:rPr lang="en-US" baseline="0"/>
                  <a:t> of ARI</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551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Sheet1!$A$9</c:f>
              <c:strCache>
                <c:ptCount val="1"/>
                <c:pt idx="0">
                  <c:v>Yes</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Sheet1!$B$8:$C$8</c:f>
              <c:strCache>
                <c:ptCount val="2"/>
                <c:pt idx="0">
                  <c:v>Urban</c:v>
                </c:pt>
                <c:pt idx="1">
                  <c:v>Rural</c:v>
                </c:pt>
              </c:strCache>
            </c:strRef>
          </c:cat>
          <c:val>
            <c:numRef>
              <c:f>Sheet1!$B$9:$C$9</c:f>
              <c:numCache>
                <c:formatCode>General</c:formatCode>
                <c:ptCount val="2"/>
                <c:pt idx="0">
                  <c:v>4.3</c:v>
                </c:pt>
                <c:pt idx="1">
                  <c:v>5.7</c:v>
                </c:pt>
              </c:numCache>
            </c:numRef>
          </c:val>
          <c:extLst>
            <c:ext xmlns:c16="http://schemas.microsoft.com/office/drawing/2014/chart" uri="{C3380CC4-5D6E-409C-BE32-E72D297353CC}">
              <c16:uniqueId val="{00000000-0C45-4E86-9FE2-1ED3F8BBE251}"/>
            </c:ext>
          </c:extLst>
        </c:ser>
        <c:ser>
          <c:idx val="1"/>
          <c:order val="1"/>
          <c:tx>
            <c:strRef>
              <c:f>Sheet1!$A$10</c:f>
              <c:strCache>
                <c:ptCount val="1"/>
                <c:pt idx="0">
                  <c:v>No</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Sheet1!$B$8:$C$8</c:f>
              <c:strCache>
                <c:ptCount val="2"/>
                <c:pt idx="0">
                  <c:v>Urban</c:v>
                </c:pt>
                <c:pt idx="1">
                  <c:v>Rural</c:v>
                </c:pt>
              </c:strCache>
            </c:strRef>
          </c:cat>
          <c:val>
            <c:numRef>
              <c:f>Sheet1!$B$10:$C$10</c:f>
              <c:numCache>
                <c:formatCode>General</c:formatCode>
                <c:ptCount val="2"/>
                <c:pt idx="0">
                  <c:v>95.7</c:v>
                </c:pt>
                <c:pt idx="1">
                  <c:v>94.3</c:v>
                </c:pt>
              </c:numCache>
            </c:numRef>
          </c:val>
          <c:extLst>
            <c:ext xmlns:c16="http://schemas.microsoft.com/office/drawing/2014/chart" uri="{C3380CC4-5D6E-409C-BE32-E72D297353CC}">
              <c16:uniqueId val="{00000001-0C45-4E86-9FE2-1ED3F8BBE251}"/>
            </c:ext>
          </c:extLst>
        </c:ser>
        <c:dLbls>
          <c:dLblPos val="outEnd"/>
          <c:showLegendKey val="0"/>
          <c:showVal val="1"/>
          <c:showCatName val="0"/>
          <c:showSerName val="0"/>
          <c:showPercent val="0"/>
          <c:showBubbleSize val="0"/>
        </c:dLbls>
        <c:gapWidth val="80"/>
        <c:overlap val="25"/>
        <c:axId val="512290944"/>
        <c:axId val="512288320"/>
      </c:barChart>
      <c:catAx>
        <c:axId val="5122909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Place</a:t>
                </a:r>
                <a:r>
                  <a:rPr lang="en-US" baseline="0"/>
                  <a:t> of recidence</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512288320"/>
        <c:crosses val="autoZero"/>
        <c:auto val="1"/>
        <c:lblAlgn val="ctr"/>
        <c:lblOffset val="100"/>
        <c:noMultiLvlLbl val="0"/>
      </c:catAx>
      <c:valAx>
        <c:axId val="512288320"/>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00" b="1" i="0" baseline="0">
                    <a:effectLst/>
                  </a:rPr>
                  <a:t>Percentage with symptoms of ARI</a:t>
                </a:r>
                <a:endParaRPr lang="en-US" sz="1000">
                  <a:effectLst/>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51229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2000" b="1" dirty="0"/>
              <a:t>Percentage</a:t>
            </a:r>
            <a:r>
              <a:rPr lang="en-US" sz="2000" b="1" baseline="0" dirty="0"/>
              <a:t> of Symptoms of ARI by Child Age</a:t>
            </a:r>
            <a:endParaRPr lang="en-US" sz="2000" b="1"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CBB0-4611-808E-9DB4A0630763}"/>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CBB0-4611-808E-9DB4A0630763}"/>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CBB0-4611-808E-9DB4A0630763}"/>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CBB0-4611-808E-9DB4A0630763}"/>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CBB0-4611-808E-9DB4A0630763}"/>
              </c:ext>
            </c:extLst>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B-CBB0-4611-808E-9DB4A0630763}"/>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Sheet1!$D$1:$I$1</c:f>
              <c:strCache>
                <c:ptCount val="6"/>
                <c:pt idx="0">
                  <c:v>&lt;6</c:v>
                </c:pt>
                <c:pt idx="1">
                  <c:v>6-11</c:v>
                </c:pt>
                <c:pt idx="2">
                  <c:v>12-23</c:v>
                </c:pt>
                <c:pt idx="3">
                  <c:v>24-35</c:v>
                </c:pt>
                <c:pt idx="4">
                  <c:v>36-47</c:v>
                </c:pt>
                <c:pt idx="5">
                  <c:v>48-59</c:v>
                </c:pt>
              </c:strCache>
            </c:strRef>
          </c:cat>
          <c:val>
            <c:numRef>
              <c:f>Sheet1!$D$2:$I$2</c:f>
              <c:numCache>
                <c:formatCode>General</c:formatCode>
                <c:ptCount val="6"/>
                <c:pt idx="0">
                  <c:v>6.7</c:v>
                </c:pt>
                <c:pt idx="1">
                  <c:v>8.5</c:v>
                </c:pt>
                <c:pt idx="2">
                  <c:v>6.5</c:v>
                </c:pt>
                <c:pt idx="3">
                  <c:v>5.6</c:v>
                </c:pt>
                <c:pt idx="4">
                  <c:v>3.9</c:v>
                </c:pt>
                <c:pt idx="5">
                  <c:v>3.1</c:v>
                </c:pt>
              </c:numCache>
            </c:numRef>
          </c:val>
          <c:extLst>
            <c:ext xmlns:c16="http://schemas.microsoft.com/office/drawing/2014/chart" uri="{C3380CC4-5D6E-409C-BE32-E72D297353CC}">
              <c16:uniqueId val="{0000000C-CBB0-4611-808E-9DB4A063076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50" baseline="0">
                <a:solidFill>
                  <a:schemeClr val="tx1">
                    <a:lumMod val="50000"/>
                    <a:lumOff val="50000"/>
                  </a:schemeClr>
                </a:solidFill>
                <a:latin typeface="+mn-lt"/>
                <a:ea typeface="+mn-ea"/>
                <a:cs typeface="+mn-cs"/>
              </a:defRPr>
            </a:pPr>
            <a:r>
              <a:rPr lang="en-US" sz="2000"/>
              <a:t>Percentage of Symptoms of ARI by Division</a:t>
            </a:r>
          </a:p>
        </c:rich>
      </c:tx>
      <c:overlay val="0"/>
      <c:spPr>
        <a:noFill/>
        <a:ln>
          <a:noFill/>
        </a:ln>
        <a:effectLst/>
      </c:spPr>
      <c:txPr>
        <a:bodyPr rot="0" spcFirstLastPara="1" vertOverflow="ellipsis" vert="horz" wrap="square" anchor="ctr" anchorCtr="1"/>
        <a:lstStyle/>
        <a:p>
          <a:pPr>
            <a:defRPr sz="20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B2E4-4CB1-B487-469952A61CC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B2E4-4CB1-B487-469952A61CC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B2E4-4CB1-B487-469952A61CC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B2E4-4CB1-B487-469952A61CC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B2E4-4CB1-B487-469952A61CC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B2E4-4CB1-B487-469952A61CC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B2E4-4CB1-B487-469952A61CCF}"/>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Sheet1!$A$27:$G$27</c:f>
              <c:strCache>
                <c:ptCount val="7"/>
                <c:pt idx="0">
                  <c:v>Barisal</c:v>
                </c:pt>
                <c:pt idx="1">
                  <c:v>Chittagong</c:v>
                </c:pt>
                <c:pt idx="2">
                  <c:v>Dhaka</c:v>
                </c:pt>
                <c:pt idx="3">
                  <c:v>Khulna</c:v>
                </c:pt>
                <c:pt idx="4">
                  <c:v>Rajshahi</c:v>
                </c:pt>
                <c:pt idx="5">
                  <c:v>Rangpur</c:v>
                </c:pt>
                <c:pt idx="6">
                  <c:v>Sylhet</c:v>
                </c:pt>
              </c:strCache>
            </c:strRef>
          </c:cat>
          <c:val>
            <c:numRef>
              <c:f>Sheet1!$A$28:$G$28</c:f>
              <c:numCache>
                <c:formatCode>General</c:formatCode>
                <c:ptCount val="7"/>
                <c:pt idx="0">
                  <c:v>4.0999999999999996</c:v>
                </c:pt>
                <c:pt idx="1">
                  <c:v>4.9000000000000004</c:v>
                </c:pt>
                <c:pt idx="2">
                  <c:v>5.2</c:v>
                </c:pt>
                <c:pt idx="3">
                  <c:v>6</c:v>
                </c:pt>
                <c:pt idx="4">
                  <c:v>6.6</c:v>
                </c:pt>
                <c:pt idx="5">
                  <c:v>5.2</c:v>
                </c:pt>
                <c:pt idx="6">
                  <c:v>6.3</c:v>
                </c:pt>
              </c:numCache>
            </c:numRef>
          </c:val>
          <c:extLst>
            <c:ext xmlns:c16="http://schemas.microsoft.com/office/drawing/2014/chart" uri="{C3380CC4-5D6E-409C-BE32-E72D297353CC}">
              <c16:uniqueId val="{0000000E-B2E4-4CB1-B487-469952A61CCF}"/>
            </c:ext>
          </c:extLst>
        </c:ser>
        <c:dLbls>
          <c:showLegendKey val="0"/>
          <c:showVal val="1"/>
          <c:showCatName val="0"/>
          <c:showSerName val="0"/>
          <c:showPercent val="0"/>
          <c:showBubbleSize val="0"/>
          <c:showLeaderLines val="1"/>
        </c:dLbls>
        <c:firstSliceAng val="0"/>
        <c:holeSize val="7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ctrTitle"/>
          </p:nvPr>
        </p:nvSpPr>
        <p:spPr>
          <a:xfrm>
            <a:off x="3939777" y="7631281"/>
            <a:ext cx="19552446" cy="14720716"/>
          </a:xfrm>
        </p:spPr>
        <p:txBody>
          <a:bodyPr anchor="b">
            <a:normAutofit/>
          </a:bodyPr>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3939777" y="22799049"/>
            <a:ext cx="19552446" cy="8046714"/>
          </a:xfrm>
        </p:spPr>
        <p:txBody>
          <a:bodyPr>
            <a:normAutofit/>
          </a:bodyPr>
          <a:lstStyle>
            <a:lvl1pPr marL="0" indent="0" algn="ctr">
              <a:buNone/>
              <a:defRPr sz="6600">
                <a:solidFill>
                  <a:schemeClr val="bg1">
                    <a:lumMod val="50000"/>
                  </a:schemeClr>
                </a:solidFill>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429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6038" y="25164328"/>
            <a:ext cx="23319972" cy="4761445"/>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65676" y="4096464"/>
            <a:ext cx="22100697" cy="18856265"/>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055995" y="29971204"/>
            <a:ext cx="23320017" cy="4003836"/>
          </a:xfrm>
        </p:spPr>
        <p:txBody>
          <a:bodyP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6956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5995" y="3576323"/>
            <a:ext cx="23320017" cy="20106504"/>
          </a:xfrm>
        </p:spPr>
        <p:txBody>
          <a:bodyPr anchor="ctr"/>
          <a:lstStyle>
            <a:lvl1pPr algn="ctr">
              <a:defRPr sz="9600"/>
            </a:lvl1pPr>
          </a:lstStyle>
          <a:p>
            <a:r>
              <a:rPr lang="en-US"/>
              <a:t>Click to edit Master title style</a:t>
            </a:r>
            <a:endParaRPr lang="en-US" dirty="0"/>
          </a:p>
        </p:txBody>
      </p:sp>
      <p:sp>
        <p:nvSpPr>
          <p:cNvPr id="4" name="Text Placeholder 3"/>
          <p:cNvSpPr>
            <a:spLocks noGrp="1"/>
          </p:cNvSpPr>
          <p:nvPr>
            <p:ph type="body" sz="half" idx="2"/>
          </p:nvPr>
        </p:nvSpPr>
        <p:spPr>
          <a:xfrm>
            <a:off x="2055995" y="24668283"/>
            <a:ext cx="23320017" cy="9306763"/>
          </a:xfrm>
        </p:spPr>
        <p:txBody>
          <a:bodyPr anchor="ct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2466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3253977" y="5119186"/>
            <a:ext cx="20931192" cy="16015501"/>
          </a:xfrm>
        </p:spPr>
        <p:txBody>
          <a:bodyPr anchor="ctr"/>
          <a:lstStyle>
            <a:lvl1pPr>
              <a:defRPr sz="9600"/>
            </a:lvl1pPr>
          </a:lstStyle>
          <a:p>
            <a:r>
              <a:rPr lang="en-US"/>
              <a:t>Click to edit Master title style</a:t>
            </a:r>
            <a:endParaRPr lang="en-US" dirty="0"/>
          </a:p>
        </p:txBody>
      </p:sp>
      <p:sp>
        <p:nvSpPr>
          <p:cNvPr id="12" name="Text Placeholder 3"/>
          <p:cNvSpPr>
            <a:spLocks noGrp="1"/>
          </p:cNvSpPr>
          <p:nvPr>
            <p:ph type="body" sz="half" idx="13"/>
          </p:nvPr>
        </p:nvSpPr>
        <p:spPr>
          <a:xfrm>
            <a:off x="3871452" y="21178854"/>
            <a:ext cx="19692672" cy="3489423"/>
          </a:xfrm>
        </p:spPr>
        <p:txBody>
          <a:bodyPr anchor="t">
            <a:normAutofit/>
          </a:bodyPr>
          <a:lstStyle>
            <a:lvl1pPr marL="0" indent="0">
              <a:buNone/>
              <a:defRPr sz="42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4" name="Text Placeholder 3"/>
          <p:cNvSpPr>
            <a:spLocks noGrp="1"/>
          </p:cNvSpPr>
          <p:nvPr>
            <p:ph type="body" sz="half" idx="2"/>
          </p:nvPr>
        </p:nvSpPr>
        <p:spPr>
          <a:xfrm>
            <a:off x="2055995" y="25653745"/>
            <a:ext cx="23320017" cy="8336844"/>
          </a:xfrm>
        </p:spPr>
        <p:txBody>
          <a:bodyPr anchor="ctr">
            <a:normAutofit/>
          </a:bodyP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
        <p:nvSpPr>
          <p:cNvPr id="11" name="TextBox 10"/>
          <p:cNvSpPr txBox="1"/>
          <p:nvPr/>
        </p:nvSpPr>
        <p:spPr>
          <a:xfrm>
            <a:off x="2212878" y="5208773"/>
            <a:ext cx="1640664" cy="3430686"/>
          </a:xfrm>
          <a:prstGeom prst="rect">
            <a:avLst/>
          </a:prstGeom>
        </p:spPr>
        <p:txBody>
          <a:bodyPr vert="horz" lIns="274320" tIns="137160" rIns="274320" bIns="1371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000" dirty="0">
                <a:solidFill>
                  <a:schemeClr val="tx1"/>
                </a:solidFill>
                <a:effectLst/>
              </a:rPr>
              <a:t>“</a:t>
            </a:r>
          </a:p>
        </p:txBody>
      </p:sp>
      <p:sp>
        <p:nvSpPr>
          <p:cNvPr id="14" name="TextBox 13"/>
          <p:cNvSpPr txBox="1"/>
          <p:nvPr/>
        </p:nvSpPr>
        <p:spPr>
          <a:xfrm>
            <a:off x="23550392" y="18304088"/>
            <a:ext cx="1660923" cy="3430686"/>
          </a:xfrm>
          <a:prstGeom prst="rect">
            <a:avLst/>
          </a:prstGeom>
        </p:spPr>
        <p:txBody>
          <a:bodyPr vert="horz" lIns="274320" tIns="137160" rIns="274320" bIns="1371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000" dirty="0">
                <a:solidFill>
                  <a:schemeClr val="tx1"/>
                </a:solidFill>
                <a:effectLst/>
              </a:rPr>
              <a:t>”</a:t>
            </a:r>
          </a:p>
        </p:txBody>
      </p:sp>
    </p:spTree>
    <p:extLst>
      <p:ext uri="{BB962C8B-B14F-4D97-AF65-F5344CB8AC3E}">
        <p14:creationId xmlns:p14="http://schemas.microsoft.com/office/powerpoint/2010/main" val="3116111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5995" y="12547172"/>
            <a:ext cx="23320017" cy="14736099"/>
          </a:xfrm>
        </p:spPr>
        <p:txBody>
          <a:bodyPr anchor="b"/>
          <a:lstStyle>
            <a:lvl1pPr algn="ctr">
              <a:defRPr sz="9600"/>
            </a:lvl1pPr>
          </a:lstStyle>
          <a:p>
            <a:r>
              <a:rPr lang="en-US"/>
              <a:t>Click to edit Master title style</a:t>
            </a:r>
            <a:endParaRPr lang="en-US" dirty="0"/>
          </a:p>
        </p:txBody>
      </p:sp>
      <p:sp>
        <p:nvSpPr>
          <p:cNvPr id="4" name="Text Placeholder 3"/>
          <p:cNvSpPr>
            <a:spLocks noGrp="1"/>
          </p:cNvSpPr>
          <p:nvPr>
            <p:ph type="body" sz="half" idx="2"/>
          </p:nvPr>
        </p:nvSpPr>
        <p:spPr>
          <a:xfrm>
            <a:off x="2055995" y="27352365"/>
            <a:ext cx="23320017" cy="6691778"/>
          </a:xfrm>
        </p:spPr>
        <p:txBody>
          <a:bodyPr anchor="t"/>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46520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15" name="Title 1"/>
          <p:cNvSpPr>
            <a:spLocks noGrp="1"/>
          </p:cNvSpPr>
          <p:nvPr>
            <p:ph type="title"/>
          </p:nvPr>
        </p:nvSpPr>
        <p:spPr>
          <a:xfrm>
            <a:off x="2055995" y="3576320"/>
            <a:ext cx="23320017" cy="9416551"/>
          </a:xfrm>
        </p:spPr>
        <p:txBody>
          <a:bodyPr/>
          <a:lstStyle/>
          <a:p>
            <a:r>
              <a:rPr lang="en-US"/>
              <a:t>Click to edit Master title style</a:t>
            </a:r>
            <a:endParaRPr lang="en-US" dirty="0"/>
          </a:p>
        </p:txBody>
      </p:sp>
      <p:sp>
        <p:nvSpPr>
          <p:cNvPr id="7" name="Text Placeholder 2"/>
          <p:cNvSpPr>
            <a:spLocks noGrp="1"/>
          </p:cNvSpPr>
          <p:nvPr>
            <p:ph type="body" idx="1"/>
          </p:nvPr>
        </p:nvSpPr>
        <p:spPr>
          <a:xfrm>
            <a:off x="2055993" y="13886946"/>
            <a:ext cx="7422696" cy="3380737"/>
          </a:xfrm>
        </p:spPr>
        <p:txBody>
          <a:bodyPr anchor="b">
            <a:noAutofit/>
          </a:bodyPr>
          <a:lstStyle>
            <a:lvl1pPr marL="0" indent="0" algn="ctr">
              <a:lnSpc>
                <a:spcPct val="75000"/>
              </a:lnSpc>
              <a:buNone/>
              <a:defRPr sz="72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8" name="Text Placeholder 3"/>
          <p:cNvSpPr>
            <a:spLocks noGrp="1"/>
          </p:cNvSpPr>
          <p:nvPr>
            <p:ph type="body" sz="half" idx="15"/>
          </p:nvPr>
        </p:nvSpPr>
        <p:spPr>
          <a:xfrm>
            <a:off x="2055993" y="17267692"/>
            <a:ext cx="7422696" cy="16707357"/>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9" name="Text Placeholder 4"/>
          <p:cNvSpPr>
            <a:spLocks noGrp="1"/>
          </p:cNvSpPr>
          <p:nvPr>
            <p:ph type="body" sz="quarter" idx="3"/>
          </p:nvPr>
        </p:nvSpPr>
        <p:spPr>
          <a:xfrm>
            <a:off x="10017877" y="13886946"/>
            <a:ext cx="7405923" cy="3380737"/>
          </a:xfrm>
        </p:spPr>
        <p:txBody>
          <a:bodyPr anchor="b">
            <a:noAutofit/>
          </a:bodyPr>
          <a:lstStyle>
            <a:lvl1pPr marL="0" indent="0" algn="ctr">
              <a:lnSpc>
                <a:spcPct val="75000"/>
              </a:lnSpc>
              <a:buNone/>
              <a:defRPr sz="72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10" name="Text Placeholder 3"/>
          <p:cNvSpPr>
            <a:spLocks noGrp="1"/>
          </p:cNvSpPr>
          <p:nvPr>
            <p:ph type="body" sz="half" idx="16"/>
          </p:nvPr>
        </p:nvSpPr>
        <p:spPr>
          <a:xfrm>
            <a:off x="9993038" y="17267692"/>
            <a:ext cx="7432539" cy="16707357"/>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11" name="Text Placeholder 4"/>
          <p:cNvSpPr>
            <a:spLocks noGrp="1"/>
          </p:cNvSpPr>
          <p:nvPr>
            <p:ph type="body" sz="quarter" idx="13"/>
          </p:nvPr>
        </p:nvSpPr>
        <p:spPr>
          <a:xfrm>
            <a:off x="17939922" y="13886946"/>
            <a:ext cx="7436088" cy="3380737"/>
          </a:xfrm>
        </p:spPr>
        <p:txBody>
          <a:bodyPr anchor="b">
            <a:noAutofit/>
          </a:bodyPr>
          <a:lstStyle>
            <a:lvl1pPr marL="0" indent="0" algn="ctr">
              <a:lnSpc>
                <a:spcPct val="75000"/>
              </a:lnSpc>
              <a:buNone/>
              <a:defRPr sz="72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12" name="Text Placeholder 3"/>
          <p:cNvSpPr>
            <a:spLocks noGrp="1"/>
          </p:cNvSpPr>
          <p:nvPr>
            <p:ph type="body" sz="half" idx="17"/>
          </p:nvPr>
        </p:nvSpPr>
        <p:spPr>
          <a:xfrm>
            <a:off x="17939922" y="17267692"/>
            <a:ext cx="7436088" cy="16707357"/>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3" name="Date Placeholder 2"/>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31995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30" name="Title 1"/>
          <p:cNvSpPr>
            <a:spLocks noGrp="1"/>
          </p:cNvSpPr>
          <p:nvPr>
            <p:ph type="title"/>
          </p:nvPr>
        </p:nvSpPr>
        <p:spPr>
          <a:xfrm>
            <a:off x="2055995" y="3583196"/>
            <a:ext cx="23320017" cy="9409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055995" y="24668277"/>
            <a:ext cx="7416921" cy="3380737"/>
          </a:xfrm>
        </p:spPr>
        <p:txBody>
          <a:bodyPr anchor="b">
            <a:noAutofit/>
          </a:bodyPr>
          <a:lstStyle>
            <a:lvl1pPr marL="0" indent="0" algn="ctr">
              <a:lnSpc>
                <a:spcPct val="75000"/>
              </a:lnSpc>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20" name="Picture Placeholder 2"/>
          <p:cNvSpPr>
            <a:spLocks noGrp="1" noChangeAspect="1"/>
          </p:cNvSpPr>
          <p:nvPr>
            <p:ph type="pic" idx="15"/>
          </p:nvPr>
        </p:nvSpPr>
        <p:spPr>
          <a:xfrm>
            <a:off x="2055995" y="13886946"/>
            <a:ext cx="7416921" cy="89408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1" name="Text Placeholder 3"/>
          <p:cNvSpPr>
            <a:spLocks noGrp="1"/>
          </p:cNvSpPr>
          <p:nvPr>
            <p:ph type="body" sz="half" idx="18"/>
          </p:nvPr>
        </p:nvSpPr>
        <p:spPr>
          <a:xfrm>
            <a:off x="2055995" y="28049014"/>
            <a:ext cx="7416921" cy="5926026"/>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22" name="Text Placeholder 4"/>
          <p:cNvSpPr>
            <a:spLocks noGrp="1"/>
          </p:cNvSpPr>
          <p:nvPr>
            <p:ph type="body" sz="quarter" idx="3"/>
          </p:nvPr>
        </p:nvSpPr>
        <p:spPr>
          <a:xfrm>
            <a:off x="9996209" y="24668277"/>
            <a:ext cx="7429113" cy="3380737"/>
          </a:xfrm>
        </p:spPr>
        <p:txBody>
          <a:bodyPr anchor="b">
            <a:noAutofit/>
          </a:bodyPr>
          <a:lstStyle>
            <a:lvl1pPr marL="0" indent="0" algn="ctr">
              <a:lnSpc>
                <a:spcPct val="75000"/>
              </a:lnSpc>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23" name="Picture Placeholder 2"/>
          <p:cNvSpPr>
            <a:spLocks noGrp="1" noChangeAspect="1"/>
          </p:cNvSpPr>
          <p:nvPr>
            <p:ph type="pic" idx="21"/>
          </p:nvPr>
        </p:nvSpPr>
        <p:spPr>
          <a:xfrm>
            <a:off x="9993033" y="13886946"/>
            <a:ext cx="7432542" cy="8940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4" name="Text Placeholder 3"/>
          <p:cNvSpPr>
            <a:spLocks noGrp="1"/>
          </p:cNvSpPr>
          <p:nvPr>
            <p:ph type="body" sz="half" idx="19"/>
          </p:nvPr>
        </p:nvSpPr>
        <p:spPr>
          <a:xfrm>
            <a:off x="9993033" y="28049012"/>
            <a:ext cx="7432542" cy="5926031"/>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25" name="Text Placeholder 4"/>
          <p:cNvSpPr>
            <a:spLocks noGrp="1"/>
          </p:cNvSpPr>
          <p:nvPr>
            <p:ph type="body" sz="quarter" idx="13"/>
          </p:nvPr>
        </p:nvSpPr>
        <p:spPr>
          <a:xfrm>
            <a:off x="17939924" y="24668277"/>
            <a:ext cx="7426533" cy="3380737"/>
          </a:xfrm>
        </p:spPr>
        <p:txBody>
          <a:bodyPr anchor="b">
            <a:noAutofit/>
          </a:bodyPr>
          <a:lstStyle>
            <a:lvl1pPr marL="0" indent="0" algn="ctr">
              <a:lnSpc>
                <a:spcPct val="75000"/>
              </a:lnSpc>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26" name="Picture Placeholder 2"/>
          <p:cNvSpPr>
            <a:spLocks noGrp="1" noChangeAspect="1"/>
          </p:cNvSpPr>
          <p:nvPr>
            <p:ph type="pic" idx="22"/>
          </p:nvPr>
        </p:nvSpPr>
        <p:spPr>
          <a:xfrm>
            <a:off x="17939922" y="13886946"/>
            <a:ext cx="7436088" cy="8940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7" name="Text Placeholder 3"/>
          <p:cNvSpPr>
            <a:spLocks noGrp="1"/>
          </p:cNvSpPr>
          <p:nvPr>
            <p:ph type="body" sz="half" idx="20"/>
          </p:nvPr>
        </p:nvSpPr>
        <p:spPr>
          <a:xfrm>
            <a:off x="17939640" y="28049000"/>
            <a:ext cx="7436370" cy="5926043"/>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3" name="Date Placeholder 2"/>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53862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055995" y="13886955"/>
            <a:ext cx="23320017" cy="2008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011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Vertical Title 1"/>
          <p:cNvSpPr>
            <a:spLocks noGrp="1"/>
          </p:cNvSpPr>
          <p:nvPr>
            <p:ph type="title" orient="vert"/>
          </p:nvPr>
        </p:nvSpPr>
        <p:spPr>
          <a:xfrm>
            <a:off x="19631027" y="3576335"/>
            <a:ext cx="5744985" cy="30398714"/>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055995" y="3576335"/>
            <a:ext cx="17232129" cy="30398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90787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This poster template is 44” high by 30” wide but can be used to print any size poster with a similar aspect ratio.</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4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180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180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180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977745"/>
              <a:ext cx="11904515" cy="10246927"/>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extLst>
      <p:ext uri="{BB962C8B-B14F-4D97-AF65-F5344CB8AC3E}">
        <p14:creationId xmlns:p14="http://schemas.microsoft.com/office/powerpoint/2010/main" val="116216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055990" y="13886949"/>
            <a:ext cx="23318610" cy="2008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75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5993" y="4860912"/>
            <a:ext cx="23291442" cy="16056005"/>
          </a:xfrm>
        </p:spPr>
        <p:txBody>
          <a:bodyPr anchor="b">
            <a:normAutofit/>
          </a:bodyPr>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2055993" y="21457090"/>
            <a:ext cx="23291442" cy="8026674"/>
          </a:xfrm>
        </p:spPr>
        <p:txBody>
          <a:bodyPr>
            <a:normAutofit/>
          </a:bodyPr>
          <a:lstStyle>
            <a:lvl1pPr marL="0" indent="0" algn="ctr">
              <a:buNone/>
              <a:defRPr sz="6000">
                <a:solidFill>
                  <a:schemeClr val="bg1">
                    <a:lumMod val="50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9063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14" name="Title 1"/>
          <p:cNvSpPr>
            <a:spLocks noGrp="1"/>
          </p:cNvSpPr>
          <p:nvPr>
            <p:ph type="title"/>
          </p:nvPr>
        </p:nvSpPr>
        <p:spPr>
          <a:xfrm>
            <a:off x="2055996" y="3628642"/>
            <a:ext cx="23320014" cy="9364238"/>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055990" y="13886949"/>
            <a:ext cx="11488560" cy="2008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3887450" y="13886949"/>
            <a:ext cx="11487150" cy="2008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7125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14" name="Title 1"/>
          <p:cNvSpPr>
            <a:spLocks noGrp="1"/>
          </p:cNvSpPr>
          <p:nvPr>
            <p:ph type="title"/>
          </p:nvPr>
        </p:nvSpPr>
        <p:spPr>
          <a:xfrm>
            <a:off x="2055996" y="3628642"/>
            <a:ext cx="23320014" cy="93642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79238" y="13909972"/>
            <a:ext cx="10965318" cy="3989298"/>
          </a:xfrm>
        </p:spPr>
        <p:txBody>
          <a:bodyPr anchor="b">
            <a:noAutofit/>
          </a:bodyPr>
          <a:lstStyle>
            <a:lvl1pPr marL="0" indent="0">
              <a:lnSpc>
                <a:spcPct val="75000"/>
              </a:lnSpc>
              <a:buNone/>
              <a:defRPr sz="78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12" name="Content Placeholder 3"/>
          <p:cNvSpPr>
            <a:spLocks noGrp="1"/>
          </p:cNvSpPr>
          <p:nvPr>
            <p:ph sz="quarter" idx="13"/>
          </p:nvPr>
        </p:nvSpPr>
        <p:spPr>
          <a:xfrm>
            <a:off x="2055993" y="17899279"/>
            <a:ext cx="11488560" cy="16075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391953" y="13909972"/>
            <a:ext cx="10984059" cy="3989298"/>
          </a:xfrm>
        </p:spPr>
        <p:txBody>
          <a:bodyPr anchor="b">
            <a:noAutofit/>
          </a:bodyPr>
          <a:lstStyle>
            <a:lvl1pPr marL="0" indent="0">
              <a:lnSpc>
                <a:spcPct val="75000"/>
              </a:lnSpc>
              <a:buNone/>
              <a:defRPr sz="78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13" name="Content Placeholder 5"/>
          <p:cNvSpPr>
            <a:spLocks noGrp="1"/>
          </p:cNvSpPr>
          <p:nvPr>
            <p:ph sz="quarter" idx="14"/>
          </p:nvPr>
        </p:nvSpPr>
        <p:spPr>
          <a:xfrm>
            <a:off x="13887452" y="17899279"/>
            <a:ext cx="11487153" cy="16075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3884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582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Date Placeholder 1"/>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0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5993" y="3576320"/>
            <a:ext cx="8855298" cy="11869745"/>
          </a:xfrm>
        </p:spPr>
        <p:txBody>
          <a:bodyPr anchor="b"/>
          <a:lstStyle>
            <a:lvl1pPr algn="ctr">
              <a:defRPr sz="9600"/>
            </a:lvl1pPr>
          </a:lstStyle>
          <a:p>
            <a:r>
              <a:rPr lang="en-US"/>
              <a:t>Click to edit Master title style</a:t>
            </a:r>
            <a:endParaRPr lang="en-US" dirty="0"/>
          </a:p>
        </p:txBody>
      </p:sp>
      <p:sp>
        <p:nvSpPr>
          <p:cNvPr id="10" name="Content Placeholder 2"/>
          <p:cNvSpPr>
            <a:spLocks noGrp="1"/>
          </p:cNvSpPr>
          <p:nvPr>
            <p:ph sz="quarter" idx="13"/>
          </p:nvPr>
        </p:nvSpPr>
        <p:spPr>
          <a:xfrm>
            <a:off x="11425641" y="3576329"/>
            <a:ext cx="13950366" cy="30398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55995" y="15446065"/>
            <a:ext cx="8855301" cy="18528975"/>
          </a:xfrm>
        </p:spPr>
        <p:txBody>
          <a:bodyP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6443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432000" cy="40233600"/>
          </a:xfrm>
          <a:prstGeom prst="rect">
            <a:avLst/>
          </a:prstGeom>
        </p:spPr>
      </p:pic>
      <p:sp>
        <p:nvSpPr>
          <p:cNvPr id="2" name="Title 1"/>
          <p:cNvSpPr>
            <a:spLocks noGrp="1"/>
          </p:cNvSpPr>
          <p:nvPr>
            <p:ph type="title"/>
          </p:nvPr>
        </p:nvSpPr>
        <p:spPr>
          <a:xfrm>
            <a:off x="2055996" y="3576320"/>
            <a:ext cx="12388854" cy="11869757"/>
          </a:xfrm>
        </p:spPr>
        <p:txBody>
          <a:bodyPr anchor="b"/>
          <a:lstStyle>
            <a:lvl1pPr algn="ct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012812" y="3576326"/>
            <a:ext cx="9017553" cy="3039872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056038" y="15446074"/>
            <a:ext cx="12388812" cy="18528969"/>
          </a:xfrm>
        </p:spPr>
        <p:txBody>
          <a:bodyP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4275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3" y="-3"/>
            <a:ext cx="27432006" cy="402336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055996" y="3628642"/>
            <a:ext cx="23320014" cy="93642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55995" y="13886955"/>
            <a:ext cx="23320017" cy="2008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77159" y="34515222"/>
            <a:ext cx="6172200" cy="2142067"/>
          </a:xfrm>
          <a:prstGeom prst="rect">
            <a:avLst/>
          </a:prstGeom>
        </p:spPr>
        <p:txBody>
          <a:bodyPr vert="horz" lIns="91440" tIns="45720" rIns="91440" bIns="45720" rtlCol="0" anchor="ctr"/>
          <a:lstStyle>
            <a:lvl1pPr algn="r">
              <a:defRPr sz="3000">
                <a:solidFill>
                  <a:schemeClr val="tx1"/>
                </a:solidFill>
              </a:defRPr>
            </a:lvl1pPr>
          </a:lstStyle>
          <a:p>
            <a:fld id="{985D6BDF-9D0E-4E2B-85B8-D8F4790360C9}" type="datetimeFigureOut">
              <a:rPr lang="en-US" smtClean="0"/>
              <a:t>3/10/2020</a:t>
            </a:fld>
            <a:endParaRPr lang="en-US" dirty="0"/>
          </a:p>
        </p:txBody>
      </p:sp>
      <p:sp>
        <p:nvSpPr>
          <p:cNvPr id="5" name="Footer Placeholder 4"/>
          <p:cNvSpPr>
            <a:spLocks noGrp="1"/>
          </p:cNvSpPr>
          <p:nvPr>
            <p:ph type="ftr" sz="quarter" idx="3"/>
          </p:nvPr>
        </p:nvSpPr>
        <p:spPr>
          <a:xfrm>
            <a:off x="2055995" y="34515222"/>
            <a:ext cx="15013995" cy="2142067"/>
          </a:xfrm>
          <a:prstGeom prst="rect">
            <a:avLst/>
          </a:prstGeom>
        </p:spPr>
        <p:txBody>
          <a:bodyPr vert="horz" lIns="91440" tIns="45720" rIns="91440" bIns="45720" rtlCol="0" anchor="ctr"/>
          <a:lstStyle>
            <a:lvl1pPr algn="l">
              <a:defRPr sz="3000">
                <a:solidFill>
                  <a:schemeClr val="tx1"/>
                </a:solidFill>
              </a:defRPr>
            </a:lvl1pPr>
          </a:lstStyle>
          <a:p>
            <a:endParaRPr lang="en-US" dirty="0"/>
          </a:p>
        </p:txBody>
      </p:sp>
      <p:sp>
        <p:nvSpPr>
          <p:cNvPr id="6" name="Slide Number Placeholder 5"/>
          <p:cNvSpPr>
            <a:spLocks noGrp="1"/>
          </p:cNvSpPr>
          <p:nvPr>
            <p:ph type="sldNum" sz="quarter" idx="4"/>
          </p:nvPr>
        </p:nvSpPr>
        <p:spPr>
          <a:xfrm>
            <a:off x="23656529" y="34515222"/>
            <a:ext cx="1719483" cy="2142067"/>
          </a:xfrm>
          <a:prstGeom prst="rect">
            <a:avLst/>
          </a:prstGeom>
        </p:spPr>
        <p:txBody>
          <a:bodyPr vert="horz" lIns="91440" tIns="45720" rIns="91440" bIns="45720" rtlCol="0" anchor="ctr"/>
          <a:lstStyle>
            <a:lvl1pPr algn="r">
              <a:defRPr sz="3000">
                <a:solidFill>
                  <a:schemeClr val="tx1"/>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24913321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txStyles>
    <p:titleStyle>
      <a:lvl1pPr algn="ctr" defTabSz="2743200" rtl="0" eaLnBrk="1" latinLnBrk="0" hangingPunct="1">
        <a:lnSpc>
          <a:spcPct val="90000"/>
        </a:lnSpc>
        <a:spcBef>
          <a:spcPct val="0"/>
        </a:spcBef>
        <a:buNone/>
        <a:defRPr sz="10800" kern="1200" cap="all" baseline="0">
          <a:solidFill>
            <a:schemeClr val="tx1"/>
          </a:solidFill>
          <a:effectLst/>
          <a:latin typeface="+mj-lt"/>
          <a:ea typeface="+mj-ea"/>
          <a:cs typeface="+mj-cs"/>
        </a:defRPr>
      </a:lvl1pPr>
    </p:titleStyle>
    <p:bodyStyle>
      <a:lvl1pPr marL="685800" indent="-685800" algn="l" defTabSz="2743200" rtl="0" eaLnBrk="1" latinLnBrk="0" hangingPunct="1">
        <a:lnSpc>
          <a:spcPct val="120000"/>
        </a:lnSpc>
        <a:spcBef>
          <a:spcPts val="3000"/>
        </a:spcBef>
        <a:buClr>
          <a:schemeClr val="tx1"/>
        </a:buClr>
        <a:buFont typeface="Arial" panose="020B0604020202020204" pitchFamily="34" charset="0"/>
        <a:buChar char="•"/>
        <a:defRPr sz="6000" kern="1200" cap="all" baseline="0">
          <a:solidFill>
            <a:schemeClr val="tx1"/>
          </a:solidFill>
          <a:effectLst/>
          <a:latin typeface="+mn-lt"/>
          <a:ea typeface="+mn-ea"/>
          <a:cs typeface="+mn-cs"/>
        </a:defRPr>
      </a:lvl1pPr>
      <a:lvl2pPr marL="2057400" indent="-685800" algn="l" defTabSz="2743200" rtl="0" eaLnBrk="1" latinLnBrk="0" hangingPunct="1">
        <a:lnSpc>
          <a:spcPct val="120000"/>
        </a:lnSpc>
        <a:spcBef>
          <a:spcPts val="1500"/>
        </a:spcBef>
        <a:buClr>
          <a:schemeClr val="tx1"/>
        </a:buClr>
        <a:buFont typeface="Arial" panose="020B0604020202020204" pitchFamily="34" charset="0"/>
        <a:buChar char="•"/>
        <a:defRPr sz="5400" kern="1200" cap="all" baseline="0">
          <a:solidFill>
            <a:schemeClr val="tx1"/>
          </a:solidFill>
          <a:effectLst/>
          <a:latin typeface="+mn-lt"/>
          <a:ea typeface="+mn-ea"/>
          <a:cs typeface="+mn-cs"/>
        </a:defRPr>
      </a:lvl2pPr>
      <a:lvl3pPr marL="3429000" indent="-685800" algn="l" defTabSz="2743200" rtl="0" eaLnBrk="1" latinLnBrk="0" hangingPunct="1">
        <a:lnSpc>
          <a:spcPct val="120000"/>
        </a:lnSpc>
        <a:spcBef>
          <a:spcPts val="1500"/>
        </a:spcBef>
        <a:buClr>
          <a:schemeClr val="tx1"/>
        </a:buClr>
        <a:buFont typeface="Arial" panose="020B0604020202020204" pitchFamily="34" charset="0"/>
        <a:buChar char="•"/>
        <a:defRPr sz="4800" kern="1200" cap="all" baseline="0">
          <a:solidFill>
            <a:schemeClr val="tx1"/>
          </a:solidFill>
          <a:effectLst/>
          <a:latin typeface="+mn-lt"/>
          <a:ea typeface="+mn-ea"/>
          <a:cs typeface="+mn-cs"/>
        </a:defRPr>
      </a:lvl3pPr>
      <a:lvl4pPr marL="48006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4pPr>
      <a:lvl5pPr marL="61722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5pPr>
      <a:lvl6pPr marL="75438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6pPr>
      <a:lvl7pPr marL="89154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7pPr>
      <a:lvl8pPr marL="102870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8pPr>
      <a:lvl9pPr marL="11658600" indent="-685800" algn="l" defTabSz="2743200" rtl="0" eaLnBrk="1" latinLnBrk="0" hangingPunct="1">
        <a:lnSpc>
          <a:spcPct val="120000"/>
        </a:lnSpc>
        <a:spcBef>
          <a:spcPts val="1500"/>
        </a:spcBef>
        <a:buClr>
          <a:schemeClr val="tx1"/>
        </a:buClr>
        <a:buFont typeface="Arial" panose="020B0604020202020204" pitchFamily="34" charset="0"/>
        <a:buChar char="•"/>
        <a:defRPr sz="4200" kern="1200" cap="all" baseline="0">
          <a:solidFill>
            <a:schemeClr val="tx1"/>
          </a:solidFill>
          <a:effectLst/>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22"/>
          <p:cNvSpPr txBox="1">
            <a:spLocks noChangeArrowheads="1"/>
          </p:cNvSpPr>
          <p:nvPr/>
        </p:nvSpPr>
        <p:spPr bwMode="auto">
          <a:xfrm>
            <a:off x="3727275" y="793155"/>
            <a:ext cx="1968596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18288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Garamond" panose="02020404030301010803" pitchFamily="18" charset="0"/>
              </a:rPr>
              <a:t>Association Between the Type of  Fuel Use with Acute Respiratory Infections among Children Under-five in Bangladesh</a:t>
            </a:r>
          </a:p>
        </p:txBody>
      </p:sp>
      <p:sp>
        <p:nvSpPr>
          <p:cNvPr id="40" name="Text Box 123"/>
          <p:cNvSpPr txBox="1">
            <a:spLocks noChangeArrowheads="1"/>
          </p:cNvSpPr>
          <p:nvPr/>
        </p:nvSpPr>
        <p:spPr bwMode="auto">
          <a:xfrm>
            <a:off x="2362200" y="2888158"/>
            <a:ext cx="229362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91440" rIns="91440" bIns="9144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dirty="0" err="1">
                <a:solidFill>
                  <a:schemeClr val="accent3">
                    <a:lumMod val="20000"/>
                    <a:lumOff val="80000"/>
                  </a:schemeClr>
                </a:solidFill>
                <a:latin typeface="Garamond" panose="02020404030301010803" pitchFamily="18" charset="0"/>
              </a:rPr>
              <a:t>Aniqua</a:t>
            </a:r>
            <a:r>
              <a:rPr lang="en-US" sz="4400" dirty="0">
                <a:solidFill>
                  <a:schemeClr val="accent3">
                    <a:lumMod val="20000"/>
                    <a:lumOff val="80000"/>
                  </a:schemeClr>
                </a:solidFill>
                <a:latin typeface="Garamond" panose="02020404030301010803" pitchFamily="18" charset="0"/>
              </a:rPr>
              <a:t> Anjum</a:t>
            </a:r>
            <a:r>
              <a:rPr lang="en-US" sz="4400" baseline="30000" dirty="0">
                <a:solidFill>
                  <a:schemeClr val="accent3">
                    <a:lumMod val="20000"/>
                    <a:lumOff val="80000"/>
                  </a:schemeClr>
                </a:solidFill>
                <a:latin typeface="Garamond" panose="02020404030301010803" pitchFamily="18" charset="0"/>
              </a:rPr>
              <a:t>1</a:t>
            </a:r>
            <a:r>
              <a:rPr lang="en-US" sz="4400" dirty="0">
                <a:solidFill>
                  <a:schemeClr val="accent3">
                    <a:lumMod val="20000"/>
                    <a:lumOff val="80000"/>
                  </a:schemeClr>
                </a:solidFill>
                <a:latin typeface="Garamond" panose="02020404030301010803" pitchFamily="18" charset="0"/>
              </a:rPr>
              <a:t>, Tanvir Ahammed</a:t>
            </a:r>
            <a:r>
              <a:rPr lang="en-US" sz="4400" baseline="30000" dirty="0">
                <a:solidFill>
                  <a:schemeClr val="accent3">
                    <a:lumMod val="20000"/>
                    <a:lumOff val="80000"/>
                  </a:schemeClr>
                </a:solidFill>
                <a:latin typeface="Garamond" panose="02020404030301010803" pitchFamily="18" charset="0"/>
              </a:rPr>
              <a:t>1</a:t>
            </a:r>
            <a:r>
              <a:rPr lang="en-US" sz="4400" dirty="0">
                <a:solidFill>
                  <a:schemeClr val="accent3">
                    <a:lumMod val="20000"/>
                    <a:lumOff val="80000"/>
                  </a:schemeClr>
                </a:solidFill>
                <a:latin typeface="Garamond" panose="02020404030301010803" pitchFamily="18" charset="0"/>
              </a:rPr>
              <a:t>, Mohammad Nayeem Hasan</a:t>
            </a:r>
            <a:r>
              <a:rPr lang="en-US" sz="4400" baseline="30000" dirty="0">
                <a:solidFill>
                  <a:schemeClr val="accent3">
                    <a:lumMod val="20000"/>
                    <a:lumOff val="80000"/>
                  </a:schemeClr>
                </a:solidFill>
                <a:latin typeface="Garamond" panose="02020404030301010803" pitchFamily="18" charset="0"/>
              </a:rPr>
              <a:t>1</a:t>
            </a:r>
            <a:r>
              <a:rPr lang="en-US" sz="4400" dirty="0">
                <a:solidFill>
                  <a:schemeClr val="accent3">
                    <a:lumMod val="20000"/>
                    <a:lumOff val="80000"/>
                  </a:schemeClr>
                </a:solidFill>
                <a:latin typeface="Garamond" panose="02020404030301010803" pitchFamily="18" charset="0"/>
              </a:rPr>
              <a:t> </a:t>
            </a:r>
          </a:p>
          <a:p>
            <a:pPr algn="ctr" eaLnBrk="1" hangingPunct="1"/>
            <a:r>
              <a:rPr lang="en-US" sz="4400" baseline="30000" dirty="0">
                <a:solidFill>
                  <a:schemeClr val="accent3">
                    <a:lumMod val="20000"/>
                    <a:lumOff val="80000"/>
                  </a:schemeClr>
                </a:solidFill>
                <a:latin typeface="Garamond" panose="02020404030301010803" pitchFamily="18" charset="0"/>
              </a:rPr>
              <a:t>1</a:t>
            </a:r>
            <a:r>
              <a:rPr lang="en-US" sz="4400" dirty="0">
                <a:solidFill>
                  <a:schemeClr val="accent3">
                    <a:lumMod val="20000"/>
                    <a:lumOff val="80000"/>
                  </a:schemeClr>
                </a:solidFill>
                <a:latin typeface="Garamond" panose="02020404030301010803" pitchFamily="18" charset="0"/>
              </a:rPr>
              <a:t>Department of Statistics, Shahjalal University of Science &amp; Technology, Sylhet, Bangladesh</a:t>
            </a:r>
          </a:p>
        </p:txBody>
      </p:sp>
      <p:sp>
        <p:nvSpPr>
          <p:cNvPr id="47" name="Text Box 189"/>
          <p:cNvSpPr txBox="1">
            <a:spLocks noChangeArrowheads="1"/>
          </p:cNvSpPr>
          <p:nvPr/>
        </p:nvSpPr>
        <p:spPr bwMode="auto">
          <a:xfrm>
            <a:off x="1467170" y="5323493"/>
            <a:ext cx="11902901" cy="677108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Garamond" panose="02020404030301010803" pitchFamily="18" charset="0"/>
              </a:rPr>
              <a:t>Acute respiratory infection (ARI), an intense infection that prevents normal breathing function, causes mortality in under five children in Bangladesh.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Low-income families often depend on the biofuels such as wood, coal, straws, and animal dung as the primary source of energy for cooking and heating. In Bangladesh, crop, animal dung and wood were use for cooking, heating and lighting.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Acute respiratory infections (ARI) are the biggest killer of young children. ARI cannot be tackled without understanding its causes; therefore that is why this study is crucial to assess </a:t>
            </a:r>
            <a:r>
              <a:rPr lang="en-US" sz="3200" dirty="0">
                <a:latin typeface="Garamond" panose="02020404030301010803" pitchFamily="18" charset="0"/>
                <a:ea typeface="宋体" pitchFamily="2" charset="-122"/>
              </a:rPr>
              <a:t>the effects of biomass fuel usage on ARI.</a:t>
            </a:r>
            <a:endParaRPr lang="en-US" sz="3200" dirty="0">
              <a:latin typeface="Garamond" panose="02020404030301010803" pitchFamily="18" charset="0"/>
            </a:endParaRPr>
          </a:p>
        </p:txBody>
      </p:sp>
      <p:sp>
        <p:nvSpPr>
          <p:cNvPr id="48" name="Rectangle 47"/>
          <p:cNvSpPr/>
          <p:nvPr/>
        </p:nvSpPr>
        <p:spPr>
          <a:xfrm>
            <a:off x="1467170" y="4695383"/>
            <a:ext cx="11902900" cy="614931"/>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Background</a:t>
            </a:r>
          </a:p>
        </p:txBody>
      </p:sp>
      <p:sp>
        <p:nvSpPr>
          <p:cNvPr id="55" name="Rectangle 54"/>
          <p:cNvSpPr/>
          <p:nvPr/>
        </p:nvSpPr>
        <p:spPr>
          <a:xfrm>
            <a:off x="1460226" y="12254317"/>
            <a:ext cx="11916787" cy="64008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Objective</a:t>
            </a:r>
          </a:p>
        </p:txBody>
      </p:sp>
      <p:sp>
        <p:nvSpPr>
          <p:cNvPr id="56" name="Text Box 192"/>
          <p:cNvSpPr txBox="1">
            <a:spLocks noChangeArrowheads="1"/>
          </p:cNvSpPr>
          <p:nvPr/>
        </p:nvSpPr>
        <p:spPr bwMode="auto">
          <a:xfrm>
            <a:off x="1461158" y="15776962"/>
            <a:ext cx="11916714" cy="430887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Garamond" panose="02020404030301010803" pitchFamily="18" charset="0"/>
              </a:rPr>
              <a:t>We used Bangladesh Demographic and Health Survey 2014.</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The mothers of total 7886 children under 5 years were asked about pregnancy, demographic, economic and various health issues, including ARI symptoms.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A final data set of 7760 observations was obtained after excluding non-eligible cases.</a:t>
            </a:r>
          </a:p>
        </p:txBody>
      </p:sp>
      <p:sp>
        <p:nvSpPr>
          <p:cNvPr id="57" name="Rectangle 56"/>
          <p:cNvSpPr/>
          <p:nvPr/>
        </p:nvSpPr>
        <p:spPr>
          <a:xfrm>
            <a:off x="1472418" y="14446162"/>
            <a:ext cx="11904595" cy="64008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Methods and Materials</a:t>
            </a:r>
          </a:p>
        </p:txBody>
      </p:sp>
      <p:sp>
        <p:nvSpPr>
          <p:cNvPr id="60" name="Text Box 193"/>
          <p:cNvSpPr txBox="1">
            <a:spLocks noChangeArrowheads="1"/>
          </p:cNvSpPr>
          <p:nvPr/>
        </p:nvSpPr>
        <p:spPr bwMode="auto">
          <a:xfrm>
            <a:off x="729342" y="36283953"/>
            <a:ext cx="25960274" cy="86177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Garamond" panose="02020404030301010803" pitchFamily="18" charset="0"/>
              </a:rPr>
              <a:t>The biomass fuel significantly increases children’s risk of ARI in Bangladesh.</a:t>
            </a:r>
          </a:p>
        </p:txBody>
      </p:sp>
      <p:sp>
        <p:nvSpPr>
          <p:cNvPr id="61" name="Rectangle 60"/>
          <p:cNvSpPr/>
          <p:nvPr/>
        </p:nvSpPr>
        <p:spPr>
          <a:xfrm>
            <a:off x="729342" y="35659964"/>
            <a:ext cx="25956986" cy="617309"/>
          </a:xfrm>
          <a:prstGeom prst="rect">
            <a:avLst/>
          </a:prstGeom>
          <a:gradFill flip="none" rotWithShape="1">
            <a:gsLst>
              <a:gs pos="48650">
                <a:srgbClr val="067098"/>
              </a:gs>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Key Findings</a:t>
            </a:r>
          </a:p>
        </p:txBody>
      </p:sp>
      <p:sp>
        <p:nvSpPr>
          <p:cNvPr id="63" name="Text Box 190"/>
          <p:cNvSpPr txBox="1">
            <a:spLocks noChangeArrowheads="1"/>
          </p:cNvSpPr>
          <p:nvPr/>
        </p:nvSpPr>
        <p:spPr bwMode="auto">
          <a:xfrm>
            <a:off x="1453354" y="12908084"/>
            <a:ext cx="11916716" cy="135421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Garamond" panose="02020404030301010803" pitchFamily="18" charset="0"/>
                <a:ea typeface="宋体" pitchFamily="2" charset="-122"/>
              </a:rPr>
              <a:t>To detect the effects of biomass fuel usage on ARI in under five children in Bangladesh.</a:t>
            </a:r>
            <a:endParaRPr lang="en-US" sz="3200" dirty="0">
              <a:latin typeface="Garamond" panose="02020404030301010803" pitchFamily="18" charset="0"/>
            </a:endParaRPr>
          </a:p>
        </p:txBody>
      </p:sp>
      <p:sp>
        <p:nvSpPr>
          <p:cNvPr id="64" name="Rectangle 63"/>
          <p:cNvSpPr/>
          <p:nvPr/>
        </p:nvSpPr>
        <p:spPr>
          <a:xfrm>
            <a:off x="1467170" y="31306222"/>
            <a:ext cx="11887200" cy="64008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Results</a:t>
            </a:r>
          </a:p>
        </p:txBody>
      </p:sp>
      <p:pic>
        <p:nvPicPr>
          <p:cNvPr id="32" name="Picture 31">
            <a:extLst>
              <a:ext uri="{FF2B5EF4-FFF2-40B4-BE49-F238E27FC236}">
                <a16:creationId xmlns:a16="http://schemas.microsoft.com/office/drawing/2014/main" id="{78CE4059-B0AD-4CE6-8A1C-7B0B86E7A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17" y="580916"/>
            <a:ext cx="3561958" cy="2733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Rectangle 33"/>
          <p:cNvSpPr/>
          <p:nvPr/>
        </p:nvSpPr>
        <p:spPr>
          <a:xfrm>
            <a:off x="1464798" y="15113912"/>
            <a:ext cx="11907642" cy="64008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Garamond" panose="02020404030301010803" pitchFamily="18" charset="0"/>
              </a:rPr>
              <a:t>Study Design</a:t>
            </a:r>
          </a:p>
        </p:txBody>
      </p:sp>
      <p:sp>
        <p:nvSpPr>
          <p:cNvPr id="37" name="Rectangle 36"/>
          <p:cNvSpPr/>
          <p:nvPr/>
        </p:nvSpPr>
        <p:spPr>
          <a:xfrm>
            <a:off x="1460296" y="20268674"/>
            <a:ext cx="11916717" cy="64008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Garamond" panose="02020404030301010803" pitchFamily="18" charset="0"/>
              </a:rPr>
              <a:t>Statistical Analysis</a:t>
            </a:r>
          </a:p>
        </p:txBody>
      </p:sp>
      <p:sp>
        <p:nvSpPr>
          <p:cNvPr id="38" name="Text Box 190"/>
          <p:cNvSpPr txBox="1">
            <a:spLocks noChangeArrowheads="1"/>
          </p:cNvSpPr>
          <p:nvPr/>
        </p:nvSpPr>
        <p:spPr bwMode="auto">
          <a:xfrm>
            <a:off x="1455724" y="20928300"/>
            <a:ext cx="11916716" cy="1021818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Garamond" panose="02020404030301010803" pitchFamily="18" charset="0"/>
              </a:rPr>
              <a:t>Chi square test was used to identify factors associated with ARI in the children.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A multiple logistic regression was carried out with the selected predictor variables and variables with a p-value &gt; 0.05 were excluded.</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 In the crude model, only the ARI and fuel type was used and for the adjusted model, other confounding variables with ARI were considered.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solidFill>
                  <a:srgbClr val="002060"/>
                </a:solidFill>
                <a:latin typeface="Garamond" panose="02020404030301010803" pitchFamily="18" charset="0"/>
              </a:rPr>
              <a:t>Crude model: </a:t>
            </a:r>
          </a:p>
          <a:p>
            <a:pPr algn="just" eaLnBrk="1" hangingPunct="1"/>
            <a:endParaRPr lang="en-US" sz="3200" dirty="0">
              <a:solidFill>
                <a:srgbClr val="002060"/>
              </a:solidFill>
              <a:latin typeface="Garamond" panose="02020404030301010803" pitchFamily="18" charset="0"/>
            </a:endParaRPr>
          </a:p>
          <a:p>
            <a:pPr algn="ctr" eaLnBrk="1" hangingPunct="1"/>
            <a:r>
              <a:rPr lang="en-US" sz="3200" dirty="0">
                <a:latin typeface="Garamond" panose="02020404030301010803" pitchFamily="18" charset="0"/>
              </a:rPr>
              <a:t>ARI ~ Fuel type </a:t>
            </a:r>
          </a:p>
          <a:p>
            <a:pPr algn="just" eaLnBrk="1" hangingPunct="1"/>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solidFill>
                  <a:srgbClr val="002060"/>
                </a:solidFill>
                <a:latin typeface="Garamond" panose="02020404030301010803" pitchFamily="18" charset="0"/>
              </a:rPr>
              <a:t>Adjusted model: </a:t>
            </a:r>
          </a:p>
          <a:p>
            <a:pPr marL="457200" indent="-457200" algn="just" eaLnBrk="1" hangingPunct="1">
              <a:buFont typeface="Arial" panose="020B0604020202020204" pitchFamily="34" charset="0"/>
              <a:buChar char="•"/>
            </a:pPr>
            <a:endParaRPr lang="en-US" sz="3200" dirty="0">
              <a:solidFill>
                <a:srgbClr val="002060"/>
              </a:solidFill>
              <a:latin typeface="Garamond" panose="02020404030301010803" pitchFamily="18" charset="0"/>
            </a:endParaRPr>
          </a:p>
          <a:p>
            <a:pPr algn="ctr" eaLnBrk="1" hangingPunct="1"/>
            <a:r>
              <a:rPr lang="en-US" sz="3200" dirty="0">
                <a:latin typeface="Garamond" panose="02020404030301010803" pitchFamily="18" charset="0"/>
              </a:rPr>
              <a:t>ARI~ Fuel type + Age(child) + Sex (child) + Residence + Stunting + Wasting + Cooking fuel + Toilet facilities + Medication for intestinal parasites + Education(mother) + Age(mother) + body mass index + Size at birth(child).</a:t>
            </a:r>
            <a:endParaRPr lang="en-US" sz="3200" dirty="0">
              <a:latin typeface="Garamond" pitchFamily="18" charset="0"/>
              <a:ea typeface="宋体" pitchFamily="2" charset="-122"/>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4704"/>
          <a:stretch/>
        </p:blipFill>
        <p:spPr>
          <a:xfrm>
            <a:off x="23413236" y="680083"/>
            <a:ext cx="3770327" cy="272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TextBox 4">
            <a:extLst>
              <a:ext uri="{FF2B5EF4-FFF2-40B4-BE49-F238E27FC236}">
                <a16:creationId xmlns:a16="http://schemas.microsoft.com/office/drawing/2014/main" id="{489A3D98-33D1-488E-A4AF-7D382AC9BECC}"/>
              </a:ext>
            </a:extLst>
          </p:cNvPr>
          <p:cNvSpPr txBox="1">
            <a:spLocks noChangeArrowheads="1"/>
          </p:cNvSpPr>
          <p:nvPr/>
        </p:nvSpPr>
        <p:spPr bwMode="auto">
          <a:xfrm>
            <a:off x="13726921" y="16159595"/>
            <a:ext cx="12795470" cy="587051"/>
          </a:xfrm>
          <a:prstGeom prst="rect">
            <a:avLst/>
          </a:prstGeom>
          <a:solidFill>
            <a:schemeClr val="accent5">
              <a:lumMod val="60000"/>
              <a:lumOff val="4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ctr" eaLnBrk="1" hangingPunct="1"/>
            <a:r>
              <a:rPr lang="en-GB" altLang="en-US" sz="2800" dirty="0">
                <a:solidFill>
                  <a:schemeClr val="tx1"/>
                </a:solidFill>
                <a:latin typeface="Garamond" panose="02020404030301010803" pitchFamily="18" charset="0"/>
                <a:ea typeface="宋体" pitchFamily="2" charset="-122"/>
              </a:rPr>
              <a:t>Figure 1: </a:t>
            </a:r>
            <a:r>
              <a:rPr lang="en-US" altLang="en-US" sz="2800" dirty="0">
                <a:solidFill>
                  <a:schemeClr val="tx1"/>
                </a:solidFill>
                <a:latin typeface="Garamond" panose="02020404030301010803" pitchFamily="18" charset="0"/>
                <a:ea typeface="宋体" pitchFamily="2" charset="-122"/>
              </a:rPr>
              <a:t>Percent distribution of ARI by child age group</a:t>
            </a:r>
            <a:endParaRPr lang="en-US" sz="2800" dirty="0">
              <a:solidFill>
                <a:schemeClr val="tx1"/>
              </a:solidFill>
              <a:latin typeface="Garamond" panose="02020404030301010803" pitchFamily="18" charset="0"/>
            </a:endParaRPr>
          </a:p>
        </p:txBody>
      </p:sp>
      <p:sp>
        <p:nvSpPr>
          <p:cNvPr id="3" name="Rectangle 2">
            <a:extLst>
              <a:ext uri="{FF2B5EF4-FFF2-40B4-BE49-F238E27FC236}">
                <a16:creationId xmlns:a16="http://schemas.microsoft.com/office/drawing/2014/main" id="{9ED0BF97-BF61-43AE-AFDF-DDDD76917137}"/>
              </a:ext>
            </a:extLst>
          </p:cNvPr>
          <p:cNvSpPr/>
          <p:nvPr/>
        </p:nvSpPr>
        <p:spPr>
          <a:xfrm>
            <a:off x="13726921" y="8947202"/>
            <a:ext cx="6329392" cy="97493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aramond" panose="02020404030301010803" pitchFamily="18" charset="0"/>
              </a:rPr>
              <a:t>Figure 2: </a:t>
            </a:r>
            <a:r>
              <a:rPr lang="en-US" altLang="en-US" sz="2800" dirty="0">
                <a:solidFill>
                  <a:schemeClr val="tx1"/>
                </a:solidFill>
                <a:latin typeface="Garamond" panose="02020404030301010803" pitchFamily="18" charset="0"/>
                <a:ea typeface="宋体" pitchFamily="2" charset="-122"/>
              </a:rPr>
              <a:t>Percent distribution of ARI</a:t>
            </a:r>
            <a:endParaRPr lang="en-US" sz="2800" dirty="0">
              <a:solidFill>
                <a:schemeClr val="tx1"/>
              </a:solidFill>
              <a:latin typeface="Garamond" panose="02020404030301010803" pitchFamily="18" charset="0"/>
            </a:endParaRPr>
          </a:p>
        </p:txBody>
      </p:sp>
      <p:sp>
        <p:nvSpPr>
          <p:cNvPr id="44" name="Rectangle 43">
            <a:extLst>
              <a:ext uri="{FF2B5EF4-FFF2-40B4-BE49-F238E27FC236}">
                <a16:creationId xmlns:a16="http://schemas.microsoft.com/office/drawing/2014/main" id="{582075BA-3B23-48DD-B65B-4662250F6A51}"/>
              </a:ext>
            </a:extLst>
          </p:cNvPr>
          <p:cNvSpPr/>
          <p:nvPr/>
        </p:nvSpPr>
        <p:spPr>
          <a:xfrm>
            <a:off x="20192999" y="8936234"/>
            <a:ext cx="6329392" cy="9335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aramond" panose="02020404030301010803" pitchFamily="18" charset="0"/>
              </a:rPr>
              <a:t>Figure 3: </a:t>
            </a:r>
            <a:r>
              <a:rPr lang="en-US" altLang="en-US" sz="2800" dirty="0">
                <a:solidFill>
                  <a:schemeClr val="tx1"/>
                </a:solidFill>
                <a:latin typeface="Garamond" panose="02020404030301010803" pitchFamily="18" charset="0"/>
                <a:ea typeface="宋体" pitchFamily="2" charset="-122"/>
              </a:rPr>
              <a:t>Percent distribution of </a:t>
            </a:r>
            <a:r>
              <a:rPr lang="en-US" sz="2800" dirty="0">
                <a:solidFill>
                  <a:schemeClr val="tx1"/>
                </a:solidFill>
                <a:latin typeface="Garamond" panose="02020404030301010803" pitchFamily="18" charset="0"/>
              </a:rPr>
              <a:t>ARI by residence </a:t>
            </a:r>
          </a:p>
        </p:txBody>
      </p:sp>
      <p:sp>
        <p:nvSpPr>
          <p:cNvPr id="76" name="TextBox 4">
            <a:extLst>
              <a:ext uri="{FF2B5EF4-FFF2-40B4-BE49-F238E27FC236}">
                <a16:creationId xmlns:a16="http://schemas.microsoft.com/office/drawing/2014/main" id="{D6D4AF7D-A085-4088-A0F8-BD119F0BB182}"/>
              </a:ext>
            </a:extLst>
          </p:cNvPr>
          <p:cNvSpPr txBox="1">
            <a:spLocks noChangeArrowheads="1"/>
          </p:cNvSpPr>
          <p:nvPr/>
        </p:nvSpPr>
        <p:spPr bwMode="auto">
          <a:xfrm>
            <a:off x="13737805" y="28367846"/>
            <a:ext cx="12773665" cy="1079494"/>
          </a:xfrm>
          <a:prstGeom prst="rect">
            <a:avLst/>
          </a:prstGeom>
          <a:solidFill>
            <a:schemeClr val="accent6">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3000" b="1" dirty="0">
                <a:solidFill>
                  <a:schemeClr val="tx1"/>
                </a:solidFill>
                <a:latin typeface="Garamond" pitchFamily="18" charset="0"/>
                <a:ea typeface="宋体" pitchFamily="2" charset="-122"/>
              </a:rPr>
              <a:t>Table 1: Influence of biomass fuel on ARI among children under five years (Odds ratio of the crude logistic regression model)</a:t>
            </a:r>
          </a:p>
        </p:txBody>
      </p:sp>
      <p:sp>
        <p:nvSpPr>
          <p:cNvPr id="80" name="Rectangle 79">
            <a:extLst>
              <a:ext uri="{FF2B5EF4-FFF2-40B4-BE49-F238E27FC236}">
                <a16:creationId xmlns:a16="http://schemas.microsoft.com/office/drawing/2014/main" id="{2B8F1D6D-69FB-4969-8D46-482FD41C866E}"/>
              </a:ext>
            </a:extLst>
          </p:cNvPr>
          <p:cNvSpPr/>
          <p:nvPr/>
        </p:nvSpPr>
        <p:spPr>
          <a:xfrm>
            <a:off x="723897" y="37251481"/>
            <a:ext cx="25956985" cy="54685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Garamond" panose="02020404030301010803" pitchFamily="18" charset="0"/>
              </a:rPr>
              <a:t>Conclusions</a:t>
            </a:r>
          </a:p>
        </p:txBody>
      </p:sp>
      <p:sp>
        <p:nvSpPr>
          <p:cNvPr id="81" name="Text Box 193">
            <a:extLst>
              <a:ext uri="{FF2B5EF4-FFF2-40B4-BE49-F238E27FC236}">
                <a16:creationId xmlns:a16="http://schemas.microsoft.com/office/drawing/2014/main" id="{552EC97B-6F70-4E80-BE44-6A7D4E2D8A1B}"/>
              </a:ext>
            </a:extLst>
          </p:cNvPr>
          <p:cNvSpPr txBox="1">
            <a:spLocks noChangeArrowheads="1"/>
          </p:cNvSpPr>
          <p:nvPr/>
        </p:nvSpPr>
        <p:spPr bwMode="auto">
          <a:xfrm>
            <a:off x="723897" y="37822187"/>
            <a:ext cx="25956985" cy="135421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Garamond" panose="02020404030301010803" pitchFamily="18" charset="0"/>
              </a:rPr>
              <a:t>This findings underscore the need to improve cooking fuel in order to reduce ARI disease in many parts of the country and government should invest greater resources in ARI prevention and control, and explicitly consider ARI as a top priority phase and scenario.</a:t>
            </a:r>
          </a:p>
        </p:txBody>
      </p:sp>
      <p:sp>
        <p:nvSpPr>
          <p:cNvPr id="82" name="Rectangle 316">
            <a:extLst>
              <a:ext uri="{FF2B5EF4-FFF2-40B4-BE49-F238E27FC236}">
                <a16:creationId xmlns:a16="http://schemas.microsoft.com/office/drawing/2014/main" id="{DA34818E-F320-4DBA-B1DD-F196A7700BE3}"/>
              </a:ext>
            </a:extLst>
          </p:cNvPr>
          <p:cNvSpPr>
            <a:spLocks noChangeArrowheads="1"/>
          </p:cNvSpPr>
          <p:nvPr/>
        </p:nvSpPr>
        <p:spPr bwMode="auto">
          <a:xfrm>
            <a:off x="762000" y="39440446"/>
            <a:ext cx="12730162" cy="74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0887" tIns="60887" rIns="60887" bIns="60887" anchor="ctr"/>
          <a:lstStyle>
            <a:lvl1pPr defTabSz="36855400" eaLnBrk="0" hangingPunct="0">
              <a:defRPr sz="7200">
                <a:solidFill>
                  <a:schemeClr val="bg1"/>
                </a:solidFill>
                <a:latin typeface="Verdana" pitchFamily="34" charset="0"/>
                <a:cs typeface="Arial" charset="0"/>
              </a:defRPr>
            </a:lvl1pPr>
            <a:lvl2pPr marL="742950" indent="-285750" defTabSz="36855400" eaLnBrk="0" hangingPunct="0">
              <a:defRPr sz="7200">
                <a:solidFill>
                  <a:schemeClr val="bg1"/>
                </a:solidFill>
                <a:latin typeface="Verdana" pitchFamily="34" charset="0"/>
                <a:cs typeface="Arial" charset="0"/>
              </a:defRPr>
            </a:lvl2pPr>
            <a:lvl3pPr marL="1143000" indent="-228600" defTabSz="36855400" eaLnBrk="0" hangingPunct="0">
              <a:defRPr sz="7200">
                <a:solidFill>
                  <a:schemeClr val="bg1"/>
                </a:solidFill>
                <a:latin typeface="Verdana" pitchFamily="34" charset="0"/>
                <a:cs typeface="Arial" charset="0"/>
              </a:defRPr>
            </a:lvl3pPr>
            <a:lvl4pPr marL="1600200" indent="-228600" defTabSz="36855400" eaLnBrk="0" hangingPunct="0">
              <a:defRPr sz="7200">
                <a:solidFill>
                  <a:schemeClr val="bg1"/>
                </a:solidFill>
                <a:latin typeface="Verdana" pitchFamily="34" charset="0"/>
                <a:cs typeface="Arial" charset="0"/>
              </a:defRPr>
            </a:lvl4pPr>
            <a:lvl5pPr marL="2057400" indent="-228600" defTabSz="36855400" eaLnBrk="0" hangingPunct="0">
              <a:defRPr sz="7200">
                <a:solidFill>
                  <a:schemeClr val="bg1"/>
                </a:solidFill>
                <a:latin typeface="Verdana" pitchFamily="34" charset="0"/>
                <a:cs typeface="Arial" charset="0"/>
              </a:defRPr>
            </a:lvl5pPr>
            <a:lvl6pPr marL="2514600" indent="-228600" algn="ctr" defTabSz="36855400"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defTabSz="36855400"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defTabSz="36855400"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defTabSz="36855400" eaLnBrk="0" fontAlgn="base" hangingPunct="0">
              <a:spcBef>
                <a:spcPct val="0"/>
              </a:spcBef>
              <a:spcAft>
                <a:spcPct val="0"/>
              </a:spcAft>
              <a:defRPr sz="7200">
                <a:solidFill>
                  <a:schemeClr val="bg1"/>
                </a:solidFill>
                <a:latin typeface="Verdana" pitchFamily="34" charset="0"/>
                <a:cs typeface="Arial" charset="0"/>
              </a:defRPr>
            </a:lvl9pPr>
          </a:lstStyle>
          <a:p>
            <a:pPr algn="l" eaLnBrk="1" hangingPunct="1">
              <a:spcAft>
                <a:spcPct val="50000"/>
              </a:spcAft>
              <a:buClr>
                <a:srgbClr val="000000"/>
              </a:buClr>
            </a:pPr>
            <a:endParaRPr lang="en-US" altLang="en-US" sz="2700" b="1" dirty="0">
              <a:solidFill>
                <a:srgbClr val="003399"/>
              </a:solidFill>
              <a:latin typeface="Garamond" panose="02020404030301010803" pitchFamily="18" charset="0"/>
            </a:endParaRPr>
          </a:p>
          <a:p>
            <a:pPr eaLnBrk="1" hangingPunct="1">
              <a:spcAft>
                <a:spcPct val="50000"/>
              </a:spcAft>
              <a:buClr>
                <a:srgbClr val="000000"/>
              </a:buClr>
            </a:pPr>
            <a:r>
              <a:rPr lang="en-US" altLang="en-US" sz="2400" b="1" dirty="0">
                <a:solidFill>
                  <a:srgbClr val="003399"/>
                </a:solidFill>
                <a:latin typeface="Garamond" panose="02020404030301010803" pitchFamily="18" charset="0"/>
              </a:rPr>
              <a:t>*Questions or suggestions please E-mail </a:t>
            </a:r>
            <a:r>
              <a:rPr lang="en-US" altLang="en-US" sz="2400" b="1">
                <a:solidFill>
                  <a:srgbClr val="003399"/>
                </a:solidFill>
                <a:latin typeface="Garamond" panose="02020404030301010803" pitchFamily="18" charset="0"/>
              </a:rPr>
              <a:t>to :</a:t>
            </a:r>
            <a:endParaRPr lang="en-US" altLang="en-US" sz="2400" dirty="0">
              <a:solidFill>
                <a:srgbClr val="000000"/>
              </a:solidFill>
              <a:latin typeface="Garamond" panose="02020404030301010803" pitchFamily="18" charset="0"/>
            </a:endParaRPr>
          </a:p>
          <a:p>
            <a:pPr algn="l" eaLnBrk="1" hangingPunct="1">
              <a:spcAft>
                <a:spcPct val="50000"/>
              </a:spcAft>
              <a:buClr>
                <a:srgbClr val="000000"/>
              </a:buClr>
            </a:pPr>
            <a:endParaRPr lang="en-US" altLang="en-US" sz="2700" b="1" dirty="0">
              <a:solidFill>
                <a:srgbClr val="003399"/>
              </a:solidFill>
              <a:latin typeface="Garamond" panose="02020404030301010803" pitchFamily="18" charset="0"/>
            </a:endParaRPr>
          </a:p>
        </p:txBody>
      </p:sp>
      <p:sp>
        <p:nvSpPr>
          <p:cNvPr id="41" name="Text Box 194">
            <a:extLst>
              <a:ext uri="{FF2B5EF4-FFF2-40B4-BE49-F238E27FC236}">
                <a16:creationId xmlns:a16="http://schemas.microsoft.com/office/drawing/2014/main" id="{8F1356F5-D9A8-43BD-BFB3-41AB4D39DF43}"/>
              </a:ext>
            </a:extLst>
          </p:cNvPr>
          <p:cNvSpPr txBox="1">
            <a:spLocks noChangeArrowheads="1"/>
          </p:cNvSpPr>
          <p:nvPr/>
        </p:nvSpPr>
        <p:spPr bwMode="auto">
          <a:xfrm>
            <a:off x="1449340" y="31952982"/>
            <a:ext cx="11881708"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Garamond" panose="02020404030301010803" pitchFamily="18" charset="0"/>
              </a:rPr>
              <a:t>Five percent of children under age 5 had symptoms of ARI in the two weeks preceding the survey. </a:t>
            </a:r>
          </a:p>
          <a:p>
            <a:pPr marL="457200" indent="-457200" algn="just" eaLnBrk="1" hangingPunct="1">
              <a:buFont typeface="Arial" panose="020B0604020202020204" pitchFamily="34" charset="0"/>
              <a:buChar char="•"/>
            </a:pPr>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The prevalence of ARI decreases slightly with the increasing age of the child.  Children living in rural areas are more likely to suffer from ARI than children living in urban areas.</a:t>
            </a:r>
          </a:p>
        </p:txBody>
      </p:sp>
      <p:graphicFrame>
        <p:nvGraphicFramePr>
          <p:cNvPr id="42" name="Chart 41">
            <a:extLst>
              <a:ext uri="{FF2B5EF4-FFF2-40B4-BE49-F238E27FC236}">
                <a16:creationId xmlns:a16="http://schemas.microsoft.com/office/drawing/2014/main" id="{52F3A543-92DB-4A1E-BCCF-FC00CDA99D7E}"/>
              </a:ext>
            </a:extLst>
          </p:cNvPr>
          <p:cNvGraphicFramePr>
            <a:graphicFrameLocks/>
          </p:cNvGraphicFramePr>
          <p:nvPr>
            <p:extLst>
              <p:ext uri="{D42A27DB-BD31-4B8C-83A1-F6EECF244321}">
                <p14:modId xmlns:p14="http://schemas.microsoft.com/office/powerpoint/2010/main" val="3643003257"/>
              </p:ext>
            </p:extLst>
          </p:nvPr>
        </p:nvGraphicFramePr>
        <p:xfrm>
          <a:off x="13702390" y="4690639"/>
          <a:ext cx="6353922" cy="42498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5" name="Chart 44">
            <a:extLst>
              <a:ext uri="{FF2B5EF4-FFF2-40B4-BE49-F238E27FC236}">
                <a16:creationId xmlns:a16="http://schemas.microsoft.com/office/drawing/2014/main" id="{7033671B-D2B6-4BAE-ADBE-898F43441135}"/>
              </a:ext>
            </a:extLst>
          </p:cNvPr>
          <p:cNvGraphicFramePr>
            <a:graphicFrameLocks/>
          </p:cNvGraphicFramePr>
          <p:nvPr>
            <p:extLst>
              <p:ext uri="{D42A27DB-BD31-4B8C-83A1-F6EECF244321}">
                <p14:modId xmlns:p14="http://schemas.microsoft.com/office/powerpoint/2010/main" val="2055422221"/>
              </p:ext>
            </p:extLst>
          </p:nvPr>
        </p:nvGraphicFramePr>
        <p:xfrm>
          <a:off x="20193000" y="4722229"/>
          <a:ext cx="6353922" cy="42498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10DBE488-C446-4D99-A11C-A2106CC86BFE}"/>
              </a:ext>
            </a:extLst>
          </p:cNvPr>
          <p:cNvGraphicFramePr>
            <a:graphicFrameLocks/>
          </p:cNvGraphicFramePr>
          <p:nvPr>
            <p:extLst>
              <p:ext uri="{D42A27DB-BD31-4B8C-83A1-F6EECF244321}">
                <p14:modId xmlns:p14="http://schemas.microsoft.com/office/powerpoint/2010/main" val="2552387209"/>
              </p:ext>
            </p:extLst>
          </p:nvPr>
        </p:nvGraphicFramePr>
        <p:xfrm>
          <a:off x="13737806" y="10260968"/>
          <a:ext cx="12784585" cy="5884699"/>
        </p:xfrm>
        <a:graphic>
          <a:graphicData uri="http://schemas.openxmlformats.org/drawingml/2006/chart">
            <c:chart xmlns:c="http://schemas.openxmlformats.org/drawingml/2006/chart" xmlns:r="http://schemas.openxmlformats.org/officeDocument/2006/relationships" r:id="rId6"/>
          </a:graphicData>
        </a:graphic>
      </p:graphicFrame>
      <p:sp>
        <p:nvSpPr>
          <p:cNvPr id="52" name="TextBox 4">
            <a:extLst>
              <a:ext uri="{FF2B5EF4-FFF2-40B4-BE49-F238E27FC236}">
                <a16:creationId xmlns:a16="http://schemas.microsoft.com/office/drawing/2014/main" id="{FA7782DD-3012-4A26-BB49-265DBD714656}"/>
              </a:ext>
            </a:extLst>
          </p:cNvPr>
          <p:cNvSpPr txBox="1">
            <a:spLocks noChangeArrowheads="1"/>
          </p:cNvSpPr>
          <p:nvPr/>
        </p:nvSpPr>
        <p:spPr bwMode="auto">
          <a:xfrm>
            <a:off x="13721409" y="24812775"/>
            <a:ext cx="12795470" cy="710162"/>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solidFill>
              <a:schemeClr val="accent2"/>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ctr" eaLnBrk="1" hangingPunct="1"/>
            <a:r>
              <a:rPr lang="en-US" altLang="en-US" sz="3600" b="1" dirty="0">
                <a:solidFill>
                  <a:schemeClr val="tx1"/>
                </a:solidFill>
                <a:latin typeface="Garamond" pitchFamily="18" charset="0"/>
                <a:ea typeface="宋体" pitchFamily="2" charset="-122"/>
              </a:rPr>
              <a:t>Logistic Regression Model</a:t>
            </a:r>
            <a:endParaRPr lang="en-GB" altLang="en-US" sz="3600" b="1" dirty="0">
              <a:solidFill>
                <a:schemeClr val="tx1"/>
              </a:solidFill>
              <a:latin typeface="Garamond" pitchFamily="18" charset="0"/>
              <a:ea typeface="宋体" pitchFamily="2" charset="-122"/>
            </a:endParaRPr>
          </a:p>
        </p:txBody>
      </p:sp>
      <p:sp>
        <p:nvSpPr>
          <p:cNvPr id="58" name="Text Box 194">
            <a:extLst>
              <a:ext uri="{FF2B5EF4-FFF2-40B4-BE49-F238E27FC236}">
                <a16:creationId xmlns:a16="http://schemas.microsoft.com/office/drawing/2014/main" id="{A9791793-136B-4189-A984-3B7A7470AD1C}"/>
              </a:ext>
            </a:extLst>
          </p:cNvPr>
          <p:cNvSpPr txBox="1">
            <a:spLocks noChangeArrowheads="1"/>
          </p:cNvSpPr>
          <p:nvPr/>
        </p:nvSpPr>
        <p:spPr bwMode="auto">
          <a:xfrm>
            <a:off x="13721442" y="25536716"/>
            <a:ext cx="12784585" cy="283154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Garamond" panose="02020404030301010803" pitchFamily="18" charset="0"/>
              </a:rPr>
              <a:t>Children living in households using biomass fuels are 63% more likely to have an ARI compared to those living in households using fossil fuel.</a:t>
            </a:r>
          </a:p>
          <a:p>
            <a:pPr marL="457200" indent="-457200" algn="just" eaLnBrk="1" hangingPunct="1">
              <a:buFont typeface="Arial" panose="020B0604020202020204" pitchFamily="34" charset="0"/>
              <a:buChar char="•"/>
            </a:pPr>
            <a:endParaRPr lang="en-US" sz="3200" dirty="0">
              <a:latin typeface="Garamond" panose="02020404030301010803" pitchFamily="18" charset="0"/>
            </a:endParaRPr>
          </a:p>
          <a:p>
            <a:pPr marL="457200" indent="-457200" algn="just" eaLnBrk="1" hangingPunct="1">
              <a:buFont typeface="Arial" panose="020B0604020202020204" pitchFamily="34" charset="0"/>
              <a:buChar char="•"/>
            </a:pPr>
            <a:r>
              <a:rPr lang="en-US" sz="3200" dirty="0">
                <a:latin typeface="Garamond" panose="02020404030301010803" pitchFamily="18" charset="0"/>
              </a:rPr>
              <a:t>When other confounding variables adjusted in adjusted model, the risk is still higher and it is 56%.</a:t>
            </a:r>
          </a:p>
        </p:txBody>
      </p:sp>
      <p:graphicFrame>
        <p:nvGraphicFramePr>
          <p:cNvPr id="59" name="Table 58">
            <a:extLst>
              <a:ext uri="{FF2B5EF4-FFF2-40B4-BE49-F238E27FC236}">
                <a16:creationId xmlns:a16="http://schemas.microsoft.com/office/drawing/2014/main" id="{0BE4AE9C-915E-4E90-A885-DF2A1268D459}"/>
              </a:ext>
            </a:extLst>
          </p:cNvPr>
          <p:cNvGraphicFramePr>
            <a:graphicFrameLocks noGrp="1"/>
          </p:cNvGraphicFramePr>
          <p:nvPr>
            <p:extLst>
              <p:ext uri="{D42A27DB-BD31-4B8C-83A1-F6EECF244321}">
                <p14:modId xmlns:p14="http://schemas.microsoft.com/office/powerpoint/2010/main" val="1480801862"/>
              </p:ext>
            </p:extLst>
          </p:nvPr>
        </p:nvGraphicFramePr>
        <p:xfrm>
          <a:off x="13737805" y="29447340"/>
          <a:ext cx="12806390" cy="2279882"/>
        </p:xfrm>
        <a:graphic>
          <a:graphicData uri="http://schemas.openxmlformats.org/drawingml/2006/table">
            <a:tbl>
              <a:tblPr firstRow="1" firstCol="1" bandRow="1">
                <a:tableStyleId>{5C22544A-7EE6-4342-B048-85BDC9FD1C3A}</a:tableStyleId>
              </a:tblPr>
              <a:tblGrid>
                <a:gridCol w="4876799">
                  <a:extLst>
                    <a:ext uri="{9D8B030D-6E8A-4147-A177-3AD203B41FA5}">
                      <a16:colId xmlns:a16="http://schemas.microsoft.com/office/drawing/2014/main" val="4184332330"/>
                    </a:ext>
                  </a:extLst>
                </a:gridCol>
                <a:gridCol w="2512331">
                  <a:extLst>
                    <a:ext uri="{9D8B030D-6E8A-4147-A177-3AD203B41FA5}">
                      <a16:colId xmlns:a16="http://schemas.microsoft.com/office/drawing/2014/main" val="3272986712"/>
                    </a:ext>
                  </a:extLst>
                </a:gridCol>
                <a:gridCol w="3292964">
                  <a:extLst>
                    <a:ext uri="{9D8B030D-6E8A-4147-A177-3AD203B41FA5}">
                      <a16:colId xmlns:a16="http://schemas.microsoft.com/office/drawing/2014/main" val="955433934"/>
                    </a:ext>
                  </a:extLst>
                </a:gridCol>
                <a:gridCol w="2124296">
                  <a:extLst>
                    <a:ext uri="{9D8B030D-6E8A-4147-A177-3AD203B41FA5}">
                      <a16:colId xmlns:a16="http://schemas.microsoft.com/office/drawing/2014/main" val="20003"/>
                    </a:ext>
                  </a:extLst>
                </a:gridCol>
              </a:tblGrid>
              <a:tr h="759006">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COR</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95% CI</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1520876">
                <a:tc>
                  <a:txBody>
                    <a:bodyPr/>
                    <a:lstStyle/>
                    <a:p>
                      <a:pPr algn="ctr">
                        <a:lnSpc>
                          <a:spcPct val="107000"/>
                        </a:lnSpc>
                        <a:spcAft>
                          <a:spcPts val="0"/>
                        </a:spcAft>
                      </a:pPr>
                      <a:r>
                        <a:rPr lang="en-GB" sz="4400" dirty="0">
                          <a:solidFill>
                            <a:schemeClr val="tx2"/>
                          </a:solidFill>
                          <a:effectLst/>
                          <a:latin typeface="Garamond" panose="02020404030301010803" pitchFamily="18" charset="0"/>
                        </a:rPr>
                        <a:t>Fuel</a:t>
                      </a:r>
                    </a:p>
                    <a:p>
                      <a:pPr algn="ctr">
                        <a:lnSpc>
                          <a:spcPct val="107000"/>
                        </a:lnSpc>
                        <a:spcAft>
                          <a:spcPts val="0"/>
                        </a:spcAft>
                      </a:pPr>
                      <a:r>
                        <a:rPr lang="en-GB" sz="4000" dirty="0">
                          <a:solidFill>
                            <a:schemeClr val="tx2"/>
                          </a:solidFill>
                          <a:effectLst/>
                          <a:latin typeface="Garamond" panose="02020404030301010803" pitchFamily="18" charset="0"/>
                        </a:rPr>
                        <a:t> (Biomass vs Fossil)</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1.63</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1.16 - 2.36</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0.007</a:t>
                      </a:r>
                    </a:p>
                  </a:txBody>
                  <a:tcPr marL="68580" marR="68580" marT="0" marB="0" anchor="ctr"/>
                </a:tc>
                <a:extLst>
                  <a:ext uri="{0D108BD9-81ED-4DB2-BD59-A6C34878D82A}">
                    <a16:rowId xmlns:a16="http://schemas.microsoft.com/office/drawing/2014/main" val="2678066786"/>
                  </a:ext>
                </a:extLst>
              </a:tr>
            </a:tbl>
          </a:graphicData>
        </a:graphic>
      </p:graphicFrame>
      <p:sp>
        <p:nvSpPr>
          <p:cNvPr id="62" name="TextBox 4">
            <a:extLst>
              <a:ext uri="{FF2B5EF4-FFF2-40B4-BE49-F238E27FC236}">
                <a16:creationId xmlns:a16="http://schemas.microsoft.com/office/drawing/2014/main" id="{802E6702-F0EC-401A-9893-E7BCB36E192C}"/>
              </a:ext>
            </a:extLst>
          </p:cNvPr>
          <p:cNvSpPr txBox="1">
            <a:spLocks noChangeArrowheads="1"/>
          </p:cNvSpPr>
          <p:nvPr/>
        </p:nvSpPr>
        <p:spPr bwMode="auto">
          <a:xfrm>
            <a:off x="13716000" y="31910913"/>
            <a:ext cx="12773665" cy="1079494"/>
          </a:xfrm>
          <a:prstGeom prst="rect">
            <a:avLst/>
          </a:prstGeom>
          <a:solidFill>
            <a:schemeClr val="accent6">
              <a:lumMod val="20000"/>
              <a:lumOff val="8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just" eaLnBrk="1" hangingPunct="1"/>
            <a:r>
              <a:rPr lang="en-US" altLang="en-US" sz="3000" b="1" dirty="0">
                <a:solidFill>
                  <a:schemeClr val="tx1"/>
                </a:solidFill>
                <a:latin typeface="Garamond" pitchFamily="18" charset="0"/>
                <a:ea typeface="宋体" pitchFamily="2" charset="-122"/>
              </a:rPr>
              <a:t>Table 2: Influence of biomass fuel on ARI among children under five years (Odds ratio of the adjusted multiple logistic regression model)</a:t>
            </a:r>
          </a:p>
        </p:txBody>
      </p:sp>
      <p:graphicFrame>
        <p:nvGraphicFramePr>
          <p:cNvPr id="65" name="Table 64">
            <a:extLst>
              <a:ext uri="{FF2B5EF4-FFF2-40B4-BE49-F238E27FC236}">
                <a16:creationId xmlns:a16="http://schemas.microsoft.com/office/drawing/2014/main" id="{32601ADE-37E3-4BB1-9E94-FCE508272399}"/>
              </a:ext>
            </a:extLst>
          </p:cNvPr>
          <p:cNvGraphicFramePr>
            <a:graphicFrameLocks noGrp="1"/>
          </p:cNvGraphicFramePr>
          <p:nvPr>
            <p:extLst>
              <p:ext uri="{D42A27DB-BD31-4B8C-83A1-F6EECF244321}">
                <p14:modId xmlns:p14="http://schemas.microsoft.com/office/powerpoint/2010/main" val="630268586"/>
              </p:ext>
            </p:extLst>
          </p:nvPr>
        </p:nvGraphicFramePr>
        <p:xfrm>
          <a:off x="13716000" y="32997087"/>
          <a:ext cx="12806390" cy="2279882"/>
        </p:xfrm>
        <a:graphic>
          <a:graphicData uri="http://schemas.openxmlformats.org/drawingml/2006/table">
            <a:tbl>
              <a:tblPr firstRow="1" firstCol="1" bandRow="1">
                <a:tableStyleId>{5C22544A-7EE6-4342-B048-85BDC9FD1C3A}</a:tableStyleId>
              </a:tblPr>
              <a:tblGrid>
                <a:gridCol w="4876799">
                  <a:extLst>
                    <a:ext uri="{9D8B030D-6E8A-4147-A177-3AD203B41FA5}">
                      <a16:colId xmlns:a16="http://schemas.microsoft.com/office/drawing/2014/main" val="4184332330"/>
                    </a:ext>
                  </a:extLst>
                </a:gridCol>
                <a:gridCol w="2512331">
                  <a:extLst>
                    <a:ext uri="{9D8B030D-6E8A-4147-A177-3AD203B41FA5}">
                      <a16:colId xmlns:a16="http://schemas.microsoft.com/office/drawing/2014/main" val="3272986712"/>
                    </a:ext>
                  </a:extLst>
                </a:gridCol>
                <a:gridCol w="3292964">
                  <a:extLst>
                    <a:ext uri="{9D8B030D-6E8A-4147-A177-3AD203B41FA5}">
                      <a16:colId xmlns:a16="http://schemas.microsoft.com/office/drawing/2014/main" val="955433934"/>
                    </a:ext>
                  </a:extLst>
                </a:gridCol>
                <a:gridCol w="2124296">
                  <a:extLst>
                    <a:ext uri="{9D8B030D-6E8A-4147-A177-3AD203B41FA5}">
                      <a16:colId xmlns:a16="http://schemas.microsoft.com/office/drawing/2014/main" val="20003"/>
                    </a:ext>
                  </a:extLst>
                </a:gridCol>
              </a:tblGrid>
              <a:tr h="759006">
                <a:tc>
                  <a:txBody>
                    <a:bodyPr/>
                    <a:lstStyle/>
                    <a:p>
                      <a:pPr algn="ctr">
                        <a:lnSpc>
                          <a:spcPct val="107000"/>
                        </a:lnSpc>
                        <a:spcAft>
                          <a:spcPts val="0"/>
                        </a:spcAft>
                      </a:pPr>
                      <a:r>
                        <a:rPr lang="en-GB" sz="4400" dirty="0">
                          <a:solidFill>
                            <a:schemeClr val="tx2"/>
                          </a:solidFill>
                          <a:effectLst/>
                          <a:latin typeface="Garamond" panose="02020404030301010803" pitchFamily="18" charset="0"/>
                        </a:rPr>
                        <a:t> </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COR</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rPr>
                        <a:t>95% CI</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P-value</a:t>
                      </a:r>
                    </a:p>
                  </a:txBody>
                  <a:tcPr marL="68580" marR="68580" marT="0" marB="0" anchor="ctr"/>
                </a:tc>
                <a:extLst>
                  <a:ext uri="{0D108BD9-81ED-4DB2-BD59-A6C34878D82A}">
                    <a16:rowId xmlns:a16="http://schemas.microsoft.com/office/drawing/2014/main" val="2025092832"/>
                  </a:ext>
                </a:extLst>
              </a:tr>
              <a:tr h="1520876">
                <a:tc>
                  <a:txBody>
                    <a:bodyPr/>
                    <a:lstStyle/>
                    <a:p>
                      <a:pPr algn="ctr">
                        <a:lnSpc>
                          <a:spcPct val="107000"/>
                        </a:lnSpc>
                        <a:spcAft>
                          <a:spcPts val="0"/>
                        </a:spcAft>
                      </a:pPr>
                      <a:r>
                        <a:rPr lang="en-GB" sz="4400" dirty="0">
                          <a:solidFill>
                            <a:schemeClr val="tx2"/>
                          </a:solidFill>
                          <a:effectLst/>
                          <a:latin typeface="Garamond" panose="02020404030301010803" pitchFamily="18" charset="0"/>
                        </a:rPr>
                        <a:t>Fuel</a:t>
                      </a:r>
                    </a:p>
                    <a:p>
                      <a:pPr algn="ctr">
                        <a:lnSpc>
                          <a:spcPct val="107000"/>
                        </a:lnSpc>
                        <a:spcAft>
                          <a:spcPts val="0"/>
                        </a:spcAft>
                      </a:pPr>
                      <a:r>
                        <a:rPr lang="en-GB" sz="4000" dirty="0">
                          <a:solidFill>
                            <a:schemeClr val="tx2"/>
                          </a:solidFill>
                          <a:effectLst/>
                          <a:latin typeface="Garamond" panose="02020404030301010803" pitchFamily="18" charset="0"/>
                        </a:rPr>
                        <a:t> (Biomass vs Fossil)</a:t>
                      </a:r>
                      <a:endParaRPr lang="en-GB" sz="40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1.56</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rPr>
                        <a:t> 1.09 - 2.57</a:t>
                      </a:r>
                      <a:endPar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endParaRPr>
                    </a:p>
                  </a:txBody>
                  <a:tcPr marL="68580" marR="68580" marT="0" marB="0" anchor="ctr"/>
                </a:tc>
                <a:tc>
                  <a:txBody>
                    <a:bodyPr/>
                    <a:lstStyle/>
                    <a:p>
                      <a:pPr algn="ctr">
                        <a:lnSpc>
                          <a:spcPct val="107000"/>
                        </a:lnSpc>
                        <a:spcAft>
                          <a:spcPts val="0"/>
                        </a:spcAft>
                      </a:pPr>
                      <a:r>
                        <a:rPr lang="en-GB" sz="4400" dirty="0">
                          <a:solidFill>
                            <a:schemeClr val="tx2"/>
                          </a:solidFill>
                          <a:effectLst/>
                          <a:latin typeface="Garamond" panose="02020404030301010803" pitchFamily="18" charset="0"/>
                          <a:ea typeface="Calibri" panose="020F0502020204030204" pitchFamily="34" charset="0"/>
                          <a:cs typeface="Vrinda" panose="020B0502040204020203" pitchFamily="34" charset="0"/>
                        </a:rPr>
                        <a:t>0.041</a:t>
                      </a:r>
                    </a:p>
                  </a:txBody>
                  <a:tcPr marL="68580" marR="68580" marT="0" marB="0" anchor="ctr"/>
                </a:tc>
                <a:extLst>
                  <a:ext uri="{0D108BD9-81ED-4DB2-BD59-A6C34878D82A}">
                    <a16:rowId xmlns:a16="http://schemas.microsoft.com/office/drawing/2014/main" val="2678066786"/>
                  </a:ext>
                </a:extLst>
              </a:tr>
            </a:tbl>
          </a:graphicData>
        </a:graphic>
      </p:graphicFrame>
      <p:graphicFrame>
        <p:nvGraphicFramePr>
          <p:cNvPr id="66" name="Chart 65">
            <a:extLst>
              <a:ext uri="{FF2B5EF4-FFF2-40B4-BE49-F238E27FC236}">
                <a16:creationId xmlns:a16="http://schemas.microsoft.com/office/drawing/2014/main" id="{22794E60-A996-4559-80C9-34013ADD29F0}"/>
              </a:ext>
            </a:extLst>
          </p:cNvPr>
          <p:cNvGraphicFramePr>
            <a:graphicFrameLocks/>
          </p:cNvGraphicFramePr>
          <p:nvPr>
            <p:extLst>
              <p:ext uri="{D42A27DB-BD31-4B8C-83A1-F6EECF244321}">
                <p14:modId xmlns:p14="http://schemas.microsoft.com/office/powerpoint/2010/main" val="2552350019"/>
              </p:ext>
            </p:extLst>
          </p:nvPr>
        </p:nvGraphicFramePr>
        <p:xfrm>
          <a:off x="13716000" y="16931864"/>
          <a:ext cx="12828195" cy="7106485"/>
        </p:xfrm>
        <a:graphic>
          <a:graphicData uri="http://schemas.openxmlformats.org/drawingml/2006/chart">
            <c:chart xmlns:c="http://schemas.openxmlformats.org/drawingml/2006/chart" xmlns:r="http://schemas.openxmlformats.org/officeDocument/2006/relationships" r:id="rId7"/>
          </a:graphicData>
        </a:graphic>
      </p:graphicFrame>
      <p:sp>
        <p:nvSpPr>
          <p:cNvPr id="67" name="TextBox 4">
            <a:extLst>
              <a:ext uri="{FF2B5EF4-FFF2-40B4-BE49-F238E27FC236}">
                <a16:creationId xmlns:a16="http://schemas.microsoft.com/office/drawing/2014/main" id="{5CC797E0-687B-47F2-A5D7-4C5F50FA2434}"/>
              </a:ext>
            </a:extLst>
          </p:cNvPr>
          <p:cNvSpPr txBox="1">
            <a:spLocks noChangeArrowheads="1"/>
          </p:cNvSpPr>
          <p:nvPr/>
        </p:nvSpPr>
        <p:spPr bwMode="auto">
          <a:xfrm>
            <a:off x="13716000" y="24072167"/>
            <a:ext cx="12795470" cy="587051"/>
          </a:xfrm>
          <a:prstGeom prst="rect">
            <a:avLst/>
          </a:prstGeom>
          <a:solidFill>
            <a:schemeClr val="accent5">
              <a:lumMod val="60000"/>
              <a:lumOff val="40000"/>
            </a:schemeClr>
          </a:solidFill>
          <a:ln>
            <a:solidFill>
              <a:schemeClr val="accent1"/>
            </a:solidFill>
          </a:ln>
        </p:spPr>
        <p:txBody>
          <a:bodyPr wrap="square" lIns="154655" tIns="77327" rIns="154655" bIns="77327">
            <a:spAutoFit/>
          </a:bodyPr>
          <a:lstStyle>
            <a:lvl1pPr eaLnBrk="0" hangingPunct="0">
              <a:defRPr sz="7200">
                <a:solidFill>
                  <a:schemeClr val="bg1"/>
                </a:solidFill>
                <a:latin typeface="Verdana" pitchFamily="34" charset="0"/>
                <a:cs typeface="Arial" charset="0"/>
              </a:defRPr>
            </a:lvl1pPr>
            <a:lvl2pPr marL="742950" indent="-285750" eaLnBrk="0" hangingPunct="0">
              <a:defRPr sz="7200">
                <a:solidFill>
                  <a:schemeClr val="bg1"/>
                </a:solidFill>
                <a:latin typeface="Verdana" pitchFamily="34" charset="0"/>
                <a:cs typeface="Arial" charset="0"/>
              </a:defRPr>
            </a:lvl2pPr>
            <a:lvl3pPr marL="1143000" indent="-228600" eaLnBrk="0" hangingPunct="0">
              <a:defRPr sz="7200">
                <a:solidFill>
                  <a:schemeClr val="bg1"/>
                </a:solidFill>
                <a:latin typeface="Verdana" pitchFamily="34" charset="0"/>
                <a:cs typeface="Arial" charset="0"/>
              </a:defRPr>
            </a:lvl3pPr>
            <a:lvl4pPr marL="1600200" indent="-228600" eaLnBrk="0" hangingPunct="0">
              <a:defRPr sz="7200">
                <a:solidFill>
                  <a:schemeClr val="bg1"/>
                </a:solidFill>
                <a:latin typeface="Verdana" pitchFamily="34" charset="0"/>
                <a:cs typeface="Arial" charset="0"/>
              </a:defRPr>
            </a:lvl4pPr>
            <a:lvl5pPr marL="2057400" indent="-228600" eaLnBrk="0" hangingPunct="0">
              <a:defRPr sz="7200">
                <a:solidFill>
                  <a:schemeClr val="bg1"/>
                </a:solidFill>
                <a:latin typeface="Verdana" pitchFamily="34" charset="0"/>
                <a:cs typeface="Arial" charset="0"/>
              </a:defRPr>
            </a:lvl5pPr>
            <a:lvl6pPr marL="2514600" indent="-228600" algn="ctr" eaLnBrk="0" fontAlgn="base" hangingPunct="0">
              <a:spcBef>
                <a:spcPct val="0"/>
              </a:spcBef>
              <a:spcAft>
                <a:spcPct val="0"/>
              </a:spcAft>
              <a:defRPr sz="7200">
                <a:solidFill>
                  <a:schemeClr val="bg1"/>
                </a:solidFill>
                <a:latin typeface="Verdana" pitchFamily="34" charset="0"/>
                <a:cs typeface="Arial" charset="0"/>
              </a:defRPr>
            </a:lvl6pPr>
            <a:lvl7pPr marL="2971800" indent="-228600" algn="ctr" eaLnBrk="0" fontAlgn="base" hangingPunct="0">
              <a:spcBef>
                <a:spcPct val="0"/>
              </a:spcBef>
              <a:spcAft>
                <a:spcPct val="0"/>
              </a:spcAft>
              <a:defRPr sz="7200">
                <a:solidFill>
                  <a:schemeClr val="bg1"/>
                </a:solidFill>
                <a:latin typeface="Verdana" pitchFamily="34" charset="0"/>
                <a:cs typeface="Arial" charset="0"/>
              </a:defRPr>
            </a:lvl7pPr>
            <a:lvl8pPr marL="3429000" indent="-228600" algn="ctr" eaLnBrk="0" fontAlgn="base" hangingPunct="0">
              <a:spcBef>
                <a:spcPct val="0"/>
              </a:spcBef>
              <a:spcAft>
                <a:spcPct val="0"/>
              </a:spcAft>
              <a:defRPr sz="7200">
                <a:solidFill>
                  <a:schemeClr val="bg1"/>
                </a:solidFill>
                <a:latin typeface="Verdana" pitchFamily="34" charset="0"/>
                <a:cs typeface="Arial" charset="0"/>
              </a:defRPr>
            </a:lvl8pPr>
            <a:lvl9pPr marL="3886200" indent="-228600" algn="ctr" eaLnBrk="0" fontAlgn="base" hangingPunct="0">
              <a:spcBef>
                <a:spcPct val="0"/>
              </a:spcBef>
              <a:spcAft>
                <a:spcPct val="0"/>
              </a:spcAft>
              <a:defRPr sz="7200">
                <a:solidFill>
                  <a:schemeClr val="bg1"/>
                </a:solidFill>
                <a:latin typeface="Verdana" pitchFamily="34" charset="0"/>
                <a:cs typeface="Arial" charset="0"/>
              </a:defRPr>
            </a:lvl9pPr>
          </a:lstStyle>
          <a:p>
            <a:pPr algn="ctr" eaLnBrk="1" hangingPunct="1"/>
            <a:r>
              <a:rPr lang="en-GB" altLang="en-US" sz="2800" dirty="0">
                <a:solidFill>
                  <a:schemeClr val="tx1"/>
                </a:solidFill>
                <a:latin typeface="Garamond" panose="02020404030301010803" pitchFamily="18" charset="0"/>
                <a:ea typeface="宋体" pitchFamily="2" charset="-122"/>
              </a:rPr>
              <a:t>Figure 1: </a:t>
            </a:r>
            <a:r>
              <a:rPr lang="en-US" altLang="en-US" sz="2800" dirty="0">
                <a:solidFill>
                  <a:schemeClr val="tx1"/>
                </a:solidFill>
                <a:latin typeface="Garamond" panose="02020404030301010803" pitchFamily="18" charset="0"/>
                <a:ea typeface="宋体" pitchFamily="2" charset="-122"/>
              </a:rPr>
              <a:t>Percent distribution of ARI by child age group</a:t>
            </a:r>
            <a:endParaRPr 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3995</TotalTime>
  <Words>677</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Tw Cen MT</vt:lpstr>
      <vt:lpstr>Droplet</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44x30</dc:title>
  <dc:creator>Jay Larson</dc:creator>
  <dc:description>Quality poster printing
www.genigraphics.com
1-800-790-4001</dc:description>
  <cp:lastModifiedBy>Mohammad Nayeem</cp:lastModifiedBy>
  <cp:revision>251</cp:revision>
  <cp:lastPrinted>2013-02-12T02:21:55Z</cp:lastPrinted>
  <dcterms:created xsi:type="dcterms:W3CDTF">2013-02-10T21:14:48Z</dcterms:created>
  <dcterms:modified xsi:type="dcterms:W3CDTF">2020-03-09T19:47:45Z</dcterms:modified>
</cp:coreProperties>
</file>