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15.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16.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notesSlides/notesSlide22.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notesSlides/notesSlide23.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65" r:id="rId5"/>
    <p:sldId id="266" r:id="rId6"/>
    <p:sldId id="267" r:id="rId7"/>
    <p:sldId id="268" r:id="rId8"/>
    <p:sldId id="261" r:id="rId9"/>
    <p:sldId id="262" r:id="rId10"/>
    <p:sldId id="263" r:id="rId11"/>
    <p:sldId id="264" r:id="rId12"/>
    <p:sldId id="269" r:id="rId13"/>
    <p:sldId id="270" r:id="rId14"/>
    <p:sldId id="307" r:id="rId15"/>
    <p:sldId id="308" r:id="rId16"/>
    <p:sldId id="259" r:id="rId17"/>
    <p:sldId id="271" r:id="rId18"/>
    <p:sldId id="272" r:id="rId19"/>
    <p:sldId id="273" r:id="rId20"/>
    <p:sldId id="274" r:id="rId21"/>
    <p:sldId id="275" r:id="rId22"/>
    <p:sldId id="276" r:id="rId23"/>
    <p:sldId id="277" r:id="rId24"/>
    <p:sldId id="278" r:id="rId25"/>
    <p:sldId id="281"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299" r:id="rId47"/>
    <p:sldId id="301" r:id="rId48"/>
    <p:sldId id="302" r:id="rId49"/>
    <p:sldId id="303" r:id="rId50"/>
    <p:sldId id="304" r:id="rId51"/>
    <p:sldId id="305" r:id="rId52"/>
    <p:sldId id="306"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51" autoAdjust="0"/>
  </p:normalViewPr>
  <p:slideViewPr>
    <p:cSldViewPr>
      <p:cViewPr>
        <p:scale>
          <a:sx n="75" d="100"/>
          <a:sy n="75" d="100"/>
        </p:scale>
        <p:origin x="-123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638996409545448"/>
          <c:y val="0.11337245580151539"/>
          <c:w val="0.70206274943500691"/>
          <c:h val="0.69383623037686326"/>
        </c:manualLayout>
      </c:layout>
      <c:lineChart>
        <c:grouping val="standard"/>
        <c:varyColors val="0"/>
        <c:ser>
          <c:idx val="0"/>
          <c:order val="0"/>
          <c:tx>
            <c:v>Cost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Sheet1!$B$44:$B$53</c:f>
              <c:numCache>
                <c:formatCode>General</c:formatCode>
                <c:ptCount val="10"/>
                <c:pt idx="0">
                  <c:v>0.59399999999999997</c:v>
                </c:pt>
                <c:pt idx="1">
                  <c:v>0.60699999999999998</c:v>
                </c:pt>
                <c:pt idx="2">
                  <c:v>0.53300000000000003</c:v>
                </c:pt>
                <c:pt idx="3">
                  <c:v>0.38400000000000001</c:v>
                </c:pt>
                <c:pt idx="4">
                  <c:v>0.47199999999999998</c:v>
                </c:pt>
                <c:pt idx="5">
                  <c:v>0.57099999999999995</c:v>
                </c:pt>
                <c:pt idx="6">
                  <c:v>0.71099999999999997</c:v>
                </c:pt>
                <c:pt idx="7">
                  <c:v>0.70699999999999996</c:v>
                </c:pt>
                <c:pt idx="8">
                  <c:v>0.71499999999999997</c:v>
                </c:pt>
                <c:pt idx="9">
                  <c:v>0.63</c:v>
                </c:pt>
              </c:numCache>
            </c:numRef>
          </c:val>
          <c:smooth val="0"/>
        </c:ser>
        <c:dLbls>
          <c:showLegendKey val="0"/>
          <c:showVal val="0"/>
          <c:showCatName val="0"/>
          <c:showSerName val="0"/>
          <c:showPercent val="0"/>
          <c:showBubbleSize val="0"/>
        </c:dLbls>
        <c:marker val="1"/>
        <c:smooth val="0"/>
        <c:axId val="148725120"/>
        <c:axId val="148727296"/>
      </c:lineChart>
      <c:lineChart>
        <c:grouping val="standard"/>
        <c:varyColors val="0"/>
        <c:ser>
          <c:idx val="1"/>
          <c:order val="1"/>
          <c:tx>
            <c:v>Profit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Sheet1!$C$44:$C$53</c:f>
              <c:numCache>
                <c:formatCode>General</c:formatCode>
                <c:ptCount val="10"/>
                <c:pt idx="0">
                  <c:v>0.20699999999999999</c:v>
                </c:pt>
                <c:pt idx="1">
                  <c:v>0.28499999999999998</c:v>
                </c:pt>
                <c:pt idx="2">
                  <c:v>0.35599999999999998</c:v>
                </c:pt>
                <c:pt idx="3">
                  <c:v>0.38400000000000001</c:v>
                </c:pt>
                <c:pt idx="4">
                  <c:v>0.60599999999999998</c:v>
                </c:pt>
                <c:pt idx="5">
                  <c:v>0.16700000000000001</c:v>
                </c:pt>
                <c:pt idx="6">
                  <c:v>0.23599999999999999</c:v>
                </c:pt>
                <c:pt idx="7">
                  <c:v>0.17799999999999999</c:v>
                </c:pt>
                <c:pt idx="8">
                  <c:v>0.14199999999999999</c:v>
                </c:pt>
                <c:pt idx="9">
                  <c:v>0.20200000000000001</c:v>
                </c:pt>
              </c:numCache>
            </c:numRef>
          </c:val>
          <c:smooth val="0"/>
        </c:ser>
        <c:dLbls>
          <c:showLegendKey val="0"/>
          <c:showVal val="0"/>
          <c:showCatName val="0"/>
          <c:showSerName val="0"/>
          <c:showPercent val="0"/>
          <c:showBubbleSize val="0"/>
        </c:dLbls>
        <c:marker val="1"/>
        <c:smooth val="0"/>
        <c:axId val="148731392"/>
        <c:axId val="148729216"/>
      </c:lineChart>
      <c:catAx>
        <c:axId val="148725120"/>
        <c:scaling>
          <c:orientation val="minMax"/>
        </c:scaling>
        <c:delete val="0"/>
        <c:axPos val="b"/>
        <c:title>
          <c:tx>
            <c:rich>
              <a:bodyPr/>
              <a:lstStyle/>
              <a:p>
                <a:pPr>
                  <a:defRPr/>
                </a:pPr>
                <a:r>
                  <a:rPr lang="en-US" sz="1400" dirty="0" smtClean="0">
                    <a:latin typeface="Times New Roman" pitchFamily="18" charset="0"/>
                    <a:cs typeface="Times New Roman" pitchFamily="18" charset="0"/>
                  </a:rPr>
                  <a:t>Time</a:t>
                </a:r>
                <a:r>
                  <a:rPr lang="en-US" sz="1400" baseline="0" dirty="0" smtClean="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manualLayout>
              <c:xMode val="edge"/>
              <c:yMode val="edge"/>
              <c:x val="0.41951482769755155"/>
              <c:y val="0.90485539543406124"/>
            </c:manualLayout>
          </c:layout>
          <c:overlay val="0"/>
        </c:title>
        <c:numFmt formatCode="General" sourceLinked="1"/>
        <c:majorTickMark val="out"/>
        <c:minorTickMark val="none"/>
        <c:tickLblPos val="nextTo"/>
        <c:crossAx val="148727296"/>
        <c:crossesAt val="0"/>
        <c:auto val="1"/>
        <c:lblAlgn val="ctr"/>
        <c:lblOffset val="100"/>
        <c:noMultiLvlLbl val="0"/>
      </c:catAx>
      <c:valAx>
        <c:axId val="148727296"/>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2.0733777378208317E-2"/>
              <c:y val="0.29338409349774675"/>
            </c:manualLayout>
          </c:layout>
          <c:overlay val="0"/>
        </c:title>
        <c:numFmt formatCode="General" sourceLinked="1"/>
        <c:majorTickMark val="out"/>
        <c:minorTickMark val="none"/>
        <c:tickLblPos val="nextTo"/>
        <c:crossAx val="148725120"/>
        <c:crosses val="autoZero"/>
        <c:crossBetween val="between"/>
      </c:valAx>
      <c:valAx>
        <c:axId val="148729216"/>
        <c:scaling>
          <c:orientation val="minMax"/>
          <c:max val="0.8"/>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2662517848176962"/>
              <c:y val="0.30228717872530086"/>
            </c:manualLayout>
          </c:layout>
          <c:overlay val="0"/>
        </c:title>
        <c:numFmt formatCode="General" sourceLinked="1"/>
        <c:majorTickMark val="out"/>
        <c:minorTickMark val="none"/>
        <c:tickLblPos val="nextTo"/>
        <c:crossAx val="148731392"/>
        <c:crosses val="max"/>
        <c:crossBetween val="between"/>
      </c:valAx>
      <c:catAx>
        <c:axId val="148731392"/>
        <c:scaling>
          <c:orientation val="minMax"/>
        </c:scaling>
        <c:delete val="1"/>
        <c:axPos val="b"/>
        <c:numFmt formatCode="General" sourceLinked="1"/>
        <c:majorTickMark val="out"/>
        <c:minorTickMark val="none"/>
        <c:tickLblPos val="nextTo"/>
        <c:crossAx val="148729216"/>
        <c:crosses val="autoZero"/>
        <c:auto val="1"/>
        <c:lblAlgn val="ctr"/>
        <c:lblOffset val="100"/>
        <c:noMultiLvlLbl val="0"/>
      </c:catAx>
    </c:plotArea>
    <c:legend>
      <c:legendPos val="t"/>
      <c:layout>
        <c:manualLayout>
          <c:xMode val="edge"/>
          <c:yMode val="edge"/>
          <c:x val="0.29351564977085154"/>
          <c:y val="0"/>
          <c:w val="0.42119915446666578"/>
          <c:h val="7.5732432030901797E-2"/>
        </c:manualLayout>
      </c:layout>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806491961942257"/>
          <c:y val="0.14399314668999708"/>
          <c:w val="0.72725676161645447"/>
          <c:h val="0.63817512394284048"/>
        </c:manualLayout>
      </c:layout>
      <c:lineChart>
        <c:grouping val="standard"/>
        <c:varyColors val="0"/>
        <c:ser>
          <c:idx val="0"/>
          <c:order val="0"/>
          <c:tx>
            <c:v>Cost Efficiency</c:v>
          </c:tx>
          <c:cat>
            <c:numRef>
              <c:f>Sheet1!$A$191:$A$200</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Sheet1!$B$191:$B$200</c:f>
              <c:numCache>
                <c:formatCode>General</c:formatCode>
                <c:ptCount val="10"/>
                <c:pt idx="0">
                  <c:v>0.55600000000000005</c:v>
                </c:pt>
                <c:pt idx="1">
                  <c:v>0.44</c:v>
                </c:pt>
                <c:pt idx="2">
                  <c:v>0.45</c:v>
                </c:pt>
                <c:pt idx="3">
                  <c:v>0.32900000000000001</c:v>
                </c:pt>
                <c:pt idx="4">
                  <c:v>0.28699999999999998</c:v>
                </c:pt>
                <c:pt idx="5">
                  <c:v>0.40200000000000002</c:v>
                </c:pt>
                <c:pt idx="6">
                  <c:v>0.374</c:v>
                </c:pt>
                <c:pt idx="7">
                  <c:v>0.38300000000000001</c:v>
                </c:pt>
                <c:pt idx="8">
                  <c:v>0.41399999999999998</c:v>
                </c:pt>
                <c:pt idx="9">
                  <c:v>0.505</c:v>
                </c:pt>
              </c:numCache>
            </c:numRef>
          </c:val>
          <c:smooth val="0"/>
        </c:ser>
        <c:dLbls>
          <c:showLegendKey val="0"/>
          <c:showVal val="0"/>
          <c:showCatName val="0"/>
          <c:showSerName val="0"/>
          <c:showPercent val="0"/>
          <c:showBubbleSize val="0"/>
        </c:dLbls>
        <c:marker val="1"/>
        <c:smooth val="0"/>
        <c:axId val="241683456"/>
        <c:axId val="241685632"/>
      </c:lineChart>
      <c:lineChart>
        <c:grouping val="standard"/>
        <c:varyColors val="0"/>
        <c:ser>
          <c:idx val="1"/>
          <c:order val="1"/>
          <c:tx>
            <c:v>Profit Efficiency</c:v>
          </c:tx>
          <c:val>
            <c:numRef>
              <c:f>Sheet1!$C$191:$C$200</c:f>
              <c:numCache>
                <c:formatCode>General</c:formatCode>
                <c:ptCount val="10"/>
                <c:pt idx="0">
                  <c:v>0.14399999999999999</c:v>
                </c:pt>
                <c:pt idx="1">
                  <c:v>0.13500000000000001</c:v>
                </c:pt>
                <c:pt idx="2">
                  <c:v>0.16700000000000001</c:v>
                </c:pt>
                <c:pt idx="3">
                  <c:v>0.18</c:v>
                </c:pt>
                <c:pt idx="4">
                  <c:v>0.16400000000000001</c:v>
                </c:pt>
                <c:pt idx="5">
                  <c:v>0.14499999999999999</c:v>
                </c:pt>
                <c:pt idx="6">
                  <c:v>0.154</c:v>
                </c:pt>
                <c:pt idx="7">
                  <c:v>0.17699999999999999</c:v>
                </c:pt>
                <c:pt idx="8">
                  <c:v>0.223</c:v>
                </c:pt>
                <c:pt idx="9">
                  <c:v>0.311</c:v>
                </c:pt>
              </c:numCache>
            </c:numRef>
          </c:val>
          <c:smooth val="0"/>
        </c:ser>
        <c:dLbls>
          <c:showLegendKey val="0"/>
          <c:showVal val="0"/>
          <c:showCatName val="0"/>
          <c:showSerName val="0"/>
          <c:showPercent val="0"/>
          <c:showBubbleSize val="0"/>
        </c:dLbls>
        <c:marker val="1"/>
        <c:smooth val="0"/>
        <c:axId val="241689728"/>
        <c:axId val="241687552"/>
      </c:lineChart>
      <c:catAx>
        <c:axId val="241683456"/>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overlay val="0"/>
        </c:title>
        <c:numFmt formatCode="General" sourceLinked="1"/>
        <c:majorTickMark val="out"/>
        <c:minorTickMark val="none"/>
        <c:tickLblPos val="nextTo"/>
        <c:crossAx val="241685632"/>
        <c:crosses val="autoZero"/>
        <c:auto val="1"/>
        <c:lblAlgn val="ctr"/>
        <c:lblOffset val="100"/>
        <c:noMultiLvlLbl val="0"/>
      </c:catAx>
      <c:valAx>
        <c:axId val="241685632"/>
        <c:scaling>
          <c:orientation val="minMax"/>
        </c:scaling>
        <c:delete val="0"/>
        <c:axPos val="l"/>
        <c:majorGridlines/>
        <c:title>
          <c:tx>
            <c:rich>
              <a:bodyPr rot="-5400000" vert="horz"/>
              <a:lstStyle/>
              <a:p>
                <a:pPr>
                  <a:defRPr/>
                </a:pPr>
                <a:r>
                  <a:rPr lang="en-US" sz="1400" baseline="0" dirty="0" smtClean="0">
                    <a:latin typeface="Times New Roman" pitchFamily="18" charset="0"/>
                    <a:cs typeface="Times New Roman" pitchFamily="18" charset="0"/>
                  </a:rPr>
                  <a:t>Cost Efficiency</a:t>
                </a:r>
                <a:endParaRPr lang="en-US" sz="1400" dirty="0">
                  <a:latin typeface="Times New Roman" pitchFamily="18" charset="0"/>
                  <a:cs typeface="Times New Roman" pitchFamily="18" charset="0"/>
                </a:endParaRPr>
              </a:p>
            </c:rich>
          </c:tx>
          <c:layout>
            <c:manualLayout>
              <c:xMode val="edge"/>
              <c:yMode val="edge"/>
              <c:x val="4.403707349081366E-3"/>
              <c:y val="0.3155807086614173"/>
            </c:manualLayout>
          </c:layout>
          <c:overlay val="0"/>
        </c:title>
        <c:numFmt formatCode="General" sourceLinked="1"/>
        <c:majorTickMark val="out"/>
        <c:minorTickMark val="none"/>
        <c:tickLblPos val="nextTo"/>
        <c:crossAx val="241683456"/>
        <c:crosses val="autoZero"/>
        <c:crossBetween val="between"/>
      </c:valAx>
      <c:valAx>
        <c:axId val="241687552"/>
        <c:scaling>
          <c:orientation val="minMax"/>
        </c:scaling>
        <c:delete val="0"/>
        <c:axPos val="r"/>
        <c:title>
          <c:tx>
            <c:rich>
              <a:bodyPr rot="-5400000" vert="horz"/>
              <a:lstStyle/>
              <a:p>
                <a:pPr>
                  <a:defRPr/>
                </a:pPr>
                <a:r>
                  <a:rPr lang="en-US" sz="1400" baseline="0" dirty="0" smtClean="0">
                    <a:latin typeface="Times New Roman" pitchFamily="18" charset="0"/>
                    <a:cs typeface="Times New Roman" pitchFamily="18" charset="0"/>
                  </a:rPr>
                  <a:t>Profit  </a:t>
                </a:r>
                <a:r>
                  <a:rPr lang="en-US" sz="1400" baseline="0" dirty="0">
                    <a:latin typeface="Times New Roman" pitchFamily="18" charset="0"/>
                    <a:cs typeface="Times New Roman" pitchFamily="18" charset="0"/>
                  </a:rPr>
                  <a:t>Efficiency</a:t>
                </a:r>
                <a:endParaRPr lang="en-US" sz="1400" dirty="0">
                  <a:latin typeface="Times New Roman" pitchFamily="18" charset="0"/>
                  <a:cs typeface="Times New Roman" pitchFamily="18" charset="0"/>
                </a:endParaRPr>
              </a:p>
            </c:rich>
          </c:tx>
          <c:layout>
            <c:manualLayout>
              <c:xMode val="edge"/>
              <c:yMode val="edge"/>
              <c:x val="0.92802522178819502"/>
              <c:y val="0.29639592605272164"/>
            </c:manualLayout>
          </c:layout>
          <c:overlay val="0"/>
        </c:title>
        <c:numFmt formatCode="General" sourceLinked="1"/>
        <c:majorTickMark val="out"/>
        <c:minorTickMark val="none"/>
        <c:tickLblPos val="nextTo"/>
        <c:crossAx val="241689728"/>
        <c:crosses val="max"/>
        <c:crossBetween val="between"/>
      </c:valAx>
      <c:catAx>
        <c:axId val="241689728"/>
        <c:scaling>
          <c:orientation val="minMax"/>
        </c:scaling>
        <c:delete val="1"/>
        <c:axPos val="b"/>
        <c:majorTickMark val="out"/>
        <c:minorTickMark val="none"/>
        <c:tickLblPos val="nextTo"/>
        <c:crossAx val="241687552"/>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10782983810192"/>
          <c:y val="0.13473388743073783"/>
          <c:w val="0.71971809464410996"/>
          <c:h val="0.6377912656751239"/>
        </c:manualLayout>
      </c:layout>
      <c:lineChart>
        <c:grouping val="standard"/>
        <c:varyColors val="0"/>
        <c:ser>
          <c:idx val="0"/>
          <c:order val="0"/>
          <c:tx>
            <c:v>Cost Efficiency</c:v>
          </c:tx>
          <c:cat>
            <c:strRef>
              <c:f>Sheet1!$A$212:$A$214</c:f>
              <c:strCache>
                <c:ptCount val="3"/>
                <c:pt idx="0">
                  <c:v>Rupali</c:v>
                </c:pt>
                <c:pt idx="1">
                  <c:v>Sonali</c:v>
                </c:pt>
                <c:pt idx="2">
                  <c:v>Janata</c:v>
                </c:pt>
              </c:strCache>
            </c:strRef>
          </c:cat>
          <c:val>
            <c:numRef>
              <c:f>Sheet1!$B$212:$B$214</c:f>
              <c:numCache>
                <c:formatCode>General</c:formatCode>
                <c:ptCount val="3"/>
                <c:pt idx="0">
                  <c:v>0.91600000000000004</c:v>
                </c:pt>
                <c:pt idx="1">
                  <c:v>0.59</c:v>
                </c:pt>
                <c:pt idx="2">
                  <c:v>0.72399999999999998</c:v>
                </c:pt>
              </c:numCache>
            </c:numRef>
          </c:val>
          <c:smooth val="0"/>
        </c:ser>
        <c:dLbls>
          <c:showLegendKey val="0"/>
          <c:showVal val="0"/>
          <c:showCatName val="0"/>
          <c:showSerName val="0"/>
          <c:showPercent val="0"/>
          <c:showBubbleSize val="0"/>
        </c:dLbls>
        <c:marker val="1"/>
        <c:smooth val="0"/>
        <c:axId val="143252864"/>
        <c:axId val="143259136"/>
      </c:lineChart>
      <c:lineChart>
        <c:grouping val="standard"/>
        <c:varyColors val="0"/>
        <c:ser>
          <c:idx val="1"/>
          <c:order val="1"/>
          <c:tx>
            <c:v>Profit Efficiency</c:v>
          </c:tx>
          <c:val>
            <c:numRef>
              <c:f>Sheet1!$C$212:$C$214</c:f>
              <c:numCache>
                <c:formatCode>General</c:formatCode>
                <c:ptCount val="3"/>
                <c:pt idx="0">
                  <c:v>0.14899999999999999</c:v>
                </c:pt>
                <c:pt idx="1">
                  <c:v>0.307</c:v>
                </c:pt>
                <c:pt idx="2">
                  <c:v>0.16200000000000001</c:v>
                </c:pt>
              </c:numCache>
            </c:numRef>
          </c:val>
          <c:smooth val="0"/>
        </c:ser>
        <c:dLbls>
          <c:showLegendKey val="0"/>
          <c:showVal val="0"/>
          <c:showCatName val="0"/>
          <c:showSerName val="0"/>
          <c:showPercent val="0"/>
          <c:showBubbleSize val="0"/>
        </c:dLbls>
        <c:marker val="1"/>
        <c:smooth val="0"/>
        <c:axId val="172172800"/>
        <c:axId val="143261056"/>
      </c:lineChart>
      <c:catAx>
        <c:axId val="143252864"/>
        <c:scaling>
          <c:orientation val="minMax"/>
        </c:scaling>
        <c:delete val="0"/>
        <c:axPos val="b"/>
        <c:title>
          <c:tx>
            <c:rich>
              <a:bodyPr/>
              <a:lstStyle/>
              <a:p>
                <a:pPr>
                  <a:defRPr/>
                </a:pPr>
                <a:r>
                  <a:rPr lang="en-US" sz="1400" dirty="0">
                    <a:latin typeface="Times New Roman" pitchFamily="18" charset="0"/>
                    <a:cs typeface="Times New Roman" pitchFamily="18" charset="0"/>
                  </a:rPr>
                  <a:t>Banks</a:t>
                </a:r>
                <a:r>
                  <a:rPr lang="en-US" sz="1400" baseline="0" dirty="0">
                    <a:latin typeface="Times New Roman" pitchFamily="18" charset="0"/>
                    <a:cs typeface="Times New Roman" pitchFamily="18" charset="0"/>
                  </a:rPr>
                  <a:t> Name</a:t>
                </a:r>
                <a:endParaRPr lang="en-US" sz="1400" dirty="0">
                  <a:latin typeface="Times New Roman" pitchFamily="18" charset="0"/>
                  <a:cs typeface="Times New Roman" pitchFamily="18" charset="0"/>
                </a:endParaRPr>
              </a:p>
            </c:rich>
          </c:tx>
          <c:layout/>
          <c:overlay val="0"/>
        </c:title>
        <c:majorTickMark val="out"/>
        <c:minorTickMark val="none"/>
        <c:tickLblPos val="nextTo"/>
        <c:crossAx val="143259136"/>
        <c:crosses val="autoZero"/>
        <c:auto val="1"/>
        <c:lblAlgn val="ctr"/>
        <c:lblOffset val="100"/>
        <c:noMultiLvlLbl val="0"/>
      </c:catAx>
      <c:valAx>
        <c:axId val="143259136"/>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3.1106446603257183E-2"/>
              <c:y val="0.28216311375712183"/>
            </c:manualLayout>
          </c:layout>
          <c:overlay val="0"/>
        </c:title>
        <c:numFmt formatCode="General" sourceLinked="1"/>
        <c:majorTickMark val="out"/>
        <c:minorTickMark val="none"/>
        <c:tickLblPos val="nextTo"/>
        <c:crossAx val="143252864"/>
        <c:crosses val="autoZero"/>
        <c:crossBetween val="between"/>
      </c:valAx>
      <c:valAx>
        <c:axId val="143261056"/>
        <c:scaling>
          <c:orientation val="minMax"/>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overlay val="0"/>
        </c:title>
        <c:numFmt formatCode="General" sourceLinked="1"/>
        <c:majorTickMark val="out"/>
        <c:minorTickMark val="none"/>
        <c:tickLblPos val="nextTo"/>
        <c:crossAx val="172172800"/>
        <c:crosses val="max"/>
        <c:crossBetween val="between"/>
      </c:valAx>
      <c:catAx>
        <c:axId val="172172800"/>
        <c:scaling>
          <c:orientation val="minMax"/>
        </c:scaling>
        <c:delete val="1"/>
        <c:axPos val="b"/>
        <c:majorTickMark val="out"/>
        <c:minorTickMark val="none"/>
        <c:tickLblPos val="nextTo"/>
        <c:crossAx val="143261056"/>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622462817147856"/>
          <c:y val="0.12547462817147856"/>
          <c:w val="0.75334892847131973"/>
          <c:h val="0.61802948210499642"/>
        </c:manualLayout>
      </c:layout>
      <c:lineChart>
        <c:grouping val="standard"/>
        <c:varyColors val="0"/>
        <c:ser>
          <c:idx val="0"/>
          <c:order val="0"/>
          <c:tx>
            <c:v>Cost Efficiency</c:v>
          </c:tx>
          <c:cat>
            <c:strRef>
              <c:f>Sheet1!$A$228:$A$244</c:f>
              <c:strCache>
                <c:ptCount val="17"/>
                <c:pt idx="0">
                  <c:v>DBBL</c:v>
                </c:pt>
                <c:pt idx="1">
                  <c:v>Brac</c:v>
                </c:pt>
                <c:pt idx="2">
                  <c:v>City</c:v>
                </c:pt>
                <c:pt idx="3">
                  <c:v>Marchentile</c:v>
                </c:pt>
                <c:pt idx="4">
                  <c:v>Mutual</c:v>
                </c:pt>
                <c:pt idx="5">
                  <c:v>One</c:v>
                </c:pt>
                <c:pt idx="6">
                  <c:v>Premium</c:v>
                </c:pt>
                <c:pt idx="7">
                  <c:v>Prime</c:v>
                </c:pt>
                <c:pt idx="8">
                  <c:v>Southeast</c:v>
                </c:pt>
                <c:pt idx="9">
                  <c:v>Eastern</c:v>
                </c:pt>
                <c:pt idx="10">
                  <c:v>UCB Limited</c:v>
                </c:pt>
                <c:pt idx="11">
                  <c:v>IFIC</c:v>
                </c:pt>
                <c:pt idx="12">
                  <c:v>IBBL</c:v>
                </c:pt>
                <c:pt idx="13">
                  <c:v>Al-Arafah</c:v>
                </c:pt>
                <c:pt idx="14">
                  <c:v>Social</c:v>
                </c:pt>
                <c:pt idx="15">
                  <c:v>Exim</c:v>
                </c:pt>
                <c:pt idx="16">
                  <c:v>Shahjalal</c:v>
                </c:pt>
              </c:strCache>
            </c:strRef>
          </c:cat>
          <c:val>
            <c:numRef>
              <c:f>Sheet1!$B$228:$B$244</c:f>
              <c:numCache>
                <c:formatCode>General</c:formatCode>
                <c:ptCount val="17"/>
                <c:pt idx="0">
                  <c:v>0.223</c:v>
                </c:pt>
                <c:pt idx="1">
                  <c:v>0.251</c:v>
                </c:pt>
                <c:pt idx="2">
                  <c:v>0.38</c:v>
                </c:pt>
                <c:pt idx="3">
                  <c:v>0.64500000000000002</c:v>
                </c:pt>
                <c:pt idx="4">
                  <c:v>0.35699999999999998</c:v>
                </c:pt>
                <c:pt idx="5">
                  <c:v>0.42499999999999999</c:v>
                </c:pt>
                <c:pt idx="6">
                  <c:v>0.51300000000000001</c:v>
                </c:pt>
                <c:pt idx="7">
                  <c:v>0.71299999999999997</c:v>
                </c:pt>
                <c:pt idx="8">
                  <c:v>0.46800000000000003</c:v>
                </c:pt>
                <c:pt idx="9">
                  <c:v>0.378</c:v>
                </c:pt>
                <c:pt idx="10">
                  <c:v>0.439</c:v>
                </c:pt>
                <c:pt idx="11">
                  <c:v>0.314</c:v>
                </c:pt>
                <c:pt idx="12">
                  <c:v>0.52800000000000002</c:v>
                </c:pt>
                <c:pt idx="13">
                  <c:v>0.318</c:v>
                </c:pt>
                <c:pt idx="14">
                  <c:v>0.40100000000000002</c:v>
                </c:pt>
                <c:pt idx="15">
                  <c:v>0.313</c:v>
                </c:pt>
                <c:pt idx="16">
                  <c:v>0.374</c:v>
                </c:pt>
              </c:numCache>
            </c:numRef>
          </c:val>
          <c:smooth val="0"/>
        </c:ser>
        <c:dLbls>
          <c:showLegendKey val="0"/>
          <c:showVal val="0"/>
          <c:showCatName val="0"/>
          <c:showSerName val="0"/>
          <c:showPercent val="0"/>
          <c:showBubbleSize val="0"/>
        </c:dLbls>
        <c:marker val="1"/>
        <c:smooth val="0"/>
        <c:axId val="241836032"/>
        <c:axId val="241837952"/>
      </c:lineChart>
      <c:lineChart>
        <c:grouping val="standard"/>
        <c:varyColors val="0"/>
        <c:ser>
          <c:idx val="1"/>
          <c:order val="1"/>
          <c:tx>
            <c:v>Profit Efficiency</c:v>
          </c:tx>
          <c:val>
            <c:numRef>
              <c:f>Sheet1!$C$228:$C$244</c:f>
              <c:numCache>
                <c:formatCode>General</c:formatCode>
                <c:ptCount val="17"/>
                <c:pt idx="0">
                  <c:v>0.16200000000000001</c:v>
                </c:pt>
                <c:pt idx="1">
                  <c:v>0.20100000000000001</c:v>
                </c:pt>
                <c:pt idx="2">
                  <c:v>0.106</c:v>
                </c:pt>
                <c:pt idx="3">
                  <c:v>0.35799999999999998</c:v>
                </c:pt>
                <c:pt idx="4">
                  <c:v>0.19900000000000001</c:v>
                </c:pt>
                <c:pt idx="5">
                  <c:v>0.10100000000000001</c:v>
                </c:pt>
                <c:pt idx="6">
                  <c:v>0.108</c:v>
                </c:pt>
                <c:pt idx="7">
                  <c:v>0.53700000000000003</c:v>
                </c:pt>
                <c:pt idx="8">
                  <c:v>0.215</c:v>
                </c:pt>
                <c:pt idx="9">
                  <c:v>0.21199999999999999</c:v>
                </c:pt>
                <c:pt idx="10">
                  <c:v>0.16700000000000001</c:v>
                </c:pt>
                <c:pt idx="11">
                  <c:v>0.16200000000000001</c:v>
                </c:pt>
                <c:pt idx="12">
                  <c:v>0.13300000000000001</c:v>
                </c:pt>
                <c:pt idx="13">
                  <c:v>2.5999999999999999E-2</c:v>
                </c:pt>
                <c:pt idx="14">
                  <c:v>0.17199999999999999</c:v>
                </c:pt>
                <c:pt idx="15">
                  <c:v>0.11600000000000001</c:v>
                </c:pt>
                <c:pt idx="16">
                  <c:v>0.111</c:v>
                </c:pt>
              </c:numCache>
            </c:numRef>
          </c:val>
          <c:smooth val="0"/>
        </c:ser>
        <c:dLbls>
          <c:showLegendKey val="0"/>
          <c:showVal val="0"/>
          <c:showCatName val="0"/>
          <c:showSerName val="0"/>
          <c:showPercent val="0"/>
          <c:showBubbleSize val="0"/>
        </c:dLbls>
        <c:marker val="1"/>
        <c:smooth val="0"/>
        <c:axId val="241842048"/>
        <c:axId val="241840128"/>
      </c:lineChart>
      <c:catAx>
        <c:axId val="241836032"/>
        <c:scaling>
          <c:orientation val="minMax"/>
        </c:scaling>
        <c:delete val="0"/>
        <c:axPos val="b"/>
        <c:title>
          <c:tx>
            <c:rich>
              <a:bodyPr/>
              <a:lstStyle/>
              <a:p>
                <a:pPr>
                  <a:defRPr/>
                </a:pPr>
                <a:r>
                  <a:rPr lang="en-US" sz="1400" dirty="0">
                    <a:latin typeface="Times New Roman" pitchFamily="18" charset="0"/>
                    <a:cs typeface="Times New Roman" pitchFamily="18" charset="0"/>
                  </a:rPr>
                  <a:t>Banks</a:t>
                </a:r>
                <a:r>
                  <a:rPr lang="en-US" sz="1400" baseline="0" dirty="0">
                    <a:latin typeface="Times New Roman" pitchFamily="18" charset="0"/>
                    <a:cs typeface="Times New Roman" pitchFamily="18" charset="0"/>
                  </a:rPr>
                  <a:t> Name</a:t>
                </a:r>
                <a:endParaRPr lang="en-US" sz="1400" dirty="0">
                  <a:latin typeface="Times New Roman" pitchFamily="18" charset="0"/>
                  <a:cs typeface="Times New Roman" pitchFamily="18" charset="0"/>
                </a:endParaRPr>
              </a:p>
            </c:rich>
          </c:tx>
          <c:layout/>
          <c:overlay val="0"/>
        </c:title>
        <c:majorTickMark val="out"/>
        <c:minorTickMark val="none"/>
        <c:tickLblPos val="nextTo"/>
        <c:crossAx val="241837952"/>
        <c:crosses val="autoZero"/>
        <c:auto val="1"/>
        <c:lblAlgn val="ctr"/>
        <c:lblOffset val="100"/>
        <c:noMultiLvlLbl val="0"/>
      </c:catAx>
      <c:valAx>
        <c:axId val="241837952"/>
        <c:scaling>
          <c:orientation val="minMax"/>
        </c:scaling>
        <c:delete val="0"/>
        <c:axPos val="l"/>
        <c:majorGridlines/>
        <c:title>
          <c:tx>
            <c:rich>
              <a:bodyPr rot="-5400000" vert="horz"/>
              <a:lstStyle/>
              <a:p>
                <a:pPr>
                  <a:defRPr/>
                </a:pPr>
                <a:r>
                  <a:rPr lang="en-US" sz="1200" dirty="0">
                    <a:latin typeface="Times New Roman" pitchFamily="18" charset="0"/>
                    <a:cs typeface="Times New Roman" pitchFamily="18" charset="0"/>
                  </a:rPr>
                  <a:t>Cost</a:t>
                </a:r>
                <a:r>
                  <a:rPr lang="en-US" sz="1200" baseline="0" dirty="0">
                    <a:latin typeface="Times New Roman" pitchFamily="18" charset="0"/>
                    <a:cs typeface="Times New Roman" pitchFamily="18" charset="0"/>
                  </a:rPr>
                  <a:t> Efficiency</a:t>
                </a:r>
                <a:endParaRPr lang="en-US" sz="1200" dirty="0">
                  <a:latin typeface="Times New Roman" pitchFamily="18" charset="0"/>
                  <a:cs typeface="Times New Roman" pitchFamily="18" charset="0"/>
                </a:endParaRPr>
              </a:p>
            </c:rich>
          </c:tx>
          <c:layout>
            <c:manualLayout>
              <c:xMode val="edge"/>
              <c:yMode val="edge"/>
              <c:x val="1.8736485916576118E-2"/>
              <c:y val="0.29964830972704987"/>
            </c:manualLayout>
          </c:layout>
          <c:overlay val="0"/>
        </c:title>
        <c:numFmt formatCode="General" sourceLinked="1"/>
        <c:majorTickMark val="out"/>
        <c:minorTickMark val="none"/>
        <c:tickLblPos val="nextTo"/>
        <c:crossAx val="241836032"/>
        <c:crosses val="autoZero"/>
        <c:crossBetween val="between"/>
      </c:valAx>
      <c:valAx>
        <c:axId val="241840128"/>
        <c:scaling>
          <c:orientation val="minMax"/>
        </c:scaling>
        <c:delete val="0"/>
        <c:axPos val="r"/>
        <c:title>
          <c:tx>
            <c:rich>
              <a:bodyPr rot="-5400000" vert="horz"/>
              <a:lstStyle/>
              <a:p>
                <a:pPr>
                  <a:defRPr/>
                </a:pPr>
                <a:r>
                  <a:rPr lang="en-US" sz="1200" dirty="0">
                    <a:latin typeface="Times New Roman" pitchFamily="18" charset="0"/>
                    <a:cs typeface="Times New Roman" pitchFamily="18" charset="0"/>
                  </a:rPr>
                  <a:t>Profit</a:t>
                </a:r>
                <a:r>
                  <a:rPr lang="en-US" sz="1200" baseline="0" dirty="0">
                    <a:latin typeface="Times New Roman" pitchFamily="18" charset="0"/>
                    <a:cs typeface="Times New Roman" pitchFamily="18" charset="0"/>
                  </a:rPr>
                  <a:t> Efficiency</a:t>
                </a:r>
                <a:endParaRPr lang="en-US" sz="1200" dirty="0">
                  <a:latin typeface="Times New Roman" pitchFamily="18" charset="0"/>
                  <a:cs typeface="Times New Roman" pitchFamily="18" charset="0"/>
                </a:endParaRPr>
              </a:p>
            </c:rich>
          </c:tx>
          <c:layout>
            <c:manualLayout>
              <c:xMode val="edge"/>
              <c:yMode val="edge"/>
              <c:x val="0.95377858486025735"/>
              <c:y val="0.23316198087851631"/>
            </c:manualLayout>
          </c:layout>
          <c:overlay val="0"/>
        </c:title>
        <c:numFmt formatCode="General" sourceLinked="1"/>
        <c:majorTickMark val="out"/>
        <c:minorTickMark val="none"/>
        <c:tickLblPos val="nextTo"/>
        <c:crossAx val="241842048"/>
        <c:crosses val="max"/>
        <c:crossBetween val="between"/>
      </c:valAx>
      <c:catAx>
        <c:axId val="241842048"/>
        <c:scaling>
          <c:orientation val="minMax"/>
        </c:scaling>
        <c:delete val="1"/>
        <c:axPos val="b"/>
        <c:majorTickMark val="out"/>
        <c:minorTickMark val="none"/>
        <c:tickLblPos val="nextTo"/>
        <c:crossAx val="241840128"/>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231477089460206"/>
          <c:y val="0.12747676810668937"/>
          <c:w val="0.69728583625841956"/>
          <c:h val="0.69392845231362654"/>
        </c:manualLayout>
      </c:layout>
      <c:lineChart>
        <c:grouping val="standard"/>
        <c:varyColors val="0"/>
        <c:ser>
          <c:idx val="0"/>
          <c:order val="0"/>
          <c:tx>
            <c:v>Cost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Sheet1!$B$26:$B$35</c:f>
              <c:numCache>
                <c:formatCode>General</c:formatCode>
                <c:ptCount val="10"/>
                <c:pt idx="0">
                  <c:v>0.499</c:v>
                </c:pt>
                <c:pt idx="1">
                  <c:v>0.53</c:v>
                </c:pt>
                <c:pt idx="2">
                  <c:v>0.56699999999999995</c:v>
                </c:pt>
                <c:pt idx="3">
                  <c:v>0.64300000000000002</c:v>
                </c:pt>
                <c:pt idx="4">
                  <c:v>0.69</c:v>
                </c:pt>
                <c:pt idx="5">
                  <c:v>0.748</c:v>
                </c:pt>
                <c:pt idx="6">
                  <c:v>0.74399999999999999</c:v>
                </c:pt>
                <c:pt idx="7">
                  <c:v>0.71499999999999997</c:v>
                </c:pt>
                <c:pt idx="8">
                  <c:v>0.71499999999999997</c:v>
                </c:pt>
                <c:pt idx="9">
                  <c:v>0.73099999999999998</c:v>
                </c:pt>
              </c:numCache>
            </c:numRef>
          </c:val>
          <c:smooth val="0"/>
        </c:ser>
        <c:dLbls>
          <c:showLegendKey val="0"/>
          <c:showVal val="0"/>
          <c:showCatName val="0"/>
          <c:showSerName val="0"/>
          <c:showPercent val="0"/>
          <c:showBubbleSize val="0"/>
        </c:dLbls>
        <c:marker val="1"/>
        <c:smooth val="0"/>
        <c:axId val="156087040"/>
        <c:axId val="156088960"/>
      </c:lineChart>
      <c:lineChart>
        <c:grouping val="standard"/>
        <c:varyColors val="0"/>
        <c:ser>
          <c:idx val="1"/>
          <c:order val="1"/>
          <c:tx>
            <c:v>Profit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Sheet1!$C$26:$C$35</c:f>
              <c:numCache>
                <c:formatCode>General</c:formatCode>
                <c:ptCount val="10"/>
                <c:pt idx="0">
                  <c:v>0.45400000000000001</c:v>
                </c:pt>
                <c:pt idx="1">
                  <c:v>0.31900000000000001</c:v>
                </c:pt>
                <c:pt idx="2">
                  <c:v>0.47</c:v>
                </c:pt>
                <c:pt idx="3">
                  <c:v>0.47099999999999997</c:v>
                </c:pt>
                <c:pt idx="4">
                  <c:v>0.46800000000000003</c:v>
                </c:pt>
                <c:pt idx="5">
                  <c:v>0.44400000000000001</c:v>
                </c:pt>
                <c:pt idx="6">
                  <c:v>0.56599999999999995</c:v>
                </c:pt>
                <c:pt idx="7">
                  <c:v>0.57799999999999996</c:v>
                </c:pt>
                <c:pt idx="8">
                  <c:v>0.61499999999999999</c:v>
                </c:pt>
                <c:pt idx="9">
                  <c:v>0.66700000000000004</c:v>
                </c:pt>
              </c:numCache>
            </c:numRef>
          </c:val>
          <c:smooth val="0"/>
        </c:ser>
        <c:dLbls>
          <c:showLegendKey val="0"/>
          <c:showVal val="0"/>
          <c:showCatName val="0"/>
          <c:showSerName val="0"/>
          <c:showPercent val="0"/>
          <c:showBubbleSize val="0"/>
        </c:dLbls>
        <c:marker val="1"/>
        <c:smooth val="0"/>
        <c:axId val="156093056"/>
        <c:axId val="156091136"/>
      </c:lineChart>
      <c:catAx>
        <c:axId val="156087040"/>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overlay val="0"/>
        </c:title>
        <c:numFmt formatCode="General" sourceLinked="1"/>
        <c:majorTickMark val="out"/>
        <c:minorTickMark val="none"/>
        <c:tickLblPos val="nextTo"/>
        <c:crossAx val="156088960"/>
        <c:crosses val="autoZero"/>
        <c:auto val="0"/>
        <c:lblAlgn val="ctr"/>
        <c:lblOffset val="100"/>
        <c:tickLblSkip val="1"/>
        <c:noMultiLvlLbl val="0"/>
      </c:catAx>
      <c:valAx>
        <c:axId val="156088960"/>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6770862979476966E-2"/>
              <c:y val="0.2965586345905657"/>
            </c:manualLayout>
          </c:layout>
          <c:overlay val="0"/>
        </c:title>
        <c:numFmt formatCode="General" sourceLinked="1"/>
        <c:majorTickMark val="out"/>
        <c:minorTickMark val="none"/>
        <c:tickLblPos val="nextTo"/>
        <c:crossAx val="156087040"/>
        <c:crossesAt val="1"/>
        <c:crossBetween val="between"/>
      </c:valAx>
      <c:valAx>
        <c:axId val="156091136"/>
        <c:scaling>
          <c:orientation val="minMax"/>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1719065237327257"/>
              <c:y val="0.26593262858717248"/>
            </c:manualLayout>
          </c:layout>
          <c:overlay val="0"/>
        </c:title>
        <c:numFmt formatCode="General" sourceLinked="1"/>
        <c:majorTickMark val="out"/>
        <c:minorTickMark val="none"/>
        <c:tickLblPos val="nextTo"/>
        <c:crossAx val="156093056"/>
        <c:crosses val="max"/>
        <c:crossBetween val="between"/>
        <c:majorUnit val="0.1"/>
      </c:valAx>
      <c:catAx>
        <c:axId val="156093056"/>
        <c:scaling>
          <c:orientation val="minMax"/>
        </c:scaling>
        <c:delete val="1"/>
        <c:axPos val="b"/>
        <c:numFmt formatCode="General" sourceLinked="1"/>
        <c:majorTickMark val="out"/>
        <c:minorTickMark val="none"/>
        <c:tickLblPos val="nextTo"/>
        <c:crossAx val="156091136"/>
        <c:crosses val="autoZero"/>
        <c:auto val="1"/>
        <c:lblAlgn val="ctr"/>
        <c:lblOffset val="100"/>
        <c:noMultiLvlLbl val="0"/>
      </c:catAx>
    </c:plotArea>
    <c:legend>
      <c:legendPos val="t"/>
      <c:layout/>
      <c:overlay val="0"/>
    </c:legend>
    <c:plotVisOnly val="0"/>
    <c:dispBlanksAs val="span"/>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804853166939038"/>
          <c:y val="0.15788203557888597"/>
          <c:w val="0.67880275342940621"/>
          <c:h val="0.61599164182147137"/>
        </c:manualLayout>
      </c:layout>
      <c:lineChart>
        <c:grouping val="standard"/>
        <c:varyColors val="0"/>
        <c:ser>
          <c:idx val="0"/>
          <c:order val="0"/>
          <c:tx>
            <c:v>Cost Efficiency</c:v>
          </c:tx>
          <c:cat>
            <c:strRef>
              <c:f>Sheet1!$B$62:$B$64</c:f>
              <c:strCache>
                <c:ptCount val="3"/>
                <c:pt idx="0">
                  <c:v>Rupali</c:v>
                </c:pt>
                <c:pt idx="1">
                  <c:v>Sonali</c:v>
                </c:pt>
                <c:pt idx="2">
                  <c:v>Janata</c:v>
                </c:pt>
              </c:strCache>
            </c:strRef>
          </c:cat>
          <c:val>
            <c:numRef>
              <c:f>Sheet1!$C$62:$C$64</c:f>
              <c:numCache>
                <c:formatCode>General</c:formatCode>
                <c:ptCount val="3"/>
                <c:pt idx="0">
                  <c:v>0.63200000000000001</c:v>
                </c:pt>
                <c:pt idx="1">
                  <c:v>0.51700000000000002</c:v>
                </c:pt>
                <c:pt idx="2">
                  <c:v>0.628</c:v>
                </c:pt>
              </c:numCache>
            </c:numRef>
          </c:val>
          <c:smooth val="0"/>
        </c:ser>
        <c:dLbls>
          <c:showLegendKey val="0"/>
          <c:showVal val="0"/>
          <c:showCatName val="0"/>
          <c:showSerName val="0"/>
          <c:showPercent val="0"/>
          <c:showBubbleSize val="0"/>
        </c:dLbls>
        <c:marker val="1"/>
        <c:smooth val="0"/>
        <c:axId val="156427392"/>
        <c:axId val="156429312"/>
      </c:lineChart>
      <c:lineChart>
        <c:grouping val="standard"/>
        <c:varyColors val="0"/>
        <c:ser>
          <c:idx val="1"/>
          <c:order val="1"/>
          <c:tx>
            <c:v>Profit Efficiency</c:v>
          </c:tx>
          <c:cat>
            <c:strLit>
              <c:ptCount val="3"/>
              <c:pt idx="0">
                <c:v>Rupali</c:v>
              </c:pt>
              <c:pt idx="1">
                <c:v> Sonali</c:v>
              </c:pt>
              <c:pt idx="2">
                <c:v> Janata</c:v>
              </c:pt>
            </c:strLit>
          </c:cat>
          <c:val>
            <c:numRef>
              <c:f>Sheet1!$D$62:$D$64</c:f>
              <c:numCache>
                <c:formatCode>General</c:formatCode>
                <c:ptCount val="3"/>
                <c:pt idx="0">
                  <c:v>0.182</c:v>
                </c:pt>
                <c:pt idx="1">
                  <c:v>0.26400000000000001</c:v>
                </c:pt>
                <c:pt idx="2">
                  <c:v>0.38400000000000001</c:v>
                </c:pt>
              </c:numCache>
            </c:numRef>
          </c:val>
          <c:smooth val="0"/>
        </c:ser>
        <c:dLbls>
          <c:showLegendKey val="0"/>
          <c:showVal val="0"/>
          <c:showCatName val="0"/>
          <c:showSerName val="0"/>
          <c:showPercent val="0"/>
          <c:showBubbleSize val="0"/>
        </c:dLbls>
        <c:marker val="1"/>
        <c:smooth val="0"/>
        <c:axId val="156433408"/>
        <c:axId val="156431488"/>
      </c:lineChart>
      <c:catAx>
        <c:axId val="156427392"/>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overlay val="0"/>
        </c:title>
        <c:majorTickMark val="out"/>
        <c:minorTickMark val="none"/>
        <c:tickLblPos val="nextTo"/>
        <c:crossAx val="156429312"/>
        <c:crosses val="autoZero"/>
        <c:auto val="1"/>
        <c:lblAlgn val="ctr"/>
        <c:lblOffset val="100"/>
        <c:noMultiLvlLbl val="0"/>
      </c:catAx>
      <c:valAx>
        <c:axId val="156429312"/>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2964492645966426E-2"/>
              <c:y val="0.24990266841644795"/>
            </c:manualLayout>
          </c:layout>
          <c:overlay val="0"/>
        </c:title>
        <c:numFmt formatCode="General" sourceLinked="1"/>
        <c:majorTickMark val="out"/>
        <c:minorTickMark val="none"/>
        <c:tickLblPos val="nextTo"/>
        <c:crossAx val="156427392"/>
        <c:crosses val="autoZero"/>
        <c:crossBetween val="between"/>
      </c:valAx>
      <c:valAx>
        <c:axId val="156431488"/>
        <c:scaling>
          <c:orientation val="minMax"/>
          <c:max val="0.70000000000000007"/>
          <c:min val="0"/>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4121824394592191"/>
              <c:y val="0.24780926448873419"/>
            </c:manualLayout>
          </c:layout>
          <c:overlay val="0"/>
        </c:title>
        <c:numFmt formatCode="General" sourceLinked="1"/>
        <c:majorTickMark val="out"/>
        <c:minorTickMark val="none"/>
        <c:tickLblPos val="nextTo"/>
        <c:crossAx val="156433408"/>
        <c:crosses val="max"/>
        <c:crossBetween val="between"/>
      </c:valAx>
      <c:catAx>
        <c:axId val="156433408"/>
        <c:scaling>
          <c:orientation val="minMax"/>
        </c:scaling>
        <c:delete val="1"/>
        <c:axPos val="b"/>
        <c:majorTickMark val="out"/>
        <c:minorTickMark val="none"/>
        <c:tickLblPos val="nextTo"/>
        <c:crossAx val="156431488"/>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03985266382041"/>
          <c:y val="0.15220251854790201"/>
          <c:w val="0.73498042575822486"/>
          <c:h val="0.57156463685779779"/>
        </c:manualLayout>
      </c:layout>
      <c:lineChart>
        <c:grouping val="standard"/>
        <c:varyColors val="0"/>
        <c:ser>
          <c:idx val="0"/>
          <c:order val="0"/>
          <c:tx>
            <c:v>Cost Efficiency</c:v>
          </c:tx>
          <c:cat>
            <c:strLit>
              <c:ptCount val="17"/>
              <c:pt idx="0">
                <c:v>DBBL</c:v>
              </c:pt>
              <c:pt idx="1">
                <c:v>Brac</c:v>
              </c:pt>
              <c:pt idx="2">
                <c:v>City</c:v>
              </c:pt>
              <c:pt idx="3">
                <c:v>Marchentile</c:v>
              </c:pt>
              <c:pt idx="4">
                <c:v>Mutual</c:v>
              </c:pt>
              <c:pt idx="5">
                <c:v>One</c:v>
              </c:pt>
              <c:pt idx="6">
                <c:v>Premium</c:v>
              </c:pt>
              <c:pt idx="7">
                <c:v>Prime</c:v>
              </c:pt>
              <c:pt idx="8">
                <c:v>Southeast</c:v>
              </c:pt>
              <c:pt idx="9">
                <c:v>Eastern</c:v>
              </c:pt>
              <c:pt idx="10">
                <c:v>UCB Limited</c:v>
              </c:pt>
              <c:pt idx="11">
                <c:v>IFIC</c:v>
              </c:pt>
              <c:pt idx="12">
                <c:v>IBBL</c:v>
              </c:pt>
              <c:pt idx="13">
                <c:v>Al-arafah</c:v>
              </c:pt>
              <c:pt idx="14">
                <c:v>Social</c:v>
              </c:pt>
              <c:pt idx="15">
                <c:v>Exim</c:v>
              </c:pt>
              <c:pt idx="16">
                <c:v>Shahjalal</c:v>
              </c:pt>
            </c:strLit>
          </c:cat>
          <c:val>
            <c:numRef>
              <c:f>Sheet1!$B$76:$B$92</c:f>
              <c:numCache>
                <c:formatCode>General</c:formatCode>
                <c:ptCount val="17"/>
                <c:pt idx="0">
                  <c:v>0.61799999999999999</c:v>
                </c:pt>
                <c:pt idx="1">
                  <c:v>0.89300000000000002</c:v>
                </c:pt>
                <c:pt idx="2">
                  <c:v>0.66800000000000004</c:v>
                </c:pt>
                <c:pt idx="3">
                  <c:v>0.71199999999999997</c:v>
                </c:pt>
                <c:pt idx="4">
                  <c:v>0.47299999999999998</c:v>
                </c:pt>
                <c:pt idx="5">
                  <c:v>0.746</c:v>
                </c:pt>
                <c:pt idx="6">
                  <c:v>0.67800000000000005</c:v>
                </c:pt>
                <c:pt idx="7">
                  <c:v>0.69399999999999995</c:v>
                </c:pt>
                <c:pt idx="8">
                  <c:v>0.79700000000000004</c:v>
                </c:pt>
                <c:pt idx="9">
                  <c:v>0.73799999999999999</c:v>
                </c:pt>
                <c:pt idx="10">
                  <c:v>0.61299999999999999</c:v>
                </c:pt>
                <c:pt idx="11">
                  <c:v>0.58799999999999997</c:v>
                </c:pt>
                <c:pt idx="12">
                  <c:v>0.72599999999999998</c:v>
                </c:pt>
                <c:pt idx="13">
                  <c:v>0.374</c:v>
                </c:pt>
                <c:pt idx="14">
                  <c:v>0.82299999999999995</c:v>
                </c:pt>
                <c:pt idx="15">
                  <c:v>0.39300000000000002</c:v>
                </c:pt>
                <c:pt idx="16">
                  <c:v>0.65800000000000003</c:v>
                </c:pt>
              </c:numCache>
            </c:numRef>
          </c:val>
          <c:smooth val="0"/>
        </c:ser>
        <c:dLbls>
          <c:showLegendKey val="0"/>
          <c:showVal val="0"/>
          <c:showCatName val="0"/>
          <c:showSerName val="0"/>
          <c:showPercent val="0"/>
          <c:showBubbleSize val="0"/>
        </c:dLbls>
        <c:marker val="1"/>
        <c:smooth val="0"/>
        <c:axId val="156292608"/>
        <c:axId val="156294528"/>
      </c:lineChart>
      <c:lineChart>
        <c:grouping val="standard"/>
        <c:varyColors val="0"/>
        <c:ser>
          <c:idx val="1"/>
          <c:order val="1"/>
          <c:tx>
            <c:v>Profit Efficiency</c:v>
          </c:tx>
          <c:cat>
            <c:strLit>
              <c:ptCount val="17"/>
              <c:pt idx="0">
                <c:v>DBBL</c:v>
              </c:pt>
              <c:pt idx="1">
                <c:v>Brac</c:v>
              </c:pt>
              <c:pt idx="2">
                <c:v>City</c:v>
              </c:pt>
              <c:pt idx="3">
                <c:v>Marchentile</c:v>
              </c:pt>
              <c:pt idx="4">
                <c:v>Mutual</c:v>
              </c:pt>
              <c:pt idx="5">
                <c:v>One</c:v>
              </c:pt>
              <c:pt idx="6">
                <c:v>Premium</c:v>
              </c:pt>
              <c:pt idx="7">
                <c:v>Prime</c:v>
              </c:pt>
              <c:pt idx="8">
                <c:v>Southeast</c:v>
              </c:pt>
              <c:pt idx="9">
                <c:v>Eastern</c:v>
              </c:pt>
              <c:pt idx="10">
                <c:v>UCB Limited</c:v>
              </c:pt>
              <c:pt idx="11">
                <c:v>IFIC</c:v>
              </c:pt>
              <c:pt idx="12">
                <c:v>IBBL</c:v>
              </c:pt>
              <c:pt idx="13">
                <c:v>Al-arafah</c:v>
              </c:pt>
              <c:pt idx="14">
                <c:v>Social</c:v>
              </c:pt>
              <c:pt idx="15">
                <c:v>Exim</c:v>
              </c:pt>
              <c:pt idx="16">
                <c:v>Shahjalal</c:v>
              </c:pt>
            </c:strLit>
          </c:cat>
          <c:val>
            <c:numRef>
              <c:f>Sheet1!$C$76:$C$92</c:f>
              <c:numCache>
                <c:formatCode>General</c:formatCode>
                <c:ptCount val="17"/>
                <c:pt idx="0">
                  <c:v>0.34100000000000003</c:v>
                </c:pt>
                <c:pt idx="1">
                  <c:v>0.54900000000000004</c:v>
                </c:pt>
                <c:pt idx="2">
                  <c:v>0.48899999999999999</c:v>
                </c:pt>
                <c:pt idx="3">
                  <c:v>0.33600000000000002</c:v>
                </c:pt>
                <c:pt idx="4">
                  <c:v>0.39800000000000002</c:v>
                </c:pt>
                <c:pt idx="5">
                  <c:v>0.42499999999999999</c:v>
                </c:pt>
                <c:pt idx="6">
                  <c:v>0.46300000000000002</c:v>
                </c:pt>
                <c:pt idx="7">
                  <c:v>0.59099999999999997</c:v>
                </c:pt>
                <c:pt idx="8">
                  <c:v>0.69099999999999995</c:v>
                </c:pt>
                <c:pt idx="9">
                  <c:v>0.71699999999999997</c:v>
                </c:pt>
                <c:pt idx="10">
                  <c:v>0.45500000000000002</c:v>
                </c:pt>
                <c:pt idx="11">
                  <c:v>0.44900000000000001</c:v>
                </c:pt>
                <c:pt idx="12">
                  <c:v>0.73799999999999999</c:v>
                </c:pt>
                <c:pt idx="13">
                  <c:v>0.60799999999999998</c:v>
                </c:pt>
                <c:pt idx="14">
                  <c:v>0.48599999999999999</c:v>
                </c:pt>
                <c:pt idx="15">
                  <c:v>0.42799999999999999</c:v>
                </c:pt>
                <c:pt idx="16">
                  <c:v>0.42599999999999999</c:v>
                </c:pt>
              </c:numCache>
            </c:numRef>
          </c:val>
          <c:smooth val="0"/>
        </c:ser>
        <c:dLbls>
          <c:showLegendKey val="0"/>
          <c:showVal val="0"/>
          <c:showCatName val="0"/>
          <c:showSerName val="0"/>
          <c:showPercent val="0"/>
          <c:showBubbleSize val="0"/>
        </c:dLbls>
        <c:marker val="1"/>
        <c:smooth val="0"/>
        <c:axId val="156302720"/>
        <c:axId val="156300800"/>
      </c:lineChart>
      <c:catAx>
        <c:axId val="156292608"/>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overlay val="0"/>
        </c:title>
        <c:majorTickMark val="out"/>
        <c:minorTickMark val="none"/>
        <c:tickLblPos val="nextTo"/>
        <c:crossAx val="156294528"/>
        <c:crosses val="autoZero"/>
        <c:auto val="1"/>
        <c:lblAlgn val="ctr"/>
        <c:lblOffset val="100"/>
        <c:noMultiLvlLbl val="0"/>
      </c:catAx>
      <c:valAx>
        <c:axId val="156294528"/>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2733799314716921E-2"/>
              <c:y val="0.2867648113307868"/>
            </c:manualLayout>
          </c:layout>
          <c:overlay val="0"/>
        </c:title>
        <c:numFmt formatCode="General" sourceLinked="1"/>
        <c:majorTickMark val="out"/>
        <c:minorTickMark val="none"/>
        <c:tickLblPos val="nextTo"/>
        <c:crossAx val="156292608"/>
        <c:crosses val="autoZero"/>
        <c:crossBetween val="between"/>
      </c:valAx>
      <c:valAx>
        <c:axId val="156300800"/>
        <c:scaling>
          <c:orientation val="minMax"/>
          <c:max val="1"/>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5407274255042918"/>
              <c:y val="0.27351752752725395"/>
            </c:manualLayout>
          </c:layout>
          <c:overlay val="0"/>
        </c:title>
        <c:numFmt formatCode="General" sourceLinked="1"/>
        <c:majorTickMark val="out"/>
        <c:minorTickMark val="none"/>
        <c:tickLblPos val="nextTo"/>
        <c:crossAx val="156302720"/>
        <c:crosses val="max"/>
        <c:crossBetween val="between"/>
      </c:valAx>
      <c:catAx>
        <c:axId val="156302720"/>
        <c:scaling>
          <c:orientation val="minMax"/>
        </c:scaling>
        <c:delete val="1"/>
        <c:axPos val="b"/>
        <c:majorTickMark val="out"/>
        <c:minorTickMark val="none"/>
        <c:tickLblPos val="nextTo"/>
        <c:crossAx val="156300800"/>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747693470134414"/>
          <c:y val="0.14862277631962673"/>
          <c:w val="0.69979360534478652"/>
          <c:h val="0.62390222498783399"/>
        </c:manualLayout>
      </c:layout>
      <c:lineChart>
        <c:grouping val="standard"/>
        <c:varyColors val="0"/>
        <c:ser>
          <c:idx val="0"/>
          <c:order val="0"/>
          <c:tx>
            <c:v>Cost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Sheet1!$B$101:$B$110</c:f>
              <c:numCache>
                <c:formatCode>General</c:formatCode>
                <c:ptCount val="10"/>
                <c:pt idx="0">
                  <c:v>0.80600000000000005</c:v>
                </c:pt>
                <c:pt idx="1">
                  <c:v>0.76400000000000001</c:v>
                </c:pt>
                <c:pt idx="2">
                  <c:v>0.61899999999999999</c:v>
                </c:pt>
                <c:pt idx="3">
                  <c:v>0.54300000000000004</c:v>
                </c:pt>
                <c:pt idx="4">
                  <c:v>0.68400000000000005</c:v>
                </c:pt>
                <c:pt idx="5">
                  <c:v>0.93799999999999994</c:v>
                </c:pt>
                <c:pt idx="6">
                  <c:v>0.92800000000000005</c:v>
                </c:pt>
                <c:pt idx="7">
                  <c:v>0.88400000000000001</c:v>
                </c:pt>
                <c:pt idx="8">
                  <c:v>0.97399999999999998</c:v>
                </c:pt>
                <c:pt idx="9">
                  <c:v>0.98399999999999999</c:v>
                </c:pt>
              </c:numCache>
            </c:numRef>
          </c:val>
          <c:smooth val="0"/>
        </c:ser>
        <c:dLbls>
          <c:showLegendKey val="0"/>
          <c:showVal val="0"/>
          <c:showCatName val="0"/>
          <c:showSerName val="0"/>
          <c:showPercent val="0"/>
          <c:showBubbleSize val="0"/>
        </c:dLbls>
        <c:marker val="1"/>
        <c:smooth val="0"/>
        <c:axId val="156600960"/>
        <c:axId val="156607232"/>
      </c:lineChart>
      <c:lineChart>
        <c:grouping val="standard"/>
        <c:varyColors val="0"/>
        <c:ser>
          <c:idx val="1"/>
          <c:order val="1"/>
          <c:tx>
            <c:v>Profit Efficiency</c:v>
          </c:tx>
          <c:val>
            <c:numRef>
              <c:f>Sheet1!$C$101:$C$110</c:f>
              <c:numCache>
                <c:formatCode>General</c:formatCode>
                <c:ptCount val="10"/>
                <c:pt idx="0">
                  <c:v>0.88100000000000001</c:v>
                </c:pt>
                <c:pt idx="1">
                  <c:v>0.95399999999999996</c:v>
                </c:pt>
                <c:pt idx="2">
                  <c:v>0.88600000000000001</c:v>
                </c:pt>
                <c:pt idx="3">
                  <c:v>0.93799999999999994</c:v>
                </c:pt>
                <c:pt idx="4">
                  <c:v>0.92800000000000005</c:v>
                </c:pt>
                <c:pt idx="5">
                  <c:v>0.77800000000000002</c:v>
                </c:pt>
                <c:pt idx="6">
                  <c:v>0.91800000000000004</c:v>
                </c:pt>
                <c:pt idx="7">
                  <c:v>0.63600000000000001</c:v>
                </c:pt>
                <c:pt idx="8">
                  <c:v>0.81</c:v>
                </c:pt>
                <c:pt idx="9">
                  <c:v>0.70799999999999996</c:v>
                </c:pt>
              </c:numCache>
            </c:numRef>
          </c:val>
          <c:smooth val="0"/>
        </c:ser>
        <c:dLbls>
          <c:showLegendKey val="0"/>
          <c:showVal val="0"/>
          <c:showCatName val="0"/>
          <c:showSerName val="0"/>
          <c:showPercent val="0"/>
          <c:showBubbleSize val="0"/>
        </c:dLbls>
        <c:marker val="1"/>
        <c:smooth val="0"/>
        <c:axId val="156615424"/>
        <c:axId val="156609152"/>
      </c:lineChart>
      <c:catAx>
        <c:axId val="156600960"/>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manualLayout>
              <c:xMode val="edge"/>
              <c:yMode val="edge"/>
              <c:x val="0.34856060606060607"/>
              <c:y val="0.88976926796938705"/>
            </c:manualLayout>
          </c:layout>
          <c:overlay val="0"/>
        </c:title>
        <c:numFmt formatCode="General" sourceLinked="1"/>
        <c:majorTickMark val="out"/>
        <c:minorTickMark val="none"/>
        <c:tickLblPos val="nextTo"/>
        <c:crossAx val="156607232"/>
        <c:crosses val="autoZero"/>
        <c:auto val="1"/>
        <c:lblAlgn val="ctr"/>
        <c:lblOffset val="100"/>
        <c:noMultiLvlLbl val="0"/>
      </c:catAx>
      <c:valAx>
        <c:axId val="156607232"/>
        <c:scaling>
          <c:orientation val="minMax"/>
          <c:max val="1"/>
        </c:scaling>
        <c:delete val="0"/>
        <c:axPos val="l"/>
        <c:majorGridlines/>
        <c:title>
          <c:tx>
            <c:rich>
              <a:bodyPr rot="-5400000" vert="horz"/>
              <a:lstStyle/>
              <a:p>
                <a:pPr>
                  <a:defRPr/>
                </a:pPr>
                <a:r>
                  <a:rPr lang="en-US" sz="1400" b="1" dirty="0">
                    <a:latin typeface="Times New Roman" pitchFamily="18" charset="0"/>
                    <a:cs typeface="Times New Roman" pitchFamily="18" charset="0"/>
                  </a:rPr>
                  <a:t>Cost</a:t>
                </a:r>
                <a:r>
                  <a:rPr lang="en-US" sz="1400" b="1" baseline="0" dirty="0">
                    <a:latin typeface="Times New Roman" pitchFamily="18" charset="0"/>
                    <a:cs typeface="Times New Roman" pitchFamily="18" charset="0"/>
                  </a:rPr>
                  <a:t> Efficiency</a:t>
                </a:r>
                <a:endParaRPr lang="en-US" sz="1400" b="1" dirty="0">
                  <a:latin typeface="Times New Roman" pitchFamily="18" charset="0"/>
                  <a:cs typeface="Times New Roman" pitchFamily="18" charset="0"/>
                </a:endParaRPr>
              </a:p>
            </c:rich>
          </c:tx>
          <c:layout>
            <c:manualLayout>
              <c:xMode val="edge"/>
              <c:yMode val="edge"/>
              <c:x val="1.715899148970015E-2"/>
              <c:y val="0.33542049326255097"/>
            </c:manualLayout>
          </c:layout>
          <c:overlay val="0"/>
        </c:title>
        <c:numFmt formatCode="General" sourceLinked="1"/>
        <c:majorTickMark val="out"/>
        <c:minorTickMark val="none"/>
        <c:tickLblPos val="nextTo"/>
        <c:crossAx val="156600960"/>
        <c:crosses val="autoZero"/>
        <c:crossBetween val="between"/>
      </c:valAx>
      <c:valAx>
        <c:axId val="156609152"/>
        <c:scaling>
          <c:orientation val="minMax"/>
          <c:max val="1"/>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4696969696969702"/>
              <c:y val="0.316257808199507"/>
            </c:manualLayout>
          </c:layout>
          <c:overlay val="0"/>
        </c:title>
        <c:numFmt formatCode="General" sourceLinked="1"/>
        <c:majorTickMark val="out"/>
        <c:minorTickMark val="none"/>
        <c:tickLblPos val="nextTo"/>
        <c:crossAx val="156615424"/>
        <c:crosses val="max"/>
        <c:crossBetween val="between"/>
      </c:valAx>
      <c:catAx>
        <c:axId val="156615424"/>
        <c:scaling>
          <c:orientation val="minMax"/>
        </c:scaling>
        <c:delete val="1"/>
        <c:axPos val="b"/>
        <c:majorTickMark val="out"/>
        <c:minorTickMark val="none"/>
        <c:tickLblPos val="nextTo"/>
        <c:crossAx val="156609152"/>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234405643532475"/>
          <c:y val="0.14862277631962673"/>
          <c:w val="0.7303581550505005"/>
          <c:h val="0.62853200641586471"/>
        </c:manualLayout>
      </c:layout>
      <c:lineChart>
        <c:grouping val="standard"/>
        <c:varyColors val="0"/>
        <c:ser>
          <c:idx val="0"/>
          <c:order val="0"/>
          <c:tx>
            <c:v>Cost Efficiency</c:v>
          </c:tx>
          <c:cat>
            <c:numLit>
              <c:formatCode>General</c:formatCode>
              <c:ptCount val="10"/>
              <c:pt idx="0">
                <c:v>2008</c:v>
              </c:pt>
              <c:pt idx="1">
                <c:v>2009</c:v>
              </c:pt>
              <c:pt idx="2">
                <c:v>2010</c:v>
              </c:pt>
              <c:pt idx="3">
                <c:v>2011</c:v>
              </c:pt>
              <c:pt idx="4">
                <c:v>2012</c:v>
              </c:pt>
              <c:pt idx="5">
                <c:v>2013</c:v>
              </c:pt>
              <c:pt idx="6">
                <c:v>2014</c:v>
              </c:pt>
              <c:pt idx="7">
                <c:v>2015</c:v>
              </c:pt>
              <c:pt idx="8">
                <c:v>2016</c:v>
              </c:pt>
              <c:pt idx="9">
                <c:v>2017</c:v>
              </c:pt>
            </c:numLit>
          </c:cat>
          <c:val>
            <c:numRef>
              <c:f>Sheet1!$B$117:$B$126</c:f>
              <c:numCache>
                <c:formatCode>General</c:formatCode>
                <c:ptCount val="10"/>
                <c:pt idx="0">
                  <c:v>0.51800000000000002</c:v>
                </c:pt>
                <c:pt idx="1">
                  <c:v>0.55900000000000005</c:v>
                </c:pt>
                <c:pt idx="2">
                  <c:v>0.64300000000000002</c:v>
                </c:pt>
                <c:pt idx="3">
                  <c:v>0.67600000000000005</c:v>
                </c:pt>
                <c:pt idx="4">
                  <c:v>0.69399999999999995</c:v>
                </c:pt>
                <c:pt idx="5">
                  <c:v>0.72099999999999997</c:v>
                </c:pt>
                <c:pt idx="6">
                  <c:v>0.71199999999999997</c:v>
                </c:pt>
                <c:pt idx="7">
                  <c:v>0.70099999999999996</c:v>
                </c:pt>
                <c:pt idx="8">
                  <c:v>0.70399999999999996</c:v>
                </c:pt>
                <c:pt idx="9">
                  <c:v>0.69799999999999995</c:v>
                </c:pt>
              </c:numCache>
            </c:numRef>
          </c:val>
          <c:smooth val="0"/>
        </c:ser>
        <c:dLbls>
          <c:showLegendKey val="0"/>
          <c:showVal val="0"/>
          <c:showCatName val="0"/>
          <c:showSerName val="0"/>
          <c:showPercent val="0"/>
          <c:showBubbleSize val="0"/>
        </c:dLbls>
        <c:marker val="1"/>
        <c:smooth val="0"/>
        <c:axId val="156688384"/>
        <c:axId val="156690304"/>
      </c:lineChart>
      <c:lineChart>
        <c:grouping val="standard"/>
        <c:varyColors val="0"/>
        <c:ser>
          <c:idx val="1"/>
          <c:order val="1"/>
          <c:tx>
            <c:v>Profit Efficiency</c:v>
          </c:tx>
          <c:val>
            <c:numRef>
              <c:f>Sheet1!$C$117:$C$126</c:f>
              <c:numCache>
                <c:formatCode>General</c:formatCode>
                <c:ptCount val="10"/>
                <c:pt idx="0">
                  <c:v>0.503</c:v>
                </c:pt>
                <c:pt idx="1">
                  <c:v>0.32800000000000001</c:v>
                </c:pt>
                <c:pt idx="2">
                  <c:v>0.54500000000000004</c:v>
                </c:pt>
                <c:pt idx="3">
                  <c:v>0.51200000000000001</c:v>
                </c:pt>
                <c:pt idx="4">
                  <c:v>0.51</c:v>
                </c:pt>
                <c:pt idx="5">
                  <c:v>0.47299999999999998</c:v>
                </c:pt>
                <c:pt idx="6">
                  <c:v>0.6</c:v>
                </c:pt>
                <c:pt idx="7">
                  <c:v>0.62</c:v>
                </c:pt>
                <c:pt idx="8">
                  <c:v>0.63100000000000001</c:v>
                </c:pt>
                <c:pt idx="9">
                  <c:v>0.66400000000000003</c:v>
                </c:pt>
              </c:numCache>
            </c:numRef>
          </c:val>
          <c:smooth val="0"/>
        </c:ser>
        <c:dLbls>
          <c:showLegendKey val="0"/>
          <c:showVal val="0"/>
          <c:showCatName val="0"/>
          <c:showSerName val="0"/>
          <c:showPercent val="0"/>
          <c:showBubbleSize val="0"/>
        </c:dLbls>
        <c:marker val="1"/>
        <c:smooth val="0"/>
        <c:axId val="165877632"/>
        <c:axId val="165875712"/>
      </c:lineChart>
      <c:catAx>
        <c:axId val="156688384"/>
        <c:scaling>
          <c:orientation val="minMax"/>
        </c:scaling>
        <c:delete val="0"/>
        <c:axPos val="b"/>
        <c:title>
          <c:tx>
            <c:rich>
              <a:bodyPr/>
              <a:lstStyle/>
              <a:p>
                <a:pPr>
                  <a:defRPr sz="1400"/>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manualLayout>
              <c:xMode val="edge"/>
              <c:yMode val="edge"/>
              <c:x val="0.41350064161461769"/>
              <c:y val="0.91208996481822746"/>
            </c:manualLayout>
          </c:layout>
          <c:overlay val="0"/>
        </c:title>
        <c:numFmt formatCode="General" sourceLinked="1"/>
        <c:majorTickMark val="out"/>
        <c:minorTickMark val="none"/>
        <c:tickLblPos val="nextTo"/>
        <c:crossAx val="156690304"/>
        <c:crosses val="autoZero"/>
        <c:auto val="1"/>
        <c:lblAlgn val="ctr"/>
        <c:lblOffset val="100"/>
        <c:noMultiLvlLbl val="0"/>
      </c:catAx>
      <c:valAx>
        <c:axId val="156690304"/>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4349247236288776E-2"/>
              <c:y val="0.24990266841644795"/>
            </c:manualLayout>
          </c:layout>
          <c:overlay val="0"/>
        </c:title>
        <c:numFmt formatCode="General" sourceLinked="1"/>
        <c:majorTickMark val="out"/>
        <c:minorTickMark val="none"/>
        <c:tickLblPos val="nextTo"/>
        <c:crossAx val="156688384"/>
        <c:crosses val="autoZero"/>
        <c:crossBetween val="between"/>
      </c:valAx>
      <c:valAx>
        <c:axId val="165875712"/>
        <c:scaling>
          <c:orientation val="minMax"/>
          <c:max val="0.8"/>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5224306998799868"/>
              <c:y val="0.26562007874015747"/>
            </c:manualLayout>
          </c:layout>
          <c:overlay val="0"/>
        </c:title>
        <c:numFmt formatCode="General" sourceLinked="1"/>
        <c:majorTickMark val="out"/>
        <c:minorTickMark val="none"/>
        <c:tickLblPos val="nextTo"/>
        <c:crossAx val="165877632"/>
        <c:crosses val="max"/>
        <c:crossBetween val="between"/>
      </c:valAx>
      <c:catAx>
        <c:axId val="165877632"/>
        <c:scaling>
          <c:orientation val="minMax"/>
        </c:scaling>
        <c:delete val="1"/>
        <c:axPos val="b"/>
        <c:majorTickMark val="out"/>
        <c:minorTickMark val="none"/>
        <c:tickLblPos val="nextTo"/>
        <c:crossAx val="165875712"/>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511351706036745"/>
          <c:y val="0.12299052557454708"/>
          <c:w val="0.64199518810148737"/>
          <c:h val="0.64953460085781956"/>
        </c:manualLayout>
      </c:layout>
      <c:lineChart>
        <c:grouping val="standard"/>
        <c:varyColors val="0"/>
        <c:ser>
          <c:idx val="0"/>
          <c:order val="0"/>
          <c:tx>
            <c:v>Cost Efficiency</c:v>
          </c:tx>
          <c:cat>
            <c:strLit>
              <c:ptCount val="3"/>
              <c:pt idx="0">
                <c:v>Rupali</c:v>
              </c:pt>
              <c:pt idx="1">
                <c:v>Sonali</c:v>
              </c:pt>
              <c:pt idx="2">
                <c:v>Janata</c:v>
              </c:pt>
            </c:strLit>
          </c:cat>
          <c:val>
            <c:numRef>
              <c:f>Sheet1!$B$133:$B$135</c:f>
              <c:numCache>
                <c:formatCode>General</c:formatCode>
                <c:ptCount val="3"/>
                <c:pt idx="0">
                  <c:v>0.89</c:v>
                </c:pt>
                <c:pt idx="1">
                  <c:v>0.63800000000000001</c:v>
                </c:pt>
                <c:pt idx="2">
                  <c:v>0.9</c:v>
                </c:pt>
              </c:numCache>
            </c:numRef>
          </c:val>
          <c:smooth val="0"/>
        </c:ser>
        <c:dLbls>
          <c:showLegendKey val="0"/>
          <c:showVal val="0"/>
          <c:showCatName val="0"/>
          <c:showSerName val="0"/>
          <c:showPercent val="0"/>
          <c:showBubbleSize val="0"/>
        </c:dLbls>
        <c:marker val="1"/>
        <c:smooth val="0"/>
        <c:axId val="172142976"/>
        <c:axId val="172144896"/>
      </c:lineChart>
      <c:lineChart>
        <c:grouping val="standard"/>
        <c:varyColors val="0"/>
        <c:ser>
          <c:idx val="1"/>
          <c:order val="1"/>
          <c:tx>
            <c:v>Profit Efficiency</c:v>
          </c:tx>
          <c:val>
            <c:numRef>
              <c:f>Sheet1!$C$133:$C$135</c:f>
              <c:numCache>
                <c:formatCode>General</c:formatCode>
                <c:ptCount val="3"/>
                <c:pt idx="0">
                  <c:v>0.84</c:v>
                </c:pt>
                <c:pt idx="1">
                  <c:v>0.79700000000000004</c:v>
                </c:pt>
                <c:pt idx="2">
                  <c:v>0.89500000000000002</c:v>
                </c:pt>
              </c:numCache>
            </c:numRef>
          </c:val>
          <c:smooth val="0"/>
        </c:ser>
        <c:dLbls>
          <c:showLegendKey val="0"/>
          <c:showVal val="0"/>
          <c:showCatName val="0"/>
          <c:showSerName val="0"/>
          <c:showPercent val="0"/>
          <c:showBubbleSize val="0"/>
        </c:dLbls>
        <c:marker val="1"/>
        <c:smooth val="0"/>
        <c:axId val="172153088"/>
        <c:axId val="172151168"/>
      </c:lineChart>
      <c:catAx>
        <c:axId val="172142976"/>
        <c:scaling>
          <c:orientation val="minMax"/>
        </c:scaling>
        <c:delete val="0"/>
        <c:axPos val="b"/>
        <c:title>
          <c:tx>
            <c:rich>
              <a:bodyPr/>
              <a:lstStyle/>
              <a:p>
                <a:pPr>
                  <a:defRPr/>
                </a:pPr>
                <a:r>
                  <a:rPr lang="en-US" sz="1400" dirty="0">
                    <a:latin typeface="Times New Roman" pitchFamily="18" charset="0"/>
                    <a:cs typeface="Times New Roman" pitchFamily="18" charset="0"/>
                  </a:rPr>
                  <a:t>Banks</a:t>
                </a:r>
                <a:r>
                  <a:rPr lang="en-US" sz="1400" baseline="0" dirty="0">
                    <a:latin typeface="Times New Roman" pitchFamily="18" charset="0"/>
                    <a:cs typeface="Times New Roman" pitchFamily="18" charset="0"/>
                  </a:rPr>
                  <a:t> Name</a:t>
                </a:r>
                <a:endParaRPr lang="en-US" sz="1400" dirty="0">
                  <a:latin typeface="Times New Roman" pitchFamily="18" charset="0"/>
                  <a:cs typeface="Times New Roman" pitchFamily="18" charset="0"/>
                </a:endParaRPr>
              </a:p>
            </c:rich>
          </c:tx>
          <c:layout/>
          <c:overlay val="0"/>
        </c:title>
        <c:majorTickMark val="out"/>
        <c:minorTickMark val="none"/>
        <c:tickLblPos val="nextTo"/>
        <c:crossAx val="172144896"/>
        <c:crosses val="autoZero"/>
        <c:auto val="1"/>
        <c:lblAlgn val="ctr"/>
        <c:lblOffset val="100"/>
        <c:noMultiLvlLbl val="0"/>
      </c:catAx>
      <c:valAx>
        <c:axId val="172144896"/>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2.1652668416447945E-2"/>
              <c:y val="0.30545822397200356"/>
            </c:manualLayout>
          </c:layout>
          <c:overlay val="0"/>
        </c:title>
        <c:numFmt formatCode="General" sourceLinked="1"/>
        <c:majorTickMark val="out"/>
        <c:minorTickMark val="none"/>
        <c:tickLblPos val="nextTo"/>
        <c:crossAx val="172142976"/>
        <c:crosses val="autoZero"/>
        <c:crossBetween val="between"/>
      </c:valAx>
      <c:valAx>
        <c:axId val="172151168"/>
        <c:scaling>
          <c:orientation val="minMax"/>
          <c:max val="1"/>
          <c:min val="0"/>
        </c:scaling>
        <c:delete val="0"/>
        <c:axPos val="r"/>
        <c:title>
          <c:tx>
            <c:rich>
              <a:bodyPr rot="-5400000" vert="horz"/>
              <a:lstStyle/>
              <a:p>
                <a:pPr>
                  <a:defRPr/>
                </a:pPr>
                <a:r>
                  <a:rPr lang="en-US" sz="1200" dirty="0">
                    <a:latin typeface="Times New Roman" pitchFamily="18" charset="0"/>
                    <a:cs typeface="Times New Roman" pitchFamily="18" charset="0"/>
                  </a:rPr>
                  <a:t>Profit</a:t>
                </a:r>
                <a:r>
                  <a:rPr lang="en-US" sz="1200" baseline="0" dirty="0">
                    <a:latin typeface="Times New Roman" pitchFamily="18" charset="0"/>
                    <a:cs typeface="Times New Roman" pitchFamily="18" charset="0"/>
                  </a:rPr>
                  <a:t> Efficiency</a:t>
                </a:r>
                <a:endParaRPr lang="en-US" sz="1200" dirty="0">
                  <a:latin typeface="Times New Roman" pitchFamily="18" charset="0"/>
                  <a:cs typeface="Times New Roman" pitchFamily="18" charset="0"/>
                </a:endParaRPr>
              </a:p>
            </c:rich>
          </c:tx>
          <c:layout>
            <c:manualLayout>
              <c:xMode val="edge"/>
              <c:yMode val="edge"/>
              <c:x val="0.91388888888888886"/>
              <c:y val="0.37094415281423154"/>
            </c:manualLayout>
          </c:layout>
          <c:overlay val="0"/>
        </c:title>
        <c:numFmt formatCode="General" sourceLinked="1"/>
        <c:majorTickMark val="out"/>
        <c:minorTickMark val="none"/>
        <c:tickLblPos val="nextTo"/>
        <c:crossAx val="172153088"/>
        <c:crosses val="max"/>
        <c:crossBetween val="between"/>
      </c:valAx>
      <c:catAx>
        <c:axId val="172153088"/>
        <c:scaling>
          <c:orientation val="minMax"/>
        </c:scaling>
        <c:delete val="1"/>
        <c:axPos val="b"/>
        <c:majorTickMark val="out"/>
        <c:minorTickMark val="none"/>
        <c:tickLblPos val="nextTo"/>
        <c:crossAx val="172151168"/>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390384478967156"/>
          <c:y val="0.1266355655386337"/>
          <c:w val="0.73049194864155498"/>
          <c:h val="0.63499660035531769"/>
        </c:manualLayout>
      </c:layout>
      <c:lineChart>
        <c:grouping val="standard"/>
        <c:varyColors val="0"/>
        <c:ser>
          <c:idx val="0"/>
          <c:order val="0"/>
          <c:tx>
            <c:v>Cost Efficiency</c:v>
          </c:tx>
          <c:cat>
            <c:strRef>
              <c:f>Sheet1!$A$148:$A$164</c:f>
              <c:strCache>
                <c:ptCount val="17"/>
                <c:pt idx="0">
                  <c:v>DBBL</c:v>
                </c:pt>
                <c:pt idx="1">
                  <c:v>Brac</c:v>
                </c:pt>
                <c:pt idx="2">
                  <c:v>City</c:v>
                </c:pt>
                <c:pt idx="3">
                  <c:v>Marchentile</c:v>
                </c:pt>
                <c:pt idx="4">
                  <c:v>Mutual</c:v>
                </c:pt>
                <c:pt idx="5">
                  <c:v>One</c:v>
                </c:pt>
                <c:pt idx="6">
                  <c:v>Premium</c:v>
                </c:pt>
                <c:pt idx="7">
                  <c:v>Prime</c:v>
                </c:pt>
                <c:pt idx="8">
                  <c:v>Southeast</c:v>
                </c:pt>
                <c:pt idx="9">
                  <c:v>Eastern</c:v>
                </c:pt>
                <c:pt idx="10">
                  <c:v>UCB Limited</c:v>
                </c:pt>
                <c:pt idx="11">
                  <c:v>IFIC</c:v>
                </c:pt>
                <c:pt idx="12">
                  <c:v>IBBL</c:v>
                </c:pt>
                <c:pt idx="13">
                  <c:v>Al-arafah</c:v>
                </c:pt>
                <c:pt idx="14">
                  <c:v>Social</c:v>
                </c:pt>
                <c:pt idx="15">
                  <c:v>Exim</c:v>
                </c:pt>
                <c:pt idx="16">
                  <c:v>Shahjalal</c:v>
                </c:pt>
              </c:strCache>
            </c:strRef>
          </c:cat>
          <c:val>
            <c:numRef>
              <c:f>Sheet1!$B$148:$B$164</c:f>
              <c:numCache>
                <c:formatCode>General</c:formatCode>
                <c:ptCount val="17"/>
                <c:pt idx="0">
                  <c:v>0.55200000000000005</c:v>
                </c:pt>
                <c:pt idx="1">
                  <c:v>0.71199999999999997</c:v>
                </c:pt>
                <c:pt idx="2">
                  <c:v>0.67500000000000004</c:v>
                </c:pt>
                <c:pt idx="3">
                  <c:v>0.72699999999999998</c:v>
                </c:pt>
                <c:pt idx="4">
                  <c:v>0.52700000000000002</c:v>
                </c:pt>
                <c:pt idx="5">
                  <c:v>0.71399999999999997</c:v>
                </c:pt>
                <c:pt idx="6">
                  <c:v>0.70299999999999996</c:v>
                </c:pt>
                <c:pt idx="7">
                  <c:v>0.72099999999999997</c:v>
                </c:pt>
                <c:pt idx="8">
                  <c:v>0.66</c:v>
                </c:pt>
                <c:pt idx="9">
                  <c:v>0.77900000000000003</c:v>
                </c:pt>
                <c:pt idx="10">
                  <c:v>0.59</c:v>
                </c:pt>
                <c:pt idx="11">
                  <c:v>0.66300000000000003</c:v>
                </c:pt>
                <c:pt idx="12">
                  <c:v>0.82399999999999995</c:v>
                </c:pt>
                <c:pt idx="13">
                  <c:v>0.46100000000000002</c:v>
                </c:pt>
                <c:pt idx="14">
                  <c:v>0.88</c:v>
                </c:pt>
                <c:pt idx="15">
                  <c:v>0.311</c:v>
                </c:pt>
                <c:pt idx="16">
                  <c:v>0.76100000000000001</c:v>
                </c:pt>
              </c:numCache>
            </c:numRef>
          </c:val>
          <c:smooth val="0"/>
        </c:ser>
        <c:dLbls>
          <c:showLegendKey val="0"/>
          <c:showVal val="0"/>
          <c:showCatName val="0"/>
          <c:showSerName val="0"/>
          <c:showPercent val="0"/>
          <c:showBubbleSize val="0"/>
        </c:dLbls>
        <c:marker val="1"/>
        <c:smooth val="0"/>
        <c:axId val="195986176"/>
        <c:axId val="195988096"/>
      </c:lineChart>
      <c:lineChart>
        <c:grouping val="standard"/>
        <c:varyColors val="0"/>
        <c:ser>
          <c:idx val="1"/>
          <c:order val="1"/>
          <c:tx>
            <c:v>Profit Efficiency</c:v>
          </c:tx>
          <c:val>
            <c:numRef>
              <c:f>Sheet1!$C$148:$C$164</c:f>
              <c:numCache>
                <c:formatCode>General</c:formatCode>
                <c:ptCount val="17"/>
                <c:pt idx="0">
                  <c:v>0.38900000000000001</c:v>
                </c:pt>
                <c:pt idx="1">
                  <c:v>0.67800000000000005</c:v>
                </c:pt>
                <c:pt idx="2">
                  <c:v>0.51400000000000001</c:v>
                </c:pt>
                <c:pt idx="3">
                  <c:v>0.33300000000000002</c:v>
                </c:pt>
                <c:pt idx="4">
                  <c:v>0.39700000000000002</c:v>
                </c:pt>
                <c:pt idx="5">
                  <c:v>0.47699999999999998</c:v>
                </c:pt>
                <c:pt idx="6">
                  <c:v>0.40600000000000003</c:v>
                </c:pt>
                <c:pt idx="7">
                  <c:v>0.628</c:v>
                </c:pt>
                <c:pt idx="8">
                  <c:v>0.68</c:v>
                </c:pt>
                <c:pt idx="9">
                  <c:v>0.68</c:v>
                </c:pt>
                <c:pt idx="10">
                  <c:v>0.58499999999999996</c:v>
                </c:pt>
                <c:pt idx="11">
                  <c:v>0.48199999999999998</c:v>
                </c:pt>
                <c:pt idx="12">
                  <c:v>0.67400000000000004</c:v>
                </c:pt>
                <c:pt idx="13">
                  <c:v>0.56599999999999995</c:v>
                </c:pt>
                <c:pt idx="14">
                  <c:v>0.50700000000000001</c:v>
                </c:pt>
                <c:pt idx="15">
                  <c:v>0.56699999999999995</c:v>
                </c:pt>
                <c:pt idx="16">
                  <c:v>0.59499999999999997</c:v>
                </c:pt>
              </c:numCache>
            </c:numRef>
          </c:val>
          <c:smooth val="0"/>
        </c:ser>
        <c:dLbls>
          <c:showLegendKey val="0"/>
          <c:showVal val="0"/>
          <c:showCatName val="0"/>
          <c:showSerName val="0"/>
          <c:showPercent val="0"/>
          <c:showBubbleSize val="0"/>
        </c:dLbls>
        <c:marker val="1"/>
        <c:smooth val="0"/>
        <c:axId val="195996288"/>
        <c:axId val="195994368"/>
      </c:lineChart>
      <c:catAx>
        <c:axId val="195986176"/>
        <c:scaling>
          <c:orientation val="minMax"/>
        </c:scaling>
        <c:delete val="0"/>
        <c:axPos val="b"/>
        <c:title>
          <c:tx>
            <c:rich>
              <a:bodyPr/>
              <a:lstStyle/>
              <a:p>
                <a:pPr>
                  <a:defRPr/>
                </a:pPr>
                <a:r>
                  <a:rPr lang="en-US" sz="1400" dirty="0">
                    <a:latin typeface="Times New Roman" pitchFamily="18" charset="0"/>
                    <a:cs typeface="Times New Roman" pitchFamily="18" charset="0"/>
                  </a:rPr>
                  <a:t>Banks</a:t>
                </a:r>
                <a:r>
                  <a:rPr lang="en-US" sz="1400" baseline="0" dirty="0">
                    <a:latin typeface="Times New Roman" pitchFamily="18" charset="0"/>
                    <a:cs typeface="Times New Roman" pitchFamily="18" charset="0"/>
                  </a:rPr>
                  <a:t> Name</a:t>
                </a:r>
                <a:endParaRPr lang="en-US" sz="1400" dirty="0">
                  <a:latin typeface="Times New Roman" pitchFamily="18" charset="0"/>
                  <a:cs typeface="Times New Roman" pitchFamily="18" charset="0"/>
                </a:endParaRPr>
              </a:p>
            </c:rich>
          </c:tx>
          <c:layout/>
          <c:overlay val="0"/>
        </c:title>
        <c:majorTickMark val="out"/>
        <c:minorTickMark val="none"/>
        <c:tickLblPos val="nextTo"/>
        <c:crossAx val="195988096"/>
        <c:crosses val="autoZero"/>
        <c:auto val="0"/>
        <c:lblAlgn val="ctr"/>
        <c:lblOffset val="100"/>
        <c:noMultiLvlLbl val="0"/>
      </c:catAx>
      <c:valAx>
        <c:axId val="195988096"/>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4049559981472904E-2"/>
              <c:y val="0.27524187799684557"/>
            </c:manualLayout>
          </c:layout>
          <c:overlay val="0"/>
        </c:title>
        <c:numFmt formatCode="General" sourceLinked="1"/>
        <c:majorTickMark val="out"/>
        <c:minorTickMark val="none"/>
        <c:tickLblPos val="nextTo"/>
        <c:crossAx val="195986176"/>
        <c:crosses val="autoZero"/>
        <c:crossBetween val="between"/>
      </c:valAx>
      <c:valAx>
        <c:axId val="195994368"/>
        <c:scaling>
          <c:orientation val="minMax"/>
          <c:max val="1"/>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3095846842674079"/>
              <c:y val="0.27638589037789657"/>
            </c:manualLayout>
          </c:layout>
          <c:overlay val="0"/>
        </c:title>
        <c:numFmt formatCode="General" sourceLinked="1"/>
        <c:majorTickMark val="out"/>
        <c:minorTickMark val="none"/>
        <c:tickLblPos val="nextTo"/>
        <c:crossAx val="195996288"/>
        <c:crosses val="max"/>
        <c:crossBetween val="between"/>
      </c:valAx>
      <c:catAx>
        <c:axId val="195996288"/>
        <c:scaling>
          <c:orientation val="minMax"/>
        </c:scaling>
        <c:delete val="1"/>
        <c:axPos val="b"/>
        <c:majorTickMark val="out"/>
        <c:minorTickMark val="none"/>
        <c:tickLblPos val="nextTo"/>
        <c:crossAx val="195994368"/>
        <c:crosses val="autoZero"/>
        <c:auto val="1"/>
        <c:lblAlgn val="ctr"/>
        <c:lblOffset val="100"/>
        <c:noMultiLvlLbl val="0"/>
      </c:catAx>
    </c:plotArea>
    <c:legend>
      <c:legendPos val="t"/>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455796150481189"/>
          <c:y val="0.13473388743073783"/>
          <c:w val="0.72513407699037613"/>
          <c:h val="0.6377912656751239"/>
        </c:manualLayout>
      </c:layout>
      <c:lineChart>
        <c:grouping val="standard"/>
        <c:varyColors val="0"/>
        <c:ser>
          <c:idx val="0"/>
          <c:order val="0"/>
          <c:tx>
            <c:v>Cost Efficiency</c:v>
          </c:tx>
          <c:cat>
            <c:numRef>
              <c:f>Sheet1!$A$172:$A$181</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Sheet1!$B$172:$B$181</c:f>
              <c:numCache>
                <c:formatCode>General</c:formatCode>
                <c:ptCount val="10"/>
                <c:pt idx="0">
                  <c:v>0.749</c:v>
                </c:pt>
                <c:pt idx="1">
                  <c:v>0.74299999999999999</c:v>
                </c:pt>
                <c:pt idx="2">
                  <c:v>0.752</c:v>
                </c:pt>
                <c:pt idx="3">
                  <c:v>0.76700000000000002</c:v>
                </c:pt>
                <c:pt idx="4">
                  <c:v>0.75700000000000001</c:v>
                </c:pt>
                <c:pt idx="5">
                  <c:v>0.79300000000000004</c:v>
                </c:pt>
                <c:pt idx="6">
                  <c:v>0.65800000000000003</c:v>
                </c:pt>
                <c:pt idx="7">
                  <c:v>0.65400000000000003</c:v>
                </c:pt>
                <c:pt idx="8">
                  <c:v>0.67</c:v>
                </c:pt>
                <c:pt idx="9">
                  <c:v>0.91800000000000004</c:v>
                </c:pt>
              </c:numCache>
            </c:numRef>
          </c:val>
          <c:smooth val="0"/>
        </c:ser>
        <c:dLbls>
          <c:showLegendKey val="0"/>
          <c:showVal val="0"/>
          <c:showCatName val="0"/>
          <c:showSerName val="0"/>
          <c:showPercent val="0"/>
          <c:showBubbleSize val="0"/>
        </c:dLbls>
        <c:marker val="1"/>
        <c:smooth val="0"/>
        <c:axId val="241567616"/>
        <c:axId val="241569792"/>
      </c:lineChart>
      <c:lineChart>
        <c:grouping val="standard"/>
        <c:varyColors val="0"/>
        <c:ser>
          <c:idx val="1"/>
          <c:order val="1"/>
          <c:tx>
            <c:v>Profit Efficiency</c:v>
          </c:tx>
          <c:val>
            <c:numRef>
              <c:f>Sheet1!$C$172:$C$181</c:f>
              <c:numCache>
                <c:formatCode>General</c:formatCode>
                <c:ptCount val="10"/>
                <c:pt idx="0">
                  <c:v>0.106</c:v>
                </c:pt>
                <c:pt idx="1">
                  <c:v>0.17899999999999999</c:v>
                </c:pt>
                <c:pt idx="2">
                  <c:v>0.30099999999999999</c:v>
                </c:pt>
                <c:pt idx="3">
                  <c:v>0.17699999999999999</c:v>
                </c:pt>
                <c:pt idx="4">
                  <c:v>0.17899999999999999</c:v>
                </c:pt>
                <c:pt idx="5">
                  <c:v>8.6999999999999994E-2</c:v>
                </c:pt>
                <c:pt idx="6">
                  <c:v>0.34399999999999997</c:v>
                </c:pt>
                <c:pt idx="7">
                  <c:v>0.156</c:v>
                </c:pt>
                <c:pt idx="8">
                  <c:v>0.376</c:v>
                </c:pt>
                <c:pt idx="9">
                  <c:v>0.159</c:v>
                </c:pt>
              </c:numCache>
            </c:numRef>
          </c:val>
          <c:smooth val="0"/>
        </c:ser>
        <c:dLbls>
          <c:showLegendKey val="0"/>
          <c:showVal val="0"/>
          <c:showCatName val="0"/>
          <c:showSerName val="0"/>
          <c:showPercent val="0"/>
          <c:showBubbleSize val="0"/>
        </c:dLbls>
        <c:marker val="1"/>
        <c:smooth val="0"/>
        <c:axId val="241573888"/>
        <c:axId val="241571712"/>
      </c:lineChart>
      <c:catAx>
        <c:axId val="241567616"/>
        <c:scaling>
          <c:orientation val="minMax"/>
        </c:scaling>
        <c:delete val="0"/>
        <c:axPos val="b"/>
        <c:title>
          <c:tx>
            <c:rich>
              <a:bodyPr/>
              <a:lstStyle/>
              <a:p>
                <a:pPr>
                  <a:defRPr/>
                </a:pPr>
                <a:r>
                  <a:rPr lang="en-US" sz="1400" dirty="0">
                    <a:latin typeface="Times New Roman" pitchFamily="18" charset="0"/>
                    <a:cs typeface="Times New Roman" pitchFamily="18" charset="0"/>
                  </a:rPr>
                  <a:t>Time</a:t>
                </a:r>
                <a:r>
                  <a:rPr lang="en-US" sz="1400" baseline="0" dirty="0">
                    <a:latin typeface="Times New Roman" pitchFamily="18" charset="0"/>
                    <a:cs typeface="Times New Roman" pitchFamily="18" charset="0"/>
                  </a:rPr>
                  <a:t> Period</a:t>
                </a:r>
                <a:endParaRPr lang="en-US" sz="1400" dirty="0">
                  <a:latin typeface="Times New Roman" pitchFamily="18" charset="0"/>
                  <a:cs typeface="Times New Roman" pitchFamily="18" charset="0"/>
                </a:endParaRPr>
              </a:p>
            </c:rich>
          </c:tx>
          <c:layout>
            <c:manualLayout>
              <c:xMode val="edge"/>
              <c:yMode val="edge"/>
              <c:x val="0.37673964164884016"/>
              <c:y val="0.89313466025080201"/>
            </c:manualLayout>
          </c:layout>
          <c:overlay val="0"/>
        </c:title>
        <c:numFmt formatCode="General" sourceLinked="1"/>
        <c:majorTickMark val="out"/>
        <c:minorTickMark val="none"/>
        <c:tickLblPos val="nextTo"/>
        <c:crossAx val="241569792"/>
        <c:crosses val="autoZero"/>
        <c:auto val="1"/>
        <c:lblAlgn val="ctr"/>
        <c:lblOffset val="100"/>
        <c:noMultiLvlLbl val="0"/>
      </c:catAx>
      <c:valAx>
        <c:axId val="241569792"/>
        <c:scaling>
          <c:orientation val="minMax"/>
        </c:scaling>
        <c:delete val="0"/>
        <c:axPos val="l"/>
        <c:majorGridlines/>
        <c:title>
          <c:tx>
            <c:rich>
              <a:bodyPr rot="-5400000" vert="horz"/>
              <a:lstStyle/>
              <a:p>
                <a:pPr>
                  <a:defRPr/>
                </a:pPr>
                <a:r>
                  <a:rPr lang="en-US" sz="1400" dirty="0">
                    <a:latin typeface="Times New Roman" pitchFamily="18" charset="0"/>
                    <a:cs typeface="Times New Roman" pitchFamily="18" charset="0"/>
                  </a:rPr>
                  <a:t>Cost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1.2153596407385493E-2"/>
              <c:y val="0.35705526392534265"/>
            </c:manualLayout>
          </c:layout>
          <c:overlay val="0"/>
        </c:title>
        <c:numFmt formatCode="General" sourceLinked="1"/>
        <c:majorTickMark val="out"/>
        <c:minorTickMark val="none"/>
        <c:tickLblPos val="nextTo"/>
        <c:crossAx val="241567616"/>
        <c:crosses val="autoZero"/>
        <c:crossBetween val="between"/>
      </c:valAx>
      <c:valAx>
        <c:axId val="241571712"/>
        <c:scaling>
          <c:orientation val="minMax"/>
          <c:max val="0.4"/>
        </c:scaling>
        <c:delete val="0"/>
        <c:axPos val="r"/>
        <c:title>
          <c:tx>
            <c:rich>
              <a:bodyPr rot="-5400000" vert="horz"/>
              <a:lstStyle/>
              <a:p>
                <a:pPr>
                  <a:defRPr/>
                </a:pPr>
                <a:r>
                  <a:rPr lang="en-US" sz="1400" dirty="0">
                    <a:latin typeface="Times New Roman" pitchFamily="18" charset="0"/>
                    <a:cs typeface="Times New Roman" pitchFamily="18" charset="0"/>
                  </a:rPr>
                  <a:t>Profit</a:t>
                </a:r>
                <a:r>
                  <a:rPr lang="en-US" sz="1400" baseline="0" dirty="0">
                    <a:latin typeface="Times New Roman" pitchFamily="18" charset="0"/>
                    <a:cs typeface="Times New Roman" pitchFamily="18" charset="0"/>
                  </a:rPr>
                  <a:t> Efficiency</a:t>
                </a:r>
                <a:endParaRPr lang="en-US" sz="1400" dirty="0">
                  <a:latin typeface="Times New Roman" pitchFamily="18" charset="0"/>
                  <a:cs typeface="Times New Roman" pitchFamily="18" charset="0"/>
                </a:endParaRPr>
              </a:p>
            </c:rich>
          </c:tx>
          <c:layout>
            <c:manualLayout>
              <c:xMode val="edge"/>
              <c:yMode val="edge"/>
              <c:x val="0.9534900045008825"/>
              <c:y val="0.32001822688830561"/>
            </c:manualLayout>
          </c:layout>
          <c:overlay val="0"/>
        </c:title>
        <c:numFmt formatCode="General" sourceLinked="1"/>
        <c:majorTickMark val="out"/>
        <c:minorTickMark val="none"/>
        <c:tickLblPos val="nextTo"/>
        <c:crossAx val="241573888"/>
        <c:crosses val="max"/>
        <c:crossBetween val="between"/>
        <c:majorUnit val="5.000000000000001E-2"/>
      </c:valAx>
      <c:catAx>
        <c:axId val="241573888"/>
        <c:scaling>
          <c:orientation val="minMax"/>
        </c:scaling>
        <c:delete val="1"/>
        <c:axPos val="b"/>
        <c:majorTickMark val="out"/>
        <c:minorTickMark val="none"/>
        <c:tickLblPos val="nextTo"/>
        <c:crossAx val="241571712"/>
        <c:crosses val="autoZero"/>
        <c:auto val="1"/>
        <c:lblAlgn val="ctr"/>
        <c:lblOffset val="100"/>
        <c:noMultiLvlLbl val="0"/>
      </c:catAx>
    </c:plotArea>
    <c:legend>
      <c:legendPos val="t"/>
      <c:layout/>
      <c:overlay val="0"/>
    </c:legend>
    <c:plotVisOnly val="1"/>
    <c:dispBlanksAs val="span"/>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9.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18" Type="http://schemas.openxmlformats.org/officeDocument/2006/relationships/image" Target="../media/image31.wmf"/><Relationship Id="rId3" Type="http://schemas.openxmlformats.org/officeDocument/2006/relationships/image" Target="../media/image15.wmf"/><Relationship Id="rId21" Type="http://schemas.openxmlformats.org/officeDocument/2006/relationships/image" Target="../media/image34.wmf"/><Relationship Id="rId7" Type="http://schemas.openxmlformats.org/officeDocument/2006/relationships/image" Target="../media/image20.wmf"/><Relationship Id="rId12" Type="http://schemas.openxmlformats.org/officeDocument/2006/relationships/image" Target="../media/image25.wmf"/><Relationship Id="rId17" Type="http://schemas.openxmlformats.org/officeDocument/2006/relationships/image" Target="../media/image30.wmf"/><Relationship Id="rId2" Type="http://schemas.openxmlformats.org/officeDocument/2006/relationships/image" Target="../media/image19.wmf"/><Relationship Id="rId16" Type="http://schemas.openxmlformats.org/officeDocument/2006/relationships/image" Target="../media/image29.wmf"/><Relationship Id="rId20" Type="http://schemas.openxmlformats.org/officeDocument/2006/relationships/image" Target="../media/image33.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4.wmf"/><Relationship Id="rId5" Type="http://schemas.openxmlformats.org/officeDocument/2006/relationships/image" Target="../media/image17.wmf"/><Relationship Id="rId15" Type="http://schemas.openxmlformats.org/officeDocument/2006/relationships/image" Target="../media/image28.wmf"/><Relationship Id="rId10" Type="http://schemas.openxmlformats.org/officeDocument/2006/relationships/image" Target="../media/image23.wmf"/><Relationship Id="rId19" Type="http://schemas.openxmlformats.org/officeDocument/2006/relationships/image" Target="../media/image32.wmf"/><Relationship Id="rId4" Type="http://schemas.openxmlformats.org/officeDocument/2006/relationships/image" Target="../media/image16.wmf"/><Relationship Id="rId9" Type="http://schemas.openxmlformats.org/officeDocument/2006/relationships/image" Target="../media/image22.wmf"/><Relationship Id="rId14"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18" Type="http://schemas.openxmlformats.org/officeDocument/2006/relationships/image" Target="../media/image31.wmf"/><Relationship Id="rId3" Type="http://schemas.openxmlformats.org/officeDocument/2006/relationships/image" Target="../media/image15.wmf"/><Relationship Id="rId21" Type="http://schemas.openxmlformats.org/officeDocument/2006/relationships/image" Target="../media/image34.wmf"/><Relationship Id="rId7" Type="http://schemas.openxmlformats.org/officeDocument/2006/relationships/image" Target="../media/image20.wmf"/><Relationship Id="rId12" Type="http://schemas.openxmlformats.org/officeDocument/2006/relationships/image" Target="../media/image25.wmf"/><Relationship Id="rId17" Type="http://schemas.openxmlformats.org/officeDocument/2006/relationships/image" Target="../media/image30.wmf"/><Relationship Id="rId2" Type="http://schemas.openxmlformats.org/officeDocument/2006/relationships/image" Target="../media/image19.wmf"/><Relationship Id="rId16" Type="http://schemas.openxmlformats.org/officeDocument/2006/relationships/image" Target="../media/image29.wmf"/><Relationship Id="rId20" Type="http://schemas.openxmlformats.org/officeDocument/2006/relationships/image" Target="../media/image33.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4.wmf"/><Relationship Id="rId5" Type="http://schemas.openxmlformats.org/officeDocument/2006/relationships/image" Target="../media/image17.wmf"/><Relationship Id="rId15" Type="http://schemas.openxmlformats.org/officeDocument/2006/relationships/image" Target="../media/image28.wmf"/><Relationship Id="rId10" Type="http://schemas.openxmlformats.org/officeDocument/2006/relationships/image" Target="../media/image23.wmf"/><Relationship Id="rId19" Type="http://schemas.openxmlformats.org/officeDocument/2006/relationships/image" Target="../media/image32.wmf"/><Relationship Id="rId4" Type="http://schemas.openxmlformats.org/officeDocument/2006/relationships/image" Target="../media/image16.wmf"/><Relationship Id="rId9" Type="http://schemas.openxmlformats.org/officeDocument/2006/relationships/image" Target="../media/image22.wmf"/><Relationship Id="rId14"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EA2E4-6C9C-4E68-A2EA-73EC8A302BA6}" type="datetimeFigureOut">
              <a:rPr lang="en-US" smtClean="0"/>
              <a:t>5/6/2019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1FCA1-0DB5-429E-8681-8451F2C571D1}" type="slidenum">
              <a:rPr lang="en-US" smtClean="0"/>
              <a:t>‹#›</a:t>
            </a:fld>
            <a:endParaRPr lang="en-US"/>
          </a:p>
        </p:txBody>
      </p:sp>
    </p:spTree>
    <p:extLst>
      <p:ext uri="{BB962C8B-B14F-4D97-AF65-F5344CB8AC3E}">
        <p14:creationId xmlns:p14="http://schemas.microsoft.com/office/powerpoint/2010/main" val="192696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5</a:t>
            </a:fld>
            <a:endParaRPr lang="en-US"/>
          </a:p>
        </p:txBody>
      </p:sp>
    </p:spTree>
    <p:extLst>
      <p:ext uri="{BB962C8B-B14F-4D97-AF65-F5344CB8AC3E}">
        <p14:creationId xmlns:p14="http://schemas.microsoft.com/office/powerpoint/2010/main" val="262030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presented the result, we have IBBL is the most profit efficient with an average efficiency score of 73.8%  conversely and the </a:t>
            </a:r>
            <a:r>
              <a:rPr lang="en-US" sz="1200" kern="1200" dirty="0" err="1" smtClean="0">
                <a:solidFill>
                  <a:schemeClr val="tx1"/>
                </a:solidFill>
                <a:effectLst/>
                <a:latin typeface="+mn-lt"/>
                <a:ea typeface="+mn-ea"/>
                <a:cs typeface="+mn-cs"/>
              </a:rPr>
              <a:t>Brac</a:t>
            </a:r>
            <a:r>
              <a:rPr lang="en-US" sz="1200" kern="1200" dirty="0" smtClean="0">
                <a:solidFill>
                  <a:schemeClr val="tx1"/>
                </a:solidFill>
                <a:effectLst/>
                <a:latin typeface="+mn-lt"/>
                <a:ea typeface="+mn-ea"/>
                <a:cs typeface="+mn-cs"/>
              </a:rPr>
              <a:t> bank is the most cost efficient bank with an average efficiency score of 89.3% among the other banks. Besides DBBL is the less cost efficient (34.1%) and  Al- </a:t>
            </a:r>
            <a:r>
              <a:rPr lang="en-US" sz="1200" kern="1200" dirty="0" err="1" smtClean="0">
                <a:solidFill>
                  <a:schemeClr val="tx1"/>
                </a:solidFill>
                <a:effectLst/>
                <a:latin typeface="+mn-lt"/>
                <a:ea typeface="+mn-ea"/>
                <a:cs typeface="+mn-cs"/>
              </a:rPr>
              <a:t>Arafah</a:t>
            </a:r>
            <a:r>
              <a:rPr lang="en-US" sz="1200" kern="1200" dirty="0" smtClean="0">
                <a:solidFill>
                  <a:schemeClr val="tx1"/>
                </a:solidFill>
                <a:effectLst/>
                <a:latin typeface="+mn-lt"/>
                <a:ea typeface="+mn-ea"/>
                <a:cs typeface="+mn-cs"/>
              </a:rPr>
              <a:t> is the less profit efficient (37%) respectively</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29</a:t>
            </a:fld>
            <a:endParaRPr lang="en-US"/>
          </a:p>
        </p:txBody>
      </p:sp>
    </p:spTree>
    <p:extLst>
      <p:ext uri="{BB962C8B-B14F-4D97-AF65-F5344CB8AC3E}">
        <p14:creationId xmlns:p14="http://schemas.microsoft.com/office/powerpoint/2010/main" val="206236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observed that the average cost efficiency of 81.3% is less than the average profit efficiency of 84.4%. In case of cost efficiency, it implies that banks would have incurred only has costs that are 81.3% of its actual cost and 19.7% of its cost is wasted relatively to the best practice banks producing the same output and facing the same condition. Contrarily, banks were 84.4% efficient in profit making services relative to the best performing bank during the study period.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30</a:t>
            </a:fld>
            <a:endParaRPr lang="en-US"/>
          </a:p>
        </p:txBody>
      </p:sp>
    </p:spTree>
    <p:extLst>
      <p:ext uri="{BB962C8B-B14F-4D97-AF65-F5344CB8AC3E}">
        <p14:creationId xmlns:p14="http://schemas.microsoft.com/office/powerpoint/2010/main" val="275005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it may be viewed that they have fluctuated year by year in both cases of cost and profit. The profit efficiency of state banks are recorded 80% to 90%  from 2007 to 2014, then it falls down dramatically at 63.7% in2015. After then again it goes up at 80% in 2016 and last year of the study period it declines by 10%. Conversely it has been an upward trend for the last three years and it attains the peak percentage amount of 98.4% in 2017. </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31</a:t>
            </a:fld>
            <a:endParaRPr lang="en-US"/>
          </a:p>
        </p:txBody>
      </p:sp>
    </p:spTree>
    <p:extLst>
      <p:ext uri="{BB962C8B-B14F-4D97-AF65-F5344CB8AC3E}">
        <p14:creationId xmlns:p14="http://schemas.microsoft.com/office/powerpoint/2010/main" val="1787567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observed that the average cost efficiency of 66.3% is much than the average profit efficiency of 53.9%. In the case of cost efficiency, it implies that banks would have incurred only has costs that are 65.8% of its actual cost. On the contrary, they could not 49.5% earned their potential profits.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32</a:t>
            </a:fld>
            <a:endParaRPr lang="en-US"/>
          </a:p>
        </p:txBody>
      </p:sp>
    </p:spTree>
    <p:extLst>
      <p:ext uri="{BB962C8B-B14F-4D97-AF65-F5344CB8AC3E}">
        <p14:creationId xmlns:p14="http://schemas.microsoft.com/office/powerpoint/2010/main" val="179005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the case of profit efficiency, they fluctuate over the study period. In 2007, the profit efficiency score of state banks are 50% , then it decreases moderately at 32.8% in the next year. After then it remains 50% in 2011 and 2012. Again it declines slowly at 407% and finally, it is an upward trend and reaches the highest value at 66.7% in the last year of 2017. On the other hand, the cost efficiencies are around 51.1 % to 72.1% from 2007-2013, and then it has been slightly decreased by 71.2 %. After then, it remains steady at 70.1% in 2015 and 2016. In the last year of the study period, it is a little drop of 69.8%.</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33</a:t>
            </a:fld>
            <a:endParaRPr lang="en-US"/>
          </a:p>
        </p:txBody>
      </p:sp>
    </p:spTree>
    <p:extLst>
      <p:ext uri="{BB962C8B-B14F-4D97-AF65-F5344CB8AC3E}">
        <p14:creationId xmlns:p14="http://schemas.microsoft.com/office/powerpoint/2010/main" val="1981153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janata</a:t>
            </a:r>
            <a:r>
              <a:rPr lang="en-US" sz="1200" kern="1200" dirty="0" smtClean="0">
                <a:solidFill>
                  <a:schemeClr val="tx1"/>
                </a:solidFill>
                <a:effectLst/>
                <a:latin typeface="+mn-lt"/>
                <a:ea typeface="+mn-ea"/>
                <a:cs typeface="+mn-cs"/>
              </a:rPr>
              <a:t> bank is the most efficient among the other banks with an average cost and profit efficiency score of 90% and 89.5% respectively </a:t>
            </a:r>
            <a:r>
              <a:rPr lang="en-US" sz="1200" kern="1200" dirty="0" err="1" smtClean="0">
                <a:solidFill>
                  <a:schemeClr val="tx1"/>
                </a:solidFill>
                <a:effectLst/>
                <a:latin typeface="+mn-lt"/>
                <a:ea typeface="+mn-ea"/>
                <a:cs typeface="+mn-cs"/>
              </a:rPr>
              <a:t>Sonali</a:t>
            </a:r>
            <a:r>
              <a:rPr lang="en-US" sz="1200" kern="1200" dirty="0" smtClean="0">
                <a:solidFill>
                  <a:schemeClr val="tx1"/>
                </a:solidFill>
                <a:effectLst/>
                <a:latin typeface="+mn-lt"/>
                <a:ea typeface="+mn-ea"/>
                <a:cs typeface="+mn-cs"/>
              </a:rPr>
              <a:t> bank is the less cost and profit efficient with the score of  63.8% and 79.7% respectively.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34</a:t>
            </a:fld>
            <a:endParaRPr lang="en-US"/>
          </a:p>
        </p:txBody>
      </p:sp>
    </p:spTree>
    <p:extLst>
      <p:ext uri="{BB962C8B-B14F-4D97-AF65-F5344CB8AC3E}">
        <p14:creationId xmlns:p14="http://schemas.microsoft.com/office/powerpoint/2010/main" val="925414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presented the result, we have social is the most cost-efficient with an average efficiency score of 88%  and </a:t>
            </a:r>
            <a:r>
              <a:rPr lang="en-US" sz="1200" kern="1200" dirty="0" err="1" smtClean="0">
                <a:solidFill>
                  <a:schemeClr val="tx1"/>
                </a:solidFill>
                <a:effectLst/>
                <a:latin typeface="+mn-lt"/>
                <a:ea typeface="+mn-ea"/>
                <a:cs typeface="+mn-cs"/>
              </a:rPr>
              <a:t>brac</a:t>
            </a:r>
            <a:r>
              <a:rPr lang="en-US" sz="1200" kern="1200" dirty="0" smtClean="0">
                <a:solidFill>
                  <a:schemeClr val="tx1"/>
                </a:solidFill>
                <a:effectLst/>
                <a:latin typeface="+mn-lt"/>
                <a:ea typeface="+mn-ea"/>
                <a:cs typeface="+mn-cs"/>
              </a:rPr>
              <a:t> bank is the most profit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effficient</a:t>
            </a:r>
            <a:r>
              <a:rPr lang="en-US" sz="1200" kern="1200" dirty="0" smtClean="0">
                <a:solidFill>
                  <a:schemeClr val="tx1"/>
                </a:solidFill>
                <a:effectLst/>
                <a:latin typeface="+mn-lt"/>
                <a:ea typeface="+mn-ea"/>
                <a:cs typeface="+mn-cs"/>
              </a:rPr>
              <a:t> Exim bank is the less cost efficient (31.1%) and Mercantile is the less profit efficient (33.3%) respectively.</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35</a:t>
            </a:fld>
            <a:endParaRPr lang="en-US"/>
          </a:p>
        </p:txBody>
      </p:sp>
    </p:spTree>
    <p:extLst>
      <p:ext uri="{BB962C8B-B14F-4D97-AF65-F5344CB8AC3E}">
        <p14:creationId xmlns:p14="http://schemas.microsoft.com/office/powerpoint/2010/main" val="299357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hypothesis tests were obtained using the generalized likelihood-ratio statistic.  We consider the null hypothesis is H</a:t>
            </a:r>
            <a:r>
              <a:rPr lang="en-US" sz="1200" kern="1200" baseline="-25000" dirty="0" smtClean="0">
                <a:solidFill>
                  <a:schemeClr val="tx1"/>
                </a:solidFill>
                <a:effectLst/>
                <a:latin typeface="+mn-lt"/>
                <a:ea typeface="+mn-ea"/>
                <a:cs typeface="+mn-cs"/>
              </a:rPr>
              <a:t>0</a:t>
            </a:r>
            <a:r>
              <a:rPr lang="en-US" sz="1200" kern="1200" dirty="0" smtClean="0">
                <a:solidFill>
                  <a:schemeClr val="tx1"/>
                </a:solidFill>
                <a:effectLst/>
                <a:latin typeface="+mn-lt"/>
                <a:ea typeface="+mn-ea"/>
                <a:cs typeface="+mn-cs"/>
              </a:rPr>
              <a:t> =</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specifies that the </a:t>
            </a:r>
            <a:r>
              <a:rPr lang="en-US" sz="1200" kern="1200" dirty="0" err="1" smtClean="0">
                <a:solidFill>
                  <a:schemeClr val="tx1"/>
                </a:solidFill>
                <a:effectLst/>
                <a:latin typeface="+mn-lt"/>
                <a:ea typeface="+mn-ea"/>
                <a:cs typeface="+mn-cs"/>
              </a:rPr>
              <a:t>Translog</a:t>
            </a:r>
            <a:r>
              <a:rPr lang="en-US" sz="1200" kern="1200" dirty="0" smtClean="0">
                <a:solidFill>
                  <a:schemeClr val="tx1"/>
                </a:solidFill>
                <a:effectLst/>
                <a:latin typeface="+mn-lt"/>
                <a:ea typeface="+mn-ea"/>
                <a:cs typeface="+mn-cs"/>
              </a:rPr>
              <a:t> stochastic frontier model is more preferable than the Cobb-Douglas stochastic frontier model for both cost and profit efficiency model of state-owned and private commercial banks. From the result, it is observed that the null hypothesis is accepted so </a:t>
            </a:r>
            <a:r>
              <a:rPr lang="en-US" sz="1200" kern="1200" dirty="0" err="1" smtClean="0">
                <a:solidFill>
                  <a:schemeClr val="tx1"/>
                </a:solidFill>
                <a:effectLst/>
                <a:latin typeface="+mn-lt"/>
                <a:ea typeface="+mn-ea"/>
                <a:cs typeface="+mn-cs"/>
              </a:rPr>
              <a:t>Translog</a:t>
            </a:r>
            <a:r>
              <a:rPr lang="en-US" sz="1200" kern="1200" dirty="0" smtClean="0">
                <a:solidFill>
                  <a:schemeClr val="tx1"/>
                </a:solidFill>
                <a:effectLst/>
                <a:latin typeface="+mn-lt"/>
                <a:ea typeface="+mn-ea"/>
                <a:cs typeface="+mn-cs"/>
              </a:rPr>
              <a:t> model is more preferable than the Cobb-Douglas for cost and profit efficiency model of state-owned and private commercial banks.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36</a:t>
            </a:fld>
            <a:endParaRPr lang="en-US"/>
          </a:p>
        </p:txBody>
      </p:sp>
    </p:spTree>
    <p:extLst>
      <p:ext uri="{BB962C8B-B14F-4D97-AF65-F5344CB8AC3E}">
        <p14:creationId xmlns:p14="http://schemas.microsoft.com/office/powerpoint/2010/main" val="589729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average cost efficiency (74.4%) is higher than profit efficiency(20.6%) score implies that state-owned commercial banks are more cost-efficient and less profit efficient.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41</a:t>
            </a:fld>
            <a:endParaRPr lang="en-US"/>
          </a:p>
        </p:txBody>
      </p:sp>
    </p:spTree>
    <p:extLst>
      <p:ext uri="{BB962C8B-B14F-4D97-AF65-F5344CB8AC3E}">
        <p14:creationId xmlns:p14="http://schemas.microsoft.com/office/powerpoint/2010/main" val="3758279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results show that the banks are 74% cost efficient in the year of 2008 and 2009  then it increases slightly at 1% to 5% until 2013 after then it falls and steady at 65% on the next year. Finally, it increases dramatically at a percentage of 91.8% in the last year. On the other hand, the profit efficiency scores are very low during the study period. In these years 2010, 2014 and 2016, the profit efficiency score has 30% above. Otherwise the rest of the years, the bank has 10% to 20% profit efficiency score.</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42</a:t>
            </a:fld>
            <a:endParaRPr lang="en-US"/>
          </a:p>
        </p:txBody>
      </p:sp>
    </p:spTree>
    <p:extLst>
      <p:ext uri="{BB962C8B-B14F-4D97-AF65-F5344CB8AC3E}">
        <p14:creationId xmlns:p14="http://schemas.microsoft.com/office/powerpoint/2010/main" val="73451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not found any significant</a:t>
            </a:r>
            <a:r>
              <a:rPr lang="en-US" baseline="0" dirty="0" smtClean="0"/>
              <a:t> estimate in the cobb-</a:t>
            </a:r>
            <a:r>
              <a:rPr lang="en-US" baseline="0" dirty="0" err="1" smtClean="0"/>
              <a:t>douglas</a:t>
            </a:r>
            <a:r>
              <a:rPr lang="en-US" baseline="0" dirty="0" smtClean="0"/>
              <a:t> cost model. All the variables have positive impact on the profit model and we get only significant estimate of loan in the cost cobb-</a:t>
            </a:r>
            <a:r>
              <a:rPr lang="en-US" baseline="0" dirty="0" err="1" smtClean="0"/>
              <a:t>douglas</a:t>
            </a:r>
            <a:r>
              <a:rPr lang="en-US" baseline="0" dirty="0" smtClean="0"/>
              <a:t> model.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16</a:t>
            </a:fld>
            <a:endParaRPr lang="en-US"/>
          </a:p>
        </p:txBody>
      </p:sp>
    </p:spTree>
    <p:extLst>
      <p:ext uri="{BB962C8B-B14F-4D97-AF65-F5344CB8AC3E}">
        <p14:creationId xmlns:p14="http://schemas.microsoft.com/office/powerpoint/2010/main" val="283645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average cost efficiency (41.4) is higher than profit efficiency (18.8%) score implies that state-owned commercial banks are more cost-efficient and less profit efficient.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43</a:t>
            </a:fld>
            <a:endParaRPr lang="en-US"/>
          </a:p>
        </p:txBody>
      </p:sp>
    </p:spTree>
    <p:extLst>
      <p:ext uri="{BB962C8B-B14F-4D97-AF65-F5344CB8AC3E}">
        <p14:creationId xmlns:p14="http://schemas.microsoft.com/office/powerpoint/2010/main" val="1352379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results show that the banks are 55.6% highest cost efficient in the year of 2008 and then it decreases gradually at 44% to 28.7% until 201 after then it increases 40.2% in 2013 and next year it falls and finally it is rise at 50% on the last year. contrarily, the profit efficiency scores are very low and the profit efficiency score has 20% below during the study period. The highest profit efficiency score is 31.1% in the last year. </a:t>
            </a:r>
          </a:p>
          <a:p>
            <a:r>
              <a:rPr lang="en-US" sz="1200" kern="1200" dirty="0" smtClean="0">
                <a:solidFill>
                  <a:schemeClr val="tx1"/>
                </a:solidFill>
                <a:effectLst/>
                <a:latin typeface="+mn-lt"/>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44</a:t>
            </a:fld>
            <a:endParaRPr lang="en-US"/>
          </a:p>
        </p:txBody>
      </p:sp>
    </p:spTree>
    <p:extLst>
      <p:ext uri="{BB962C8B-B14F-4D97-AF65-F5344CB8AC3E}">
        <p14:creationId xmlns:p14="http://schemas.microsoft.com/office/powerpoint/2010/main" val="3089848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bank-wise average cost and profit efficiency scores are 74.5% and 20.6%. These results show that </a:t>
            </a:r>
            <a:r>
              <a:rPr lang="en-US" sz="1200" kern="1200" dirty="0" err="1" smtClean="0">
                <a:solidFill>
                  <a:schemeClr val="tx1"/>
                </a:solidFill>
                <a:effectLst/>
                <a:latin typeface="+mn-lt"/>
                <a:ea typeface="+mn-ea"/>
                <a:cs typeface="+mn-cs"/>
              </a:rPr>
              <a:t>Rupali</a:t>
            </a:r>
            <a:r>
              <a:rPr lang="en-US" sz="1200" kern="1200" dirty="0" smtClean="0">
                <a:solidFill>
                  <a:schemeClr val="tx1"/>
                </a:solidFill>
                <a:effectLst/>
                <a:latin typeface="+mn-lt"/>
                <a:ea typeface="+mn-ea"/>
                <a:cs typeface="+mn-cs"/>
              </a:rPr>
              <a:t> bank is the most cost with the efficiency score of 91.6% where </a:t>
            </a:r>
            <a:r>
              <a:rPr lang="en-US" sz="1200" kern="1200" dirty="0" err="1" smtClean="0">
                <a:solidFill>
                  <a:schemeClr val="tx1"/>
                </a:solidFill>
                <a:effectLst/>
                <a:latin typeface="+mn-lt"/>
                <a:ea typeface="+mn-ea"/>
                <a:cs typeface="+mn-cs"/>
              </a:rPr>
              <a:t>Sonali</a:t>
            </a:r>
            <a:r>
              <a:rPr lang="en-US" sz="1200" kern="1200" dirty="0" smtClean="0">
                <a:solidFill>
                  <a:schemeClr val="tx1"/>
                </a:solidFill>
                <a:effectLst/>
                <a:latin typeface="+mn-lt"/>
                <a:ea typeface="+mn-ea"/>
                <a:cs typeface="+mn-cs"/>
              </a:rPr>
              <a:t> bank is the less cost efficient with the efficiency score of 59%. Conversely, </a:t>
            </a:r>
            <a:r>
              <a:rPr lang="en-US" sz="1200" kern="1200" dirty="0" err="1" smtClean="0">
                <a:solidFill>
                  <a:schemeClr val="tx1"/>
                </a:solidFill>
                <a:effectLst/>
                <a:latin typeface="+mn-lt"/>
                <a:ea typeface="+mn-ea"/>
                <a:cs typeface="+mn-cs"/>
              </a:rPr>
              <a:t>Sonali</a:t>
            </a:r>
            <a:r>
              <a:rPr lang="en-US" sz="1200" kern="1200" dirty="0" smtClean="0">
                <a:solidFill>
                  <a:schemeClr val="tx1"/>
                </a:solidFill>
                <a:effectLst/>
                <a:latin typeface="+mn-lt"/>
                <a:ea typeface="+mn-ea"/>
                <a:cs typeface="+mn-cs"/>
              </a:rPr>
              <a:t> bank is the most profit efficient bank with an efficiency score of 30.7% and </a:t>
            </a:r>
            <a:r>
              <a:rPr lang="en-US" sz="1200" kern="1200" dirty="0" err="1" smtClean="0">
                <a:solidFill>
                  <a:schemeClr val="tx1"/>
                </a:solidFill>
                <a:effectLst/>
                <a:latin typeface="+mn-lt"/>
                <a:ea typeface="+mn-ea"/>
                <a:cs typeface="+mn-cs"/>
              </a:rPr>
              <a:t>Rupali</a:t>
            </a:r>
            <a:r>
              <a:rPr lang="en-US" sz="1200" kern="1200" dirty="0" smtClean="0">
                <a:solidFill>
                  <a:schemeClr val="tx1"/>
                </a:solidFill>
                <a:effectLst/>
                <a:latin typeface="+mn-lt"/>
                <a:ea typeface="+mn-ea"/>
                <a:cs typeface="+mn-cs"/>
              </a:rPr>
              <a:t> bank is the less profit efficient with the efficiency score of 14.9% respectively. </a:t>
            </a:r>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45</a:t>
            </a:fld>
            <a:endParaRPr lang="en-US"/>
          </a:p>
        </p:txBody>
      </p:sp>
    </p:spTree>
    <p:extLst>
      <p:ext uri="{BB962C8B-B14F-4D97-AF65-F5344CB8AC3E}">
        <p14:creationId xmlns:p14="http://schemas.microsoft.com/office/powerpoint/2010/main" val="275996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results show that prime bank is the most cost and profit efficient bank with an efficiency score of 71.3% and 53.7% respectively. Besides DBBL bank is the less cost efficient (22.3%) and al-</a:t>
            </a:r>
            <a:r>
              <a:rPr lang="en-US" sz="1200" kern="1200" dirty="0" err="1" smtClean="0">
                <a:solidFill>
                  <a:schemeClr val="tx1"/>
                </a:solidFill>
                <a:effectLst/>
                <a:latin typeface="+mn-lt"/>
                <a:ea typeface="+mn-ea"/>
                <a:cs typeface="+mn-cs"/>
              </a:rPr>
              <a:t>Arafah</a:t>
            </a:r>
            <a:r>
              <a:rPr lang="en-US" sz="1200" kern="1200" dirty="0" smtClean="0">
                <a:solidFill>
                  <a:schemeClr val="tx1"/>
                </a:solidFill>
                <a:effectLst/>
                <a:latin typeface="+mn-lt"/>
                <a:ea typeface="+mn-ea"/>
                <a:cs typeface="+mn-cs"/>
              </a:rPr>
              <a:t> is the less profit efficient (2.6%) respectively</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46</a:t>
            </a:fld>
            <a:endParaRPr lang="en-US"/>
          </a:p>
        </p:txBody>
      </p:sp>
    </p:spTree>
    <p:extLst>
      <p:ext uri="{BB962C8B-B14F-4D97-AF65-F5344CB8AC3E}">
        <p14:creationId xmlns:p14="http://schemas.microsoft.com/office/powerpoint/2010/main" val="77635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got</a:t>
            </a:r>
            <a:r>
              <a:rPr lang="en-US" baseline="0" dirty="0" smtClean="0"/>
              <a:t> that all the variables are insignificant of the inefficiency cost model but the NPL and CAR are negative. One </a:t>
            </a:r>
            <a:r>
              <a:rPr lang="en-US" baseline="0" dirty="0" err="1" smtClean="0"/>
              <a:t>infm</a:t>
            </a:r>
            <a:r>
              <a:rPr lang="en-US" baseline="0" dirty="0" smtClean="0"/>
              <a:t> of the inefficiency model is that negative sign indicates that negative impact of the variable on the bank inefficiency that means positive impact on the bank efficiency. Gamma shows that strong impact of inefficiency score to banks profit variance.</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17</a:t>
            </a:fld>
            <a:endParaRPr lang="en-US"/>
          </a:p>
        </p:txBody>
      </p:sp>
    </p:spTree>
    <p:extLst>
      <p:ext uri="{BB962C8B-B14F-4D97-AF65-F5344CB8AC3E}">
        <p14:creationId xmlns:p14="http://schemas.microsoft.com/office/powerpoint/2010/main" val="101364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19</a:t>
            </a:fld>
            <a:endParaRPr lang="en-US"/>
          </a:p>
        </p:txBody>
      </p:sp>
    </p:spTree>
    <p:extLst>
      <p:ext uri="{BB962C8B-B14F-4D97-AF65-F5344CB8AC3E}">
        <p14:creationId xmlns:p14="http://schemas.microsoft.com/office/powerpoint/2010/main" val="222065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find that the average profit efficiency of 27.6% is less than the average cost efficiency of 59.2%. By considering costs, it emerges that banks would have used only has costs that are 59.7% to produce the same level of output in these years. On the other hand, they earned 27.6% of their potential profits; 72.4 % recovery of profitability would have been possible without increasing outputs.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24</a:t>
            </a:fld>
            <a:endParaRPr lang="en-US"/>
          </a:p>
        </p:txBody>
      </p:sp>
    </p:spTree>
    <p:extLst>
      <p:ext uri="{BB962C8B-B14F-4D97-AF65-F5344CB8AC3E}">
        <p14:creationId xmlns:p14="http://schemas.microsoft.com/office/powerpoint/2010/main" val="3806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it can be seen that it is fluctuated year by year in both cases of cost and profit. The profit efficiency of state banks are recorded 20% to 40% in the year 2008-2011, then it attains the peak percentage amount of 60.6% in 2012. After that, it dramatically falls by 16.7% in 2013 which is the lowest percentage over the study period. Next year it has been slightly increased by 6%. Finally, it is observed then again a slow upward trend around 17%to20% until 2017. The cost efficiencies are around 53%to60% from 2008-2010, then it declines dramatically at the percentage of 38.4%  of the year 2011 after then it increases over the period and the highest cost efficiency level is 71.5% in 2016.  </a:t>
            </a:r>
          </a:p>
          <a:p>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25</a:t>
            </a:fld>
            <a:endParaRPr lang="en-US"/>
          </a:p>
        </p:txBody>
      </p:sp>
    </p:spTree>
    <p:extLst>
      <p:ext uri="{BB962C8B-B14F-4D97-AF65-F5344CB8AC3E}">
        <p14:creationId xmlns:p14="http://schemas.microsoft.com/office/powerpoint/2010/main" val="383438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observed that the average cost efficiency of 65.8% is greater than the average profit efficiency of 66.7%. In the case of cost efficiency, it implies that banks would have incurred only has costs that are 65.8% of its actual cost had it operated</a:t>
            </a:r>
            <a:r>
              <a:rPr lang="en-US" sz="1200" kern="1200" baseline="0" dirty="0" smtClean="0">
                <a:solidFill>
                  <a:schemeClr val="tx1"/>
                </a:solidFill>
                <a:effectLst/>
                <a:latin typeface="+mn-lt"/>
                <a:ea typeface="+mn-ea"/>
                <a:cs typeface="+mn-cs"/>
              </a:rPr>
              <a:t> on the frontier</a:t>
            </a:r>
            <a:r>
              <a:rPr lang="en-US" sz="1200" kern="1200" dirty="0" smtClean="0">
                <a:solidFill>
                  <a:schemeClr val="tx1"/>
                </a:solidFill>
                <a:effectLst/>
                <a:latin typeface="+mn-lt"/>
                <a:ea typeface="+mn-ea"/>
                <a:cs typeface="+mn-cs"/>
              </a:rPr>
              <a:t>. On the contrary,  bank is losing 49.7%</a:t>
            </a:r>
            <a:r>
              <a:rPr lang="en-US" sz="1200" kern="1200" baseline="0" dirty="0" smtClean="0">
                <a:solidFill>
                  <a:schemeClr val="tx1"/>
                </a:solidFill>
                <a:effectLst/>
                <a:latin typeface="+mn-lt"/>
                <a:ea typeface="+mn-ea"/>
                <a:cs typeface="+mn-cs"/>
              </a:rPr>
              <a:t> of its potential profit to managerial failure in choosing optimum quantities and input prices.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26</a:t>
            </a:fld>
            <a:endParaRPr lang="en-US"/>
          </a:p>
        </p:txBody>
      </p:sp>
    </p:spTree>
    <p:extLst>
      <p:ext uri="{BB962C8B-B14F-4D97-AF65-F5344CB8AC3E}">
        <p14:creationId xmlns:p14="http://schemas.microsoft.com/office/powerpoint/2010/main" val="383600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it may be viewed that the</a:t>
            </a:r>
            <a:r>
              <a:rPr lang="en-US" sz="1200" kern="1200" baseline="0" dirty="0" smtClean="0">
                <a:solidFill>
                  <a:schemeClr val="tx1"/>
                </a:solidFill>
                <a:effectLst/>
                <a:latin typeface="+mn-lt"/>
                <a:ea typeface="+mn-ea"/>
                <a:cs typeface="+mn-cs"/>
              </a:rPr>
              <a:t> cost and profit efficiency are </a:t>
            </a:r>
            <a:r>
              <a:rPr lang="en-US" sz="1200" kern="1200" dirty="0" smtClean="0">
                <a:solidFill>
                  <a:schemeClr val="tx1"/>
                </a:solidFill>
                <a:effectLst/>
                <a:latin typeface="+mn-lt"/>
                <a:ea typeface="+mn-ea"/>
                <a:cs typeface="+mn-cs"/>
              </a:rPr>
              <a:t> upward</a:t>
            </a:r>
            <a:r>
              <a:rPr lang="en-US" sz="1200" kern="1200" baseline="0" dirty="0" smtClean="0">
                <a:solidFill>
                  <a:schemeClr val="tx1"/>
                </a:solidFill>
                <a:effectLst/>
                <a:latin typeface="+mn-lt"/>
                <a:ea typeface="+mn-ea"/>
                <a:cs typeface="+mn-cs"/>
              </a:rPr>
              <a:t> trend over the last period of the study the PCB are highest level of cost and profit </a:t>
            </a:r>
            <a:r>
              <a:rPr lang="en-US" sz="1200" kern="1200" baseline="0" dirty="0" err="1" smtClean="0">
                <a:solidFill>
                  <a:schemeClr val="tx1"/>
                </a:solidFill>
                <a:effectLst/>
                <a:latin typeface="+mn-lt"/>
                <a:ea typeface="+mn-ea"/>
                <a:cs typeface="+mn-cs"/>
              </a:rPr>
              <a:t>effficiency</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27</a:t>
            </a:fld>
            <a:endParaRPr lang="en-US"/>
          </a:p>
        </p:txBody>
      </p:sp>
    </p:spTree>
    <p:extLst>
      <p:ext uri="{BB962C8B-B14F-4D97-AF65-F5344CB8AC3E}">
        <p14:creationId xmlns:p14="http://schemas.microsoft.com/office/powerpoint/2010/main" val="425656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Janata</a:t>
            </a:r>
            <a:r>
              <a:rPr lang="en-US" sz="1200" kern="1200" dirty="0" smtClean="0">
                <a:solidFill>
                  <a:schemeClr val="tx1"/>
                </a:solidFill>
                <a:effectLst/>
                <a:latin typeface="+mn-lt"/>
                <a:ea typeface="+mn-ea"/>
                <a:cs typeface="+mn-cs"/>
              </a:rPr>
              <a:t> bank is the most cost &amp; profit efficient among the other banks with an average efficiency score of 62.8% and 38.4% respectively. </a:t>
            </a:r>
            <a:r>
              <a:rPr lang="en-US" sz="1200" kern="1200" dirty="0" err="1" smtClean="0">
                <a:solidFill>
                  <a:schemeClr val="tx1"/>
                </a:solidFill>
                <a:effectLst/>
                <a:latin typeface="+mn-lt"/>
                <a:ea typeface="+mn-ea"/>
                <a:cs typeface="+mn-cs"/>
              </a:rPr>
              <a:t>Rupali</a:t>
            </a:r>
            <a:r>
              <a:rPr lang="en-US" sz="1200" kern="1200" dirty="0" smtClean="0">
                <a:solidFill>
                  <a:schemeClr val="tx1"/>
                </a:solidFill>
                <a:effectLst/>
                <a:latin typeface="+mn-lt"/>
                <a:ea typeface="+mn-ea"/>
                <a:cs typeface="+mn-cs"/>
              </a:rPr>
              <a:t> bank is the less cost and profit efficient with the score of  63.2% and 18.2% respectively. </a:t>
            </a:r>
            <a:endParaRPr lang="en-US" dirty="0"/>
          </a:p>
        </p:txBody>
      </p:sp>
      <p:sp>
        <p:nvSpPr>
          <p:cNvPr id="4" name="Slide Number Placeholder 3"/>
          <p:cNvSpPr>
            <a:spLocks noGrp="1"/>
          </p:cNvSpPr>
          <p:nvPr>
            <p:ph type="sldNum" sz="quarter" idx="10"/>
          </p:nvPr>
        </p:nvSpPr>
        <p:spPr/>
        <p:txBody>
          <a:bodyPr/>
          <a:lstStyle/>
          <a:p>
            <a:fld id="{1211FCA1-0DB5-429E-8681-8451F2C571D1}" type="slidenum">
              <a:rPr lang="en-US" smtClean="0"/>
              <a:t>28</a:t>
            </a:fld>
            <a:endParaRPr lang="en-US"/>
          </a:p>
        </p:txBody>
      </p:sp>
    </p:spTree>
    <p:extLst>
      <p:ext uri="{BB962C8B-B14F-4D97-AF65-F5344CB8AC3E}">
        <p14:creationId xmlns:p14="http://schemas.microsoft.com/office/powerpoint/2010/main" val="136455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7A36E7-0789-4BE9-A7A1-087E168DBAA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369495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A36E7-0789-4BE9-A7A1-087E168DBAA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38597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A36E7-0789-4BE9-A7A1-087E168DBAA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271659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A36E7-0789-4BE9-A7A1-087E168DBAA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185541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A36E7-0789-4BE9-A7A1-087E168DBAA5}" type="datetimeFigureOut">
              <a:rPr lang="en-US" smtClean="0"/>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336573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7A36E7-0789-4BE9-A7A1-087E168DBAA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119426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7A36E7-0789-4BE9-A7A1-087E168DBAA5}" type="datetimeFigureOut">
              <a:rPr lang="en-US" smtClean="0"/>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342881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7A36E7-0789-4BE9-A7A1-087E168DBAA5}" type="datetimeFigureOut">
              <a:rPr lang="en-US" smtClean="0"/>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343968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A36E7-0789-4BE9-A7A1-087E168DBAA5}" type="datetimeFigureOut">
              <a:rPr lang="en-US" smtClean="0"/>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144562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A36E7-0789-4BE9-A7A1-087E168DBAA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422821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A36E7-0789-4BE9-A7A1-087E168DBAA5}" type="datetimeFigureOut">
              <a:rPr lang="en-US" smtClean="0"/>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972CA-88A1-45C5-8A41-33EEADF789AB}" type="slidenum">
              <a:rPr lang="en-US" smtClean="0"/>
              <a:t>‹#›</a:t>
            </a:fld>
            <a:endParaRPr lang="en-US"/>
          </a:p>
        </p:txBody>
      </p:sp>
    </p:spTree>
    <p:extLst>
      <p:ext uri="{BB962C8B-B14F-4D97-AF65-F5344CB8AC3E}">
        <p14:creationId xmlns:p14="http://schemas.microsoft.com/office/powerpoint/2010/main" val="220845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A36E7-0789-4BE9-A7A1-087E168DBAA5}" type="datetimeFigureOut">
              <a:rPr lang="en-US" smtClean="0"/>
              <a:t>5/6/2019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972CA-88A1-45C5-8A41-33EEADF789AB}" type="slidenum">
              <a:rPr lang="en-US" smtClean="0"/>
              <a:t>‹#›</a:t>
            </a:fld>
            <a:endParaRPr lang="en-US"/>
          </a:p>
        </p:txBody>
      </p:sp>
    </p:spTree>
    <p:extLst>
      <p:ext uri="{BB962C8B-B14F-4D97-AF65-F5344CB8AC3E}">
        <p14:creationId xmlns:p14="http://schemas.microsoft.com/office/powerpoint/2010/main" val="345286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notesSlide" Target="../notesSlides/notesSlide2.xml"/><Relationship Id="rId7" Type="http://schemas.openxmlformats.org/officeDocument/2006/relationships/image" Target="../media/image14.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9.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22.bin"/><Relationship Id="rId1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30.bin"/><Relationship Id="rId18" Type="http://schemas.openxmlformats.org/officeDocument/2006/relationships/image" Target="../media/image21.wmf"/><Relationship Id="rId26" Type="http://schemas.openxmlformats.org/officeDocument/2006/relationships/image" Target="../media/image25.wmf"/><Relationship Id="rId39" Type="http://schemas.openxmlformats.org/officeDocument/2006/relationships/oleObject" Target="../embeddings/oleObject43.bin"/><Relationship Id="rId3" Type="http://schemas.openxmlformats.org/officeDocument/2006/relationships/oleObject" Target="../embeddings/oleObject25.bin"/><Relationship Id="rId21" Type="http://schemas.openxmlformats.org/officeDocument/2006/relationships/oleObject" Target="../embeddings/oleObject34.bin"/><Relationship Id="rId34" Type="http://schemas.openxmlformats.org/officeDocument/2006/relationships/image" Target="../media/image29.wmf"/><Relationship Id="rId42" Type="http://schemas.openxmlformats.org/officeDocument/2006/relationships/image" Target="../media/image33.wmf"/><Relationship Id="rId7" Type="http://schemas.openxmlformats.org/officeDocument/2006/relationships/oleObject" Target="../embeddings/oleObject27.bin"/><Relationship Id="rId12" Type="http://schemas.openxmlformats.org/officeDocument/2006/relationships/image" Target="../media/image17.wmf"/><Relationship Id="rId17" Type="http://schemas.openxmlformats.org/officeDocument/2006/relationships/oleObject" Target="../embeddings/oleObject32.bin"/><Relationship Id="rId25" Type="http://schemas.openxmlformats.org/officeDocument/2006/relationships/oleObject" Target="../embeddings/oleObject36.bin"/><Relationship Id="rId33" Type="http://schemas.openxmlformats.org/officeDocument/2006/relationships/oleObject" Target="../embeddings/oleObject40.bin"/><Relationship Id="rId38"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2.wmf"/><Relationship Id="rId29" Type="http://schemas.openxmlformats.org/officeDocument/2006/relationships/oleObject" Target="../embeddings/oleObject38.bin"/><Relationship Id="rId41" Type="http://schemas.openxmlformats.org/officeDocument/2006/relationships/oleObject" Target="../embeddings/oleObject44.bin"/><Relationship Id="rId1" Type="http://schemas.openxmlformats.org/officeDocument/2006/relationships/vmlDrawing" Target="../drawings/vmlDrawing15.vml"/><Relationship Id="rId6" Type="http://schemas.openxmlformats.org/officeDocument/2006/relationships/image" Target="../media/image19.wmf"/><Relationship Id="rId11" Type="http://schemas.openxmlformats.org/officeDocument/2006/relationships/oleObject" Target="../embeddings/oleObject29.bin"/><Relationship Id="rId24" Type="http://schemas.openxmlformats.org/officeDocument/2006/relationships/image" Target="../media/image24.wmf"/><Relationship Id="rId32" Type="http://schemas.openxmlformats.org/officeDocument/2006/relationships/image" Target="../media/image28.wmf"/><Relationship Id="rId37" Type="http://schemas.openxmlformats.org/officeDocument/2006/relationships/oleObject" Target="../embeddings/oleObject42.bin"/><Relationship Id="rId40" Type="http://schemas.openxmlformats.org/officeDocument/2006/relationships/image" Target="../media/image32.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26.wmf"/><Relationship Id="rId36" Type="http://schemas.openxmlformats.org/officeDocument/2006/relationships/image" Target="../media/image30.wmf"/><Relationship Id="rId10" Type="http://schemas.openxmlformats.org/officeDocument/2006/relationships/image" Target="../media/image16.wmf"/><Relationship Id="rId19" Type="http://schemas.openxmlformats.org/officeDocument/2006/relationships/oleObject" Target="../embeddings/oleObject33.bin"/><Relationship Id="rId31" Type="http://schemas.openxmlformats.org/officeDocument/2006/relationships/oleObject" Target="../embeddings/oleObject39.bin"/><Relationship Id="rId44" Type="http://schemas.openxmlformats.org/officeDocument/2006/relationships/image" Target="../media/image34.wmf"/><Relationship Id="rId4" Type="http://schemas.openxmlformats.org/officeDocument/2006/relationships/image" Target="../media/image13.wmf"/><Relationship Id="rId9" Type="http://schemas.openxmlformats.org/officeDocument/2006/relationships/oleObject" Target="../embeddings/oleObject28.bin"/><Relationship Id="rId14" Type="http://schemas.openxmlformats.org/officeDocument/2006/relationships/image" Target="../media/image18.wmf"/><Relationship Id="rId22" Type="http://schemas.openxmlformats.org/officeDocument/2006/relationships/image" Target="../media/image23.wmf"/><Relationship Id="rId27" Type="http://schemas.openxmlformats.org/officeDocument/2006/relationships/oleObject" Target="../embeddings/oleObject37.bin"/><Relationship Id="rId30" Type="http://schemas.openxmlformats.org/officeDocument/2006/relationships/image" Target="../media/image27.wmf"/><Relationship Id="rId35" Type="http://schemas.openxmlformats.org/officeDocument/2006/relationships/oleObject" Target="../embeddings/oleObject41.bin"/><Relationship Id="rId43"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51.bin"/><Relationship Id="rId18" Type="http://schemas.openxmlformats.org/officeDocument/2006/relationships/image" Target="../media/image21.wmf"/><Relationship Id="rId26" Type="http://schemas.openxmlformats.org/officeDocument/2006/relationships/image" Target="../media/image25.wmf"/><Relationship Id="rId39" Type="http://schemas.openxmlformats.org/officeDocument/2006/relationships/oleObject" Target="../embeddings/oleObject64.bin"/><Relationship Id="rId3" Type="http://schemas.openxmlformats.org/officeDocument/2006/relationships/oleObject" Target="../embeddings/oleObject46.bin"/><Relationship Id="rId21" Type="http://schemas.openxmlformats.org/officeDocument/2006/relationships/oleObject" Target="../embeddings/oleObject55.bin"/><Relationship Id="rId34" Type="http://schemas.openxmlformats.org/officeDocument/2006/relationships/image" Target="../media/image29.wmf"/><Relationship Id="rId42" Type="http://schemas.openxmlformats.org/officeDocument/2006/relationships/image" Target="../media/image33.wmf"/><Relationship Id="rId7" Type="http://schemas.openxmlformats.org/officeDocument/2006/relationships/oleObject" Target="../embeddings/oleObject48.bin"/><Relationship Id="rId12" Type="http://schemas.openxmlformats.org/officeDocument/2006/relationships/image" Target="../media/image17.wmf"/><Relationship Id="rId17" Type="http://schemas.openxmlformats.org/officeDocument/2006/relationships/oleObject" Target="../embeddings/oleObject53.bin"/><Relationship Id="rId25" Type="http://schemas.openxmlformats.org/officeDocument/2006/relationships/oleObject" Target="../embeddings/oleObject57.bin"/><Relationship Id="rId33" Type="http://schemas.openxmlformats.org/officeDocument/2006/relationships/oleObject" Target="../embeddings/oleObject61.bin"/><Relationship Id="rId38"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2.wmf"/><Relationship Id="rId29" Type="http://schemas.openxmlformats.org/officeDocument/2006/relationships/oleObject" Target="../embeddings/oleObject59.bin"/><Relationship Id="rId41" Type="http://schemas.openxmlformats.org/officeDocument/2006/relationships/oleObject" Target="../embeddings/oleObject65.bin"/><Relationship Id="rId1" Type="http://schemas.openxmlformats.org/officeDocument/2006/relationships/vmlDrawing" Target="../drawings/vmlDrawing16.vml"/><Relationship Id="rId6" Type="http://schemas.openxmlformats.org/officeDocument/2006/relationships/image" Target="../media/image19.wmf"/><Relationship Id="rId11" Type="http://schemas.openxmlformats.org/officeDocument/2006/relationships/oleObject" Target="../embeddings/oleObject50.bin"/><Relationship Id="rId24" Type="http://schemas.openxmlformats.org/officeDocument/2006/relationships/image" Target="../media/image24.wmf"/><Relationship Id="rId32" Type="http://schemas.openxmlformats.org/officeDocument/2006/relationships/image" Target="../media/image28.wmf"/><Relationship Id="rId37" Type="http://schemas.openxmlformats.org/officeDocument/2006/relationships/oleObject" Target="../embeddings/oleObject63.bin"/><Relationship Id="rId40" Type="http://schemas.openxmlformats.org/officeDocument/2006/relationships/image" Target="../media/image32.w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28" Type="http://schemas.openxmlformats.org/officeDocument/2006/relationships/image" Target="../media/image26.wmf"/><Relationship Id="rId36" Type="http://schemas.openxmlformats.org/officeDocument/2006/relationships/image" Target="../media/image30.wmf"/><Relationship Id="rId10" Type="http://schemas.openxmlformats.org/officeDocument/2006/relationships/image" Target="../media/image16.wmf"/><Relationship Id="rId19" Type="http://schemas.openxmlformats.org/officeDocument/2006/relationships/oleObject" Target="../embeddings/oleObject54.bin"/><Relationship Id="rId31" Type="http://schemas.openxmlformats.org/officeDocument/2006/relationships/oleObject" Target="../embeddings/oleObject60.bin"/><Relationship Id="rId44" Type="http://schemas.openxmlformats.org/officeDocument/2006/relationships/image" Target="../media/image34.wmf"/><Relationship Id="rId4" Type="http://schemas.openxmlformats.org/officeDocument/2006/relationships/image" Target="../media/image13.wmf"/><Relationship Id="rId9" Type="http://schemas.openxmlformats.org/officeDocument/2006/relationships/oleObject" Target="../embeddings/oleObject49.bin"/><Relationship Id="rId14" Type="http://schemas.openxmlformats.org/officeDocument/2006/relationships/image" Target="../media/image18.wmf"/><Relationship Id="rId22" Type="http://schemas.openxmlformats.org/officeDocument/2006/relationships/image" Target="../media/image23.wmf"/><Relationship Id="rId27" Type="http://schemas.openxmlformats.org/officeDocument/2006/relationships/oleObject" Target="../embeddings/oleObject58.bin"/><Relationship Id="rId30" Type="http://schemas.openxmlformats.org/officeDocument/2006/relationships/image" Target="../media/image27.wmf"/><Relationship Id="rId35" Type="http://schemas.openxmlformats.org/officeDocument/2006/relationships/oleObject" Target="../embeddings/oleObject62.bin"/><Relationship Id="rId43"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2.bin"/><Relationship Id="rId3" Type="http://schemas.openxmlformats.org/officeDocument/2006/relationships/notesSlide" Target="../notesSlides/notesSlide17.xml"/><Relationship Id="rId7" Type="http://schemas.openxmlformats.org/officeDocument/2006/relationships/image" Target="../media/image36.wmf"/><Relationship Id="rId12"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oleObject" Target="../embeddings/oleObject74.bin"/><Relationship Id="rId1" Type="http://schemas.openxmlformats.org/officeDocument/2006/relationships/vmlDrawing" Target="../drawings/vmlDrawing17.vml"/><Relationship Id="rId6" Type="http://schemas.openxmlformats.org/officeDocument/2006/relationships/oleObject" Target="../embeddings/oleObject68.bin"/><Relationship Id="rId11" Type="http://schemas.openxmlformats.org/officeDocument/2006/relationships/oleObject" Target="../embeddings/oleObject71.bin"/><Relationship Id="rId5" Type="http://schemas.openxmlformats.org/officeDocument/2006/relationships/image" Target="../media/image35.wmf"/><Relationship Id="rId15" Type="http://schemas.openxmlformats.org/officeDocument/2006/relationships/image" Target="../media/image39.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37.wmf"/><Relationship Id="rId14" Type="http://schemas.openxmlformats.org/officeDocument/2006/relationships/oleObject" Target="../embeddings/oleObject7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7772400" cy="1470025"/>
          </a:xfrm>
        </p:spPr>
        <p:txBody>
          <a:bodyPr>
            <a:normAutofit fontScale="90000"/>
          </a:bodyPr>
          <a:lstStyle/>
          <a:p>
            <a:r>
              <a:rPr lang="en-US" sz="2800" dirty="0">
                <a:solidFill>
                  <a:prstClr val="black"/>
                </a:solidFill>
                <a:latin typeface="Times New Roman" pitchFamily="18" charset="0"/>
                <a:cs typeface="Times New Roman" pitchFamily="18" charset="0"/>
              </a:rPr>
              <a:t>Impact of Information and Communication Technology (ICT) on Efficiency of the Bangladesh Banking Industry: A Parametric and Non-parametric Approach</a:t>
            </a:r>
            <a:endParaRPr lang="en-US" dirty="0"/>
          </a:p>
        </p:txBody>
      </p:sp>
      <p:sp>
        <p:nvSpPr>
          <p:cNvPr id="3" name="Subtitle 2"/>
          <p:cNvSpPr>
            <a:spLocks noGrp="1"/>
          </p:cNvSpPr>
          <p:nvPr>
            <p:ph type="subTitle" idx="1"/>
          </p:nvPr>
        </p:nvSpPr>
        <p:spPr>
          <a:xfrm>
            <a:off x="1371600" y="2590800"/>
            <a:ext cx="6400800" cy="2819400"/>
          </a:xfrm>
        </p:spPr>
        <p:txBody>
          <a:bodyPr>
            <a:normAutofit fontScale="25000" lnSpcReduction="20000"/>
          </a:bodyPr>
          <a:lstStyle/>
          <a:p>
            <a:pPr lvl="0" eaLnBrk="0" fontAlgn="base" hangingPunct="0">
              <a:spcAft>
                <a:spcPct val="0"/>
              </a:spcAft>
              <a:buClr>
                <a:srgbClr val="0BD0D9"/>
              </a:buClr>
              <a:buSzPct val="95000"/>
              <a:defRPr/>
            </a:pPr>
            <a:r>
              <a:rPr lang="en-US" sz="8000" dirty="0" err="1">
                <a:solidFill>
                  <a:prstClr val="black"/>
                </a:solidFill>
                <a:latin typeface="Constantia"/>
              </a:rPr>
              <a:t>Shakera</a:t>
            </a:r>
            <a:r>
              <a:rPr lang="en-US" sz="8000" dirty="0">
                <a:solidFill>
                  <a:prstClr val="black"/>
                </a:solidFill>
                <a:latin typeface="Constantia"/>
              </a:rPr>
              <a:t> Begum</a:t>
            </a:r>
          </a:p>
          <a:p>
            <a:pPr lvl="0" eaLnBrk="0" fontAlgn="base" hangingPunct="0">
              <a:spcAft>
                <a:spcPct val="0"/>
              </a:spcAft>
              <a:buClr>
                <a:srgbClr val="0BD0D9"/>
              </a:buClr>
              <a:buSzPct val="95000"/>
              <a:defRPr/>
            </a:pPr>
            <a:r>
              <a:rPr lang="en-US" sz="8000" dirty="0">
                <a:solidFill>
                  <a:prstClr val="black"/>
                </a:solidFill>
                <a:latin typeface="Constantia"/>
              </a:rPr>
              <a:t>M.</a:t>
            </a:r>
            <a:r>
              <a:rPr lang="bn-BD" sz="8000" dirty="0">
                <a:solidFill>
                  <a:prstClr val="black"/>
                </a:solidFill>
                <a:latin typeface="Constantia"/>
              </a:rPr>
              <a:t>P</a:t>
            </a:r>
            <a:r>
              <a:rPr lang="en-US" sz="8000" dirty="0" err="1">
                <a:solidFill>
                  <a:prstClr val="black"/>
                </a:solidFill>
                <a:latin typeface="Constantia"/>
              </a:rPr>
              <a:t>hil</a:t>
            </a:r>
            <a:r>
              <a:rPr lang="en-US" sz="8000" dirty="0">
                <a:solidFill>
                  <a:prstClr val="black"/>
                </a:solidFill>
                <a:latin typeface="Constantia"/>
              </a:rPr>
              <a:t> Program</a:t>
            </a:r>
          </a:p>
          <a:p>
            <a:pPr lvl="0" eaLnBrk="0" fontAlgn="base" hangingPunct="0">
              <a:spcAft>
                <a:spcPct val="0"/>
              </a:spcAft>
              <a:buClr>
                <a:srgbClr val="0BD0D9"/>
              </a:buClr>
              <a:buSzPct val="95000"/>
              <a:defRPr/>
            </a:pPr>
            <a:r>
              <a:rPr lang="en-US" sz="8000" dirty="0">
                <a:solidFill>
                  <a:prstClr val="black"/>
                </a:solidFill>
                <a:latin typeface="Constantia"/>
              </a:rPr>
              <a:t>Department of Statistics </a:t>
            </a:r>
          </a:p>
          <a:p>
            <a:pPr lvl="0" eaLnBrk="0" fontAlgn="base" hangingPunct="0">
              <a:spcAft>
                <a:spcPct val="0"/>
              </a:spcAft>
              <a:buClr>
                <a:srgbClr val="0BD0D9"/>
              </a:buClr>
              <a:buSzPct val="95000"/>
              <a:defRPr/>
            </a:pPr>
            <a:r>
              <a:rPr lang="en-US" sz="8000" dirty="0" err="1">
                <a:solidFill>
                  <a:prstClr val="black"/>
                </a:solidFill>
                <a:latin typeface="Constantia"/>
              </a:rPr>
              <a:t>Shahjalal</a:t>
            </a:r>
            <a:r>
              <a:rPr lang="en-US" sz="8000" dirty="0">
                <a:solidFill>
                  <a:prstClr val="black"/>
                </a:solidFill>
                <a:latin typeface="Constantia"/>
              </a:rPr>
              <a:t> University of Science &amp; Technology, </a:t>
            </a:r>
            <a:r>
              <a:rPr lang="en-US" sz="8000" dirty="0" err="1">
                <a:solidFill>
                  <a:prstClr val="black"/>
                </a:solidFill>
                <a:latin typeface="Constantia"/>
              </a:rPr>
              <a:t>Sylhet</a:t>
            </a:r>
            <a:endParaRPr lang="en-US" sz="8000" dirty="0">
              <a:solidFill>
                <a:prstClr val="black"/>
              </a:solidFill>
              <a:latin typeface="Constantia"/>
            </a:endParaRPr>
          </a:p>
          <a:p>
            <a:pPr lvl="0" eaLnBrk="0" fontAlgn="base" hangingPunct="0">
              <a:spcAft>
                <a:spcPct val="0"/>
              </a:spcAft>
              <a:buClr>
                <a:srgbClr val="0BD0D9"/>
              </a:buClr>
              <a:buSzPct val="95000"/>
              <a:defRPr/>
            </a:pPr>
            <a:r>
              <a:rPr lang="en-US" sz="8000" dirty="0">
                <a:solidFill>
                  <a:prstClr val="black"/>
                </a:solidFill>
                <a:latin typeface="Constantia"/>
              </a:rPr>
              <a:t>Supervisors</a:t>
            </a:r>
          </a:p>
          <a:p>
            <a:pPr lvl="0" eaLnBrk="0" fontAlgn="base" hangingPunct="0">
              <a:spcAft>
                <a:spcPct val="0"/>
              </a:spcAft>
              <a:buClr>
                <a:srgbClr val="0BD0D9"/>
              </a:buClr>
              <a:buSzPct val="95000"/>
              <a:defRPr/>
            </a:pPr>
            <a:r>
              <a:rPr lang="en-US" sz="8000" dirty="0">
                <a:solidFill>
                  <a:prstClr val="black"/>
                </a:solidFill>
                <a:latin typeface="Constantia"/>
              </a:rPr>
              <a:t>Prof. Dr. </a:t>
            </a:r>
            <a:r>
              <a:rPr lang="en-US" sz="8000" dirty="0" err="1">
                <a:solidFill>
                  <a:prstClr val="black"/>
                </a:solidFill>
                <a:latin typeface="Constantia"/>
              </a:rPr>
              <a:t>Rahmat</a:t>
            </a:r>
            <a:r>
              <a:rPr lang="en-US" sz="8000" dirty="0">
                <a:solidFill>
                  <a:prstClr val="black"/>
                </a:solidFill>
                <a:latin typeface="Constantia"/>
              </a:rPr>
              <a:t> Ali</a:t>
            </a:r>
          </a:p>
          <a:p>
            <a:pPr lvl="0" eaLnBrk="0" fontAlgn="base" hangingPunct="0">
              <a:spcAft>
                <a:spcPct val="0"/>
              </a:spcAft>
              <a:buClr>
                <a:srgbClr val="0BD0D9"/>
              </a:buClr>
              <a:buSzPct val="95000"/>
              <a:defRPr/>
            </a:pPr>
            <a:r>
              <a:rPr lang="en-US" sz="8000" dirty="0">
                <a:solidFill>
                  <a:prstClr val="black"/>
                </a:solidFill>
                <a:latin typeface="Constantia"/>
              </a:rPr>
              <a:t>Prof Dr. Md. </a:t>
            </a:r>
            <a:r>
              <a:rPr lang="en-US" sz="8000" dirty="0" err="1">
                <a:solidFill>
                  <a:prstClr val="black"/>
                </a:solidFill>
                <a:latin typeface="Constantia"/>
              </a:rPr>
              <a:t>Azizul</a:t>
            </a:r>
            <a:r>
              <a:rPr lang="en-US" sz="8000" dirty="0">
                <a:solidFill>
                  <a:prstClr val="black"/>
                </a:solidFill>
                <a:latin typeface="Constantia"/>
              </a:rPr>
              <a:t> </a:t>
            </a:r>
            <a:r>
              <a:rPr lang="en-US" sz="8000" dirty="0" err="1">
                <a:solidFill>
                  <a:prstClr val="black"/>
                </a:solidFill>
                <a:latin typeface="Constantia"/>
              </a:rPr>
              <a:t>Baten</a:t>
            </a:r>
            <a:endParaRPr lang="en-US" sz="8000" dirty="0">
              <a:solidFill>
                <a:prstClr val="black"/>
              </a:solidFill>
              <a:latin typeface="Constantia"/>
            </a:endParaRPr>
          </a:p>
          <a:p>
            <a:endParaRPr lang="en-US" dirty="0"/>
          </a:p>
        </p:txBody>
      </p:sp>
    </p:spTree>
    <p:extLst>
      <p:ext uri="{BB962C8B-B14F-4D97-AF65-F5344CB8AC3E}">
        <p14:creationId xmlns:p14="http://schemas.microsoft.com/office/powerpoint/2010/main" val="3720346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065722300"/>
              </p:ext>
            </p:extLst>
          </p:nvPr>
        </p:nvGraphicFramePr>
        <p:xfrm>
          <a:off x="914400" y="1905000"/>
          <a:ext cx="7772400" cy="2362200"/>
        </p:xfrm>
        <a:graphic>
          <a:graphicData uri="http://schemas.openxmlformats.org/presentationml/2006/ole">
            <mc:AlternateContent xmlns:mc="http://schemas.openxmlformats.org/markup-compatibility/2006">
              <mc:Choice xmlns:v="urn:schemas-microsoft-com:vml" Requires="v">
                <p:oleObj spid="_x0000_s5187" name="Equation" r:id="rId3" imgW="6413400" imgH="1574640" progId="Equation.3">
                  <p:embed/>
                </p:oleObj>
              </mc:Choice>
              <mc:Fallback>
                <p:oleObj name="Equation" r:id="rId3" imgW="6413400" imgH="1574640" progId="Equation.3">
                  <p:embed/>
                  <p:pic>
                    <p:nvPicPr>
                      <p:cNvPr id="0" name="Object 1"/>
                      <p:cNvPicPr>
                        <a:picLocks noChangeAspect="1" noChangeArrowheads="1"/>
                      </p:cNvPicPr>
                      <p:nvPr/>
                    </p:nvPicPr>
                    <p:blipFill>
                      <a:blip r:embed="rId4"/>
                      <a:srcRect/>
                      <a:stretch>
                        <a:fillRect/>
                      </a:stretch>
                    </p:blipFill>
                    <p:spPr bwMode="auto">
                      <a:xfrm>
                        <a:off x="914400" y="1905000"/>
                        <a:ext cx="7772400" cy="2362200"/>
                      </a:xfrm>
                      <a:prstGeom prst="rect">
                        <a:avLst/>
                      </a:prstGeom>
                      <a:noFill/>
                    </p:spPr>
                  </p:pic>
                </p:oleObj>
              </mc:Fallback>
            </mc:AlternateContent>
          </a:graphicData>
        </a:graphic>
      </p:graphicFrame>
      <p:sp>
        <p:nvSpPr>
          <p:cNvPr id="4" name="Rectangle 3"/>
          <p:cNvSpPr/>
          <p:nvPr/>
        </p:nvSpPr>
        <p:spPr>
          <a:xfrm>
            <a:off x="914400" y="4267200"/>
            <a:ext cx="7467600" cy="2308324"/>
          </a:xfrm>
          <a:prstGeom prst="rect">
            <a:avLst/>
          </a:prstGeom>
        </p:spPr>
        <p:txBody>
          <a:bodyPr wrap="square">
            <a:spAutoFit/>
          </a:bodyPr>
          <a:lstStyle/>
          <a:p>
            <a:pPr lvl="0" algn="just"/>
            <a:r>
              <a:rPr lang="en-US" dirty="0">
                <a:latin typeface="Times New Roman"/>
                <a:ea typeface="Calibri"/>
              </a:rPr>
              <a:t>where </a:t>
            </a:r>
            <a:endParaRPr lang="en-US" dirty="0" smtClean="0">
              <a:latin typeface="Times New Roman"/>
              <a:ea typeface="Calibri"/>
            </a:endParaRPr>
          </a:p>
          <a:p>
            <a:pPr lvl="0" algn="just"/>
            <a:r>
              <a:rPr lang="en-US" dirty="0">
                <a:latin typeface="Times New Roman"/>
                <a:ea typeface="Calibri"/>
              </a:rPr>
              <a:t> </a:t>
            </a:r>
            <a:r>
              <a:rPr lang="en-US" dirty="0" smtClean="0">
                <a:latin typeface="Times New Roman"/>
                <a:ea typeface="Calibri"/>
              </a:rPr>
              <a:t>π</a:t>
            </a:r>
            <a:r>
              <a:rPr lang="en-US" baseline="-25000" dirty="0" smtClean="0">
                <a:latin typeface="Times New Roman"/>
                <a:ea typeface="Calibri"/>
              </a:rPr>
              <a:t>it</a:t>
            </a:r>
            <a:r>
              <a:rPr lang="en-US" dirty="0" smtClean="0">
                <a:solidFill>
                  <a:prstClr val="black"/>
                </a:solidFill>
                <a:latin typeface="Times New Roman"/>
                <a:ea typeface="Calibri"/>
              </a:rPr>
              <a:t> </a:t>
            </a:r>
            <a:r>
              <a:rPr lang="en-US" dirty="0">
                <a:solidFill>
                  <a:prstClr val="black"/>
                </a:solidFill>
                <a:latin typeface="Times New Roman"/>
                <a:ea typeface="Calibri"/>
              </a:rPr>
              <a:t>= Total </a:t>
            </a:r>
            <a:r>
              <a:rPr lang="en-US" dirty="0" smtClean="0">
                <a:solidFill>
                  <a:prstClr val="black"/>
                </a:solidFill>
                <a:latin typeface="Times New Roman"/>
                <a:ea typeface="Calibri"/>
              </a:rPr>
              <a:t>profit after tax</a:t>
            </a:r>
            <a:endParaRPr lang="en-US" dirty="0">
              <a:solidFill>
                <a:prstClr val="black"/>
              </a:solidFill>
              <a:latin typeface="Times New Roman"/>
              <a:ea typeface="Calibri"/>
            </a:endParaRPr>
          </a:p>
          <a:p>
            <a:pPr lvl="0" algn="just"/>
            <a:r>
              <a:rPr lang="en-US" dirty="0" smtClean="0">
                <a:solidFill>
                  <a:prstClr val="black"/>
                </a:solidFill>
                <a:latin typeface="Times New Roman"/>
                <a:ea typeface="Calibri"/>
              </a:rPr>
              <a:t> </a:t>
            </a:r>
            <a:r>
              <a:rPr lang="en-US" dirty="0" err="1" smtClean="0">
                <a:solidFill>
                  <a:prstClr val="black"/>
                </a:solidFill>
                <a:latin typeface="Times New Roman"/>
                <a:ea typeface="Calibri"/>
              </a:rPr>
              <a:t>LOA</a:t>
            </a:r>
            <a:r>
              <a:rPr lang="en-US" baseline="-25000" dirty="0" err="1" smtClean="0">
                <a:solidFill>
                  <a:prstClr val="black"/>
                </a:solidFill>
                <a:latin typeface="Times New Roman"/>
                <a:ea typeface="Calibri"/>
              </a:rPr>
              <a:t>it</a:t>
            </a:r>
            <a:r>
              <a:rPr lang="en-US" dirty="0" smtClean="0">
                <a:solidFill>
                  <a:prstClr val="black"/>
                </a:solidFill>
                <a:latin typeface="Times New Roman"/>
                <a:ea typeface="Calibri"/>
              </a:rPr>
              <a:t> </a:t>
            </a:r>
            <a:r>
              <a:rPr lang="en-US" dirty="0">
                <a:solidFill>
                  <a:prstClr val="black"/>
                </a:solidFill>
                <a:latin typeface="Times New Roman"/>
                <a:ea typeface="Calibri"/>
              </a:rPr>
              <a:t>= </a:t>
            </a:r>
            <a:r>
              <a:rPr lang="en-US" dirty="0" smtClean="0">
                <a:solidFill>
                  <a:prstClr val="black"/>
                </a:solidFill>
                <a:latin typeface="Times New Roman"/>
                <a:ea typeface="Calibri"/>
              </a:rPr>
              <a:t>Loan </a:t>
            </a:r>
          </a:p>
          <a:p>
            <a:pPr lvl="0" algn="just"/>
            <a:r>
              <a:rPr lang="en-US" dirty="0" smtClean="0">
                <a:solidFill>
                  <a:prstClr val="black"/>
                </a:solidFill>
                <a:latin typeface="Times New Roman"/>
                <a:ea typeface="Calibri"/>
              </a:rPr>
              <a:t> </a:t>
            </a:r>
            <a:r>
              <a:rPr lang="en-US" dirty="0" err="1">
                <a:solidFill>
                  <a:prstClr val="black"/>
                </a:solidFill>
                <a:latin typeface="Times New Roman"/>
                <a:ea typeface="Calibri"/>
              </a:rPr>
              <a:t>OBS</a:t>
            </a:r>
            <a:r>
              <a:rPr lang="en-US" baseline="-25000" dirty="0" err="1">
                <a:solidFill>
                  <a:prstClr val="black"/>
                </a:solidFill>
                <a:latin typeface="Times New Roman"/>
                <a:ea typeface="Calibri"/>
              </a:rPr>
              <a:t>it</a:t>
            </a:r>
            <a:r>
              <a:rPr lang="en-US" dirty="0">
                <a:solidFill>
                  <a:prstClr val="black"/>
                </a:solidFill>
                <a:latin typeface="Times New Roman"/>
                <a:ea typeface="Calibri"/>
              </a:rPr>
              <a:t> = Off-balance sheet </a:t>
            </a:r>
            <a:r>
              <a:rPr lang="en-US" dirty="0" smtClean="0">
                <a:solidFill>
                  <a:prstClr val="black"/>
                </a:solidFill>
                <a:latin typeface="Times New Roman"/>
                <a:ea typeface="Calibri"/>
              </a:rPr>
              <a:t>item </a:t>
            </a:r>
            <a:endParaRPr lang="en-US" dirty="0">
              <a:solidFill>
                <a:prstClr val="black"/>
              </a:solidFill>
              <a:latin typeface="Times New Roman"/>
              <a:ea typeface="Calibri"/>
            </a:endParaRPr>
          </a:p>
          <a:p>
            <a:pPr lvl="0" algn="just"/>
            <a:r>
              <a:rPr lang="en-US" dirty="0" smtClean="0">
                <a:solidFill>
                  <a:prstClr val="black"/>
                </a:solidFill>
                <a:latin typeface="Times New Roman"/>
                <a:ea typeface="Calibri"/>
              </a:rPr>
              <a:t> </a:t>
            </a:r>
            <a:r>
              <a:rPr lang="en-US" dirty="0" err="1" smtClean="0">
                <a:solidFill>
                  <a:prstClr val="black"/>
                </a:solidFill>
                <a:latin typeface="Times New Roman"/>
                <a:ea typeface="Calibri"/>
              </a:rPr>
              <a:t>POF</a:t>
            </a:r>
            <a:r>
              <a:rPr lang="en-US" baseline="-25000" dirty="0" err="1" smtClean="0">
                <a:solidFill>
                  <a:prstClr val="black"/>
                </a:solidFill>
                <a:latin typeface="Times New Roman"/>
                <a:ea typeface="Calibri"/>
              </a:rPr>
              <a:t>it</a:t>
            </a:r>
            <a:r>
              <a:rPr lang="en-US" dirty="0" smtClean="0">
                <a:solidFill>
                  <a:prstClr val="black"/>
                </a:solidFill>
                <a:latin typeface="Times New Roman"/>
                <a:ea typeface="Calibri"/>
              </a:rPr>
              <a:t> </a:t>
            </a:r>
            <a:r>
              <a:rPr lang="en-US" dirty="0">
                <a:solidFill>
                  <a:prstClr val="black"/>
                </a:solidFill>
                <a:latin typeface="Times New Roman"/>
                <a:ea typeface="Calibri"/>
              </a:rPr>
              <a:t>Price of </a:t>
            </a:r>
            <a:r>
              <a:rPr lang="en-US" dirty="0" smtClean="0">
                <a:solidFill>
                  <a:prstClr val="black"/>
                </a:solidFill>
                <a:latin typeface="Times New Roman"/>
                <a:ea typeface="Calibri"/>
              </a:rPr>
              <a:t>fund </a:t>
            </a:r>
            <a:endParaRPr lang="en-US" dirty="0">
              <a:solidFill>
                <a:prstClr val="black"/>
              </a:solidFill>
              <a:latin typeface="Times New Roman"/>
              <a:ea typeface="Calibri"/>
            </a:endParaRPr>
          </a:p>
          <a:p>
            <a:pPr lvl="0" algn="just"/>
            <a:r>
              <a:rPr lang="en-US" dirty="0" smtClean="0">
                <a:solidFill>
                  <a:prstClr val="black"/>
                </a:solidFill>
                <a:latin typeface="Times New Roman"/>
                <a:ea typeface="Calibri"/>
              </a:rPr>
              <a:t> </a:t>
            </a:r>
            <a:r>
              <a:rPr lang="en-US" dirty="0" err="1" smtClean="0">
                <a:solidFill>
                  <a:prstClr val="black"/>
                </a:solidFill>
                <a:latin typeface="Times New Roman"/>
                <a:ea typeface="Calibri"/>
              </a:rPr>
              <a:t>PFA</a:t>
            </a:r>
            <a:r>
              <a:rPr lang="en-US" baseline="-25000" dirty="0" err="1" smtClean="0">
                <a:solidFill>
                  <a:prstClr val="black"/>
                </a:solidFill>
                <a:latin typeface="Times New Roman"/>
                <a:ea typeface="Calibri"/>
              </a:rPr>
              <a:t>it</a:t>
            </a:r>
            <a:r>
              <a:rPr lang="en-US" dirty="0" smtClean="0">
                <a:solidFill>
                  <a:prstClr val="black"/>
                </a:solidFill>
                <a:latin typeface="Times New Roman"/>
                <a:ea typeface="Calibri"/>
              </a:rPr>
              <a:t> </a:t>
            </a:r>
            <a:r>
              <a:rPr lang="en-US" dirty="0">
                <a:solidFill>
                  <a:prstClr val="black"/>
                </a:solidFill>
                <a:latin typeface="Times New Roman"/>
                <a:ea typeface="Calibri"/>
              </a:rPr>
              <a:t>=Price of fixed assets </a:t>
            </a:r>
          </a:p>
          <a:p>
            <a:pPr lvl="0" algn="just"/>
            <a:r>
              <a:rPr lang="en-US" dirty="0" smtClean="0">
                <a:solidFill>
                  <a:prstClr val="black"/>
                </a:solidFill>
                <a:latin typeface="Times New Roman"/>
                <a:ea typeface="Calibri"/>
              </a:rPr>
              <a:t> </a:t>
            </a:r>
            <a:r>
              <a:rPr lang="en-US" dirty="0" err="1" smtClean="0">
                <a:solidFill>
                  <a:prstClr val="black"/>
                </a:solidFill>
                <a:latin typeface="Times New Roman"/>
                <a:ea typeface="Calibri"/>
              </a:rPr>
              <a:t>POL</a:t>
            </a:r>
            <a:r>
              <a:rPr lang="en-US" baseline="-25000" dirty="0" err="1" smtClean="0">
                <a:solidFill>
                  <a:prstClr val="black"/>
                </a:solidFill>
                <a:latin typeface="Times New Roman"/>
                <a:ea typeface="Calibri"/>
              </a:rPr>
              <a:t>it</a:t>
            </a:r>
            <a:r>
              <a:rPr lang="en-US" dirty="0" smtClean="0">
                <a:solidFill>
                  <a:prstClr val="black"/>
                </a:solidFill>
                <a:latin typeface="Times New Roman"/>
                <a:ea typeface="Calibri"/>
              </a:rPr>
              <a:t> </a:t>
            </a:r>
            <a:r>
              <a:rPr lang="en-US" dirty="0">
                <a:solidFill>
                  <a:prstClr val="black"/>
                </a:solidFill>
                <a:latin typeface="Times New Roman"/>
                <a:ea typeface="Calibri"/>
              </a:rPr>
              <a:t>= Price of </a:t>
            </a:r>
            <a:r>
              <a:rPr lang="en-US" dirty="0" err="1" smtClean="0">
                <a:solidFill>
                  <a:prstClr val="black"/>
                </a:solidFill>
                <a:latin typeface="Times New Roman"/>
                <a:ea typeface="Calibri"/>
              </a:rPr>
              <a:t>labour</a:t>
            </a:r>
            <a:r>
              <a:rPr lang="en-US" dirty="0" smtClean="0">
                <a:solidFill>
                  <a:prstClr val="black"/>
                </a:solidFill>
                <a:latin typeface="Times New Roman"/>
                <a:ea typeface="Calibri"/>
              </a:rPr>
              <a:t> </a:t>
            </a:r>
            <a:endParaRPr lang="en-US" dirty="0">
              <a:solidFill>
                <a:prstClr val="black"/>
              </a:solidFill>
            </a:endParaRPr>
          </a:p>
          <a:p>
            <a:endParaRPr lang="en-US" dirty="0"/>
          </a:p>
        </p:txBody>
      </p:sp>
      <p:sp>
        <p:nvSpPr>
          <p:cNvPr id="5" name="Rectangle 4"/>
          <p:cNvSpPr/>
          <p:nvPr/>
        </p:nvSpPr>
        <p:spPr>
          <a:xfrm>
            <a:off x="990600" y="685800"/>
            <a:ext cx="6096000" cy="400110"/>
          </a:xfrm>
          <a:prstGeom prst="rect">
            <a:avLst/>
          </a:prstGeom>
        </p:spPr>
        <p:txBody>
          <a:bodyPr wrap="square">
            <a:spAutoFit/>
          </a:bodyPr>
          <a:lstStyle/>
          <a:p>
            <a:pPr algn="ctr"/>
            <a:r>
              <a:rPr lang="en-US" sz="2000" b="1" dirty="0" err="1" smtClean="0">
                <a:latin typeface="Times New Roman"/>
                <a:ea typeface="Times New Roman"/>
              </a:rPr>
              <a:t>Translog</a:t>
            </a:r>
            <a:r>
              <a:rPr lang="en-US" sz="2000" b="1" dirty="0" smtClean="0">
                <a:latin typeface="Times New Roman"/>
                <a:ea typeface="Times New Roman"/>
              </a:rPr>
              <a:t>  Stochastic </a:t>
            </a:r>
            <a:r>
              <a:rPr lang="en-US" sz="2000" b="1" dirty="0">
                <a:latin typeface="Times New Roman"/>
                <a:ea typeface="Times New Roman"/>
              </a:rPr>
              <a:t>Profit Frontier Analysis </a:t>
            </a:r>
            <a:endParaRPr lang="en-US" sz="2000" dirty="0"/>
          </a:p>
        </p:txBody>
      </p:sp>
    </p:spTree>
    <p:extLst>
      <p:ext uri="{BB962C8B-B14F-4D97-AF65-F5344CB8AC3E}">
        <p14:creationId xmlns:p14="http://schemas.microsoft.com/office/powerpoint/2010/main" val="2203541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845278462"/>
              </p:ext>
            </p:extLst>
          </p:nvPr>
        </p:nvGraphicFramePr>
        <p:xfrm>
          <a:off x="1295400" y="1997075"/>
          <a:ext cx="6248400" cy="1035050"/>
        </p:xfrm>
        <a:graphic>
          <a:graphicData uri="http://schemas.openxmlformats.org/presentationml/2006/ole">
            <mc:AlternateContent xmlns:mc="http://schemas.openxmlformats.org/markup-compatibility/2006">
              <mc:Choice xmlns:v="urn:schemas-microsoft-com:vml" Requires="v">
                <p:oleObj spid="_x0000_s6213" name="Equation" r:id="rId3" imgW="2095200" imgH="457200" progId="Equation.3">
                  <p:embed/>
                </p:oleObj>
              </mc:Choice>
              <mc:Fallback>
                <p:oleObj name="Equation" r:id="rId3" imgW="2095200" imgH="457200" progId="Equation.3">
                  <p:embed/>
                  <p:pic>
                    <p:nvPicPr>
                      <p:cNvPr id="0" name="Object 2"/>
                      <p:cNvPicPr>
                        <a:picLocks noChangeAspect="1" noChangeArrowheads="1"/>
                      </p:cNvPicPr>
                      <p:nvPr/>
                    </p:nvPicPr>
                    <p:blipFill>
                      <a:blip r:embed="rId4"/>
                      <a:srcRect/>
                      <a:stretch>
                        <a:fillRect/>
                      </a:stretch>
                    </p:blipFill>
                    <p:spPr bwMode="auto">
                      <a:xfrm>
                        <a:off x="1295400" y="1997075"/>
                        <a:ext cx="6248400" cy="1035050"/>
                      </a:xfrm>
                      <a:prstGeom prst="rect">
                        <a:avLst/>
                      </a:prstGeom>
                      <a:noFill/>
                      <a:ln>
                        <a:noFill/>
                      </a:ln>
                    </p:spPr>
                  </p:pic>
                </p:oleObj>
              </mc:Fallback>
            </mc:AlternateContent>
          </a:graphicData>
        </a:graphic>
      </p:graphicFrame>
      <p:sp>
        <p:nvSpPr>
          <p:cNvPr id="3" name="Rectangle 2"/>
          <p:cNvSpPr/>
          <p:nvPr/>
        </p:nvSpPr>
        <p:spPr>
          <a:xfrm>
            <a:off x="1295400" y="609600"/>
            <a:ext cx="6553200" cy="461665"/>
          </a:xfrm>
          <a:prstGeom prst="rect">
            <a:avLst/>
          </a:prstGeom>
        </p:spPr>
        <p:txBody>
          <a:bodyPr wrap="square">
            <a:spAutoFit/>
          </a:bodyPr>
          <a:lstStyle/>
          <a:p>
            <a:pPr lvl="0"/>
            <a:r>
              <a:rPr lang="en-US" sz="2400" dirty="0" smtClean="0">
                <a:solidFill>
                  <a:prstClr val="black"/>
                </a:solidFill>
                <a:latin typeface="Times New Roman"/>
                <a:ea typeface="Calibri"/>
              </a:rPr>
              <a:t> </a:t>
            </a:r>
            <a:r>
              <a:rPr lang="en-US" sz="2000" dirty="0">
                <a:solidFill>
                  <a:prstClr val="black"/>
                </a:solidFill>
                <a:latin typeface="Times New Roman"/>
                <a:ea typeface="Calibri"/>
              </a:rPr>
              <a:t>P</a:t>
            </a:r>
            <a:r>
              <a:rPr lang="en-US" sz="2000" dirty="0" smtClean="0">
                <a:solidFill>
                  <a:prstClr val="black"/>
                </a:solidFill>
                <a:latin typeface="Times New Roman"/>
                <a:ea typeface="Calibri"/>
              </a:rPr>
              <a:t>rofit </a:t>
            </a:r>
            <a:r>
              <a:rPr lang="en-US" sz="2000" dirty="0" smtClean="0">
                <a:solidFill>
                  <a:prstClr val="black"/>
                </a:solidFill>
                <a:latin typeface="Times New Roman"/>
                <a:ea typeface="Calibri"/>
              </a:rPr>
              <a:t>Inefficiency Model </a:t>
            </a:r>
            <a:r>
              <a:rPr lang="en-US" sz="2000" dirty="0" smtClean="0">
                <a:solidFill>
                  <a:prstClr val="black"/>
                </a:solidFill>
                <a:latin typeface="Times New Roman"/>
                <a:ea typeface="Calibri"/>
              </a:rPr>
              <a:t>of </a:t>
            </a:r>
            <a:r>
              <a:rPr lang="en-US" sz="2000" dirty="0" err="1" smtClean="0">
                <a:solidFill>
                  <a:prstClr val="black"/>
                </a:solidFill>
                <a:latin typeface="Times New Roman"/>
                <a:ea typeface="Calibri"/>
              </a:rPr>
              <a:t>Translog</a:t>
            </a:r>
            <a:r>
              <a:rPr lang="en-US" sz="2000" dirty="0" smtClean="0">
                <a:solidFill>
                  <a:prstClr val="black"/>
                </a:solidFill>
                <a:latin typeface="Times New Roman"/>
                <a:ea typeface="Calibri"/>
              </a:rPr>
              <a:t>  </a:t>
            </a:r>
            <a:r>
              <a:rPr lang="en-US" sz="2000" dirty="0" smtClean="0">
                <a:solidFill>
                  <a:prstClr val="black"/>
                </a:solidFill>
                <a:latin typeface="Times New Roman"/>
                <a:ea typeface="Calibri"/>
              </a:rPr>
              <a:t>Func</a:t>
            </a:r>
            <a:r>
              <a:rPr lang="en-US" dirty="0" smtClean="0">
                <a:solidFill>
                  <a:prstClr val="black"/>
                </a:solidFill>
                <a:latin typeface="Times New Roman"/>
                <a:ea typeface="Calibri"/>
              </a:rPr>
              <a:t>tion</a:t>
            </a:r>
            <a:r>
              <a:rPr lang="en-US" sz="2400" dirty="0" smtClean="0">
                <a:solidFill>
                  <a:prstClr val="black"/>
                </a:solidFill>
                <a:latin typeface="Times New Roman"/>
                <a:ea typeface="Calibri"/>
              </a:rPr>
              <a:t> </a:t>
            </a:r>
            <a:endParaRPr lang="en-US" sz="2400" dirty="0">
              <a:solidFill>
                <a:prstClr val="black"/>
              </a:solidFill>
            </a:endParaRPr>
          </a:p>
        </p:txBody>
      </p:sp>
      <p:sp>
        <p:nvSpPr>
          <p:cNvPr id="4" name="Rectangle 3"/>
          <p:cNvSpPr/>
          <p:nvPr/>
        </p:nvSpPr>
        <p:spPr>
          <a:xfrm>
            <a:off x="1066800" y="3886200"/>
            <a:ext cx="7924800" cy="2876172"/>
          </a:xfrm>
          <a:prstGeom prst="rect">
            <a:avLst/>
          </a:prstGeom>
        </p:spPr>
        <p:txBody>
          <a:bodyPr wrap="square">
            <a:spAutoFit/>
          </a:bodyPr>
          <a:lstStyle/>
          <a:p>
            <a:pPr lvl="0" algn="just">
              <a:lnSpc>
                <a:spcPct val="115000"/>
              </a:lnSpc>
            </a:pPr>
            <a:r>
              <a:rPr lang="en-US" dirty="0">
                <a:solidFill>
                  <a:prstClr val="black"/>
                </a:solidFill>
                <a:latin typeface="Times New Roman"/>
                <a:ea typeface="Calibri"/>
                <a:cs typeface="Arial"/>
              </a:rPr>
              <a:t>where </a:t>
            </a:r>
            <a:r>
              <a:rPr lang="en-US" dirty="0" smtClean="0">
                <a:solidFill>
                  <a:prstClr val="black"/>
                </a:solidFill>
                <a:latin typeface="Times New Roman"/>
                <a:ea typeface="Calibri"/>
                <a:cs typeface="Arial"/>
              </a:rPr>
              <a:t>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NIN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a:t>
            </a:r>
            <a:r>
              <a:rPr lang="en-US" dirty="0" smtClean="0">
                <a:solidFill>
                  <a:prstClr val="black"/>
                </a:solidFill>
                <a:latin typeface="Times New Roman"/>
                <a:ea typeface="Calibri"/>
                <a:cs typeface="Arial"/>
              </a:rPr>
              <a:t>Non </a:t>
            </a:r>
            <a:r>
              <a:rPr lang="en-US" dirty="0">
                <a:solidFill>
                  <a:prstClr val="black"/>
                </a:solidFill>
                <a:latin typeface="Times New Roman"/>
                <a:ea typeface="Calibri"/>
                <a:cs typeface="Arial"/>
              </a:rPr>
              <a:t>interest </a:t>
            </a:r>
            <a:r>
              <a:rPr lang="en-US" dirty="0" smtClean="0">
                <a:solidFill>
                  <a:prstClr val="black"/>
                </a:solidFill>
                <a:latin typeface="Times New Roman"/>
                <a:ea typeface="Calibri"/>
                <a:cs typeface="Arial"/>
              </a:rPr>
              <a:t>income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NPN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Non-performing </a:t>
            </a:r>
            <a:r>
              <a:rPr lang="en-US" dirty="0" smtClean="0">
                <a:solidFill>
                  <a:prstClr val="black"/>
                </a:solidFill>
                <a:latin typeface="Times New Roman"/>
                <a:ea typeface="Calibri"/>
                <a:cs typeface="Arial"/>
              </a:rPr>
              <a:t>loan </a:t>
            </a: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ROA</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Return on </a:t>
            </a:r>
            <a:r>
              <a:rPr lang="en-US" dirty="0" smtClean="0">
                <a:solidFill>
                  <a:prstClr val="black"/>
                </a:solidFill>
                <a:latin typeface="Times New Roman"/>
                <a:ea typeface="Calibri"/>
                <a:cs typeface="Arial"/>
              </a:rPr>
              <a:t>assets  </a:t>
            </a:r>
            <a:endParaRPr lang="en-US" dirty="0">
              <a:solidFill>
                <a:prstClr val="black"/>
              </a:solidFill>
              <a:latin typeface="Times New Roman"/>
              <a:ea typeface="Calibri"/>
              <a:cs typeface="Arial"/>
            </a:endParaRPr>
          </a:p>
          <a:p>
            <a:pPr lvl="0" algn="just">
              <a:lnSpc>
                <a:spcPct val="115000"/>
              </a:lnSpc>
            </a:pPr>
            <a:r>
              <a:rPr lang="en-US" dirty="0" err="1">
                <a:solidFill>
                  <a:prstClr val="black"/>
                </a:solidFill>
                <a:latin typeface="Times New Roman"/>
                <a:ea typeface="Calibri"/>
                <a:cs typeface="Arial"/>
              </a:rPr>
              <a:t>ROE</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Return on </a:t>
            </a:r>
            <a:r>
              <a:rPr lang="en-US" dirty="0" smtClean="0">
                <a:solidFill>
                  <a:prstClr val="black"/>
                </a:solidFill>
                <a:latin typeface="Times New Roman"/>
                <a:ea typeface="Calibri"/>
                <a:cs typeface="Arial"/>
              </a:rPr>
              <a:t>equity </a:t>
            </a:r>
            <a:endParaRPr lang="en-US" dirty="0">
              <a:solidFill>
                <a:prstClr val="black"/>
              </a:solidFill>
              <a:latin typeface="Times New Roman"/>
              <a:ea typeface="Calibri"/>
              <a:cs typeface="Arial"/>
            </a:endParaRPr>
          </a:p>
          <a:p>
            <a:pPr lvl="0" algn="just">
              <a:lnSpc>
                <a:spcPct val="115000"/>
              </a:lnSpc>
            </a:pPr>
            <a:r>
              <a:rPr lang="en-US" dirty="0" err="1">
                <a:solidFill>
                  <a:prstClr val="black"/>
                </a:solidFill>
                <a:latin typeface="Times New Roman"/>
                <a:ea typeface="Calibri"/>
                <a:cs typeface="Arial"/>
              </a:rPr>
              <a:t>CAR</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Capital adequacy </a:t>
            </a:r>
            <a:r>
              <a:rPr lang="en-US" dirty="0" smtClean="0">
                <a:solidFill>
                  <a:prstClr val="black"/>
                </a:solidFill>
                <a:latin typeface="Times New Roman"/>
                <a:ea typeface="Calibri"/>
                <a:cs typeface="Arial"/>
              </a:rPr>
              <a:t>ratio</a:t>
            </a:r>
          </a:p>
          <a:p>
            <a:pPr lvl="0" algn="just">
              <a:lnSpc>
                <a:spcPct val="115000"/>
              </a:lnSpc>
            </a:pPr>
            <a:r>
              <a:rPr lang="en-US" dirty="0" err="1">
                <a:solidFill>
                  <a:prstClr val="black"/>
                </a:solidFill>
                <a:latin typeface="Times New Roman"/>
                <a:ea typeface="Calibri"/>
                <a:cs typeface="Arial"/>
              </a:rPr>
              <a:t>ω</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a:t>
            </a:r>
            <a:r>
              <a:rPr lang="en-US" baseline="-25000" dirty="0">
                <a:solidFill>
                  <a:prstClr val="black"/>
                </a:solidFill>
                <a:latin typeface="Times New Roman"/>
                <a:ea typeface="Calibri"/>
                <a:cs typeface="Arial"/>
              </a:rPr>
              <a:t>=</a:t>
            </a:r>
            <a:r>
              <a:rPr lang="en-US" dirty="0">
                <a:solidFill>
                  <a:prstClr val="black"/>
                </a:solidFill>
                <a:latin typeface="Times New Roman"/>
                <a:ea typeface="Calibri"/>
                <a:cs typeface="Arial"/>
              </a:rPr>
              <a:t> Inefficiency term in the profit </a:t>
            </a:r>
            <a:r>
              <a:rPr lang="en-US" dirty="0" smtClean="0">
                <a:solidFill>
                  <a:prstClr val="black"/>
                </a:solidFill>
                <a:latin typeface="Times New Roman"/>
                <a:ea typeface="Calibri"/>
                <a:cs typeface="Arial"/>
              </a:rPr>
              <a:t>function</a:t>
            </a:r>
            <a:endParaRPr lang="en-US" dirty="0">
              <a:ea typeface="Times New Roman"/>
            </a:endParaRPr>
          </a:p>
          <a:p>
            <a:pPr lvl="0" algn="just">
              <a:lnSpc>
                <a:spcPct val="200000"/>
              </a:lnSpc>
            </a:pPr>
            <a:endParaRPr lang="en-US" dirty="0">
              <a:solidFill>
                <a:prstClr val="black"/>
              </a:solidFill>
              <a:ea typeface="Times New Roman"/>
            </a:endParaRPr>
          </a:p>
        </p:txBody>
      </p:sp>
    </p:spTree>
    <p:extLst>
      <p:ext uri="{BB962C8B-B14F-4D97-AF65-F5344CB8AC3E}">
        <p14:creationId xmlns:p14="http://schemas.microsoft.com/office/powerpoint/2010/main" val="238659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870701556"/>
              </p:ext>
            </p:extLst>
          </p:nvPr>
        </p:nvGraphicFramePr>
        <p:xfrm>
          <a:off x="1676400" y="2000998"/>
          <a:ext cx="4076700" cy="3276600"/>
        </p:xfrm>
        <a:graphic>
          <a:graphicData uri="http://schemas.openxmlformats.org/presentationml/2006/ole">
            <mc:AlternateContent xmlns:mc="http://schemas.openxmlformats.org/markup-compatibility/2006">
              <mc:Choice xmlns:v="urn:schemas-microsoft-com:vml" Requires="v">
                <p:oleObj spid="_x0000_s11330" name="Equation" r:id="rId3" imgW="2717640" imgH="2489040" progId="Equation.3">
                  <p:embed/>
                </p:oleObj>
              </mc:Choice>
              <mc:Fallback>
                <p:oleObj name="Equation" r:id="rId3" imgW="2717640" imgH="2489040" progId="Equation.3">
                  <p:embed/>
                  <p:pic>
                    <p:nvPicPr>
                      <p:cNvPr id="0" name="Object 1"/>
                      <p:cNvPicPr>
                        <a:picLocks noChangeAspect="1" noChangeArrowheads="1"/>
                      </p:cNvPicPr>
                      <p:nvPr/>
                    </p:nvPicPr>
                    <p:blipFill>
                      <a:blip r:embed="rId4"/>
                      <a:srcRect/>
                      <a:stretch>
                        <a:fillRect/>
                      </a:stretch>
                    </p:blipFill>
                    <p:spPr bwMode="auto">
                      <a:xfrm>
                        <a:off x="1676400" y="2000998"/>
                        <a:ext cx="4076700" cy="3276600"/>
                      </a:xfrm>
                      <a:prstGeom prst="rect">
                        <a:avLst/>
                      </a:prstGeom>
                      <a:noFill/>
                    </p:spPr>
                  </p:pic>
                </p:oleObj>
              </mc:Fallback>
            </mc:AlternateContent>
          </a:graphicData>
        </a:graphic>
      </p:graphicFrame>
      <p:sp>
        <p:nvSpPr>
          <p:cNvPr id="4" name="Rectangle 3"/>
          <p:cNvSpPr/>
          <p:nvPr/>
        </p:nvSpPr>
        <p:spPr>
          <a:xfrm>
            <a:off x="1676400" y="4625368"/>
            <a:ext cx="6172200" cy="1304460"/>
          </a:xfrm>
          <a:prstGeom prst="rect">
            <a:avLst/>
          </a:prstGeom>
        </p:spPr>
        <p:txBody>
          <a:bodyPr wrap="square">
            <a:spAutoFit/>
          </a:bodyPr>
          <a:lstStyle/>
          <a:p>
            <a:pPr algn="just">
              <a:lnSpc>
                <a:spcPct val="115000"/>
              </a:lnSpc>
              <a:spcAft>
                <a:spcPts val="1000"/>
              </a:spcAft>
            </a:pPr>
            <a:r>
              <a:rPr lang="en-US" dirty="0">
                <a:latin typeface="Times New Roman"/>
                <a:ea typeface="Calibri"/>
                <a:cs typeface="Times New Roman"/>
              </a:rPr>
              <a:t>Where </a:t>
            </a:r>
            <a:endParaRPr lang="en-US" dirty="0" smtClean="0">
              <a:latin typeface="Times New Roman"/>
              <a:ea typeface="Calibri"/>
              <a:cs typeface="Times New Roman"/>
            </a:endParaRPr>
          </a:p>
          <a:p>
            <a:pPr algn="just">
              <a:lnSpc>
                <a:spcPct val="115000"/>
              </a:lnSpc>
              <a:spcAft>
                <a:spcPts val="1000"/>
              </a:spcAft>
            </a:pPr>
            <a:r>
              <a:rPr lang="en-US" dirty="0" err="1" smtClean="0">
                <a:latin typeface="Times New Roman"/>
                <a:ea typeface="Calibri"/>
                <a:cs typeface="Times New Roman"/>
              </a:rPr>
              <a:t>W</a:t>
            </a:r>
            <a:r>
              <a:rPr lang="en-US" baseline="-25000" dirty="0" err="1" smtClean="0">
                <a:latin typeface="Times New Roman"/>
                <a:ea typeface="Calibri"/>
                <a:cs typeface="Times New Roman"/>
              </a:rPr>
              <a:t>iq</a:t>
            </a:r>
            <a:r>
              <a:rPr lang="en-US" baseline="-25000" dirty="0" smtClean="0">
                <a:latin typeface="Times New Roman"/>
                <a:ea typeface="Calibri"/>
                <a:cs typeface="Times New Roman"/>
              </a:rPr>
              <a:t> </a:t>
            </a:r>
            <a:r>
              <a:rPr lang="en-US" dirty="0" smtClean="0">
                <a:latin typeface="Times New Roman"/>
                <a:ea typeface="Calibri"/>
                <a:cs typeface="Times New Roman"/>
              </a:rPr>
              <a:t>=I</a:t>
            </a:r>
            <a:r>
              <a:rPr lang="en-US" dirty="0" smtClean="0">
                <a:latin typeface="Times New Roman"/>
                <a:ea typeface="Calibri"/>
                <a:cs typeface="Times New Roman"/>
              </a:rPr>
              <a:t>nput prices</a:t>
            </a:r>
          </a:p>
          <a:p>
            <a:pPr algn="just">
              <a:lnSpc>
                <a:spcPct val="115000"/>
              </a:lnSpc>
              <a:spcAft>
                <a:spcPts val="1000"/>
              </a:spcAft>
            </a:pPr>
            <a:r>
              <a:rPr lang="en-US" dirty="0" smtClean="0">
                <a:latin typeface="Times New Roman"/>
                <a:ea typeface="Calibri"/>
                <a:cs typeface="Times New Roman"/>
              </a:rPr>
              <a:t> </a:t>
            </a:r>
            <a:r>
              <a:rPr lang="en-US" dirty="0" err="1">
                <a:latin typeface="Times New Roman"/>
                <a:ea typeface="Calibri"/>
                <a:cs typeface="Times New Roman"/>
              </a:rPr>
              <a:t>X</a:t>
            </a:r>
            <a:r>
              <a:rPr lang="en-US" baseline="-25000" dirty="0" err="1">
                <a:latin typeface="Times New Roman"/>
                <a:ea typeface="Calibri"/>
                <a:cs typeface="Times New Roman"/>
              </a:rPr>
              <a:t>iq</a:t>
            </a:r>
            <a:r>
              <a:rPr lang="en-US" baseline="30000" dirty="0">
                <a:latin typeface="Times New Roman"/>
                <a:ea typeface="Calibri"/>
                <a:cs typeface="Times New Roman"/>
              </a:rPr>
              <a:t>* </a:t>
            </a:r>
            <a:r>
              <a:rPr lang="en-US" baseline="30000" dirty="0" smtClean="0">
                <a:latin typeface="Times New Roman"/>
                <a:ea typeface="Calibri"/>
                <a:cs typeface="Times New Roman"/>
              </a:rPr>
              <a:t>   =</a:t>
            </a:r>
            <a:r>
              <a:rPr lang="en-US" dirty="0" smtClean="0">
                <a:latin typeface="Times New Roman"/>
                <a:ea typeface="Calibri"/>
                <a:cs typeface="Times New Roman"/>
              </a:rPr>
              <a:t>I</a:t>
            </a:r>
            <a:r>
              <a:rPr lang="en-US" dirty="0" smtClean="0">
                <a:latin typeface="Times New Roman"/>
                <a:ea typeface="Calibri"/>
                <a:cs typeface="Times New Roman"/>
              </a:rPr>
              <a:t>nput quantities</a:t>
            </a:r>
            <a:endParaRPr lang="en-US" dirty="0">
              <a:ea typeface="Calibri"/>
              <a:cs typeface="Times New Roman"/>
            </a:endParaRPr>
          </a:p>
        </p:txBody>
      </p:sp>
      <p:sp>
        <p:nvSpPr>
          <p:cNvPr id="5" name="Rectangle 4"/>
          <p:cNvSpPr/>
          <p:nvPr/>
        </p:nvSpPr>
        <p:spPr>
          <a:xfrm>
            <a:off x="1219200" y="1334899"/>
            <a:ext cx="5334000" cy="446276"/>
          </a:xfrm>
          <a:prstGeom prst="rect">
            <a:avLst/>
          </a:prstGeom>
        </p:spPr>
        <p:txBody>
          <a:bodyPr wrap="square">
            <a:spAutoFit/>
          </a:bodyPr>
          <a:lstStyle/>
          <a:p>
            <a:pPr algn="ctr">
              <a:lnSpc>
                <a:spcPct val="115000"/>
              </a:lnSpc>
              <a:spcAft>
                <a:spcPts val="1000"/>
              </a:spcAft>
            </a:pPr>
            <a:r>
              <a:rPr lang="en-US" sz="2000" dirty="0" smtClean="0">
                <a:latin typeface="Times New Roman"/>
                <a:ea typeface="Calibri"/>
                <a:cs typeface="Times New Roman"/>
              </a:rPr>
              <a:t>Cost</a:t>
            </a:r>
            <a:r>
              <a:rPr lang="en-US" sz="2000" spc="-55" dirty="0" smtClean="0">
                <a:latin typeface="Times New Roman"/>
                <a:ea typeface="Calibri"/>
                <a:cs typeface="Times New Roman"/>
              </a:rPr>
              <a:t> </a:t>
            </a:r>
            <a:r>
              <a:rPr lang="en-US" sz="2000" dirty="0" smtClean="0">
                <a:latin typeface="Times New Roman"/>
                <a:ea typeface="Calibri"/>
                <a:cs typeface="Times New Roman"/>
              </a:rPr>
              <a:t>Minimization of</a:t>
            </a:r>
            <a:r>
              <a:rPr lang="en-US" sz="2000" spc="-60" dirty="0" smtClean="0">
                <a:latin typeface="Times New Roman"/>
                <a:ea typeface="Calibri"/>
                <a:cs typeface="Times New Roman"/>
              </a:rPr>
              <a:t> VRS </a:t>
            </a:r>
            <a:r>
              <a:rPr lang="en-US" sz="2000" dirty="0" smtClean="0">
                <a:latin typeface="Times New Roman"/>
                <a:ea typeface="Calibri"/>
                <a:cs typeface="Times New Roman"/>
              </a:rPr>
              <a:t>DEA Model</a:t>
            </a:r>
            <a:endParaRPr lang="en-US" sz="2000" dirty="0">
              <a:ea typeface="Calibri"/>
              <a:cs typeface="Times New Roman"/>
            </a:endParaRPr>
          </a:p>
        </p:txBody>
      </p:sp>
      <p:sp>
        <p:nvSpPr>
          <p:cNvPr id="6" name="Rectangle 5"/>
          <p:cNvSpPr/>
          <p:nvPr/>
        </p:nvSpPr>
        <p:spPr>
          <a:xfrm>
            <a:off x="2209800" y="-150247"/>
            <a:ext cx="4572000" cy="1097736"/>
          </a:xfrm>
          <a:prstGeom prst="rect">
            <a:avLst/>
          </a:prstGeom>
        </p:spPr>
        <p:txBody>
          <a:bodyPr>
            <a:spAutoFit/>
          </a:bodyPr>
          <a:lstStyle/>
          <a:p>
            <a:pPr algn="just">
              <a:lnSpc>
                <a:spcPct val="150000"/>
              </a:lnSpc>
              <a:spcAft>
                <a:spcPts val="1000"/>
              </a:spcAft>
            </a:pPr>
            <a:r>
              <a:rPr lang="en-US" b="1" dirty="0">
                <a:latin typeface="Times New Roman"/>
                <a:ea typeface="Calibri"/>
                <a:cs typeface="Times New Roman"/>
              </a:rPr>
              <a:t> </a:t>
            </a:r>
            <a:endParaRPr lang="en-US" sz="1600" dirty="0">
              <a:ea typeface="Calibri"/>
              <a:cs typeface="Times New Roman"/>
            </a:endParaRPr>
          </a:p>
          <a:p>
            <a:pPr algn="just">
              <a:lnSpc>
                <a:spcPct val="150000"/>
              </a:lnSpc>
              <a:spcAft>
                <a:spcPts val="1000"/>
              </a:spcAft>
            </a:pPr>
            <a:r>
              <a:rPr lang="en-US" sz="2000" b="1" dirty="0">
                <a:latin typeface="Times New Roman"/>
                <a:ea typeface="Calibri"/>
                <a:cs typeface="Times New Roman"/>
              </a:rPr>
              <a:t>Data Envelopment analysis</a:t>
            </a:r>
            <a:endParaRPr lang="en-US" sz="2000" dirty="0">
              <a:ea typeface="Calibri"/>
              <a:cs typeface="Times New Roman"/>
            </a:endParaRPr>
          </a:p>
        </p:txBody>
      </p:sp>
    </p:spTree>
    <p:extLst>
      <p:ext uri="{BB962C8B-B14F-4D97-AF65-F5344CB8AC3E}">
        <p14:creationId xmlns:p14="http://schemas.microsoft.com/office/powerpoint/2010/main" val="755336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04800"/>
            <a:ext cx="4284250" cy="390684"/>
          </a:xfrm>
          <a:prstGeom prst="rect">
            <a:avLst/>
          </a:prstGeom>
        </p:spPr>
        <p:txBody>
          <a:bodyPr wrap="none">
            <a:spAutoFit/>
          </a:bodyPr>
          <a:lstStyle/>
          <a:p>
            <a:pPr algn="just">
              <a:lnSpc>
                <a:spcPct val="115000"/>
              </a:lnSpc>
              <a:spcAft>
                <a:spcPts val="1000"/>
              </a:spcAft>
            </a:pPr>
            <a:r>
              <a:rPr lang="en-US" dirty="0" smtClean="0">
                <a:latin typeface="Times New Roman"/>
                <a:ea typeface="Calibri"/>
                <a:cs typeface="Times New Roman"/>
              </a:rPr>
              <a:t>Profit Maximization of </a:t>
            </a:r>
            <a:r>
              <a:rPr lang="en-US" dirty="0">
                <a:latin typeface="Times New Roman"/>
                <a:ea typeface="Calibri"/>
                <a:cs typeface="Times New Roman"/>
              </a:rPr>
              <a:t>VRS DEA </a:t>
            </a:r>
            <a:r>
              <a:rPr lang="en-US" dirty="0" smtClean="0">
                <a:latin typeface="Times New Roman"/>
                <a:ea typeface="Calibri"/>
                <a:cs typeface="Times New Roman"/>
              </a:rPr>
              <a:t>Model     </a:t>
            </a:r>
            <a:endParaRPr lang="en-US" dirty="0">
              <a:ea typeface="Calibri"/>
              <a:cs typeface="Times New Roman"/>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78543691"/>
              </p:ext>
            </p:extLst>
          </p:nvPr>
        </p:nvGraphicFramePr>
        <p:xfrm>
          <a:off x="2152650" y="1295400"/>
          <a:ext cx="4456113" cy="3200400"/>
        </p:xfrm>
        <a:graphic>
          <a:graphicData uri="http://schemas.openxmlformats.org/presentationml/2006/ole">
            <mc:AlternateContent xmlns:mc="http://schemas.openxmlformats.org/markup-compatibility/2006">
              <mc:Choice xmlns:v="urn:schemas-microsoft-com:vml" Requires="v">
                <p:oleObj spid="_x0000_s12357" name="Equation" r:id="rId3" imgW="2247840" imgH="2082600" progId="Equation.3">
                  <p:embed/>
                </p:oleObj>
              </mc:Choice>
              <mc:Fallback>
                <p:oleObj name="Equation" r:id="rId3" imgW="2247840" imgH="2082600" progId="Equation.3">
                  <p:embed/>
                  <p:pic>
                    <p:nvPicPr>
                      <p:cNvPr id="0" name="Object 1"/>
                      <p:cNvPicPr>
                        <a:picLocks noChangeAspect="1" noChangeArrowheads="1"/>
                      </p:cNvPicPr>
                      <p:nvPr/>
                    </p:nvPicPr>
                    <p:blipFill>
                      <a:blip r:embed="rId4"/>
                      <a:srcRect/>
                      <a:stretch>
                        <a:fillRect/>
                      </a:stretch>
                    </p:blipFill>
                    <p:spPr bwMode="auto">
                      <a:xfrm>
                        <a:off x="2152650" y="1295400"/>
                        <a:ext cx="4456113" cy="3200400"/>
                      </a:xfrm>
                      <a:prstGeom prst="rect">
                        <a:avLst/>
                      </a:prstGeom>
                      <a:noFill/>
                    </p:spPr>
                  </p:pic>
                </p:oleObj>
              </mc:Fallback>
            </mc:AlternateContent>
          </a:graphicData>
        </a:graphic>
      </p:graphicFrame>
      <p:sp>
        <p:nvSpPr>
          <p:cNvPr id="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 Box 1"/>
          <p:cNvSpPr txBox="1">
            <a:spLocks noChangeArrowheads="1"/>
          </p:cNvSpPr>
          <p:nvPr/>
        </p:nvSpPr>
        <p:spPr bwMode="auto">
          <a:xfrm>
            <a:off x="3395980" y="6210300"/>
            <a:ext cx="57150" cy="9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15000"/>
              </a:lnSpc>
              <a:spcBef>
                <a:spcPts val="40"/>
              </a:spcBef>
              <a:spcAft>
                <a:spcPts val="1000"/>
              </a:spcAft>
            </a:pPr>
            <a:r>
              <a:rPr lang="en-US" sz="550" spc="-10">
                <a:effectLst/>
                <a:latin typeface="DejaVu Serif"/>
                <a:ea typeface="Calibri"/>
                <a:cs typeface="Times New Roman"/>
              </a:rPr>
              <a:t>rq</a:t>
            </a:r>
            <a:endParaRPr lang="en-US" sz="1100">
              <a:effectLst/>
              <a:latin typeface="Calibri"/>
              <a:ea typeface="Calibri"/>
              <a:cs typeface="Times New Roman"/>
            </a:endParaRPr>
          </a:p>
        </p:txBody>
      </p:sp>
      <p:sp>
        <p:nvSpPr>
          <p:cNvPr id="7" name="Rectangle 5"/>
          <p:cNvSpPr>
            <a:spLocks noChangeArrowheads="1"/>
          </p:cNvSpPr>
          <p:nvPr/>
        </p:nvSpPr>
        <p:spPr bwMode="auto">
          <a:xfrm rot="10800000" flipV="1">
            <a:off x="1752600" y="4490304"/>
            <a:ext cx="761999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Where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eaLnBrk="0" fontAlgn="base" hangingPunct="0">
              <a:spcBef>
                <a:spcPct val="0"/>
              </a:spcBef>
              <a:spcAft>
                <a:spcPct val="0"/>
              </a:spcAf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p</a:t>
            </a:r>
            <a:r>
              <a:rPr kumimoji="0" lang="en-US" sz="1600" b="0" i="0" u="none" strike="noStrike" cap="none" normalizeH="0" baseline="-30000" dirty="0" err="1" smtClean="0">
                <a:ln>
                  <a:noFill/>
                </a:ln>
                <a:solidFill>
                  <a:schemeClr val="tx1"/>
                </a:solidFill>
                <a:effectLst/>
                <a:latin typeface="Times New Roman" pitchFamily="18" charset="0"/>
                <a:cs typeface="Times New Roman" pitchFamily="18" charset="0"/>
              </a:rPr>
              <a:t>rq</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output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prices </a:t>
            </a:r>
            <a:r>
              <a:rPr lang="en-US" sz="1600" dirty="0">
                <a:latin typeface="Times New Roman" pitchFamily="18" charset="0"/>
                <a:cs typeface="Times New Roman" pitchFamily="18" charset="0"/>
              </a:rPr>
              <a:t> </a:t>
            </a:r>
          </a:p>
          <a:p>
            <a:pPr algn="just"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y</a:t>
            </a:r>
            <a:r>
              <a:rPr kumimoji="0" lang="en-US" sz="1600" b="0" i="1" u="none" strike="noStrike" cap="none" normalizeH="0" baseline="30000" dirty="0" smtClean="0">
                <a:ln>
                  <a:noFill/>
                </a:ln>
                <a:solidFill>
                  <a:schemeClr val="tx1"/>
                </a:solidFill>
                <a:effectLst/>
                <a:latin typeface="Times New Roman" pitchFamily="18" charset="0"/>
                <a:cs typeface="Times New Roman" pitchFamily="18" charset="0"/>
              </a:rPr>
              <a:t>*</a:t>
            </a:r>
            <a:r>
              <a:rPr kumimoji="0" lang="en-US" sz="1600" b="0" i="1" u="none" strike="noStrike" cap="none" normalizeH="0" baseline="0" dirty="0" smtClean="0">
                <a:ln>
                  <a:noFill/>
                </a:ln>
                <a:solidFill>
                  <a:schemeClr val="tx1"/>
                </a:solidFill>
                <a:effectLst/>
                <a:latin typeface="Times New Roman" pitchFamily="18" charset="0"/>
                <a:cs typeface="Times New Roman" pitchFamily="18" charset="0"/>
              </a:rPr>
              <a:t> </a:t>
            </a:r>
            <a:r>
              <a:rPr lang="en-US" sz="1600" dirty="0">
                <a:latin typeface="Times New Roman" pitchFamily="18" charset="0"/>
                <a:cs typeface="Times New Roman" pitchFamily="18" charset="0"/>
              </a:rPr>
              <a: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output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quantities </a:t>
            </a:r>
            <a:endParaRPr lang="en-US" sz="1600" dirty="0">
              <a:latin typeface="Times New Roman" pitchFamily="18" charset="0"/>
              <a:ea typeface="Calibri" pitchFamily="34" charset="0"/>
              <a:cs typeface="Times New Roman" pitchFamily="18" charset="0"/>
            </a:endParaRPr>
          </a:p>
          <a:p>
            <a:pPr algn="just" eaLnBrk="0" fontAlgn="base" hangingPunct="0">
              <a:spcBef>
                <a:spcPct val="0"/>
              </a:spcBef>
              <a:spcAft>
                <a:spcPct val="0"/>
              </a:spcAft>
            </a:pPr>
            <a:r>
              <a:rPr lang="en-US" sz="1600" dirty="0" smtClean="0">
                <a:latin typeface="Times New Roman" pitchFamily="18" charset="0"/>
                <a:ea typeface="Calibri"/>
                <a:cs typeface="Times New Roman" pitchFamily="18" charset="0"/>
              </a:rPr>
              <a:t> </a:t>
            </a:r>
            <a:r>
              <a:rPr lang="en-US" sz="1600" dirty="0" err="1" smtClean="0">
                <a:latin typeface="Times New Roman" pitchFamily="18" charset="0"/>
                <a:ea typeface="Calibri"/>
                <a:cs typeface="Times New Roman" pitchFamily="18" charset="0"/>
              </a:rPr>
              <a:t>W</a:t>
            </a:r>
            <a:r>
              <a:rPr lang="en-US" sz="1600" baseline="-25000" dirty="0" err="1" smtClean="0">
                <a:latin typeface="Times New Roman" pitchFamily="18" charset="0"/>
                <a:ea typeface="Calibri"/>
                <a:cs typeface="Times New Roman" pitchFamily="18" charset="0"/>
              </a:rPr>
              <a:t>iq</a:t>
            </a:r>
            <a:r>
              <a:rPr lang="en-US" sz="1600" baseline="-25000" dirty="0" smtClean="0">
                <a:latin typeface="Times New Roman" pitchFamily="18" charset="0"/>
                <a:ea typeface="Calibri"/>
                <a:cs typeface="Times New Roman" pitchFamily="18" charset="0"/>
              </a:rPr>
              <a:t> </a:t>
            </a:r>
            <a:r>
              <a:rPr lang="en-US" sz="1600" dirty="0" smtClean="0">
                <a:latin typeface="Times New Roman" pitchFamily="18" charset="0"/>
                <a:ea typeface="Calibri"/>
                <a:cs typeface="Times New Roman" pitchFamily="18" charset="0"/>
              </a:rPr>
              <a:t> </a:t>
            </a:r>
            <a:r>
              <a:rPr lang="en-US" sz="1600" dirty="0" smtClean="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I</a:t>
            </a:r>
            <a:r>
              <a:rPr lang="en-US" sz="1600" dirty="0" smtClean="0">
                <a:latin typeface="Times New Roman" pitchFamily="18" charset="0"/>
                <a:ea typeface="Calibri"/>
                <a:cs typeface="Times New Roman" pitchFamily="18" charset="0"/>
              </a:rPr>
              <a:t>nput prices</a:t>
            </a:r>
          </a:p>
          <a:p>
            <a:pPr algn="just" eaLnBrk="0" fontAlgn="base" hangingPunct="0">
              <a:spcBef>
                <a:spcPct val="0"/>
              </a:spcBef>
              <a:spcAft>
                <a:spcPct val="0"/>
              </a:spcAft>
            </a:pPr>
            <a:r>
              <a:rPr lang="en-US" sz="1600" dirty="0" smtClean="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X</a:t>
            </a:r>
            <a:r>
              <a:rPr lang="en-US" sz="1600" baseline="-25000" dirty="0" err="1">
                <a:latin typeface="Times New Roman" pitchFamily="18" charset="0"/>
                <a:ea typeface="Calibri"/>
                <a:cs typeface="Times New Roman" pitchFamily="18" charset="0"/>
              </a:rPr>
              <a:t>iq</a:t>
            </a:r>
            <a:r>
              <a:rPr lang="en-US" sz="1600" baseline="3000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a:t>
            </a:r>
            <a:r>
              <a:rPr lang="en-US" sz="1600" dirty="0" smtClean="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input quantities </a:t>
            </a:r>
            <a:r>
              <a:rPr lang="en-US" sz="1600" baseline="-25000" dirty="0" smtClean="0">
                <a:latin typeface="Times New Roman"/>
                <a:ea typeface="Calibri"/>
                <a:cs typeface="Times New Roman"/>
              </a:rPr>
              <a:t>.</a:t>
            </a:r>
            <a:endParaRPr lang="en-US" sz="1600" dirty="0">
              <a:ea typeface="Calibri"/>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48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20940166"/>
              </p:ext>
            </p:extLst>
          </p:nvPr>
        </p:nvGraphicFramePr>
        <p:xfrm>
          <a:off x="2057400" y="1600200"/>
          <a:ext cx="4241800" cy="609600"/>
        </p:xfrm>
        <a:graphic>
          <a:graphicData uri="http://schemas.openxmlformats.org/presentationml/2006/ole">
            <mc:AlternateContent xmlns:mc="http://schemas.openxmlformats.org/markup-compatibility/2006">
              <mc:Choice xmlns:v="urn:schemas-microsoft-com:vml" Requires="v">
                <p:oleObj spid="_x0000_s33827" name="Equation" r:id="rId3" imgW="3416040" imgH="457200" progId="Equation.3">
                  <p:embed/>
                </p:oleObj>
              </mc:Choice>
              <mc:Fallback>
                <p:oleObj name="Equation" r:id="rId3" imgW="3416040" imgH="457200" progId="Equation.3">
                  <p:embed/>
                  <p:pic>
                    <p:nvPicPr>
                      <p:cNvPr id="0" name="Object 1"/>
                      <p:cNvPicPr>
                        <a:picLocks noChangeAspect="1" noChangeArrowheads="1"/>
                      </p:cNvPicPr>
                      <p:nvPr/>
                    </p:nvPicPr>
                    <p:blipFill>
                      <a:blip r:embed="rId4"/>
                      <a:srcRect/>
                      <a:stretch>
                        <a:fillRect/>
                      </a:stretch>
                    </p:blipFill>
                    <p:spPr bwMode="auto">
                      <a:xfrm>
                        <a:off x="2057400" y="1600200"/>
                        <a:ext cx="4241800" cy="609600"/>
                      </a:xfrm>
                      <a:prstGeom prst="rect">
                        <a:avLst/>
                      </a:prstGeom>
                      <a:noFill/>
                    </p:spPr>
                  </p:pic>
                </p:oleObj>
              </mc:Fallback>
            </mc:AlternateContent>
          </a:graphicData>
        </a:graphic>
      </p:graphicFrame>
      <p:sp>
        <p:nvSpPr>
          <p:cNvPr id="4" name="Rectangle 3"/>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523999" y="2514600"/>
            <a:ext cx="6324601" cy="3808735"/>
          </a:xfrm>
          <a:prstGeom prst="rect">
            <a:avLst/>
          </a:prstGeom>
        </p:spPr>
        <p:txBody>
          <a:bodyPr wrap="square">
            <a:spAutoFit/>
          </a:bodyPr>
          <a:lstStyle/>
          <a:p>
            <a:pPr algn="just">
              <a:lnSpc>
                <a:spcPct val="115000"/>
              </a:lnSpc>
            </a:pPr>
            <a:r>
              <a:rPr lang="en-US" sz="1600" dirty="0">
                <a:latin typeface="Times New Roman"/>
                <a:ea typeface="Calibri"/>
                <a:cs typeface="Arial"/>
              </a:rPr>
              <a:t>where </a:t>
            </a:r>
            <a:r>
              <a:rPr lang="en-US" sz="1600" dirty="0" err="1">
                <a:latin typeface="Times New Roman"/>
                <a:ea typeface="Calibri"/>
                <a:cs typeface="Arial"/>
              </a:rPr>
              <a:t>E</a:t>
            </a:r>
            <a:r>
              <a:rPr lang="en-US" sz="1600" baseline="-25000" dirty="0" err="1">
                <a:latin typeface="Times New Roman"/>
                <a:ea typeface="Calibri"/>
                <a:cs typeface="Arial"/>
              </a:rPr>
              <a:t>it</a:t>
            </a:r>
            <a:r>
              <a:rPr lang="en-US" sz="1600" dirty="0">
                <a:latin typeface="Times New Roman"/>
                <a:ea typeface="Calibri"/>
                <a:cs typeface="Arial"/>
              </a:rPr>
              <a:t> </a:t>
            </a:r>
            <a:r>
              <a:rPr lang="en-US" sz="1600" baseline="-25000" dirty="0">
                <a:latin typeface="Times New Roman"/>
                <a:ea typeface="Calibri"/>
                <a:cs typeface="Arial"/>
              </a:rPr>
              <a:t> </a:t>
            </a:r>
            <a:r>
              <a:rPr lang="en-US" sz="1600" dirty="0">
                <a:latin typeface="Times New Roman"/>
                <a:ea typeface="Calibri"/>
                <a:cs typeface="Arial"/>
              </a:rPr>
              <a:t>=</a:t>
            </a:r>
            <a:r>
              <a:rPr lang="en-US" sz="1600" dirty="0" smtClean="0">
                <a:latin typeface="Times New Roman"/>
                <a:ea typeface="Calibri"/>
                <a:cs typeface="Arial"/>
              </a:rPr>
              <a:t> </a:t>
            </a:r>
            <a:r>
              <a:rPr lang="en-US" sz="1600" dirty="0">
                <a:latin typeface="Times New Roman"/>
                <a:ea typeface="Calibri"/>
                <a:cs typeface="Arial"/>
              </a:rPr>
              <a:t>Stochastic cobb-</a:t>
            </a:r>
            <a:r>
              <a:rPr lang="en-US" sz="1600" dirty="0" err="1">
                <a:latin typeface="Times New Roman"/>
                <a:ea typeface="Calibri"/>
                <a:cs typeface="Arial"/>
              </a:rPr>
              <a:t>douglas</a:t>
            </a:r>
            <a:r>
              <a:rPr lang="en-US" sz="1600" dirty="0">
                <a:latin typeface="Times New Roman"/>
                <a:ea typeface="Calibri"/>
                <a:cs typeface="Arial"/>
              </a:rPr>
              <a:t>, </a:t>
            </a:r>
            <a:r>
              <a:rPr lang="en-US" sz="1600" dirty="0" err="1">
                <a:latin typeface="Times New Roman"/>
                <a:ea typeface="Calibri"/>
                <a:cs typeface="Arial"/>
              </a:rPr>
              <a:t>Translog</a:t>
            </a:r>
            <a:r>
              <a:rPr lang="en-US" sz="1600" dirty="0">
                <a:latin typeface="Times New Roman"/>
                <a:ea typeface="Calibri"/>
                <a:cs typeface="Arial"/>
              </a:rPr>
              <a:t> and VRS data envelopment analysis of Cost and profit efficiency </a:t>
            </a:r>
            <a:r>
              <a:rPr lang="en-US" sz="1600" dirty="0" smtClean="0">
                <a:latin typeface="Times New Roman"/>
                <a:ea typeface="Calibri"/>
                <a:cs typeface="Arial"/>
              </a:rPr>
              <a:t>estimate</a:t>
            </a:r>
          </a:p>
          <a:p>
            <a:pPr algn="just">
              <a:lnSpc>
                <a:spcPct val="115000"/>
              </a:lnSpc>
            </a:pPr>
            <a:r>
              <a:rPr lang="en-US" sz="1600" dirty="0" smtClean="0">
                <a:latin typeface="Times New Roman"/>
                <a:ea typeface="Calibri"/>
                <a:cs typeface="Arial"/>
              </a:rPr>
              <a:t>  </a:t>
            </a:r>
            <a:r>
              <a:rPr lang="en-US" sz="1600" dirty="0" err="1">
                <a:latin typeface="Times New Roman"/>
                <a:ea typeface="Calibri"/>
                <a:cs typeface="Arial"/>
              </a:rPr>
              <a:t>ITE</a:t>
            </a:r>
            <a:r>
              <a:rPr lang="en-US" sz="1600" baseline="-25000" dirty="0" err="1">
                <a:latin typeface="Times New Roman"/>
                <a:ea typeface="Calibri"/>
                <a:cs typeface="Arial"/>
              </a:rPr>
              <a:t>it</a:t>
            </a:r>
            <a:r>
              <a:rPr lang="en-US" sz="1600" dirty="0">
                <a:latin typeface="Times New Roman"/>
                <a:ea typeface="Calibri"/>
                <a:cs typeface="Arial"/>
              </a:rPr>
              <a:t> </a:t>
            </a:r>
            <a:r>
              <a:rPr lang="en-US" sz="1600" dirty="0" smtClean="0">
                <a:latin typeface="Times New Roman"/>
                <a:ea typeface="Calibri"/>
                <a:cs typeface="Arial"/>
              </a:rPr>
              <a:t>= IT expanses</a:t>
            </a:r>
          </a:p>
          <a:p>
            <a:pPr algn="just">
              <a:lnSpc>
                <a:spcPct val="115000"/>
              </a:lnSpc>
            </a:pPr>
            <a:r>
              <a:rPr lang="en-US" sz="1600" dirty="0" smtClean="0">
                <a:latin typeface="Times New Roman"/>
                <a:ea typeface="Calibri"/>
                <a:cs typeface="Arial"/>
              </a:rPr>
              <a:t> </a:t>
            </a:r>
            <a:r>
              <a:rPr lang="en-US" sz="1600" dirty="0" err="1">
                <a:latin typeface="Times New Roman"/>
                <a:ea typeface="Calibri"/>
                <a:cs typeface="Arial"/>
              </a:rPr>
              <a:t>ITI</a:t>
            </a:r>
            <a:r>
              <a:rPr lang="en-US" sz="1600" baseline="-25000" dirty="0" err="1">
                <a:latin typeface="Times New Roman"/>
                <a:ea typeface="Calibri"/>
                <a:cs typeface="Arial"/>
              </a:rPr>
              <a:t>it</a:t>
            </a:r>
            <a:r>
              <a:rPr lang="en-US" sz="1600" dirty="0">
                <a:latin typeface="Times New Roman"/>
                <a:ea typeface="Calibri"/>
                <a:cs typeface="Arial"/>
              </a:rPr>
              <a:t> </a:t>
            </a:r>
            <a:r>
              <a:rPr lang="en-US" sz="1600" dirty="0" smtClean="0">
                <a:latin typeface="Times New Roman"/>
                <a:ea typeface="Calibri"/>
                <a:cs typeface="Arial"/>
              </a:rPr>
              <a:t>= </a:t>
            </a:r>
            <a:r>
              <a:rPr lang="en-US" sz="1600" dirty="0">
                <a:latin typeface="Times New Roman"/>
                <a:ea typeface="Calibri"/>
                <a:cs typeface="Arial"/>
              </a:rPr>
              <a:t>IT </a:t>
            </a:r>
            <a:r>
              <a:rPr lang="en-US" sz="1600" dirty="0" smtClean="0">
                <a:latin typeface="Times New Roman"/>
                <a:ea typeface="Calibri"/>
                <a:cs typeface="Arial"/>
              </a:rPr>
              <a:t>income</a:t>
            </a:r>
          </a:p>
          <a:p>
            <a:pPr algn="just">
              <a:lnSpc>
                <a:spcPct val="115000"/>
              </a:lnSpc>
            </a:pPr>
            <a:r>
              <a:rPr lang="en-US" sz="1600" dirty="0" smtClean="0">
                <a:latin typeface="Times New Roman"/>
                <a:ea typeface="Calibri"/>
                <a:cs typeface="Arial"/>
              </a:rPr>
              <a:t> </a:t>
            </a:r>
            <a:r>
              <a:rPr lang="en-US" sz="1600" dirty="0" err="1">
                <a:latin typeface="Times New Roman"/>
                <a:ea typeface="Calibri"/>
                <a:cs typeface="Arial"/>
              </a:rPr>
              <a:t>ITIN</a:t>
            </a:r>
            <a:r>
              <a:rPr lang="en-US" sz="1600" baseline="-25000" dirty="0" err="1">
                <a:latin typeface="Times New Roman"/>
                <a:ea typeface="Calibri"/>
                <a:cs typeface="Arial"/>
              </a:rPr>
              <a:t>it</a:t>
            </a:r>
            <a:r>
              <a:rPr lang="en-US" sz="1600" dirty="0">
                <a:latin typeface="Times New Roman"/>
                <a:ea typeface="Calibri"/>
                <a:cs typeface="Arial"/>
              </a:rPr>
              <a:t> </a:t>
            </a:r>
            <a:r>
              <a:rPr lang="en-US" sz="1600" dirty="0" smtClean="0">
                <a:latin typeface="Times New Roman"/>
                <a:ea typeface="Calibri"/>
                <a:cs typeface="Arial"/>
              </a:rPr>
              <a:t>= </a:t>
            </a:r>
            <a:r>
              <a:rPr lang="en-US" sz="1600" dirty="0">
                <a:latin typeface="Times New Roman"/>
                <a:ea typeface="Calibri"/>
                <a:cs typeface="Arial"/>
              </a:rPr>
              <a:t>IT </a:t>
            </a:r>
            <a:r>
              <a:rPr lang="en-US" sz="1600" dirty="0" smtClean="0">
                <a:latin typeface="Times New Roman"/>
                <a:ea typeface="Calibri"/>
                <a:cs typeface="Arial"/>
              </a:rPr>
              <a:t>investment  </a:t>
            </a:r>
          </a:p>
          <a:p>
            <a:pPr algn="just">
              <a:lnSpc>
                <a:spcPct val="115000"/>
              </a:lnSpc>
            </a:pPr>
            <a:r>
              <a:rPr lang="en-US" sz="1600" dirty="0" err="1" smtClean="0">
                <a:latin typeface="Times New Roman"/>
                <a:ea typeface="Calibri"/>
                <a:cs typeface="Arial"/>
              </a:rPr>
              <a:t>ITP</a:t>
            </a:r>
            <a:r>
              <a:rPr lang="en-US" sz="1600" baseline="-25000" dirty="0" err="1" smtClean="0">
                <a:latin typeface="Times New Roman"/>
                <a:ea typeface="Calibri"/>
                <a:cs typeface="Arial"/>
              </a:rPr>
              <a:t>it</a:t>
            </a:r>
            <a:r>
              <a:rPr lang="en-US" sz="1600" dirty="0" smtClean="0">
                <a:latin typeface="Times New Roman"/>
                <a:ea typeface="Calibri"/>
                <a:cs typeface="Arial"/>
              </a:rPr>
              <a:t> =  </a:t>
            </a:r>
            <a:r>
              <a:rPr lang="en-US" sz="1600" dirty="0">
                <a:latin typeface="Times New Roman"/>
                <a:ea typeface="Calibri"/>
                <a:cs typeface="Arial"/>
              </a:rPr>
              <a:t>IT </a:t>
            </a:r>
            <a:r>
              <a:rPr lang="en-US" sz="1600" dirty="0" smtClean="0">
                <a:latin typeface="Times New Roman"/>
                <a:ea typeface="Calibri"/>
                <a:cs typeface="Arial"/>
              </a:rPr>
              <a:t>personnel </a:t>
            </a:r>
          </a:p>
          <a:p>
            <a:pPr algn="just">
              <a:lnSpc>
                <a:spcPct val="115000"/>
              </a:lnSpc>
            </a:pPr>
            <a:r>
              <a:rPr lang="en-US" sz="1600" dirty="0" smtClean="0">
                <a:latin typeface="Times New Roman"/>
                <a:ea typeface="Calibri"/>
                <a:cs typeface="Arial"/>
              </a:rPr>
              <a:t> </a:t>
            </a:r>
            <a:r>
              <a:rPr lang="en-US" sz="1600" dirty="0" err="1">
                <a:latin typeface="Times New Roman"/>
                <a:ea typeface="Calibri"/>
                <a:cs typeface="Arial"/>
              </a:rPr>
              <a:t>ITPE</a:t>
            </a:r>
            <a:r>
              <a:rPr lang="en-US" sz="1600" baseline="-25000" dirty="0" err="1">
                <a:latin typeface="Times New Roman"/>
                <a:ea typeface="Calibri"/>
                <a:cs typeface="Arial"/>
              </a:rPr>
              <a:t>it</a:t>
            </a:r>
            <a:r>
              <a:rPr lang="en-US" sz="1600" dirty="0">
                <a:latin typeface="Times New Roman"/>
                <a:ea typeface="Calibri"/>
                <a:cs typeface="Arial"/>
              </a:rPr>
              <a:t> </a:t>
            </a:r>
            <a:r>
              <a:rPr lang="en-US" sz="1600" dirty="0" smtClean="0">
                <a:latin typeface="Times New Roman"/>
                <a:ea typeface="Calibri"/>
                <a:cs typeface="Arial"/>
              </a:rPr>
              <a:t>= IT </a:t>
            </a:r>
            <a:r>
              <a:rPr lang="en-US" sz="1600" dirty="0">
                <a:latin typeface="Times New Roman"/>
                <a:ea typeface="Calibri"/>
                <a:cs typeface="Arial"/>
              </a:rPr>
              <a:t>personnel </a:t>
            </a:r>
            <a:r>
              <a:rPr lang="en-US" sz="1600" dirty="0" smtClean="0">
                <a:latin typeface="Times New Roman"/>
                <a:ea typeface="Calibri"/>
                <a:cs typeface="Arial"/>
              </a:rPr>
              <a:t>expenses </a:t>
            </a:r>
          </a:p>
          <a:p>
            <a:pPr algn="just">
              <a:lnSpc>
                <a:spcPct val="115000"/>
              </a:lnSpc>
            </a:pPr>
            <a:r>
              <a:rPr lang="en-US" sz="1600" dirty="0" err="1" smtClean="0">
                <a:latin typeface="Times New Roman"/>
                <a:ea typeface="Calibri"/>
                <a:cs typeface="Arial"/>
              </a:rPr>
              <a:t>ATMT</a:t>
            </a:r>
            <a:r>
              <a:rPr lang="en-US" sz="1600" baseline="-25000" dirty="0" err="1" smtClean="0">
                <a:latin typeface="Times New Roman"/>
                <a:ea typeface="Calibri"/>
                <a:cs typeface="Arial"/>
              </a:rPr>
              <a:t>it</a:t>
            </a:r>
            <a:r>
              <a:rPr lang="en-US" sz="1600" dirty="0" smtClean="0">
                <a:latin typeface="Times New Roman"/>
                <a:ea typeface="Calibri"/>
                <a:cs typeface="Arial"/>
              </a:rPr>
              <a:t> = ATM transaction </a:t>
            </a:r>
          </a:p>
          <a:p>
            <a:pPr algn="just">
              <a:lnSpc>
                <a:spcPct val="115000"/>
              </a:lnSpc>
            </a:pPr>
            <a:r>
              <a:rPr lang="en-US" sz="1600" dirty="0" err="1" smtClean="0">
                <a:latin typeface="Times New Roman"/>
                <a:ea typeface="Calibri"/>
                <a:cs typeface="Arial"/>
              </a:rPr>
              <a:t>ATME</a:t>
            </a:r>
            <a:r>
              <a:rPr lang="en-US" sz="1600" baseline="-25000" dirty="0" err="1" smtClean="0">
                <a:latin typeface="Times New Roman"/>
                <a:ea typeface="Calibri"/>
                <a:cs typeface="Arial"/>
              </a:rPr>
              <a:t>it</a:t>
            </a:r>
            <a:r>
              <a:rPr lang="en-US" sz="1600" baseline="-25000" dirty="0" smtClean="0">
                <a:latin typeface="Times New Roman"/>
                <a:ea typeface="Calibri"/>
                <a:cs typeface="Arial"/>
              </a:rPr>
              <a:t> </a:t>
            </a:r>
            <a:r>
              <a:rPr lang="en-US" sz="1600" dirty="0" smtClean="0">
                <a:latin typeface="Times New Roman"/>
                <a:ea typeface="Calibri"/>
                <a:cs typeface="Arial"/>
              </a:rPr>
              <a:t>= </a:t>
            </a:r>
            <a:r>
              <a:rPr lang="en-US" sz="1600" dirty="0" smtClean="0">
                <a:latin typeface="Times New Roman"/>
                <a:ea typeface="Calibri"/>
                <a:cs typeface="Arial"/>
              </a:rPr>
              <a:t>ATM </a:t>
            </a:r>
            <a:r>
              <a:rPr lang="en-US" sz="1600" dirty="0">
                <a:latin typeface="Times New Roman"/>
                <a:ea typeface="Calibri"/>
                <a:cs typeface="Arial"/>
              </a:rPr>
              <a:t>expenses </a:t>
            </a:r>
            <a:endParaRPr lang="en-US" sz="1600" dirty="0" smtClean="0">
              <a:latin typeface="Times New Roman"/>
              <a:ea typeface="Calibri"/>
              <a:cs typeface="Arial"/>
            </a:endParaRPr>
          </a:p>
          <a:p>
            <a:pPr algn="just">
              <a:lnSpc>
                <a:spcPct val="115000"/>
              </a:lnSpc>
            </a:pPr>
            <a:r>
              <a:rPr lang="en-US" sz="1600" dirty="0" smtClean="0">
                <a:latin typeface="Times New Roman"/>
                <a:ea typeface="Calibri"/>
                <a:cs typeface="Arial"/>
              </a:rPr>
              <a:t>CCT = </a:t>
            </a:r>
            <a:r>
              <a:rPr lang="en-US" sz="1600" dirty="0">
                <a:latin typeface="Times New Roman"/>
                <a:ea typeface="Calibri"/>
                <a:cs typeface="Arial"/>
              </a:rPr>
              <a:t>Credit Card </a:t>
            </a:r>
            <a:r>
              <a:rPr lang="en-US" sz="1600" dirty="0" smtClean="0">
                <a:latin typeface="Times New Roman"/>
                <a:ea typeface="Calibri"/>
                <a:cs typeface="Arial"/>
              </a:rPr>
              <a:t>Transaction</a:t>
            </a:r>
            <a:endParaRPr lang="en-US" sz="1600" dirty="0" smtClean="0">
              <a:ea typeface="Calibri"/>
              <a:cs typeface="Arial"/>
            </a:endParaRPr>
          </a:p>
          <a:p>
            <a:pPr algn="just">
              <a:lnSpc>
                <a:spcPct val="115000"/>
              </a:lnSpc>
            </a:pPr>
            <a:r>
              <a:rPr lang="en-US" sz="1600" dirty="0" smtClean="0">
                <a:ea typeface="Calibri"/>
                <a:cs typeface="Arial"/>
              </a:rPr>
              <a:t> </a:t>
            </a:r>
            <a:r>
              <a:rPr lang="en-US" sz="1600" dirty="0" smtClean="0">
                <a:latin typeface="Times New Roman"/>
                <a:ea typeface="Calibri"/>
                <a:cs typeface="Arial"/>
              </a:rPr>
              <a:t>CCE </a:t>
            </a:r>
            <a:r>
              <a:rPr lang="en-US" sz="1600" dirty="0" smtClean="0">
                <a:latin typeface="Times New Roman"/>
                <a:ea typeface="Calibri"/>
                <a:cs typeface="Arial"/>
              </a:rPr>
              <a:t>=C</a:t>
            </a:r>
            <a:r>
              <a:rPr lang="en-US" sz="1600" dirty="0" smtClean="0">
                <a:latin typeface="Times New Roman"/>
                <a:ea typeface="Calibri"/>
                <a:cs typeface="Arial"/>
              </a:rPr>
              <a:t>redit </a:t>
            </a:r>
            <a:r>
              <a:rPr lang="en-US" sz="1600" dirty="0">
                <a:latin typeface="Times New Roman"/>
                <a:ea typeface="Calibri"/>
                <a:cs typeface="Arial"/>
              </a:rPr>
              <a:t>card expenses </a:t>
            </a:r>
            <a:endParaRPr lang="en-US" sz="1600" dirty="0">
              <a:latin typeface="Times New Roman"/>
              <a:ea typeface="Calibri"/>
              <a:cs typeface="Arial"/>
            </a:endParaRPr>
          </a:p>
          <a:p>
            <a:pPr algn="just">
              <a:lnSpc>
                <a:spcPct val="115000"/>
              </a:lnSpc>
            </a:pPr>
            <a:r>
              <a:rPr lang="en-US" sz="1600" dirty="0" smtClean="0">
                <a:latin typeface="Times New Roman"/>
                <a:ea typeface="Calibri"/>
                <a:cs typeface="Arial"/>
              </a:rPr>
              <a:t> </a:t>
            </a:r>
            <a:r>
              <a:rPr lang="en-US" sz="1600" dirty="0" err="1">
                <a:latin typeface="Times New Roman"/>
                <a:ea typeface="Calibri"/>
                <a:cs typeface="Arial"/>
              </a:rPr>
              <a:t>ξ</a:t>
            </a:r>
            <a:r>
              <a:rPr lang="en-US" sz="1600" baseline="-25000" dirty="0" err="1">
                <a:latin typeface="Times New Roman"/>
                <a:ea typeface="Calibri"/>
                <a:cs typeface="Arial"/>
              </a:rPr>
              <a:t>it</a:t>
            </a:r>
            <a:r>
              <a:rPr lang="en-US" sz="1600" dirty="0">
                <a:latin typeface="Times New Roman"/>
                <a:ea typeface="Calibri"/>
                <a:cs typeface="Arial"/>
              </a:rPr>
              <a:t> is the error </a:t>
            </a:r>
            <a:r>
              <a:rPr lang="en-US" sz="1600" dirty="0" smtClean="0">
                <a:latin typeface="Times New Roman"/>
                <a:ea typeface="Calibri"/>
                <a:cs typeface="Arial"/>
              </a:rPr>
              <a:t>term</a:t>
            </a:r>
            <a:endParaRPr lang="en-US" sz="1600" dirty="0">
              <a:ea typeface="Calibri"/>
              <a:cs typeface="Arial"/>
            </a:endParaRPr>
          </a:p>
          <a:p>
            <a:pPr marR="50800" algn="just">
              <a:lnSpc>
                <a:spcPct val="115000"/>
              </a:lnSpc>
            </a:pPr>
            <a:r>
              <a:rPr lang="en-US" dirty="0">
                <a:latin typeface="Times New Roman"/>
                <a:ea typeface="Times New Roman"/>
                <a:cs typeface="Arial"/>
              </a:rPr>
              <a:t> </a:t>
            </a:r>
            <a:endParaRPr lang="en-US" sz="1200" dirty="0">
              <a:ea typeface="Calibri"/>
              <a:cs typeface="Arial"/>
            </a:endParaRPr>
          </a:p>
        </p:txBody>
      </p:sp>
      <p:sp>
        <p:nvSpPr>
          <p:cNvPr id="6" name="Rectangle 5"/>
          <p:cNvSpPr/>
          <p:nvPr/>
        </p:nvSpPr>
        <p:spPr>
          <a:xfrm>
            <a:off x="2514600" y="621873"/>
            <a:ext cx="2690737" cy="410882"/>
          </a:xfrm>
          <a:prstGeom prst="rect">
            <a:avLst/>
          </a:prstGeom>
        </p:spPr>
        <p:txBody>
          <a:bodyPr wrap="none">
            <a:spAutoFit/>
          </a:bodyPr>
          <a:lstStyle/>
          <a:p>
            <a:pPr marR="50800" algn="just">
              <a:lnSpc>
                <a:spcPct val="115000"/>
              </a:lnSpc>
            </a:pPr>
            <a:r>
              <a:rPr lang="en-US" dirty="0" smtClean="0">
                <a:latin typeface="Times New Roman"/>
                <a:ea typeface="Times New Roman"/>
                <a:cs typeface="Arial"/>
              </a:rPr>
              <a:t> </a:t>
            </a:r>
            <a:r>
              <a:rPr lang="en-US" dirty="0" err="1">
                <a:latin typeface="Times New Roman"/>
                <a:ea typeface="Times New Roman"/>
                <a:cs typeface="Arial"/>
              </a:rPr>
              <a:t>Tobbit</a:t>
            </a:r>
            <a:r>
              <a:rPr lang="en-US" dirty="0">
                <a:latin typeface="Times New Roman"/>
                <a:ea typeface="Times New Roman"/>
                <a:cs typeface="Arial"/>
              </a:rPr>
              <a:t> Regression Model</a:t>
            </a:r>
            <a:endParaRPr lang="en-US" sz="1200" dirty="0">
              <a:ea typeface="Calibri"/>
              <a:cs typeface="Arial"/>
            </a:endParaRPr>
          </a:p>
        </p:txBody>
      </p:sp>
    </p:spTree>
    <p:extLst>
      <p:ext uri="{BB962C8B-B14F-4D97-AF65-F5344CB8AC3E}">
        <p14:creationId xmlns:p14="http://schemas.microsoft.com/office/powerpoint/2010/main" val="2077509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371632187"/>
              </p:ext>
            </p:extLst>
          </p:nvPr>
        </p:nvGraphicFramePr>
        <p:xfrm>
          <a:off x="1790700" y="1752600"/>
          <a:ext cx="5562600" cy="762000"/>
        </p:xfrm>
        <a:graphic>
          <a:graphicData uri="http://schemas.openxmlformats.org/presentationml/2006/ole">
            <mc:AlternateContent xmlns:mc="http://schemas.openxmlformats.org/markup-compatibility/2006">
              <mc:Choice xmlns:v="urn:schemas-microsoft-com:vml" Requires="v">
                <p:oleObj spid="_x0000_s34836" name="Equation" r:id="rId3" imgW="3873500" imgH="457200" progId="Equation.3">
                  <p:embed/>
                </p:oleObj>
              </mc:Choice>
              <mc:Fallback>
                <p:oleObj name="Equation" r:id="rId3" imgW="38735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752600"/>
                        <a:ext cx="5562600" cy="762000"/>
                      </a:xfrm>
                      <a:prstGeom prst="rect">
                        <a:avLst/>
                      </a:prstGeom>
                      <a:noFill/>
                    </p:spPr>
                  </p:pic>
                </p:oleObj>
              </mc:Fallback>
            </mc:AlternateContent>
          </a:graphicData>
        </a:graphic>
      </p:graphicFrame>
      <p:sp>
        <p:nvSpPr>
          <p:cNvPr id="4" name="Rectangle 3"/>
          <p:cNvSpPr/>
          <p:nvPr/>
        </p:nvSpPr>
        <p:spPr>
          <a:xfrm>
            <a:off x="1752600" y="2667000"/>
            <a:ext cx="4572000" cy="3472233"/>
          </a:xfrm>
          <a:prstGeom prst="rect">
            <a:avLst/>
          </a:prstGeom>
        </p:spPr>
        <p:txBody>
          <a:bodyPr>
            <a:spAutoFit/>
          </a:bodyPr>
          <a:lstStyle/>
          <a:p>
            <a:pPr lvl="0" algn="just">
              <a:lnSpc>
                <a:spcPct val="115000"/>
              </a:lnSpc>
            </a:pPr>
            <a:r>
              <a:rPr lang="en-US" sz="1600" dirty="0">
                <a:solidFill>
                  <a:prstClr val="black"/>
                </a:solidFill>
                <a:latin typeface="Times New Roman"/>
                <a:ea typeface="Calibri"/>
                <a:cs typeface="Arial"/>
              </a:rPr>
              <a:t>where </a:t>
            </a:r>
            <a:r>
              <a:rPr lang="en-US" sz="1600" dirty="0" err="1" smtClean="0">
                <a:solidFill>
                  <a:prstClr val="black"/>
                </a:solidFill>
                <a:latin typeface="Times New Roman"/>
                <a:ea typeface="Calibri"/>
                <a:cs typeface="Arial"/>
              </a:rPr>
              <a:t>PE</a:t>
            </a:r>
            <a:r>
              <a:rPr lang="en-US" sz="1600" baseline="-25000" dirty="0" err="1" smtClean="0">
                <a:solidFill>
                  <a:prstClr val="black"/>
                </a:solidFill>
                <a:latin typeface="Times New Roman"/>
                <a:ea typeface="Calibri"/>
                <a:cs typeface="Arial"/>
              </a:rPr>
              <a:t>it</a:t>
            </a:r>
            <a:r>
              <a:rPr lang="en-US" sz="1600" dirty="0" smtClean="0">
                <a:solidFill>
                  <a:prstClr val="black"/>
                </a:solidFill>
                <a:latin typeface="Times New Roman"/>
                <a:ea typeface="Calibri"/>
                <a:cs typeface="Arial"/>
              </a:rPr>
              <a:t> = profit </a:t>
            </a:r>
            <a:r>
              <a:rPr lang="en-US" sz="1600" dirty="0">
                <a:solidFill>
                  <a:prstClr val="black"/>
                </a:solidFill>
                <a:latin typeface="Times New Roman"/>
                <a:ea typeface="Calibri"/>
                <a:cs typeface="Arial"/>
              </a:rPr>
              <a:t>efficiency </a:t>
            </a:r>
            <a:r>
              <a:rPr lang="en-US" sz="1600" dirty="0" smtClean="0">
                <a:solidFill>
                  <a:prstClr val="black"/>
                </a:solidFill>
                <a:latin typeface="Times New Roman"/>
                <a:ea typeface="Calibri"/>
                <a:cs typeface="Arial"/>
              </a:rPr>
              <a:t>Estimate of VRS </a:t>
            </a:r>
            <a:r>
              <a:rPr lang="en-US" sz="1600" dirty="0">
                <a:solidFill>
                  <a:prstClr val="black"/>
                </a:solidFill>
                <a:latin typeface="Times New Roman"/>
                <a:ea typeface="Calibri"/>
                <a:cs typeface="Arial"/>
              </a:rPr>
              <a:t>data envelopment analysis </a:t>
            </a:r>
          </a:p>
          <a:p>
            <a:pPr lvl="0" algn="just">
              <a:lnSpc>
                <a:spcPct val="115000"/>
              </a:lnSpc>
            </a:pPr>
            <a:r>
              <a:rPr lang="en-US" sz="1600" dirty="0">
                <a:solidFill>
                  <a:prstClr val="black"/>
                </a:solidFill>
                <a:latin typeface="Times New Roman"/>
                <a:ea typeface="Calibri"/>
                <a:cs typeface="Arial"/>
              </a:rPr>
              <a:t>  </a:t>
            </a:r>
            <a:r>
              <a:rPr lang="en-US" sz="1600" dirty="0" err="1">
                <a:solidFill>
                  <a:prstClr val="black"/>
                </a:solidFill>
                <a:latin typeface="Times New Roman"/>
                <a:ea typeface="Calibri"/>
                <a:cs typeface="Arial"/>
              </a:rPr>
              <a:t>ITE</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IT </a:t>
            </a:r>
            <a:r>
              <a:rPr lang="en-US" sz="1600" dirty="0" smtClean="0">
                <a:solidFill>
                  <a:prstClr val="black"/>
                </a:solidFill>
                <a:latin typeface="Times New Roman"/>
                <a:ea typeface="Calibri"/>
                <a:cs typeface="Arial"/>
              </a:rPr>
              <a:t>expanses  </a:t>
            </a:r>
            <a:endParaRPr lang="en-US" sz="1600" dirty="0">
              <a:solidFill>
                <a:prstClr val="black"/>
              </a:solidFill>
              <a:latin typeface="Times New Roman"/>
              <a:ea typeface="Calibri"/>
              <a:cs typeface="Arial"/>
            </a:endParaRPr>
          </a:p>
          <a:p>
            <a:pPr lvl="0" algn="just">
              <a:lnSpc>
                <a:spcPct val="115000"/>
              </a:lnSpc>
            </a:pPr>
            <a:r>
              <a:rPr lang="en-US" sz="1600" dirty="0">
                <a:solidFill>
                  <a:prstClr val="black"/>
                </a:solidFill>
                <a:latin typeface="Times New Roman"/>
                <a:ea typeface="Calibri"/>
                <a:cs typeface="Arial"/>
              </a:rPr>
              <a:t> </a:t>
            </a:r>
            <a:r>
              <a:rPr lang="en-US" sz="1600" dirty="0" err="1">
                <a:solidFill>
                  <a:prstClr val="black"/>
                </a:solidFill>
                <a:latin typeface="Times New Roman"/>
                <a:ea typeface="Calibri"/>
                <a:cs typeface="Arial"/>
              </a:rPr>
              <a:t>ITI</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IT </a:t>
            </a:r>
            <a:r>
              <a:rPr lang="en-US" sz="1600" dirty="0" smtClean="0">
                <a:solidFill>
                  <a:prstClr val="black"/>
                </a:solidFill>
                <a:latin typeface="Times New Roman"/>
                <a:ea typeface="Calibri"/>
                <a:cs typeface="Arial"/>
              </a:rPr>
              <a:t>income</a:t>
            </a:r>
            <a:endParaRPr lang="en-US" sz="1600" dirty="0">
              <a:solidFill>
                <a:prstClr val="black"/>
              </a:solidFill>
              <a:latin typeface="Times New Roman"/>
              <a:ea typeface="Calibri"/>
              <a:cs typeface="Arial"/>
            </a:endParaRPr>
          </a:p>
          <a:p>
            <a:pPr lvl="0" algn="just">
              <a:lnSpc>
                <a:spcPct val="115000"/>
              </a:lnSpc>
            </a:pPr>
            <a:r>
              <a:rPr lang="en-US" sz="1600" dirty="0">
                <a:solidFill>
                  <a:prstClr val="black"/>
                </a:solidFill>
                <a:latin typeface="Times New Roman"/>
                <a:ea typeface="Calibri"/>
                <a:cs typeface="Arial"/>
              </a:rPr>
              <a:t> </a:t>
            </a:r>
            <a:r>
              <a:rPr lang="en-US" sz="1600" dirty="0" err="1">
                <a:solidFill>
                  <a:prstClr val="black"/>
                </a:solidFill>
                <a:latin typeface="Times New Roman"/>
                <a:ea typeface="Calibri"/>
                <a:cs typeface="Arial"/>
              </a:rPr>
              <a:t>ITIN</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IT </a:t>
            </a:r>
            <a:r>
              <a:rPr lang="en-US" sz="1600" dirty="0" smtClean="0">
                <a:solidFill>
                  <a:prstClr val="black"/>
                </a:solidFill>
                <a:latin typeface="Times New Roman"/>
                <a:ea typeface="Calibri"/>
                <a:cs typeface="Arial"/>
              </a:rPr>
              <a:t>investment  </a:t>
            </a:r>
            <a:endParaRPr lang="en-US" sz="1600" dirty="0">
              <a:solidFill>
                <a:prstClr val="black"/>
              </a:solidFill>
              <a:latin typeface="Times New Roman"/>
              <a:ea typeface="Calibri"/>
              <a:cs typeface="Arial"/>
            </a:endParaRPr>
          </a:p>
          <a:p>
            <a:pPr lvl="0" algn="just">
              <a:lnSpc>
                <a:spcPct val="115000"/>
              </a:lnSpc>
            </a:pPr>
            <a:r>
              <a:rPr lang="en-US" sz="1600" dirty="0" err="1">
                <a:solidFill>
                  <a:prstClr val="black"/>
                </a:solidFill>
                <a:latin typeface="Times New Roman"/>
                <a:ea typeface="Calibri"/>
                <a:cs typeface="Arial"/>
              </a:rPr>
              <a:t>ITP</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IT personnel </a:t>
            </a:r>
          </a:p>
          <a:p>
            <a:pPr lvl="0" algn="just">
              <a:lnSpc>
                <a:spcPct val="115000"/>
              </a:lnSpc>
            </a:pPr>
            <a:r>
              <a:rPr lang="en-US" sz="1600" dirty="0">
                <a:solidFill>
                  <a:prstClr val="black"/>
                </a:solidFill>
                <a:latin typeface="Times New Roman"/>
                <a:ea typeface="Calibri"/>
                <a:cs typeface="Arial"/>
              </a:rPr>
              <a:t> </a:t>
            </a:r>
            <a:r>
              <a:rPr lang="en-US" sz="1600" dirty="0" err="1">
                <a:solidFill>
                  <a:prstClr val="black"/>
                </a:solidFill>
                <a:latin typeface="Times New Roman"/>
                <a:ea typeface="Calibri"/>
                <a:cs typeface="Arial"/>
              </a:rPr>
              <a:t>ITPE</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IT personnel </a:t>
            </a:r>
            <a:r>
              <a:rPr lang="en-US" sz="1600" dirty="0" smtClean="0">
                <a:solidFill>
                  <a:prstClr val="black"/>
                </a:solidFill>
                <a:latin typeface="Times New Roman"/>
                <a:ea typeface="Calibri"/>
                <a:cs typeface="Arial"/>
              </a:rPr>
              <a:t>expenses </a:t>
            </a:r>
            <a:endParaRPr lang="en-US" sz="1600" dirty="0">
              <a:solidFill>
                <a:prstClr val="black"/>
              </a:solidFill>
              <a:latin typeface="Times New Roman"/>
              <a:ea typeface="Calibri"/>
              <a:cs typeface="Arial"/>
            </a:endParaRPr>
          </a:p>
          <a:p>
            <a:pPr lvl="0" algn="just">
              <a:lnSpc>
                <a:spcPct val="115000"/>
              </a:lnSpc>
            </a:pPr>
            <a:r>
              <a:rPr lang="en-US" sz="1600" dirty="0" err="1">
                <a:solidFill>
                  <a:prstClr val="black"/>
                </a:solidFill>
                <a:latin typeface="Times New Roman"/>
                <a:ea typeface="Calibri"/>
                <a:cs typeface="Arial"/>
              </a:rPr>
              <a:t>ATMT</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 ATM </a:t>
            </a:r>
            <a:r>
              <a:rPr lang="en-US" sz="1600" dirty="0" smtClean="0">
                <a:solidFill>
                  <a:prstClr val="black"/>
                </a:solidFill>
                <a:latin typeface="Times New Roman"/>
                <a:ea typeface="Calibri"/>
                <a:cs typeface="Arial"/>
              </a:rPr>
              <a:t>transaction</a:t>
            </a:r>
            <a:endParaRPr lang="en-US" sz="1600" dirty="0">
              <a:solidFill>
                <a:prstClr val="black"/>
              </a:solidFill>
              <a:latin typeface="Times New Roman"/>
              <a:ea typeface="Calibri"/>
              <a:cs typeface="Arial"/>
            </a:endParaRPr>
          </a:p>
          <a:p>
            <a:pPr lvl="0" algn="just">
              <a:lnSpc>
                <a:spcPct val="115000"/>
              </a:lnSpc>
            </a:pPr>
            <a:r>
              <a:rPr lang="en-US" sz="1600" dirty="0" err="1">
                <a:solidFill>
                  <a:prstClr val="black"/>
                </a:solidFill>
                <a:latin typeface="Times New Roman"/>
                <a:ea typeface="Calibri"/>
                <a:cs typeface="Arial"/>
              </a:rPr>
              <a:t>ATME</a:t>
            </a:r>
            <a:r>
              <a:rPr lang="en-US" sz="1600" baseline="-25000" dirty="0" err="1">
                <a:solidFill>
                  <a:prstClr val="black"/>
                </a:solidFill>
                <a:latin typeface="Times New Roman"/>
                <a:ea typeface="Calibri"/>
                <a:cs typeface="Arial"/>
              </a:rPr>
              <a:t>it</a:t>
            </a:r>
            <a:r>
              <a:rPr lang="en-US" sz="1600" baseline="-25000" dirty="0">
                <a:solidFill>
                  <a:prstClr val="black"/>
                </a:solidFill>
                <a:latin typeface="Times New Roman"/>
                <a:ea typeface="Calibri"/>
                <a:cs typeface="Arial"/>
              </a:rPr>
              <a:t> </a:t>
            </a:r>
            <a:r>
              <a:rPr lang="en-US" sz="1600" dirty="0">
                <a:solidFill>
                  <a:prstClr val="black"/>
                </a:solidFill>
                <a:latin typeface="Times New Roman"/>
                <a:ea typeface="Calibri"/>
                <a:cs typeface="Arial"/>
              </a:rPr>
              <a:t>= ATM expenses </a:t>
            </a:r>
          </a:p>
          <a:p>
            <a:pPr lvl="0" algn="just">
              <a:lnSpc>
                <a:spcPct val="115000"/>
              </a:lnSpc>
            </a:pPr>
            <a:r>
              <a:rPr lang="en-US" sz="1600" dirty="0">
                <a:solidFill>
                  <a:prstClr val="black"/>
                </a:solidFill>
                <a:latin typeface="Times New Roman"/>
                <a:ea typeface="Calibri"/>
                <a:cs typeface="Arial"/>
              </a:rPr>
              <a:t>CCT = Credit Card </a:t>
            </a:r>
            <a:r>
              <a:rPr lang="en-US" sz="1600" dirty="0" smtClean="0">
                <a:solidFill>
                  <a:prstClr val="black"/>
                </a:solidFill>
                <a:latin typeface="Times New Roman"/>
                <a:ea typeface="Calibri"/>
                <a:cs typeface="Arial"/>
              </a:rPr>
              <a:t>Transaction</a:t>
            </a:r>
            <a:r>
              <a:rPr lang="en-US" sz="1600" dirty="0" smtClean="0">
                <a:solidFill>
                  <a:prstClr val="black"/>
                </a:solidFill>
                <a:ea typeface="Calibri"/>
                <a:cs typeface="Arial"/>
              </a:rPr>
              <a:t> </a:t>
            </a:r>
            <a:endParaRPr lang="en-US" sz="1600" dirty="0">
              <a:solidFill>
                <a:prstClr val="black"/>
              </a:solidFill>
              <a:ea typeface="Calibri"/>
              <a:cs typeface="Arial"/>
            </a:endParaRPr>
          </a:p>
          <a:p>
            <a:pPr lvl="0" algn="just">
              <a:lnSpc>
                <a:spcPct val="115000"/>
              </a:lnSpc>
            </a:pPr>
            <a:r>
              <a:rPr lang="en-US" sz="1600" dirty="0">
                <a:solidFill>
                  <a:prstClr val="black"/>
                </a:solidFill>
                <a:ea typeface="Calibri"/>
                <a:cs typeface="Arial"/>
              </a:rPr>
              <a:t> </a:t>
            </a:r>
            <a:r>
              <a:rPr lang="en-US" sz="1600" dirty="0">
                <a:solidFill>
                  <a:prstClr val="black"/>
                </a:solidFill>
                <a:latin typeface="Times New Roman"/>
                <a:ea typeface="Calibri"/>
                <a:cs typeface="Arial"/>
              </a:rPr>
              <a:t>CCE =Credit card expenses </a:t>
            </a:r>
          </a:p>
          <a:p>
            <a:pPr lvl="0" algn="just">
              <a:lnSpc>
                <a:spcPct val="115000"/>
              </a:lnSpc>
            </a:pPr>
            <a:r>
              <a:rPr lang="en-US" sz="1600" dirty="0">
                <a:solidFill>
                  <a:prstClr val="black"/>
                </a:solidFill>
                <a:latin typeface="Times New Roman"/>
                <a:ea typeface="Calibri"/>
                <a:cs typeface="Arial"/>
              </a:rPr>
              <a:t> </a:t>
            </a:r>
            <a:r>
              <a:rPr lang="en-US" sz="1600" dirty="0" err="1">
                <a:solidFill>
                  <a:prstClr val="black"/>
                </a:solidFill>
                <a:latin typeface="Times New Roman"/>
                <a:ea typeface="Calibri"/>
                <a:cs typeface="Arial"/>
              </a:rPr>
              <a:t>ξ</a:t>
            </a:r>
            <a:r>
              <a:rPr lang="en-US" sz="1600" baseline="-25000" dirty="0" err="1">
                <a:solidFill>
                  <a:prstClr val="black"/>
                </a:solidFill>
                <a:latin typeface="Times New Roman"/>
                <a:ea typeface="Calibri"/>
                <a:cs typeface="Arial"/>
              </a:rPr>
              <a:t>it</a:t>
            </a:r>
            <a:r>
              <a:rPr lang="en-US" sz="1600" dirty="0">
                <a:solidFill>
                  <a:prstClr val="black"/>
                </a:solidFill>
                <a:latin typeface="Times New Roman"/>
                <a:ea typeface="Calibri"/>
                <a:cs typeface="Arial"/>
              </a:rPr>
              <a:t> is the error term.</a:t>
            </a:r>
            <a:endParaRPr lang="en-US" sz="1600" dirty="0">
              <a:solidFill>
                <a:prstClr val="black"/>
              </a:solidFill>
              <a:ea typeface="Calibri"/>
              <a:cs typeface="Arial"/>
            </a:endParaRPr>
          </a:p>
        </p:txBody>
      </p:sp>
      <p:sp>
        <p:nvSpPr>
          <p:cNvPr id="5" name="Rectangle 4"/>
          <p:cNvSpPr/>
          <p:nvPr/>
        </p:nvSpPr>
        <p:spPr>
          <a:xfrm>
            <a:off x="2763776" y="655918"/>
            <a:ext cx="3200556" cy="410882"/>
          </a:xfrm>
          <a:prstGeom prst="rect">
            <a:avLst/>
          </a:prstGeom>
        </p:spPr>
        <p:txBody>
          <a:bodyPr wrap="none">
            <a:spAutoFit/>
          </a:bodyPr>
          <a:lstStyle/>
          <a:p>
            <a:pPr marR="38100" algn="just">
              <a:lnSpc>
                <a:spcPct val="115000"/>
              </a:lnSpc>
            </a:pPr>
            <a:r>
              <a:rPr lang="en-US" b="1" dirty="0">
                <a:latin typeface="Times New Roman"/>
                <a:ea typeface="Times New Roman"/>
                <a:cs typeface="Arial"/>
              </a:rPr>
              <a:t>Ordinary Least Square </a:t>
            </a:r>
            <a:r>
              <a:rPr lang="en-US" b="1" dirty="0" smtClean="0">
                <a:latin typeface="Times New Roman"/>
                <a:ea typeface="Times New Roman"/>
                <a:cs typeface="Arial"/>
              </a:rPr>
              <a:t>Model</a:t>
            </a:r>
            <a:endParaRPr lang="en-US" sz="1200" b="1" dirty="0">
              <a:ea typeface="Calibri"/>
              <a:cs typeface="Arial"/>
            </a:endParaRPr>
          </a:p>
        </p:txBody>
      </p:sp>
    </p:spTree>
    <p:extLst>
      <p:ext uri="{BB962C8B-B14F-4D97-AF65-F5344CB8AC3E}">
        <p14:creationId xmlns:p14="http://schemas.microsoft.com/office/powerpoint/2010/main" val="213704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94" y="1295400"/>
            <a:ext cx="88392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Table-1: </a:t>
            </a:r>
            <a:r>
              <a:rPr lang="en-US" b="1" dirty="0">
                <a:latin typeface="Times New Roman"/>
                <a:ea typeface="Calibri"/>
                <a:cs typeface="Times New Roman"/>
              </a:rPr>
              <a:t>Maximum Likelihood Estimates of Cost and Profit for </a:t>
            </a:r>
            <a:r>
              <a:rPr lang="en-US" b="1" dirty="0" smtClean="0">
                <a:latin typeface="Times New Roman"/>
                <a:ea typeface="Calibri"/>
                <a:cs typeface="Times New Roman"/>
              </a:rPr>
              <a:t>State-owned </a:t>
            </a:r>
            <a:r>
              <a:rPr lang="en-US" b="1" dirty="0">
                <a:latin typeface="Times New Roman"/>
                <a:ea typeface="Calibri"/>
                <a:cs typeface="Times New Roman"/>
              </a:rPr>
              <a:t>Commercial Banks using Cobb-Douglas Stochastic Frontier Model from 2008 to 2017</a:t>
            </a:r>
            <a:endParaRPr lang="en-US" sz="1600" dirty="0">
              <a:ea typeface="Calibri"/>
              <a:cs typeface="Times New Roman"/>
            </a:endParaRPr>
          </a:p>
        </p:txBody>
      </p:sp>
      <p:graphicFrame>
        <p:nvGraphicFramePr>
          <p:cNvPr id="11" name="Table 10"/>
          <p:cNvGraphicFramePr>
            <a:graphicFrameLocks noGrp="1"/>
          </p:cNvGraphicFramePr>
          <p:nvPr>
            <p:extLst>
              <p:ext uri="{D42A27DB-BD31-4B8C-83A1-F6EECF244321}">
                <p14:modId xmlns:p14="http://schemas.microsoft.com/office/powerpoint/2010/main" val="1391094557"/>
              </p:ext>
            </p:extLst>
          </p:nvPr>
        </p:nvGraphicFramePr>
        <p:xfrm>
          <a:off x="1295400" y="2765425"/>
          <a:ext cx="6324599" cy="3363901"/>
        </p:xfrm>
        <a:graphic>
          <a:graphicData uri="http://schemas.openxmlformats.org/drawingml/2006/table">
            <a:tbl>
              <a:tblPr firstRow="1" firstCol="1" bandRow="1"/>
              <a:tblGrid>
                <a:gridCol w="1027748"/>
                <a:gridCol w="981243"/>
                <a:gridCol w="1212835"/>
                <a:gridCol w="892885"/>
                <a:gridCol w="1093783"/>
                <a:gridCol w="1116105"/>
              </a:tblGrid>
              <a:tr h="337123">
                <a:tc gridSpan="2">
                  <a:txBody>
                    <a:bodyPr/>
                    <a:lstStyle/>
                    <a:p>
                      <a:pPr marL="0" marR="0" algn="ctr">
                        <a:lnSpc>
                          <a:spcPct val="150000"/>
                        </a:lnSpc>
                        <a:spcBef>
                          <a:spcPts val="0"/>
                        </a:spcBef>
                        <a:spcAft>
                          <a:spcPts val="0"/>
                        </a:spcAft>
                      </a:pPr>
                      <a:r>
                        <a:rPr lang="en-US" sz="1600" dirty="0">
                          <a:effectLst/>
                          <a:latin typeface="Times New Roman"/>
                          <a:ea typeface="Calibri"/>
                          <a:cs typeface="Times New Roman"/>
                        </a:rPr>
                        <a:t>Cobb-</a:t>
                      </a:r>
                      <a:r>
                        <a:rPr lang="en-US" sz="1600" dirty="0" err="1">
                          <a:effectLst/>
                          <a:latin typeface="Times New Roman"/>
                          <a:ea typeface="Calibri"/>
                          <a:cs typeface="Times New Roman"/>
                        </a:rPr>
                        <a:t>douglas</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0"/>
                        </a:spcAft>
                      </a:pPr>
                      <a:r>
                        <a:rPr lang="en-US" sz="1600">
                          <a:effectLst/>
                          <a:latin typeface="Times New Roman"/>
                          <a:ea typeface="Calibri"/>
                          <a:cs typeface="Times New Roman"/>
                        </a:rPr>
                        <a:t>Cost model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0"/>
                        </a:spcAft>
                      </a:pPr>
                      <a:r>
                        <a:rPr lang="en-US" sz="1600">
                          <a:effectLst/>
                          <a:latin typeface="Times New Roman"/>
                          <a:ea typeface="Calibri"/>
                          <a:cs typeface="Times New Roman"/>
                        </a:rPr>
                        <a:t>Profit model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714617">
                <a:tc>
                  <a:txBody>
                    <a:bodyPr/>
                    <a:lstStyle/>
                    <a:p>
                      <a:pPr marL="0" marR="0" algn="ctr">
                        <a:lnSpc>
                          <a:spcPct val="150000"/>
                        </a:lnSpc>
                        <a:spcBef>
                          <a:spcPts val="0"/>
                        </a:spcBef>
                        <a:spcAft>
                          <a:spcPts val="1000"/>
                        </a:spcAft>
                      </a:pPr>
                      <a:r>
                        <a:rPr lang="en-US" sz="1600">
                          <a:effectLst/>
                          <a:latin typeface="Times New Roman"/>
                          <a:ea typeface="Calibri"/>
                          <a:cs typeface="Times New Roman"/>
                        </a:rPr>
                        <a:t>Variable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Parameter</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59">
                <a:tc>
                  <a:txBody>
                    <a:bodyPr/>
                    <a:lstStyle/>
                    <a:p>
                      <a:pPr marL="0" marR="0" algn="ctr">
                        <a:lnSpc>
                          <a:spcPct val="150000"/>
                        </a:lnSpc>
                        <a:spcBef>
                          <a:spcPts val="0"/>
                        </a:spcBef>
                        <a:spcAft>
                          <a:spcPts val="1000"/>
                        </a:spcAft>
                      </a:pPr>
                      <a:r>
                        <a:rPr lang="en-US" sz="1600">
                          <a:effectLst/>
                          <a:latin typeface="Times New Roman"/>
                          <a:ea typeface="Calibri"/>
                          <a:cs typeface="Times New Roman"/>
                        </a:rPr>
                        <a:t>Intercept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dirty="0">
                        <a:effectLst/>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0.039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0.969</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0.194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0.848</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3">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LOA</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dirty="0">
                        <a:effectLst/>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0.765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0.144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0.815***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3">
                <a:tc>
                  <a:txBody>
                    <a:bodyPr/>
                    <a:lstStyle/>
                    <a:p>
                      <a:pPr marL="0" marR="0" algn="ctr">
                        <a:lnSpc>
                          <a:spcPct val="150000"/>
                        </a:lnSpc>
                        <a:spcBef>
                          <a:spcPts val="0"/>
                        </a:spcBef>
                        <a:spcAft>
                          <a:spcPts val="1000"/>
                        </a:spcAft>
                      </a:pPr>
                      <a:r>
                        <a:rPr lang="en-US" sz="1600">
                          <a:effectLst/>
                          <a:latin typeface="Times New Roman"/>
                          <a:ea typeface="Calibri"/>
                          <a:cs typeface="Times New Roman"/>
                        </a:rPr>
                        <a:t>OBS</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0.079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0.683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0.066</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0.5897</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3">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POF</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0.122</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0.887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0.174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0.234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3">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POFA</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dirty="0">
                        <a:effectLst/>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-0.179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0.876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0.151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0.284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493">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-0.032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0.962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0.029</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effectLst/>
                          <a:latin typeface="Times New Roman"/>
                          <a:ea typeface="Calibri"/>
                          <a:cs typeface="Times New Roman"/>
                        </a:rPr>
                        <a:t>0.901</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92955035"/>
              </p:ext>
            </p:extLst>
          </p:nvPr>
        </p:nvGraphicFramePr>
        <p:xfrm>
          <a:off x="2743200" y="3886200"/>
          <a:ext cx="180975" cy="228600"/>
        </p:xfrm>
        <a:graphic>
          <a:graphicData uri="http://schemas.openxmlformats.org/presentationml/2006/ole">
            <mc:AlternateContent xmlns:mc="http://schemas.openxmlformats.org/markup-compatibility/2006">
              <mc:Choice xmlns:v="urn:schemas-microsoft-com:vml" Requires="v">
                <p:oleObj spid="_x0000_s1459" name="Equation" r:id="rId4" imgW="190500" imgH="228600" progId="Equation.3">
                  <p:embed/>
                </p:oleObj>
              </mc:Choice>
              <mc:Fallback>
                <p:oleObj name="Equation" r:id="rId4" imgW="190500" imgH="228600"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86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78500454"/>
              </p:ext>
            </p:extLst>
          </p:nvPr>
        </p:nvGraphicFramePr>
        <p:xfrm>
          <a:off x="2743200" y="4267200"/>
          <a:ext cx="171450" cy="228600"/>
        </p:xfrm>
        <a:graphic>
          <a:graphicData uri="http://schemas.openxmlformats.org/presentationml/2006/ole">
            <mc:AlternateContent xmlns:mc="http://schemas.openxmlformats.org/markup-compatibility/2006">
              <mc:Choice xmlns:v="urn:schemas-microsoft-com:vml" Requires="v">
                <p:oleObj spid="_x0000_s1460" name="Equation" r:id="rId6" imgW="177480" imgH="215640" progId="Equation.3">
                  <p:embed/>
                </p:oleObj>
              </mc:Choice>
              <mc:Fallback>
                <p:oleObj name="Equation" r:id="rId6" imgW="177480" imgH="215640" progId="Equation.3">
                  <p:embed/>
                  <p:pic>
                    <p:nvPicPr>
                      <p:cNvPr id="0" name="Object 42"/>
                      <p:cNvPicPr>
                        <a:picLocks noChangeAspect="1" noChangeArrowheads="1"/>
                      </p:cNvPicPr>
                      <p:nvPr/>
                    </p:nvPicPr>
                    <p:blipFill>
                      <a:blip r:embed="rId7"/>
                      <a:srcRect/>
                      <a:stretch>
                        <a:fillRect/>
                      </a:stretch>
                    </p:blipFill>
                    <p:spPr bwMode="auto">
                      <a:xfrm>
                        <a:off x="2743200" y="42672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224411960"/>
              </p:ext>
            </p:extLst>
          </p:nvPr>
        </p:nvGraphicFramePr>
        <p:xfrm>
          <a:off x="2743200" y="4724400"/>
          <a:ext cx="180975" cy="228600"/>
        </p:xfrm>
        <a:graphic>
          <a:graphicData uri="http://schemas.openxmlformats.org/presentationml/2006/ole">
            <mc:AlternateContent xmlns:mc="http://schemas.openxmlformats.org/markup-compatibility/2006">
              <mc:Choice xmlns:v="urn:schemas-microsoft-com:vml" Requires="v">
                <p:oleObj spid="_x0000_s1461" name="Equation" r:id="rId8" imgW="190335" imgH="215713" progId="Equation.3">
                  <p:embed/>
                </p:oleObj>
              </mc:Choice>
              <mc:Fallback>
                <p:oleObj name="Equation" r:id="rId8" imgW="190335" imgH="215713"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47244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56525037"/>
              </p:ext>
            </p:extLst>
          </p:nvPr>
        </p:nvGraphicFramePr>
        <p:xfrm>
          <a:off x="2743200" y="5105400"/>
          <a:ext cx="180975" cy="228600"/>
        </p:xfrm>
        <a:graphic>
          <a:graphicData uri="http://schemas.openxmlformats.org/presentationml/2006/ole">
            <mc:AlternateContent xmlns:mc="http://schemas.openxmlformats.org/markup-compatibility/2006">
              <mc:Choice xmlns:v="urn:schemas-microsoft-com:vml" Requires="v">
                <p:oleObj spid="_x0000_s1462" name="Equation" r:id="rId10" imgW="190500" imgH="228600" progId="Equation.3">
                  <p:embed/>
                </p:oleObj>
              </mc:Choice>
              <mc:Fallback>
                <p:oleObj name="Equation" r:id="rId10" imgW="190500" imgH="228600"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51054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346345864"/>
              </p:ext>
            </p:extLst>
          </p:nvPr>
        </p:nvGraphicFramePr>
        <p:xfrm>
          <a:off x="2743200" y="5410200"/>
          <a:ext cx="180975" cy="228600"/>
        </p:xfrm>
        <a:graphic>
          <a:graphicData uri="http://schemas.openxmlformats.org/presentationml/2006/ole">
            <mc:AlternateContent xmlns:mc="http://schemas.openxmlformats.org/markup-compatibility/2006">
              <mc:Choice xmlns:v="urn:schemas-microsoft-com:vml" Requires="v">
                <p:oleObj spid="_x0000_s1463" name="Equation" r:id="rId12" imgW="190335" imgH="215713" progId="Equation.3">
                  <p:embed/>
                </p:oleObj>
              </mc:Choice>
              <mc:Fallback>
                <p:oleObj name="Equation" r:id="rId12" imgW="190335" imgH="215713" progId="Equation.3">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3200" y="5410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239830759"/>
              </p:ext>
            </p:extLst>
          </p:nvPr>
        </p:nvGraphicFramePr>
        <p:xfrm>
          <a:off x="2743200" y="5791200"/>
          <a:ext cx="180975" cy="228600"/>
        </p:xfrm>
        <a:graphic>
          <a:graphicData uri="http://schemas.openxmlformats.org/presentationml/2006/ole">
            <mc:AlternateContent xmlns:mc="http://schemas.openxmlformats.org/markup-compatibility/2006">
              <mc:Choice xmlns:v="urn:schemas-microsoft-com:vml" Requires="v">
                <p:oleObj spid="_x0000_s1464" name="Equation" r:id="rId14" imgW="190500" imgH="228600" progId="Equation.3">
                  <p:embed/>
                </p:oleObj>
              </mc:Choice>
              <mc:Fallback>
                <p:oleObj name="Equation" r:id="rId14" imgW="190500" imgH="228600"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5791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44"/>
          <p:cNvSpPr>
            <a:spLocks noChangeArrowheads="1"/>
          </p:cNvSpPr>
          <p:nvPr/>
        </p:nvSpPr>
        <p:spPr bwMode="auto">
          <a:xfrm>
            <a:off x="2209800" y="2765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3200400" y="481747"/>
            <a:ext cx="3060453" cy="490199"/>
          </a:xfrm>
          <a:prstGeom prst="rect">
            <a:avLst/>
          </a:prstGeom>
        </p:spPr>
        <p:txBody>
          <a:bodyPr wrap="none">
            <a:spAutoFit/>
          </a:bodyPr>
          <a:lstStyle/>
          <a:p>
            <a:pPr>
              <a:lnSpc>
                <a:spcPct val="115000"/>
              </a:lnSpc>
              <a:spcAft>
                <a:spcPts val="1000"/>
              </a:spcAft>
              <a:tabLst>
                <a:tab pos="1143000" algn="l"/>
              </a:tabLst>
            </a:pPr>
            <a:r>
              <a:rPr lang="en-US" sz="2400" b="1" dirty="0">
                <a:latin typeface="Times New Roman"/>
                <a:ea typeface="Calibri"/>
                <a:cs typeface="Times New Roman"/>
              </a:rPr>
              <a:t>Result and Discussion</a:t>
            </a:r>
            <a:endParaRPr lang="en-US" sz="2400" b="1" dirty="0">
              <a:ea typeface="Calibri"/>
              <a:cs typeface="Times New Roman"/>
            </a:endParaRPr>
          </a:p>
        </p:txBody>
      </p:sp>
    </p:spTree>
    <p:extLst>
      <p:ext uri="{BB962C8B-B14F-4D97-AF65-F5344CB8AC3E}">
        <p14:creationId xmlns:p14="http://schemas.microsoft.com/office/powerpoint/2010/main" val="29458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7724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Table-2: </a:t>
            </a:r>
            <a:r>
              <a:rPr lang="en-US" b="1" dirty="0">
                <a:latin typeface="Times New Roman"/>
                <a:ea typeface="Calibri"/>
                <a:cs typeface="Times New Roman"/>
              </a:rPr>
              <a:t>Cost  and Profit </a:t>
            </a:r>
            <a:r>
              <a:rPr lang="en-US" b="1" dirty="0">
                <a:latin typeface="Times New Roman"/>
                <a:ea typeface="Calibri"/>
                <a:cs typeface="Times New Roman"/>
              </a:rPr>
              <a:t>I</a:t>
            </a:r>
            <a:r>
              <a:rPr lang="en-US" b="1" dirty="0" smtClean="0">
                <a:latin typeface="Times New Roman"/>
                <a:ea typeface="Calibri"/>
                <a:cs typeface="Times New Roman"/>
              </a:rPr>
              <a:t>nefficiency Estimates </a:t>
            </a:r>
            <a:r>
              <a:rPr lang="en-US" b="1" dirty="0">
                <a:latin typeface="Times New Roman"/>
                <a:ea typeface="Calibri"/>
                <a:cs typeface="Times New Roman"/>
              </a:rPr>
              <a:t>for </a:t>
            </a:r>
            <a:r>
              <a:rPr lang="en-US" b="1" dirty="0" smtClean="0">
                <a:latin typeface="Times New Roman"/>
                <a:ea typeface="Calibri"/>
                <a:cs typeface="Times New Roman"/>
              </a:rPr>
              <a:t>State-owned </a:t>
            </a:r>
            <a:r>
              <a:rPr lang="en-US" b="1" dirty="0">
                <a:latin typeface="Times New Roman"/>
                <a:ea typeface="Calibri"/>
                <a:cs typeface="Times New Roman"/>
              </a:rPr>
              <a:t>Commercial Banks from 2008 to 2017 </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1022962005"/>
              </p:ext>
            </p:extLst>
          </p:nvPr>
        </p:nvGraphicFramePr>
        <p:xfrm>
          <a:off x="1752601" y="1676400"/>
          <a:ext cx="5943600" cy="3505203"/>
        </p:xfrm>
        <a:graphic>
          <a:graphicData uri="http://schemas.openxmlformats.org/drawingml/2006/table">
            <a:tbl>
              <a:tblPr firstRow="1" firstCol="1" bandRow="1"/>
              <a:tblGrid>
                <a:gridCol w="930925"/>
                <a:gridCol w="1002535"/>
                <a:gridCol w="1074145"/>
                <a:gridCol w="930925"/>
                <a:gridCol w="1090669"/>
                <a:gridCol w="914401"/>
              </a:tblGrid>
              <a:tr h="389467">
                <a:tc gridSpan="2">
                  <a:txBody>
                    <a:bodyPr/>
                    <a:lstStyle/>
                    <a:p>
                      <a:pPr marL="0" marR="0" algn="ctr">
                        <a:lnSpc>
                          <a:spcPct val="150000"/>
                        </a:lnSpc>
                        <a:spcBef>
                          <a:spcPts val="0"/>
                        </a:spcBef>
                        <a:spcAft>
                          <a:spcPts val="0"/>
                        </a:spcAft>
                      </a:pPr>
                      <a:r>
                        <a:rPr lang="en-US" sz="1600" dirty="0">
                          <a:effectLst/>
                          <a:latin typeface="Times New Roman"/>
                          <a:ea typeface="Calibri"/>
                          <a:cs typeface="Times New Roman"/>
                        </a:rPr>
                        <a:t>Cobb-</a:t>
                      </a:r>
                      <a:r>
                        <a:rPr lang="en-US" sz="1600" dirty="0" err="1">
                          <a:effectLst/>
                          <a:latin typeface="Times New Roman"/>
                          <a:ea typeface="Calibri"/>
                          <a:cs typeface="Times New Roman"/>
                        </a:rPr>
                        <a:t>douglas</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0"/>
                        </a:spcAft>
                      </a:pPr>
                      <a:r>
                        <a:rPr lang="en-US" sz="1600">
                          <a:effectLst/>
                          <a:latin typeface="Times New Roman"/>
                          <a:ea typeface="Calibri"/>
                          <a:cs typeface="Times New Roman"/>
                        </a:rPr>
                        <a:t>Cost model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0"/>
                        </a:spcAft>
                      </a:pPr>
                      <a:r>
                        <a:rPr lang="en-US" sz="1600">
                          <a:effectLst/>
                          <a:latin typeface="Times New Roman"/>
                          <a:ea typeface="Calibri"/>
                          <a:cs typeface="Times New Roman"/>
                        </a:rPr>
                        <a:t>Profit model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Variable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Parameter</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NII</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0.371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0.083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-0.161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0.064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NPL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-0.253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0.415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0.263**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ROA</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0.059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0.782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effectLst/>
                          <a:latin typeface="Times New Roman"/>
                          <a:ea typeface="Calibri"/>
                          <a:cs typeface="Times New Roman"/>
                        </a:rPr>
                        <a:t>-0.555***</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0.012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0.979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0.048</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0.402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CAR</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-0.162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0.669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-0.131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0.351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Sigma Sq</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б</a:t>
                      </a:r>
                      <a:r>
                        <a:rPr lang="en-US" sz="1600" baseline="30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0.353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0.395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0.112***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0.000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67">
                <a:tc>
                  <a:txBody>
                    <a:bodyPr/>
                    <a:lstStyle/>
                    <a:p>
                      <a:pPr marL="0" marR="0" algn="ctr">
                        <a:lnSpc>
                          <a:spcPct val="150000"/>
                        </a:lnSpc>
                        <a:spcBef>
                          <a:spcPts val="0"/>
                        </a:spcBef>
                        <a:spcAft>
                          <a:spcPts val="1000"/>
                        </a:spcAft>
                      </a:pPr>
                      <a:r>
                        <a:rPr lang="en-US" sz="1600">
                          <a:effectLst/>
                          <a:latin typeface="Times New Roman"/>
                          <a:ea typeface="Calibri"/>
                          <a:cs typeface="Times New Roman"/>
                        </a:rPr>
                        <a:t>gamma</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γ</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0.967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0.085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solidFill>
                            <a:srgbClr val="000000"/>
                          </a:solidFill>
                          <a:effectLst/>
                          <a:latin typeface="Times New Roman"/>
                          <a:ea typeface="Calibri"/>
                          <a:cs typeface="Times New Roman"/>
                        </a:rPr>
                        <a:t>1.00***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solidFill>
                            <a:srgbClr val="000000"/>
                          </a:solidFill>
                          <a:effectLst/>
                          <a:latin typeface="Times New Roman"/>
                          <a:ea typeface="Calibri"/>
                          <a:cs typeface="Times New Roman"/>
                        </a:rPr>
                        <a:t>0.000</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2987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84582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 -3: </a:t>
            </a:r>
            <a:r>
              <a:rPr lang="en-US" b="1" dirty="0">
                <a:latin typeface="Times New Roman"/>
                <a:ea typeface="Calibri"/>
                <a:cs typeface="Times New Roman"/>
              </a:rPr>
              <a:t>Maximum Likelihood Estimates of </a:t>
            </a:r>
            <a:r>
              <a:rPr lang="en-US" b="1" dirty="0" smtClean="0">
                <a:latin typeface="Times New Roman"/>
                <a:ea typeface="Calibri"/>
                <a:cs typeface="Times New Roman"/>
              </a:rPr>
              <a:t>Cost and </a:t>
            </a:r>
            <a:r>
              <a:rPr lang="en-US" b="1" dirty="0" smtClean="0">
                <a:latin typeface="Times New Roman"/>
                <a:ea typeface="Calibri"/>
                <a:cs typeface="Times New Roman"/>
              </a:rPr>
              <a:t>Profit </a:t>
            </a:r>
            <a:r>
              <a:rPr lang="en-US" b="1" dirty="0">
                <a:latin typeface="Times New Roman"/>
                <a:ea typeface="Calibri"/>
                <a:cs typeface="Times New Roman"/>
              </a:rPr>
              <a:t>for Private Commercial Bank Using Cobb-Douglas Stochastic </a:t>
            </a:r>
            <a:r>
              <a:rPr lang="en-US" b="1" dirty="0" smtClean="0">
                <a:latin typeface="Times New Roman"/>
                <a:ea typeface="Calibri"/>
                <a:cs typeface="Times New Roman"/>
              </a:rPr>
              <a:t>Frontier </a:t>
            </a:r>
            <a:r>
              <a:rPr lang="en-US" b="1" dirty="0">
                <a:latin typeface="Times New Roman"/>
                <a:ea typeface="Calibri"/>
                <a:cs typeface="Times New Roman"/>
              </a:rPr>
              <a:t>Model from 2008 to 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112883120"/>
              </p:ext>
            </p:extLst>
          </p:nvPr>
        </p:nvGraphicFramePr>
        <p:xfrm>
          <a:off x="1371599" y="2438399"/>
          <a:ext cx="6400799" cy="3352800"/>
        </p:xfrm>
        <a:graphic>
          <a:graphicData uri="http://schemas.openxmlformats.org/drawingml/2006/table">
            <a:tbl>
              <a:tblPr firstRow="1" firstCol="1" bandRow="1"/>
              <a:tblGrid>
                <a:gridCol w="1113183"/>
                <a:gridCol w="974034"/>
                <a:gridCol w="1113183"/>
                <a:gridCol w="904460"/>
                <a:gridCol w="1182756"/>
                <a:gridCol w="1113183"/>
              </a:tblGrid>
              <a:tr h="419100">
                <a:tc gridSpan="2">
                  <a:txBody>
                    <a:bodyPr/>
                    <a:lstStyle/>
                    <a:p>
                      <a:pPr marL="0" marR="0" algn="ctr">
                        <a:lnSpc>
                          <a:spcPct val="150000"/>
                        </a:lnSpc>
                        <a:spcBef>
                          <a:spcPts val="0"/>
                        </a:spcBef>
                        <a:spcAft>
                          <a:spcPts val="0"/>
                        </a:spcAft>
                      </a:pPr>
                      <a:r>
                        <a:rPr lang="en-US" sz="1600" dirty="0">
                          <a:effectLst/>
                          <a:latin typeface="Times New Roman"/>
                          <a:ea typeface="Calibri"/>
                          <a:cs typeface="Times New Roman"/>
                        </a:rPr>
                        <a:t>Cobb-</a:t>
                      </a:r>
                      <a:r>
                        <a:rPr lang="en-US" sz="1600" dirty="0" err="1">
                          <a:effectLst/>
                          <a:latin typeface="Times New Roman"/>
                          <a:ea typeface="Calibri"/>
                          <a:cs typeface="Times New Roman"/>
                        </a:rPr>
                        <a:t>douglas</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0"/>
                        </a:spcAft>
                      </a:pPr>
                      <a:r>
                        <a:rPr lang="en-US" sz="1600">
                          <a:effectLst/>
                          <a:latin typeface="Times New Roman"/>
                          <a:ea typeface="Calibri"/>
                          <a:cs typeface="Times New Roman"/>
                        </a:rPr>
                        <a:t>Cost model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50000"/>
                        </a:lnSpc>
                        <a:spcBef>
                          <a:spcPts val="0"/>
                        </a:spcBef>
                        <a:spcAft>
                          <a:spcPts val="0"/>
                        </a:spcAft>
                      </a:pPr>
                      <a:r>
                        <a:rPr lang="en-US" sz="1600">
                          <a:effectLst/>
                          <a:latin typeface="Times New Roman"/>
                          <a:ea typeface="Calibri"/>
                          <a:cs typeface="Times New Roman"/>
                        </a:rPr>
                        <a:t> Profit model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Variable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Parameter</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Intercept</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2.66***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5.21***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LOA</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0.554***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0.743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OBS</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-0.042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0.328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0.874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POF</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-0.149***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-0.021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0.483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POFA</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0.047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0.043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0.359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POL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600" dirty="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-0.063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0.353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-0.153*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0.011</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03761679"/>
              </p:ext>
            </p:extLst>
          </p:nvPr>
        </p:nvGraphicFramePr>
        <p:xfrm>
          <a:off x="2895600" y="3352800"/>
          <a:ext cx="180975" cy="228600"/>
        </p:xfrm>
        <a:graphic>
          <a:graphicData uri="http://schemas.openxmlformats.org/presentationml/2006/ole">
            <mc:AlternateContent xmlns:mc="http://schemas.openxmlformats.org/markup-compatibility/2006">
              <mc:Choice xmlns:v="urn:schemas-microsoft-com:vml" Requires="v">
                <p:oleObj spid="_x0000_s14691" name="Equation" r:id="rId3" imgW="190500" imgH="228600" progId="Equation.3">
                  <p:embed/>
                </p:oleObj>
              </mc:Choice>
              <mc:Fallback>
                <p:oleObj name="Equation" r:id="rId3" imgW="1905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528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27363728"/>
              </p:ext>
            </p:extLst>
          </p:nvPr>
        </p:nvGraphicFramePr>
        <p:xfrm>
          <a:off x="2895600" y="3810000"/>
          <a:ext cx="171450" cy="228600"/>
        </p:xfrm>
        <a:graphic>
          <a:graphicData uri="http://schemas.openxmlformats.org/presentationml/2006/ole">
            <mc:AlternateContent xmlns:mc="http://schemas.openxmlformats.org/markup-compatibility/2006">
              <mc:Choice xmlns:v="urn:schemas-microsoft-com:vml" Requires="v">
                <p:oleObj spid="_x0000_s14692" name="Equation" r:id="rId5" imgW="177569" imgH="215619" progId="Equation.3">
                  <p:embed/>
                </p:oleObj>
              </mc:Choice>
              <mc:Fallback>
                <p:oleObj name="Equation" r:id="rId5" imgW="177569" imgH="21561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8100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80904819"/>
              </p:ext>
            </p:extLst>
          </p:nvPr>
        </p:nvGraphicFramePr>
        <p:xfrm>
          <a:off x="2895600" y="4191000"/>
          <a:ext cx="180975" cy="228600"/>
        </p:xfrm>
        <a:graphic>
          <a:graphicData uri="http://schemas.openxmlformats.org/presentationml/2006/ole">
            <mc:AlternateContent xmlns:mc="http://schemas.openxmlformats.org/markup-compatibility/2006">
              <mc:Choice xmlns:v="urn:schemas-microsoft-com:vml" Requires="v">
                <p:oleObj spid="_x0000_s14693" name="Equation" r:id="rId7" imgW="190335" imgH="215713" progId="Equation.3">
                  <p:embed/>
                </p:oleObj>
              </mc:Choice>
              <mc:Fallback>
                <p:oleObj name="Equation" r:id="rId7" imgW="190335" imgH="21571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1910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19670614"/>
              </p:ext>
            </p:extLst>
          </p:nvPr>
        </p:nvGraphicFramePr>
        <p:xfrm>
          <a:off x="2895600" y="4648200"/>
          <a:ext cx="180975" cy="228600"/>
        </p:xfrm>
        <a:graphic>
          <a:graphicData uri="http://schemas.openxmlformats.org/presentationml/2006/ole">
            <mc:AlternateContent xmlns:mc="http://schemas.openxmlformats.org/markup-compatibility/2006">
              <mc:Choice xmlns:v="urn:schemas-microsoft-com:vml" Requires="v">
                <p:oleObj spid="_x0000_s14694" name="Equation" r:id="rId9" imgW="190500" imgH="228600" progId="Equation.3">
                  <p:embed/>
                </p:oleObj>
              </mc:Choice>
              <mc:Fallback>
                <p:oleObj name="Equation" r:id="rId9" imgW="19050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648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87685220"/>
              </p:ext>
            </p:extLst>
          </p:nvPr>
        </p:nvGraphicFramePr>
        <p:xfrm>
          <a:off x="2895600" y="5029200"/>
          <a:ext cx="180975" cy="228600"/>
        </p:xfrm>
        <a:graphic>
          <a:graphicData uri="http://schemas.openxmlformats.org/presentationml/2006/ole">
            <mc:AlternateContent xmlns:mc="http://schemas.openxmlformats.org/markup-compatibility/2006">
              <mc:Choice xmlns:v="urn:schemas-microsoft-com:vml" Requires="v">
                <p:oleObj spid="_x0000_s14695" name="Equation" r:id="rId11" imgW="190335" imgH="215713" progId="Equation.3">
                  <p:embed/>
                </p:oleObj>
              </mc:Choice>
              <mc:Fallback>
                <p:oleObj name="Equation" r:id="rId11" imgW="190335" imgH="215713"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029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1191455"/>
              </p:ext>
            </p:extLst>
          </p:nvPr>
        </p:nvGraphicFramePr>
        <p:xfrm>
          <a:off x="2895600" y="5486400"/>
          <a:ext cx="180975" cy="228600"/>
        </p:xfrm>
        <a:graphic>
          <a:graphicData uri="http://schemas.openxmlformats.org/presentationml/2006/ole">
            <mc:AlternateContent xmlns:mc="http://schemas.openxmlformats.org/markup-compatibility/2006">
              <mc:Choice xmlns:v="urn:schemas-microsoft-com:vml" Requires="v">
                <p:oleObj spid="_x0000_s14696" name="Equation" r:id="rId13" imgW="190500" imgH="228600" progId="Equation.3">
                  <p:embed/>
                </p:oleObj>
              </mc:Choice>
              <mc:Fallback>
                <p:oleObj name="Equation" r:id="rId13" imgW="190500" imgH="2286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54864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4417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772400" cy="923330"/>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Table-4: </a:t>
            </a:r>
            <a:r>
              <a:rPr lang="en-US" b="1" dirty="0">
                <a:latin typeface="Times New Roman"/>
                <a:ea typeface="Calibri"/>
                <a:cs typeface="Times New Roman"/>
              </a:rPr>
              <a:t>Cost </a:t>
            </a:r>
            <a:r>
              <a:rPr lang="en-US" b="1" dirty="0" smtClean="0">
                <a:latin typeface="Times New Roman"/>
                <a:ea typeface="Calibri"/>
                <a:cs typeface="Times New Roman"/>
              </a:rPr>
              <a:t>and Profit inefficiency </a:t>
            </a:r>
            <a:r>
              <a:rPr lang="en-US" b="1" dirty="0">
                <a:latin typeface="Times New Roman"/>
                <a:ea typeface="Calibri"/>
                <a:cs typeface="Times New Roman"/>
              </a:rPr>
              <a:t>estimates for private Commercial Banks from </a:t>
            </a:r>
            <a:r>
              <a:rPr lang="en-US" b="1" dirty="0" smtClean="0">
                <a:latin typeface="Times New Roman"/>
                <a:ea typeface="Calibri"/>
                <a:cs typeface="Times New Roman"/>
              </a:rPr>
              <a:t>2008 </a:t>
            </a:r>
            <a:r>
              <a:rPr lang="en-US" b="1" dirty="0">
                <a:latin typeface="Times New Roman"/>
                <a:ea typeface="Calibri"/>
                <a:cs typeface="Times New Roman"/>
              </a:rPr>
              <a:t>to </a:t>
            </a:r>
            <a:r>
              <a:rPr lang="en-US" b="1" dirty="0" smtClean="0">
                <a:latin typeface="Times New Roman"/>
                <a:ea typeface="Calibri"/>
                <a:cs typeface="Times New Roman"/>
              </a:rPr>
              <a:t>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574849576"/>
              </p:ext>
            </p:extLst>
          </p:nvPr>
        </p:nvGraphicFramePr>
        <p:xfrm>
          <a:off x="1371600" y="2133597"/>
          <a:ext cx="6629400" cy="4003182"/>
        </p:xfrm>
        <a:graphic>
          <a:graphicData uri="http://schemas.openxmlformats.org/drawingml/2006/table">
            <a:tbl>
              <a:tblPr firstRow="1" firstCol="1" bandRow="1"/>
              <a:tblGrid>
                <a:gridCol w="1183821"/>
                <a:gridCol w="1025979"/>
                <a:gridCol w="1104900"/>
                <a:gridCol w="1104900"/>
                <a:gridCol w="1183821"/>
                <a:gridCol w="1025979"/>
              </a:tblGrid>
              <a:tr h="444798">
                <a:tc gridSpan="2">
                  <a:txBody>
                    <a:bodyPr/>
                    <a:lstStyle/>
                    <a:p>
                      <a:pPr marL="0" marR="0" algn="ctr">
                        <a:lnSpc>
                          <a:spcPct val="150000"/>
                        </a:lnSpc>
                        <a:spcBef>
                          <a:spcPts val="0"/>
                        </a:spcBef>
                        <a:spcAft>
                          <a:spcPts val="1000"/>
                        </a:spcAft>
                      </a:pPr>
                      <a:r>
                        <a:rPr lang="en-US" sz="1600" dirty="0" smtClean="0">
                          <a:effectLst/>
                          <a:latin typeface="Calibri"/>
                          <a:ea typeface="Calibri"/>
                          <a:cs typeface="Times New Roman"/>
                        </a:rPr>
                        <a:t>Cobb-</a:t>
                      </a:r>
                      <a:r>
                        <a:rPr lang="en-US" sz="1600" dirty="0" err="1" smtClean="0">
                          <a:effectLst/>
                          <a:latin typeface="Calibri"/>
                          <a:ea typeface="Calibri"/>
                          <a:cs typeface="Times New Roman"/>
                        </a:rPr>
                        <a:t>douglas</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50000"/>
                        </a:lnSpc>
                        <a:spcBef>
                          <a:spcPts val="0"/>
                        </a:spcBef>
                        <a:spcAft>
                          <a:spcPts val="1000"/>
                        </a:spcAft>
                      </a:pP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1000"/>
                        </a:spcAft>
                      </a:pPr>
                      <a:r>
                        <a:rPr lang="en-US" sz="1600" dirty="0" smtClean="0">
                          <a:effectLst/>
                          <a:latin typeface="Calibri"/>
                          <a:ea typeface="Calibri"/>
                          <a:cs typeface="Times New Roman"/>
                        </a:rPr>
                        <a:t>Cost model</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50000"/>
                        </a:lnSpc>
                        <a:spcBef>
                          <a:spcPts val="0"/>
                        </a:spcBef>
                        <a:spcAft>
                          <a:spcPts val="1000"/>
                        </a:spcAft>
                      </a:pP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1000"/>
                        </a:spcAft>
                      </a:pPr>
                      <a:r>
                        <a:rPr lang="en-US" sz="1600" dirty="0" smtClean="0">
                          <a:effectLst/>
                          <a:latin typeface="Calibri"/>
                          <a:ea typeface="Calibri"/>
                          <a:cs typeface="Times New Roman"/>
                        </a:rPr>
                        <a:t>Profit Model</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50000"/>
                        </a:lnSpc>
                        <a:spcBef>
                          <a:spcPts val="0"/>
                        </a:spcBef>
                        <a:spcAft>
                          <a:spcPts val="1000"/>
                        </a:spcAft>
                      </a:pP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Variable</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Parameter</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Coefficient</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NII</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-0.244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0.547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NPL</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-0.039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0.518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-0.572*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0.017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ROA</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-0.344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0.178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-1.704*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0.027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ROE</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4</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0.871**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2.38***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CAR</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0.356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0.297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-1.75*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0.046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Sigma Sq</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б</a:t>
                      </a:r>
                      <a:r>
                        <a:rPr lang="en-US" sz="1600" baseline="30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3.41***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798">
                <a:tc>
                  <a:txBody>
                    <a:bodyPr/>
                    <a:lstStyle/>
                    <a:p>
                      <a:pPr marL="0" marR="0" algn="ctr">
                        <a:lnSpc>
                          <a:spcPct val="150000"/>
                        </a:lnSpc>
                        <a:spcBef>
                          <a:spcPts val="0"/>
                        </a:spcBef>
                        <a:spcAft>
                          <a:spcPts val="1000"/>
                        </a:spcAft>
                      </a:pPr>
                      <a:r>
                        <a:rPr lang="en-US" sz="1600">
                          <a:effectLst/>
                          <a:latin typeface="Times New Roman"/>
                          <a:ea typeface="Calibri"/>
                          <a:cs typeface="Times New Roman"/>
                        </a:rPr>
                        <a:t>gamma</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γ</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0.862***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1.00*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2692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762000"/>
            <a:ext cx="4419600" cy="461963"/>
          </a:xfrm>
          <a:prstGeom prst="rect">
            <a:avLst/>
          </a:prstGeom>
          <a:ln w="25400" cap="flat" cmpd="sng" algn="ctr">
            <a:solidFill>
              <a:schemeClr val="bg1"/>
            </a:solidFill>
            <a:prstDash val="solid"/>
          </a:ln>
          <a:effectLst/>
        </p:spPr>
        <p:style>
          <a:lnRef idx="0">
            <a:scrgbClr r="0" g="0" b="0"/>
          </a:lnRef>
          <a:fillRef idx="1001">
            <a:schemeClr val="lt1"/>
          </a:fillRef>
          <a:effectRef idx="0">
            <a:scrgbClr r="0" g="0" b="0"/>
          </a:effectRef>
          <a:fontRef idx="major"/>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Outline</a:t>
            </a:r>
          </a:p>
        </p:txBody>
      </p:sp>
      <p:sp>
        <p:nvSpPr>
          <p:cNvPr id="3" name="Rectangle 2"/>
          <p:cNvSpPr/>
          <p:nvPr/>
        </p:nvSpPr>
        <p:spPr>
          <a:xfrm>
            <a:off x="2057400" y="2133600"/>
            <a:ext cx="4572000" cy="2308324"/>
          </a:xfrm>
          <a:prstGeom prst="rect">
            <a:avLst/>
          </a:prstGeom>
        </p:spPr>
        <p:txBody>
          <a:bodyPr>
            <a:spAutoFit/>
          </a:bodyPr>
          <a:lstStyle/>
          <a:p>
            <a:pPr marL="342900" lvl="0" indent="-342900" fontAlgn="base">
              <a:lnSpc>
                <a:spcPct val="150000"/>
              </a:lnSpc>
              <a:spcBef>
                <a:spcPct val="0"/>
              </a:spcBef>
              <a:spcAft>
                <a:spcPct val="0"/>
              </a:spcAft>
              <a:buFont typeface="Arial" pitchFamily="34" charset="0"/>
              <a:buChar char="•"/>
              <a:defRPr/>
            </a:pPr>
            <a:r>
              <a:rPr lang="en-US" sz="2400" dirty="0" smtClean="0">
                <a:solidFill>
                  <a:prstClr val="black"/>
                </a:solidFill>
                <a:latin typeface="Times New Roman" pitchFamily="18" charset="0"/>
                <a:cs typeface="Times New Roman" pitchFamily="18" charset="0"/>
              </a:rPr>
              <a:t>Objective </a:t>
            </a:r>
            <a:r>
              <a:rPr lang="en-US" sz="2400" dirty="0">
                <a:solidFill>
                  <a:prstClr val="black"/>
                </a:solidFill>
                <a:latin typeface="Times New Roman" pitchFamily="18" charset="0"/>
                <a:cs typeface="Times New Roman" pitchFamily="18" charset="0"/>
              </a:rPr>
              <a:t>of the study</a:t>
            </a:r>
          </a:p>
          <a:p>
            <a:pPr marL="285750" lvl="0" indent="-285750" fontAlgn="base">
              <a:lnSpc>
                <a:spcPct val="150000"/>
              </a:lnSpc>
              <a:spcBef>
                <a:spcPct val="0"/>
              </a:spcBef>
              <a:spcAft>
                <a:spcPct val="0"/>
              </a:spcAft>
              <a:buFont typeface="Arial" pitchFamily="34" charset="0"/>
              <a:buChar char="•"/>
              <a:defRPr/>
            </a:pPr>
            <a:r>
              <a:rPr lang="en-US" sz="2400" dirty="0" smtClean="0">
                <a:solidFill>
                  <a:prstClr val="black"/>
                </a:solidFill>
                <a:latin typeface="Times New Roman" pitchFamily="18" charset="0"/>
                <a:cs typeface="Times New Roman" pitchFamily="18" charset="0"/>
              </a:rPr>
              <a:t>Empirical model </a:t>
            </a:r>
            <a:r>
              <a:rPr lang="en-US" sz="2400" dirty="0">
                <a:solidFill>
                  <a:prstClr val="black"/>
                </a:solidFill>
                <a:latin typeface="Times New Roman" pitchFamily="18" charset="0"/>
                <a:cs typeface="Times New Roman" pitchFamily="18" charset="0"/>
              </a:rPr>
              <a:t>of the </a:t>
            </a:r>
            <a:r>
              <a:rPr lang="en-US" sz="2400" dirty="0" smtClean="0">
                <a:solidFill>
                  <a:prstClr val="black"/>
                </a:solidFill>
                <a:latin typeface="Times New Roman" pitchFamily="18" charset="0"/>
                <a:cs typeface="Times New Roman" pitchFamily="18" charset="0"/>
              </a:rPr>
              <a:t>study</a:t>
            </a:r>
          </a:p>
          <a:p>
            <a:pPr marL="285750" lvl="0" indent="-285750" fontAlgn="base">
              <a:lnSpc>
                <a:spcPct val="150000"/>
              </a:lnSpc>
              <a:spcBef>
                <a:spcPct val="0"/>
              </a:spcBef>
              <a:spcAft>
                <a:spcPct val="0"/>
              </a:spcAft>
              <a:buFont typeface="Arial" pitchFamily="34" charset="0"/>
              <a:buChar char="•"/>
              <a:defRPr/>
            </a:pPr>
            <a:r>
              <a:rPr lang="en-US" sz="2400" dirty="0" smtClean="0">
                <a:solidFill>
                  <a:prstClr val="black"/>
                </a:solidFill>
                <a:latin typeface="Times New Roman" pitchFamily="18" charset="0"/>
                <a:cs typeface="Times New Roman" pitchFamily="18" charset="0"/>
              </a:rPr>
              <a:t>Result </a:t>
            </a:r>
            <a:r>
              <a:rPr lang="en-US" sz="2400" dirty="0" smtClean="0">
                <a:solidFill>
                  <a:prstClr val="black"/>
                </a:solidFill>
                <a:latin typeface="Times New Roman" pitchFamily="18" charset="0"/>
                <a:cs typeface="Times New Roman" pitchFamily="18" charset="0"/>
              </a:rPr>
              <a:t>and Discussion</a:t>
            </a:r>
            <a:endParaRPr lang="en-US" sz="2400" dirty="0">
              <a:solidFill>
                <a:prstClr val="black"/>
              </a:solidFill>
              <a:latin typeface="Times New Roman" pitchFamily="18" charset="0"/>
              <a:cs typeface="Times New Roman" pitchFamily="18" charset="0"/>
            </a:endParaRPr>
          </a:p>
          <a:p>
            <a:pPr marL="285750" lvl="0" indent="-285750" fontAlgn="base">
              <a:lnSpc>
                <a:spcPct val="150000"/>
              </a:lnSpc>
              <a:spcBef>
                <a:spcPct val="0"/>
              </a:spcBef>
              <a:spcAft>
                <a:spcPct val="0"/>
              </a:spcAft>
              <a:buFont typeface="Arial" pitchFamily="34" charset="0"/>
              <a:buChar char="•"/>
              <a:defRPr/>
            </a:pPr>
            <a:r>
              <a:rPr lang="en-US" sz="2400" dirty="0" smtClean="0">
                <a:solidFill>
                  <a:prstClr val="black"/>
                </a:solidFill>
                <a:latin typeface="Times New Roman" pitchFamily="18" charset="0"/>
                <a:cs typeface="Times New Roman" pitchFamily="18" charset="0"/>
              </a:rPr>
              <a:t>Conclusion</a:t>
            </a: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83540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923330"/>
          </a:xfrm>
          <a:prstGeom prst="rect">
            <a:avLst/>
          </a:prstGeom>
        </p:spPr>
        <p:txBody>
          <a:bodyPr wrap="square">
            <a:spAutoFit/>
          </a:bodyPr>
          <a:lstStyle/>
          <a:p>
            <a:pPr algn="just">
              <a:lnSpc>
                <a:spcPct val="150000"/>
              </a:lnSpc>
              <a:spcAft>
                <a:spcPts val="1000"/>
              </a:spcAft>
            </a:pPr>
            <a:r>
              <a:rPr lang="en-US" sz="1600" dirty="0">
                <a:latin typeface="Times New Roman"/>
                <a:ea typeface="Calibri"/>
                <a:cs typeface="Times New Roman"/>
              </a:rPr>
              <a:t> </a:t>
            </a:r>
            <a:r>
              <a:rPr lang="en-US" b="1" dirty="0" smtClean="0">
                <a:latin typeface="Times New Roman"/>
                <a:ea typeface="Calibri"/>
                <a:cs typeface="Times New Roman"/>
              </a:rPr>
              <a:t>Table </a:t>
            </a:r>
            <a:r>
              <a:rPr lang="en-US" b="1" dirty="0">
                <a:latin typeface="Times New Roman"/>
                <a:ea typeface="Calibri"/>
                <a:cs typeface="Times New Roman"/>
              </a:rPr>
              <a:t>5</a:t>
            </a:r>
            <a:r>
              <a:rPr lang="en-US" b="1" dirty="0" smtClean="0">
                <a:latin typeface="Times New Roman"/>
                <a:ea typeface="Calibri"/>
                <a:cs typeface="Times New Roman"/>
              </a:rPr>
              <a:t>: </a:t>
            </a:r>
            <a:r>
              <a:rPr lang="en-US" b="1" dirty="0">
                <a:latin typeface="Times New Roman"/>
                <a:ea typeface="Calibri"/>
                <a:cs typeface="Times New Roman"/>
              </a:rPr>
              <a:t>Maximum Likelihood Estimates of Cost and profit for state-owned Bank Using Stochastic Trans-Log Frontier Model from 2008 to 2017</a:t>
            </a:r>
            <a:r>
              <a:rPr lang="en-US" dirty="0">
                <a:latin typeface="Times New Roman"/>
                <a:ea typeface="Calibri"/>
                <a:cs typeface="Times New Roman"/>
              </a:rPr>
              <a:t> </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1087843465"/>
              </p:ext>
            </p:extLst>
          </p:nvPr>
        </p:nvGraphicFramePr>
        <p:xfrm>
          <a:off x="2362198" y="1262003"/>
          <a:ext cx="5105403" cy="5003281"/>
        </p:xfrm>
        <a:graphic>
          <a:graphicData uri="http://schemas.openxmlformats.org/drawingml/2006/table">
            <a:tbl>
              <a:tblPr firstRow="1" firstCol="1" bandRow="1"/>
              <a:tblGrid>
                <a:gridCol w="840889"/>
                <a:gridCol w="780826"/>
                <a:gridCol w="900954"/>
                <a:gridCol w="720762"/>
                <a:gridCol w="900954"/>
                <a:gridCol w="961018"/>
              </a:tblGrid>
              <a:tr h="179857">
                <a:tc gridSpan="2">
                  <a:txBody>
                    <a:bodyPr/>
                    <a:lstStyle/>
                    <a:p>
                      <a:pPr marL="0" marR="0" algn="ctr">
                        <a:lnSpc>
                          <a:spcPct val="150000"/>
                        </a:lnSpc>
                        <a:spcBef>
                          <a:spcPts val="0"/>
                        </a:spcBef>
                        <a:spcAft>
                          <a:spcPts val="1000"/>
                        </a:spcAft>
                      </a:pPr>
                      <a:r>
                        <a:rPr lang="en-US" sz="800" dirty="0" err="1">
                          <a:effectLst/>
                          <a:latin typeface="Times New Roman"/>
                          <a:ea typeface="Calibri"/>
                          <a:cs typeface="Times New Roman"/>
                        </a:rPr>
                        <a:t>Translog</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800">
                          <a:effectLst/>
                          <a:latin typeface="Times New Roman"/>
                          <a:ea typeface="Calibri"/>
                          <a:cs typeface="Times New Roman"/>
                        </a:rPr>
                        <a:t>Cost model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800">
                          <a:effectLst/>
                          <a:latin typeface="Times New Roman"/>
                          <a:ea typeface="Calibri"/>
                          <a:cs typeface="Times New Roman"/>
                        </a:rPr>
                        <a:t>Profit model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Variable</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Parameter</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Coefficient</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P-Value</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Coefficient</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P-Value</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Constant</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-72.3***</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180.81***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dirty="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6.57***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-47.88***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OBS</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1.07</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0.284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15.73***</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-13.3***</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0.0000</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47.24***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POFA</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-1.01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0.531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-31.92***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-19.7***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-61.76***</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a:t>
                      </a:r>
                      <a:r>
                        <a:rPr lang="en-US" sz="800" baseline="30000">
                          <a:effectLst/>
                          <a:latin typeface="Times New Roman"/>
                          <a:ea typeface="Calibri"/>
                          <a:cs typeface="Times New Roman"/>
                        </a:rPr>
                        <a:t>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0.040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0.832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5.08***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 * OBS</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-0.258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0.086</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-1.77***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 * POF</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1.11***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-3.26***</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 * POFA</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dirty="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-0.399*</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0.021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-0.43205</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0.305</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Loan *POL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1.24***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1.54***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(OBS)</a:t>
                      </a:r>
                      <a:r>
                        <a:rPr lang="en-US" sz="800" baseline="30000">
                          <a:effectLst/>
                          <a:latin typeface="Times New Roman"/>
                          <a:ea typeface="Calibri"/>
                          <a:cs typeface="Times New Roman"/>
                        </a:rPr>
                        <a:t>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0.197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0.218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0.421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0.359</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OBS * POF</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-0.263</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0.193</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-1.59**</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OBS *POFA</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0.268**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0.46286</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0.108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OBS*POL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0.155</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0.338</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2.89***</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a:t>
                      </a:r>
                      <a:r>
                        <a:rPr lang="en-US" sz="800" baseline="30000">
                          <a:effectLst/>
                          <a:latin typeface="Times New Roman"/>
                          <a:ea typeface="Calibri"/>
                          <a:cs typeface="Times New Roman"/>
                        </a:rPr>
                        <a:t>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dirty="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-0.377*</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0.042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1.72***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 * POFA</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-0.504*</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0.035</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-5.24***</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 *POL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-0.241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0.444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2.26***</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0.0006</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(POFA)</a:t>
                      </a:r>
                      <a:r>
                        <a:rPr lang="en-US" sz="800" baseline="30000">
                          <a:effectLst/>
                          <a:latin typeface="Times New Roman"/>
                          <a:ea typeface="Calibri"/>
                          <a:cs typeface="Times New Roman"/>
                        </a:rPr>
                        <a:t>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dirty="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-0.326</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0.371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-4.789***</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43">
                <a:tc>
                  <a:txBody>
                    <a:bodyPr/>
                    <a:lstStyle/>
                    <a:p>
                      <a:pPr marL="0" marR="0" algn="ctr">
                        <a:lnSpc>
                          <a:spcPct val="150000"/>
                        </a:lnSpc>
                        <a:spcBef>
                          <a:spcPts val="0"/>
                        </a:spcBef>
                        <a:spcAft>
                          <a:spcPts val="1000"/>
                        </a:spcAft>
                      </a:pPr>
                      <a:r>
                        <a:rPr lang="en-US" sz="800">
                          <a:effectLst/>
                          <a:latin typeface="Times New Roman"/>
                          <a:ea typeface="Calibri"/>
                          <a:cs typeface="Times New Roman"/>
                        </a:rPr>
                        <a:t>POFA *POL</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0.131</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0.362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-1.02**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0.002</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857">
                <a:tc>
                  <a:txBody>
                    <a:bodyPr/>
                    <a:lstStyle/>
                    <a:p>
                      <a:pPr marL="0" marR="0" algn="ctr">
                        <a:lnSpc>
                          <a:spcPct val="150000"/>
                        </a:lnSpc>
                        <a:spcBef>
                          <a:spcPts val="0"/>
                        </a:spcBef>
                        <a:spcAft>
                          <a:spcPts val="1000"/>
                        </a:spcAft>
                      </a:pPr>
                      <a:r>
                        <a:rPr lang="en-US" sz="800">
                          <a:effectLst/>
                          <a:latin typeface="Times New Roman"/>
                          <a:ea typeface="Calibri"/>
                          <a:cs typeface="Times New Roman"/>
                        </a:rPr>
                        <a:t>(POL)</a:t>
                      </a:r>
                      <a:r>
                        <a:rPr lang="en-US" sz="800" baseline="30000">
                          <a:effectLst/>
                          <a:latin typeface="Times New Roman"/>
                          <a:ea typeface="Calibri"/>
                          <a:cs typeface="Times New Roman"/>
                        </a:rPr>
                        <a:t>2</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800">
                        <a:effectLst/>
                        <a:latin typeface="Times New Roman"/>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-3.24***</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0.0000</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a:effectLst/>
                          <a:latin typeface="Times New Roman"/>
                          <a:ea typeface="Calibri"/>
                          <a:cs typeface="Times New Roman"/>
                        </a:rPr>
                        <a:t>-12.75***</a:t>
                      </a:r>
                      <a:endParaRPr lang="en-US" sz="80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800" dirty="0">
                          <a:effectLst/>
                          <a:latin typeface="Times New Roman"/>
                          <a:ea typeface="Calibri"/>
                          <a:cs typeface="Times New Roman"/>
                        </a:rPr>
                        <a:t>0.0000</a:t>
                      </a:r>
                      <a:endParaRPr lang="en-US" sz="800" dirty="0">
                        <a:effectLst/>
                        <a:latin typeface="Calibri"/>
                        <a:ea typeface="Calibri"/>
                        <a:cs typeface="Times New Roman"/>
                      </a:endParaRPr>
                    </a:p>
                  </a:txBody>
                  <a:tcPr marL="41145" marR="411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539891048"/>
              </p:ext>
            </p:extLst>
          </p:nvPr>
        </p:nvGraphicFramePr>
        <p:xfrm>
          <a:off x="3429000" y="1600200"/>
          <a:ext cx="180975" cy="228600"/>
        </p:xfrm>
        <a:graphic>
          <a:graphicData uri="http://schemas.openxmlformats.org/presentationml/2006/ole">
            <mc:AlternateContent xmlns:mc="http://schemas.openxmlformats.org/markup-compatibility/2006">
              <mc:Choice xmlns:v="urn:schemas-microsoft-com:vml" Requires="v">
                <p:oleObj spid="_x0000_s35993" name="Equation" r:id="rId3" imgW="190500" imgH="228600" progId="Equation.3">
                  <p:embed/>
                </p:oleObj>
              </mc:Choice>
              <mc:Fallback>
                <p:oleObj name="Equation" r:id="rId3" imgW="190500" imgH="228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00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4806041"/>
              </p:ext>
            </p:extLst>
          </p:nvPr>
        </p:nvGraphicFramePr>
        <p:xfrm>
          <a:off x="3429000" y="1752600"/>
          <a:ext cx="171450" cy="228600"/>
        </p:xfrm>
        <a:graphic>
          <a:graphicData uri="http://schemas.openxmlformats.org/presentationml/2006/ole">
            <mc:AlternateContent xmlns:mc="http://schemas.openxmlformats.org/markup-compatibility/2006">
              <mc:Choice xmlns:v="urn:schemas-microsoft-com:vml" Requires="v">
                <p:oleObj spid="_x0000_s35994" name="Equation" r:id="rId5" imgW="177569" imgH="215619" progId="Equation.3">
                  <p:embed/>
                </p:oleObj>
              </mc:Choice>
              <mc:Fallback>
                <p:oleObj name="Equation" r:id="rId5" imgW="177569" imgH="215619"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7526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54965716"/>
              </p:ext>
            </p:extLst>
          </p:nvPr>
        </p:nvGraphicFramePr>
        <p:xfrm>
          <a:off x="3429000" y="1981200"/>
          <a:ext cx="152400" cy="228600"/>
        </p:xfrm>
        <a:graphic>
          <a:graphicData uri="http://schemas.openxmlformats.org/presentationml/2006/ole">
            <mc:AlternateContent xmlns:mc="http://schemas.openxmlformats.org/markup-compatibility/2006">
              <mc:Choice xmlns:v="urn:schemas-microsoft-com:vml" Requires="v">
                <p:oleObj spid="_x0000_s35995" name="Equation" r:id="rId7" imgW="190335" imgH="215713" progId="Equation.3">
                  <p:embed/>
                </p:oleObj>
              </mc:Choice>
              <mc:Fallback>
                <p:oleObj name="Equation" r:id="rId7" imgW="190335" imgH="21571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981200"/>
                        <a:ext cx="152400" cy="2286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32675204"/>
              </p:ext>
            </p:extLst>
          </p:nvPr>
        </p:nvGraphicFramePr>
        <p:xfrm>
          <a:off x="3429000" y="2133600"/>
          <a:ext cx="180975" cy="228600"/>
        </p:xfrm>
        <a:graphic>
          <a:graphicData uri="http://schemas.openxmlformats.org/presentationml/2006/ole">
            <mc:AlternateContent xmlns:mc="http://schemas.openxmlformats.org/markup-compatibility/2006">
              <mc:Choice xmlns:v="urn:schemas-microsoft-com:vml" Requires="v">
                <p:oleObj spid="_x0000_s35996" name="Equation" r:id="rId9" imgW="190500" imgH="228600" progId="Equation.3">
                  <p:embed/>
                </p:oleObj>
              </mc:Choice>
              <mc:Fallback>
                <p:oleObj name="Equation" r:id="rId9" imgW="190500" imgH="2286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1336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4167356"/>
              </p:ext>
            </p:extLst>
          </p:nvPr>
        </p:nvGraphicFramePr>
        <p:xfrm>
          <a:off x="3429000" y="2286000"/>
          <a:ext cx="180975" cy="228600"/>
        </p:xfrm>
        <a:graphic>
          <a:graphicData uri="http://schemas.openxmlformats.org/presentationml/2006/ole">
            <mc:AlternateContent xmlns:mc="http://schemas.openxmlformats.org/markup-compatibility/2006">
              <mc:Choice xmlns:v="urn:schemas-microsoft-com:vml" Requires="v">
                <p:oleObj spid="_x0000_s35997" name="Equation" r:id="rId11" imgW="190335" imgH="215713" progId="Equation.3">
                  <p:embed/>
                </p:oleObj>
              </mc:Choice>
              <mc:Fallback>
                <p:oleObj name="Equation" r:id="rId11" imgW="190335" imgH="215713"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2860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135605010"/>
              </p:ext>
            </p:extLst>
          </p:nvPr>
        </p:nvGraphicFramePr>
        <p:xfrm>
          <a:off x="3429000" y="2514600"/>
          <a:ext cx="180975" cy="228600"/>
        </p:xfrm>
        <a:graphic>
          <a:graphicData uri="http://schemas.openxmlformats.org/presentationml/2006/ole">
            <mc:AlternateContent xmlns:mc="http://schemas.openxmlformats.org/markup-compatibility/2006">
              <mc:Choice xmlns:v="urn:schemas-microsoft-com:vml" Requires="v">
                <p:oleObj spid="_x0000_s35998" name="Equation" r:id="rId13" imgW="190500" imgH="228600" progId="Equation.3">
                  <p:embed/>
                </p:oleObj>
              </mc:Choice>
              <mc:Fallback>
                <p:oleObj name="Equation" r:id="rId13" imgW="19050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25146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53053652"/>
              </p:ext>
            </p:extLst>
          </p:nvPr>
        </p:nvGraphicFramePr>
        <p:xfrm>
          <a:off x="3429000" y="2667000"/>
          <a:ext cx="228600" cy="228600"/>
        </p:xfrm>
        <a:graphic>
          <a:graphicData uri="http://schemas.openxmlformats.org/presentationml/2006/ole">
            <mc:AlternateContent xmlns:mc="http://schemas.openxmlformats.org/markup-compatibility/2006">
              <mc:Choice xmlns:v="urn:schemas-microsoft-com:vml" Requires="v">
                <p:oleObj spid="_x0000_s35999" name="Equation" r:id="rId15" imgW="228501" imgH="215806" progId="Equation.3">
                  <p:embed/>
                </p:oleObj>
              </mc:Choice>
              <mc:Fallback>
                <p:oleObj name="Equation" r:id="rId15" imgW="228501" imgH="215806"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9000" y="26670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11285842"/>
              </p:ext>
            </p:extLst>
          </p:nvPr>
        </p:nvGraphicFramePr>
        <p:xfrm>
          <a:off x="3429000" y="2895600"/>
          <a:ext cx="228600" cy="228600"/>
        </p:xfrm>
        <a:graphic>
          <a:graphicData uri="http://schemas.openxmlformats.org/presentationml/2006/ole">
            <mc:AlternateContent xmlns:mc="http://schemas.openxmlformats.org/markup-compatibility/2006">
              <mc:Choice xmlns:v="urn:schemas-microsoft-com:vml" Requires="v">
                <p:oleObj spid="_x0000_s36000" name="Equation" r:id="rId17" imgW="228501" imgH="215806" progId="Equation.3">
                  <p:embed/>
                </p:oleObj>
              </mc:Choice>
              <mc:Fallback>
                <p:oleObj name="Equation" r:id="rId17" imgW="228501" imgH="215806"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28956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86842427"/>
              </p:ext>
            </p:extLst>
          </p:nvPr>
        </p:nvGraphicFramePr>
        <p:xfrm>
          <a:off x="3429000" y="3200400"/>
          <a:ext cx="228600" cy="228600"/>
        </p:xfrm>
        <a:graphic>
          <a:graphicData uri="http://schemas.openxmlformats.org/presentationml/2006/ole">
            <mc:AlternateContent xmlns:mc="http://schemas.openxmlformats.org/markup-compatibility/2006">
              <mc:Choice xmlns:v="urn:schemas-microsoft-com:vml" Requires="v">
                <p:oleObj spid="_x0000_s36001" name="Equation" r:id="rId19" imgW="228600" imgH="228600" progId="Equation.3">
                  <p:embed/>
                </p:oleObj>
              </mc:Choice>
              <mc:Fallback>
                <p:oleObj name="Equation" r:id="rId19" imgW="22860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9000" y="3200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06082099"/>
              </p:ext>
            </p:extLst>
          </p:nvPr>
        </p:nvGraphicFramePr>
        <p:xfrm>
          <a:off x="3429000" y="3505200"/>
          <a:ext cx="228600" cy="228600"/>
        </p:xfrm>
        <a:graphic>
          <a:graphicData uri="http://schemas.openxmlformats.org/presentationml/2006/ole">
            <mc:AlternateContent xmlns:mc="http://schemas.openxmlformats.org/markup-compatibility/2006">
              <mc:Choice xmlns:v="urn:schemas-microsoft-com:vml" Requires="v">
                <p:oleObj spid="_x0000_s36002" name="Equation" r:id="rId21" imgW="228501" imgH="215806" progId="Equation.3">
                  <p:embed/>
                </p:oleObj>
              </mc:Choice>
              <mc:Fallback>
                <p:oleObj name="Equation" r:id="rId21" imgW="228501" imgH="215806"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35052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886675512"/>
              </p:ext>
            </p:extLst>
          </p:nvPr>
        </p:nvGraphicFramePr>
        <p:xfrm>
          <a:off x="3429000" y="3733800"/>
          <a:ext cx="228600" cy="228600"/>
        </p:xfrm>
        <a:graphic>
          <a:graphicData uri="http://schemas.openxmlformats.org/presentationml/2006/ole">
            <mc:AlternateContent xmlns:mc="http://schemas.openxmlformats.org/markup-compatibility/2006">
              <mc:Choice xmlns:v="urn:schemas-microsoft-com:vml" Requires="v">
                <p:oleObj spid="_x0000_s36003" name="Equation" r:id="rId23" imgW="228600" imgH="228600" progId="Equation.3">
                  <p:embed/>
                </p:oleObj>
              </mc:Choice>
              <mc:Fallback>
                <p:oleObj name="Equation" r:id="rId23" imgW="228600" imgH="228600"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29000" y="37338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02663929"/>
              </p:ext>
            </p:extLst>
          </p:nvPr>
        </p:nvGraphicFramePr>
        <p:xfrm>
          <a:off x="3429000" y="3962400"/>
          <a:ext cx="247650" cy="228600"/>
        </p:xfrm>
        <a:graphic>
          <a:graphicData uri="http://schemas.openxmlformats.org/presentationml/2006/ole">
            <mc:AlternateContent xmlns:mc="http://schemas.openxmlformats.org/markup-compatibility/2006">
              <mc:Choice xmlns:v="urn:schemas-microsoft-com:vml" Requires="v">
                <p:oleObj spid="_x0000_s36004" name="Equation" r:id="rId25" imgW="241091" imgH="215713" progId="Equation.3">
                  <p:embed/>
                </p:oleObj>
              </mc:Choice>
              <mc:Fallback>
                <p:oleObj name="Equation" r:id="rId25" imgW="241091" imgH="215713" progId="Equation.3">
                  <p:embed/>
                  <p:pic>
                    <p:nvPicPr>
                      <p:cNvPr id="0" name="Object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29000" y="39624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782436398"/>
              </p:ext>
            </p:extLst>
          </p:nvPr>
        </p:nvGraphicFramePr>
        <p:xfrm>
          <a:off x="3429000" y="4191000"/>
          <a:ext cx="247650" cy="228600"/>
        </p:xfrm>
        <a:graphic>
          <a:graphicData uri="http://schemas.openxmlformats.org/presentationml/2006/ole">
            <mc:AlternateContent xmlns:mc="http://schemas.openxmlformats.org/markup-compatibility/2006">
              <mc:Choice xmlns:v="urn:schemas-microsoft-com:vml" Requires="v">
                <p:oleObj spid="_x0000_s36005" name="Equation" r:id="rId27" imgW="241300" imgH="228600" progId="Equation.3">
                  <p:embed/>
                </p:oleObj>
              </mc:Choice>
              <mc:Fallback>
                <p:oleObj name="Equation" r:id="rId27" imgW="241300" imgH="228600" progId="Equation.3">
                  <p:embed/>
                  <p:pic>
                    <p:nvPicPr>
                      <p:cNvPr id="0" name="Object 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29000" y="41910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100556813"/>
              </p:ext>
            </p:extLst>
          </p:nvPr>
        </p:nvGraphicFramePr>
        <p:xfrm>
          <a:off x="3429000" y="4495800"/>
          <a:ext cx="247650" cy="228600"/>
        </p:xfrm>
        <a:graphic>
          <a:graphicData uri="http://schemas.openxmlformats.org/presentationml/2006/ole">
            <mc:AlternateContent xmlns:mc="http://schemas.openxmlformats.org/markup-compatibility/2006">
              <mc:Choice xmlns:v="urn:schemas-microsoft-com:vml" Requires="v">
                <p:oleObj spid="_x0000_s36006" name="Equation" r:id="rId29" imgW="241091" imgH="215713" progId="Equation.3">
                  <p:embed/>
                </p:oleObj>
              </mc:Choice>
              <mc:Fallback>
                <p:oleObj name="Equation" r:id="rId29" imgW="241091" imgH="215713" progId="Equation.3">
                  <p:embed/>
                  <p:pic>
                    <p:nvPicPr>
                      <p:cNvPr id="0" name="Object 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29000" y="4495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420182168"/>
              </p:ext>
            </p:extLst>
          </p:nvPr>
        </p:nvGraphicFramePr>
        <p:xfrm>
          <a:off x="3429000" y="4724400"/>
          <a:ext cx="247650" cy="228600"/>
        </p:xfrm>
        <a:graphic>
          <a:graphicData uri="http://schemas.openxmlformats.org/presentationml/2006/ole">
            <mc:AlternateContent xmlns:mc="http://schemas.openxmlformats.org/markup-compatibility/2006">
              <mc:Choice xmlns:v="urn:schemas-microsoft-com:vml" Requires="v">
                <p:oleObj spid="_x0000_s36007" name="Equation" r:id="rId31" imgW="241300" imgH="228600" progId="Equation.3">
                  <p:embed/>
                </p:oleObj>
              </mc:Choice>
              <mc:Fallback>
                <p:oleObj name="Equation" r:id="rId31" imgW="241300" imgH="228600" progId="Equation.3">
                  <p:embed/>
                  <p:pic>
                    <p:nvPicPr>
                      <p:cNvPr id="0"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29000" y="47244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932207334"/>
              </p:ext>
            </p:extLst>
          </p:nvPr>
        </p:nvGraphicFramePr>
        <p:xfrm>
          <a:off x="3429000" y="4876800"/>
          <a:ext cx="228600" cy="228600"/>
        </p:xfrm>
        <a:graphic>
          <a:graphicData uri="http://schemas.openxmlformats.org/presentationml/2006/ole">
            <mc:AlternateContent xmlns:mc="http://schemas.openxmlformats.org/markup-compatibility/2006">
              <mc:Choice xmlns:v="urn:schemas-microsoft-com:vml" Requires="v">
                <p:oleObj spid="_x0000_s36008" name="Equation" r:id="rId33" imgW="228600" imgH="228600" progId="Equation.3">
                  <p:embed/>
                </p:oleObj>
              </mc:Choice>
              <mc:Fallback>
                <p:oleObj name="Equation" r:id="rId33" imgW="228600" imgH="228600" progId="Equation.3">
                  <p:embed/>
                  <p:pic>
                    <p:nvPicPr>
                      <p:cNvPr id="0" name="Object 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29000" y="48768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142795754"/>
              </p:ext>
            </p:extLst>
          </p:nvPr>
        </p:nvGraphicFramePr>
        <p:xfrm>
          <a:off x="3429000" y="5105400"/>
          <a:ext cx="247650" cy="228600"/>
        </p:xfrm>
        <a:graphic>
          <a:graphicData uri="http://schemas.openxmlformats.org/presentationml/2006/ole">
            <mc:AlternateContent xmlns:mc="http://schemas.openxmlformats.org/markup-compatibility/2006">
              <mc:Choice xmlns:v="urn:schemas-microsoft-com:vml" Requires="v">
                <p:oleObj spid="_x0000_s36009" name="Equation" r:id="rId35" imgW="241300" imgH="228600" progId="Equation.3">
                  <p:embed/>
                </p:oleObj>
              </mc:Choice>
              <mc:Fallback>
                <p:oleObj name="Equation" r:id="rId35" imgW="241300" imgH="228600" progId="Equation.3">
                  <p:embed/>
                  <p:pic>
                    <p:nvPicPr>
                      <p:cNvPr id="0" name="Object 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29000" y="51054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064272560"/>
              </p:ext>
            </p:extLst>
          </p:nvPr>
        </p:nvGraphicFramePr>
        <p:xfrm>
          <a:off x="3429000" y="5334000"/>
          <a:ext cx="247650" cy="228600"/>
        </p:xfrm>
        <a:graphic>
          <a:graphicData uri="http://schemas.openxmlformats.org/presentationml/2006/ole">
            <mc:AlternateContent xmlns:mc="http://schemas.openxmlformats.org/markup-compatibility/2006">
              <mc:Choice xmlns:v="urn:schemas-microsoft-com:vml" Requires="v">
                <p:oleObj spid="_x0000_s36010" name="Equation" r:id="rId37" imgW="241300" imgH="228600" progId="Equation.3">
                  <p:embed/>
                </p:oleObj>
              </mc:Choice>
              <mc:Fallback>
                <p:oleObj name="Equation" r:id="rId37" imgW="241300" imgH="228600" progId="Equation.3">
                  <p:embed/>
                  <p:pic>
                    <p:nvPicPr>
                      <p:cNvPr id="0" name="Object 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429000" y="53340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234495907"/>
              </p:ext>
            </p:extLst>
          </p:nvPr>
        </p:nvGraphicFramePr>
        <p:xfrm>
          <a:off x="3429000" y="5562600"/>
          <a:ext cx="247650" cy="228600"/>
        </p:xfrm>
        <a:graphic>
          <a:graphicData uri="http://schemas.openxmlformats.org/presentationml/2006/ole">
            <mc:AlternateContent xmlns:mc="http://schemas.openxmlformats.org/markup-compatibility/2006">
              <mc:Choice xmlns:v="urn:schemas-microsoft-com:vml" Requires="v">
                <p:oleObj spid="_x0000_s36011" name="Equation" r:id="rId39" imgW="241091" imgH="215713" progId="Equation.3">
                  <p:embed/>
                </p:oleObj>
              </mc:Choice>
              <mc:Fallback>
                <p:oleObj name="Equation" r:id="rId39" imgW="241091" imgH="215713" progId="Equation.3">
                  <p:embed/>
                  <p:pic>
                    <p:nvPicPr>
                      <p:cNvPr id="0" name="Object 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29000" y="55626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022839933"/>
              </p:ext>
            </p:extLst>
          </p:nvPr>
        </p:nvGraphicFramePr>
        <p:xfrm>
          <a:off x="3505200" y="5791200"/>
          <a:ext cx="171450" cy="228600"/>
        </p:xfrm>
        <a:graphic>
          <a:graphicData uri="http://schemas.openxmlformats.org/presentationml/2006/ole">
            <mc:AlternateContent xmlns:mc="http://schemas.openxmlformats.org/markup-compatibility/2006">
              <mc:Choice xmlns:v="urn:schemas-microsoft-com:vml" Requires="v">
                <p:oleObj spid="_x0000_s36012" name="Equation" r:id="rId41" imgW="228600" imgH="228600" progId="Equation.3">
                  <p:embed/>
                </p:oleObj>
              </mc:Choice>
              <mc:Fallback>
                <p:oleObj name="Equation" r:id="rId41" imgW="228600" imgH="228600" progId="Equation.3">
                  <p:embed/>
                  <p:pic>
                    <p:nvPicPr>
                      <p:cNvPr id="0" name="Object 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505200" y="57912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489364"/>
              </p:ext>
            </p:extLst>
          </p:nvPr>
        </p:nvGraphicFramePr>
        <p:xfrm>
          <a:off x="3429000" y="6019800"/>
          <a:ext cx="247650" cy="228600"/>
        </p:xfrm>
        <a:graphic>
          <a:graphicData uri="http://schemas.openxmlformats.org/presentationml/2006/ole">
            <mc:AlternateContent xmlns:mc="http://schemas.openxmlformats.org/markup-compatibility/2006">
              <mc:Choice xmlns:v="urn:schemas-microsoft-com:vml" Requires="v">
                <p:oleObj spid="_x0000_s36013" name="Equation" r:id="rId43" imgW="241300" imgH="228600" progId="Equation.3">
                  <p:embed/>
                </p:oleObj>
              </mc:Choice>
              <mc:Fallback>
                <p:oleObj name="Equation" r:id="rId43" imgW="241300" imgH="228600" progId="Equation.3">
                  <p:embed/>
                  <p:pic>
                    <p:nvPicPr>
                      <p:cNvPr id="0" name="Object 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429000" y="6019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1170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3914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Table-6: </a:t>
            </a:r>
            <a:r>
              <a:rPr lang="en-US" b="1" dirty="0">
                <a:latin typeface="Times New Roman"/>
                <a:ea typeface="Calibri"/>
                <a:cs typeface="Times New Roman"/>
              </a:rPr>
              <a:t>Cost and Profit </a:t>
            </a:r>
            <a:r>
              <a:rPr lang="en-US" b="1" dirty="0">
                <a:latin typeface="Times New Roman"/>
                <a:ea typeface="Calibri"/>
                <a:cs typeface="Times New Roman"/>
              </a:rPr>
              <a:t>I</a:t>
            </a:r>
            <a:r>
              <a:rPr lang="en-US" b="1" dirty="0" smtClean="0">
                <a:latin typeface="Times New Roman"/>
                <a:ea typeface="Calibri"/>
                <a:cs typeface="Times New Roman"/>
              </a:rPr>
              <a:t>nefficiency Estimates </a:t>
            </a:r>
            <a:r>
              <a:rPr lang="en-US" b="1" dirty="0">
                <a:latin typeface="Times New Roman"/>
                <a:ea typeface="Calibri"/>
                <a:cs typeface="Times New Roman"/>
              </a:rPr>
              <a:t>for State-owned Commercial of Stochastic Trans-Log Frontier Model from 2008-2017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717572356"/>
              </p:ext>
            </p:extLst>
          </p:nvPr>
        </p:nvGraphicFramePr>
        <p:xfrm>
          <a:off x="990601" y="1676400"/>
          <a:ext cx="7086600" cy="3657600"/>
        </p:xfrm>
        <a:graphic>
          <a:graphicData uri="http://schemas.openxmlformats.org/drawingml/2006/table">
            <a:tbl>
              <a:tblPr firstRow="1" firstCol="1" bandRow="1"/>
              <a:tblGrid>
                <a:gridCol w="1127414"/>
                <a:gridCol w="1046884"/>
                <a:gridCol w="1288473"/>
                <a:gridCol w="1207943"/>
                <a:gridCol w="1207943"/>
                <a:gridCol w="1207943"/>
              </a:tblGrid>
              <a:tr h="406400">
                <a:tc gridSpan="2">
                  <a:txBody>
                    <a:bodyPr/>
                    <a:lstStyle/>
                    <a:p>
                      <a:pPr marL="0" marR="0" algn="ctr">
                        <a:lnSpc>
                          <a:spcPct val="150000"/>
                        </a:lnSpc>
                        <a:spcBef>
                          <a:spcPts val="0"/>
                        </a:spcBef>
                        <a:spcAft>
                          <a:spcPts val="1000"/>
                        </a:spcAft>
                      </a:pPr>
                      <a:r>
                        <a:rPr lang="en-US" sz="1600">
                          <a:effectLst/>
                          <a:latin typeface="Times New Roman"/>
                          <a:ea typeface="Calibri"/>
                          <a:cs typeface="Times New Roman"/>
                        </a:rPr>
                        <a:t>Trans-log</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600">
                          <a:effectLst/>
                          <a:latin typeface="Times New Roman"/>
                          <a:ea typeface="Calibri"/>
                          <a:cs typeface="Times New Roman"/>
                        </a:rPr>
                        <a:t>Cost model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600">
                          <a:effectLst/>
                          <a:latin typeface="Times New Roman"/>
                          <a:ea typeface="Calibri"/>
                          <a:cs typeface="Times New Roman"/>
                        </a:rPr>
                        <a:t>Profit model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Variable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Parameter</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Coefficient</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P-Value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NII</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0.896***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-0.142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0.432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NPL</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-0.681***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0.2286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0.203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ROA</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-0.166***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-0.277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0.071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ROE</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0.0667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0.102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-0.129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0.361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CAR</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δ</a:t>
                      </a:r>
                      <a:r>
                        <a:rPr lang="en-US" sz="1600" baseline="-25000">
                          <a:effectLst/>
                          <a:latin typeface="Times New Roman"/>
                          <a:ea typeface="Calibri"/>
                          <a:cs typeface="Times New Roman"/>
                        </a:rPr>
                        <a:t>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-0.645***</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-0.556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0.062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Sigma Sq</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б</a:t>
                      </a:r>
                      <a:r>
                        <a:rPr lang="en-US" sz="1600" baseline="30000">
                          <a:effectLst/>
                          <a:latin typeface="Times New Roman"/>
                          <a:ea typeface="Calibri"/>
                          <a:cs typeface="Times New Roman"/>
                        </a:rPr>
                        <a:t>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0.0202***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0.065*</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0.029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400">
                <a:tc>
                  <a:txBody>
                    <a:bodyPr/>
                    <a:lstStyle/>
                    <a:p>
                      <a:pPr marL="0" marR="0" algn="ctr">
                        <a:lnSpc>
                          <a:spcPct val="150000"/>
                        </a:lnSpc>
                        <a:spcBef>
                          <a:spcPts val="0"/>
                        </a:spcBef>
                        <a:spcAft>
                          <a:spcPts val="1000"/>
                        </a:spcAft>
                      </a:pPr>
                      <a:r>
                        <a:rPr lang="en-US" sz="1600">
                          <a:effectLst/>
                          <a:latin typeface="Times New Roman"/>
                          <a:ea typeface="Calibri"/>
                          <a:cs typeface="Times New Roman"/>
                        </a:rPr>
                        <a:t>gamma</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Γ</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1.00***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0.0000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0.918**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0.0005</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2057400" y="2628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96343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0335"/>
            <a:ext cx="8534400" cy="923330"/>
          </a:xfrm>
          <a:prstGeom prst="rect">
            <a:avLst/>
          </a:prstGeom>
        </p:spPr>
        <p:txBody>
          <a:bodyPr wrap="square">
            <a:spAutoFit/>
          </a:bodyPr>
          <a:lstStyle/>
          <a:p>
            <a:pPr algn="just">
              <a:lnSpc>
                <a:spcPct val="150000"/>
              </a:lnSpc>
              <a:spcAft>
                <a:spcPts val="1000"/>
              </a:spcAft>
            </a:pPr>
            <a:r>
              <a:rPr lang="en-US" b="1" dirty="0">
                <a:latin typeface="Times New Roman"/>
                <a:ea typeface="Calibri"/>
                <a:cs typeface="Times New Roman"/>
              </a:rPr>
              <a:t> </a:t>
            </a:r>
            <a:r>
              <a:rPr lang="en-US" b="1" dirty="0" smtClean="0">
                <a:latin typeface="Times New Roman"/>
                <a:ea typeface="Calibri"/>
                <a:cs typeface="Times New Roman"/>
              </a:rPr>
              <a:t>Table-7: </a:t>
            </a:r>
            <a:r>
              <a:rPr lang="en-US" b="1" dirty="0">
                <a:latin typeface="Times New Roman"/>
                <a:ea typeface="Calibri"/>
                <a:cs typeface="Times New Roman"/>
              </a:rPr>
              <a:t>Maximum Likelihood Estimates of Cost and Profit for Private Commercial Bank by using Trans-Log Stochastic Frontier Model from 2008-2017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618355395"/>
              </p:ext>
            </p:extLst>
          </p:nvPr>
        </p:nvGraphicFramePr>
        <p:xfrm>
          <a:off x="1371601" y="1497172"/>
          <a:ext cx="6172199" cy="5257800"/>
        </p:xfrm>
        <a:graphic>
          <a:graphicData uri="http://schemas.openxmlformats.org/drawingml/2006/table">
            <a:tbl>
              <a:tblPr firstRow="1" firstCol="1" bandRow="1"/>
              <a:tblGrid>
                <a:gridCol w="1393723"/>
                <a:gridCol w="862779"/>
                <a:gridCol w="1061885"/>
                <a:gridCol w="862779"/>
                <a:gridCol w="1061885"/>
                <a:gridCol w="929148"/>
              </a:tblGrid>
              <a:tr h="196781">
                <a:tc gridSpan="2">
                  <a:txBody>
                    <a:bodyPr/>
                    <a:lstStyle/>
                    <a:p>
                      <a:pPr marL="0" marR="0" algn="ctr">
                        <a:lnSpc>
                          <a:spcPct val="150000"/>
                        </a:lnSpc>
                        <a:spcBef>
                          <a:spcPts val="0"/>
                        </a:spcBef>
                        <a:spcAft>
                          <a:spcPts val="1000"/>
                        </a:spcAft>
                      </a:pPr>
                      <a:r>
                        <a:rPr lang="en-US" sz="1000" dirty="0" err="1">
                          <a:effectLst/>
                          <a:latin typeface="Times New Roman"/>
                          <a:ea typeface="Calibri"/>
                          <a:cs typeface="Times New Roman"/>
                        </a:rPr>
                        <a:t>Translog</a:t>
                      </a:r>
                      <a:endParaRPr lang="en-US" sz="1000" dirty="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000">
                          <a:effectLst/>
                          <a:latin typeface="Times New Roman"/>
                          <a:ea typeface="Calibri"/>
                          <a:cs typeface="Times New Roman"/>
                        </a:rPr>
                        <a:t>Cost model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000">
                          <a:effectLst/>
                          <a:latin typeface="Times New Roman"/>
                          <a:ea typeface="Calibri"/>
                          <a:cs typeface="Times New Roman"/>
                        </a:rPr>
                        <a:t>Profit model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6781">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Variable</a:t>
                      </a:r>
                      <a:endParaRPr lang="en-US" sz="1000" dirty="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Parameter</a:t>
                      </a:r>
                      <a:endParaRPr lang="en-US" sz="1000" dirty="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Coefficient</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P-Value</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Coefficient</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P-Value</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Constant</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dirty="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15.18*</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0.041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18.42***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0.0000</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dirty="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0.666</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0.626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-1.03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0.125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OBS</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dirty="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-2.767**</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-1.156**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0.299</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0.704</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2.295*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0.013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POFA</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-1.368</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0.149</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1.301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0.157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-0.489</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0.764</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-0.908</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0.412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a:t>
                      </a:r>
                      <a:r>
                        <a:rPr lang="en-US" sz="1000" baseline="30000">
                          <a:effectLst/>
                          <a:latin typeface="Times New Roman"/>
                          <a:ea typeface="Calibri"/>
                          <a:cs typeface="Times New Roman"/>
                        </a:rPr>
                        <a:t>2</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-0.230</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0.224</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-0.152</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0.074</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 * OBS</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0.284*</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0.016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0.148*</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0.020</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 * POF</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-0.092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0.355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0.019</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0.759</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 * POFA</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0.244*</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0.034</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-0.006</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0.941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Loan *POL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0.619***</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0.0006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0.057</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0.644</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(OBS)</a:t>
                      </a:r>
                      <a:r>
                        <a:rPr lang="en-US" sz="1000" baseline="30000">
                          <a:effectLst/>
                          <a:latin typeface="Times New Roman"/>
                          <a:ea typeface="Calibri"/>
                          <a:cs typeface="Times New Roman"/>
                        </a:rPr>
                        <a:t>2</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-0.060</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0.448</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-0.050</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0.357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OBS * POF</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0.037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0.598</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-0.212*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0.013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OBS *POFA</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-0.021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0.839</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-0.237*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0.016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OBS*POL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-0.753***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0.0000</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0.177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0.141</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a:t>
                      </a:r>
                      <a:r>
                        <a:rPr lang="en-US" sz="1000" baseline="30000">
                          <a:effectLst/>
                          <a:latin typeface="Times New Roman"/>
                          <a:ea typeface="Calibri"/>
                          <a:cs typeface="Times New Roman"/>
                        </a:rPr>
                        <a:t>2</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-0.106*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0.042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0.124</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0.067</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 * POFA</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-0.049</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0.382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-0.115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0.197</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 *POL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-0.152*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0.035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0.183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0.146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(POFA)</a:t>
                      </a:r>
                      <a:r>
                        <a:rPr lang="en-US" sz="1000" baseline="30000">
                          <a:effectLst/>
                          <a:latin typeface="Times New Roman"/>
                          <a:ea typeface="Calibri"/>
                          <a:cs typeface="Times New Roman"/>
                        </a:rPr>
                        <a:t>2</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0.623***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0.0000</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-0.503</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0.0027</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POFA *POL</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dirty="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-0.442***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0.0002</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0.449**</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0.0007</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781">
                <a:tc>
                  <a:txBody>
                    <a:bodyPr/>
                    <a:lstStyle/>
                    <a:p>
                      <a:pPr marL="0" marR="0" algn="ctr">
                        <a:lnSpc>
                          <a:spcPct val="150000"/>
                        </a:lnSpc>
                        <a:spcBef>
                          <a:spcPts val="0"/>
                        </a:spcBef>
                        <a:spcAft>
                          <a:spcPts val="1000"/>
                        </a:spcAft>
                      </a:pPr>
                      <a:r>
                        <a:rPr lang="en-US" sz="1000">
                          <a:effectLst/>
                          <a:latin typeface="Times New Roman"/>
                          <a:ea typeface="Calibri"/>
                          <a:cs typeface="Times New Roman"/>
                        </a:rPr>
                        <a:t>(POL)</a:t>
                      </a:r>
                      <a:r>
                        <a:rPr lang="en-US" sz="1000" baseline="30000">
                          <a:effectLst/>
                          <a:latin typeface="Times New Roman"/>
                          <a:ea typeface="Calibri"/>
                          <a:cs typeface="Times New Roman"/>
                        </a:rPr>
                        <a:t>2</a:t>
                      </a:r>
                      <a:endParaRPr lang="en-US" sz="1000">
                        <a:effectLst/>
                        <a:latin typeface="Calibri"/>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endParaRPr lang="en-US" sz="1000">
                        <a:effectLst/>
                        <a:latin typeface="Times New Roman"/>
                        <a:ea typeface="Calibri"/>
                        <a:cs typeface="Times New Roman"/>
                      </a:endParaRPr>
                    </a:p>
                  </a:txBody>
                  <a:tcPr marL="53668" marR="536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-0.076</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0.630</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a:effectLst/>
                          <a:latin typeface="Times New Roman"/>
                          <a:ea typeface="Calibri"/>
                          <a:cs typeface="Times New Roman"/>
                        </a:rPr>
                        <a:t>-0.325***</a:t>
                      </a:r>
                      <a:endParaRPr lang="en-US" sz="100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000" dirty="0">
                          <a:effectLst/>
                          <a:latin typeface="Times New Roman"/>
                          <a:ea typeface="Calibri"/>
                          <a:cs typeface="Times New Roman"/>
                        </a:rPr>
                        <a:t>0.0552</a:t>
                      </a:r>
                      <a:endParaRPr lang="en-US" sz="1000" dirty="0">
                        <a:effectLst/>
                        <a:latin typeface="Calibri"/>
                        <a:ea typeface="Calibri"/>
                        <a:cs typeface="Times New Roman"/>
                      </a:endParaRPr>
                    </a:p>
                  </a:txBody>
                  <a:tcPr marL="53668" marR="5366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92748239"/>
              </p:ext>
            </p:extLst>
          </p:nvPr>
        </p:nvGraphicFramePr>
        <p:xfrm>
          <a:off x="3048000" y="1905000"/>
          <a:ext cx="180975" cy="228600"/>
        </p:xfrm>
        <a:graphic>
          <a:graphicData uri="http://schemas.openxmlformats.org/presentationml/2006/ole">
            <mc:AlternateContent xmlns:mc="http://schemas.openxmlformats.org/markup-compatibility/2006">
              <mc:Choice xmlns:v="urn:schemas-microsoft-com:vml" Requires="v">
                <p:oleObj spid="_x0000_s36954" name="Equation" r:id="rId3" imgW="190500" imgH="228600" progId="Equation.3">
                  <p:embed/>
                </p:oleObj>
              </mc:Choice>
              <mc:Fallback>
                <p:oleObj name="Equation" r:id="rId3" imgW="190500" imgH="2286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050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80556909"/>
              </p:ext>
            </p:extLst>
          </p:nvPr>
        </p:nvGraphicFramePr>
        <p:xfrm>
          <a:off x="3048000" y="2133600"/>
          <a:ext cx="171450" cy="228600"/>
        </p:xfrm>
        <a:graphic>
          <a:graphicData uri="http://schemas.openxmlformats.org/presentationml/2006/ole">
            <mc:AlternateContent xmlns:mc="http://schemas.openxmlformats.org/markup-compatibility/2006">
              <mc:Choice xmlns:v="urn:schemas-microsoft-com:vml" Requires="v">
                <p:oleObj spid="_x0000_s36955" name="Equation" r:id="rId5" imgW="177569" imgH="215619" progId="Equation.3">
                  <p:embed/>
                </p:oleObj>
              </mc:Choice>
              <mc:Fallback>
                <p:oleObj name="Equation" r:id="rId5" imgW="177569" imgH="215619"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1336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11335068"/>
              </p:ext>
            </p:extLst>
          </p:nvPr>
        </p:nvGraphicFramePr>
        <p:xfrm>
          <a:off x="3048000" y="2362200"/>
          <a:ext cx="180975" cy="228600"/>
        </p:xfrm>
        <a:graphic>
          <a:graphicData uri="http://schemas.openxmlformats.org/presentationml/2006/ole">
            <mc:AlternateContent xmlns:mc="http://schemas.openxmlformats.org/markup-compatibility/2006">
              <mc:Choice xmlns:v="urn:schemas-microsoft-com:vml" Requires="v">
                <p:oleObj spid="_x0000_s36956" name="Equation" r:id="rId7" imgW="190335" imgH="215713" progId="Equation.3">
                  <p:embed/>
                </p:oleObj>
              </mc:Choice>
              <mc:Fallback>
                <p:oleObj name="Equation" r:id="rId7" imgW="190335" imgH="21571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362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62167313"/>
              </p:ext>
            </p:extLst>
          </p:nvPr>
        </p:nvGraphicFramePr>
        <p:xfrm>
          <a:off x="3048000" y="2590800"/>
          <a:ext cx="180975" cy="228600"/>
        </p:xfrm>
        <a:graphic>
          <a:graphicData uri="http://schemas.openxmlformats.org/presentationml/2006/ole">
            <mc:AlternateContent xmlns:mc="http://schemas.openxmlformats.org/markup-compatibility/2006">
              <mc:Choice xmlns:v="urn:schemas-microsoft-com:vml" Requires="v">
                <p:oleObj spid="_x0000_s36957" name="Equation" r:id="rId9" imgW="190500" imgH="228600" progId="Equation.3">
                  <p:embed/>
                </p:oleObj>
              </mc:Choice>
              <mc:Fallback>
                <p:oleObj name="Equation" r:id="rId9" imgW="190500" imgH="2286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5908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50900968"/>
              </p:ext>
            </p:extLst>
          </p:nvPr>
        </p:nvGraphicFramePr>
        <p:xfrm>
          <a:off x="3048000" y="2895600"/>
          <a:ext cx="180975" cy="228600"/>
        </p:xfrm>
        <a:graphic>
          <a:graphicData uri="http://schemas.openxmlformats.org/presentationml/2006/ole">
            <mc:AlternateContent xmlns:mc="http://schemas.openxmlformats.org/markup-compatibility/2006">
              <mc:Choice xmlns:v="urn:schemas-microsoft-com:vml" Requires="v">
                <p:oleObj spid="_x0000_s36958" name="Equation" r:id="rId11" imgW="190335" imgH="215713" progId="Equation.3">
                  <p:embed/>
                </p:oleObj>
              </mc:Choice>
              <mc:Fallback>
                <p:oleObj name="Equation" r:id="rId11" imgW="190335" imgH="215713"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28956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03474739"/>
              </p:ext>
            </p:extLst>
          </p:nvPr>
        </p:nvGraphicFramePr>
        <p:xfrm>
          <a:off x="3048000" y="3124200"/>
          <a:ext cx="180975" cy="228600"/>
        </p:xfrm>
        <a:graphic>
          <a:graphicData uri="http://schemas.openxmlformats.org/presentationml/2006/ole">
            <mc:AlternateContent xmlns:mc="http://schemas.openxmlformats.org/markup-compatibility/2006">
              <mc:Choice xmlns:v="urn:schemas-microsoft-com:vml" Requires="v">
                <p:oleObj spid="_x0000_s36959" name="Equation" r:id="rId13" imgW="190500" imgH="228600" progId="Equation.3">
                  <p:embed/>
                </p:oleObj>
              </mc:Choice>
              <mc:Fallback>
                <p:oleObj name="Equation" r:id="rId13" imgW="19050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124200"/>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566498415"/>
              </p:ext>
            </p:extLst>
          </p:nvPr>
        </p:nvGraphicFramePr>
        <p:xfrm>
          <a:off x="3048000" y="3352800"/>
          <a:ext cx="228600" cy="228600"/>
        </p:xfrm>
        <a:graphic>
          <a:graphicData uri="http://schemas.openxmlformats.org/presentationml/2006/ole">
            <mc:AlternateContent xmlns:mc="http://schemas.openxmlformats.org/markup-compatibility/2006">
              <mc:Choice xmlns:v="urn:schemas-microsoft-com:vml" Requires="v">
                <p:oleObj spid="_x0000_s36960" name="Equation" r:id="rId15" imgW="228501" imgH="215806" progId="Equation.3">
                  <p:embed/>
                </p:oleObj>
              </mc:Choice>
              <mc:Fallback>
                <p:oleObj name="Equation" r:id="rId15" imgW="228501" imgH="215806"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33528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7533811"/>
              </p:ext>
            </p:extLst>
          </p:nvPr>
        </p:nvGraphicFramePr>
        <p:xfrm>
          <a:off x="3048000" y="3581400"/>
          <a:ext cx="228600" cy="228600"/>
        </p:xfrm>
        <a:graphic>
          <a:graphicData uri="http://schemas.openxmlformats.org/presentationml/2006/ole">
            <mc:AlternateContent xmlns:mc="http://schemas.openxmlformats.org/markup-compatibility/2006">
              <mc:Choice xmlns:v="urn:schemas-microsoft-com:vml" Requires="v">
                <p:oleObj spid="_x0000_s36961" name="Equation" r:id="rId17" imgW="228501" imgH="215806" progId="Equation.3">
                  <p:embed/>
                </p:oleObj>
              </mc:Choice>
              <mc:Fallback>
                <p:oleObj name="Equation" r:id="rId17" imgW="228501" imgH="215806"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0" y="3581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92280298"/>
              </p:ext>
            </p:extLst>
          </p:nvPr>
        </p:nvGraphicFramePr>
        <p:xfrm>
          <a:off x="3048000" y="3810000"/>
          <a:ext cx="228600" cy="228600"/>
        </p:xfrm>
        <a:graphic>
          <a:graphicData uri="http://schemas.openxmlformats.org/presentationml/2006/ole">
            <mc:AlternateContent xmlns:mc="http://schemas.openxmlformats.org/markup-compatibility/2006">
              <mc:Choice xmlns:v="urn:schemas-microsoft-com:vml" Requires="v">
                <p:oleObj spid="_x0000_s36962" name="Equation" r:id="rId19" imgW="228600" imgH="228600" progId="Equation.3">
                  <p:embed/>
                </p:oleObj>
              </mc:Choice>
              <mc:Fallback>
                <p:oleObj name="Equation" r:id="rId19" imgW="22860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0" y="38100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31415895"/>
              </p:ext>
            </p:extLst>
          </p:nvPr>
        </p:nvGraphicFramePr>
        <p:xfrm>
          <a:off x="3048000" y="3962400"/>
          <a:ext cx="228600" cy="228600"/>
        </p:xfrm>
        <a:graphic>
          <a:graphicData uri="http://schemas.openxmlformats.org/presentationml/2006/ole">
            <mc:AlternateContent xmlns:mc="http://schemas.openxmlformats.org/markup-compatibility/2006">
              <mc:Choice xmlns:v="urn:schemas-microsoft-com:vml" Requires="v">
                <p:oleObj spid="_x0000_s36963" name="Equation" r:id="rId21" imgW="228501" imgH="215806" progId="Equation.3">
                  <p:embed/>
                </p:oleObj>
              </mc:Choice>
              <mc:Fallback>
                <p:oleObj name="Equation" r:id="rId21" imgW="228501" imgH="215806"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3962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37231476"/>
              </p:ext>
            </p:extLst>
          </p:nvPr>
        </p:nvGraphicFramePr>
        <p:xfrm>
          <a:off x="3048000" y="4191000"/>
          <a:ext cx="228600" cy="228600"/>
        </p:xfrm>
        <a:graphic>
          <a:graphicData uri="http://schemas.openxmlformats.org/presentationml/2006/ole">
            <mc:AlternateContent xmlns:mc="http://schemas.openxmlformats.org/markup-compatibility/2006">
              <mc:Choice xmlns:v="urn:schemas-microsoft-com:vml" Requires="v">
                <p:oleObj spid="_x0000_s36964" name="Equation" r:id="rId23" imgW="228600" imgH="228600" progId="Equation.3">
                  <p:embed/>
                </p:oleObj>
              </mc:Choice>
              <mc:Fallback>
                <p:oleObj name="Equation" r:id="rId23" imgW="228600" imgH="228600"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8000" y="41910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51254845"/>
              </p:ext>
            </p:extLst>
          </p:nvPr>
        </p:nvGraphicFramePr>
        <p:xfrm>
          <a:off x="3048000" y="4495800"/>
          <a:ext cx="247650" cy="228600"/>
        </p:xfrm>
        <a:graphic>
          <a:graphicData uri="http://schemas.openxmlformats.org/presentationml/2006/ole">
            <mc:AlternateContent xmlns:mc="http://schemas.openxmlformats.org/markup-compatibility/2006">
              <mc:Choice xmlns:v="urn:schemas-microsoft-com:vml" Requires="v">
                <p:oleObj spid="_x0000_s36965" name="Equation" r:id="rId25" imgW="241091" imgH="215713" progId="Equation.3">
                  <p:embed/>
                </p:oleObj>
              </mc:Choice>
              <mc:Fallback>
                <p:oleObj name="Equation" r:id="rId25" imgW="241091" imgH="215713" progId="Equation.3">
                  <p:embed/>
                  <p:pic>
                    <p:nvPicPr>
                      <p:cNvPr id="0" name="Object 1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48000" y="4495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300699447"/>
              </p:ext>
            </p:extLst>
          </p:nvPr>
        </p:nvGraphicFramePr>
        <p:xfrm>
          <a:off x="3048000" y="4724400"/>
          <a:ext cx="247650" cy="228600"/>
        </p:xfrm>
        <a:graphic>
          <a:graphicData uri="http://schemas.openxmlformats.org/presentationml/2006/ole">
            <mc:AlternateContent xmlns:mc="http://schemas.openxmlformats.org/markup-compatibility/2006">
              <mc:Choice xmlns:v="urn:schemas-microsoft-com:vml" Requires="v">
                <p:oleObj spid="_x0000_s36966" name="Equation" r:id="rId27" imgW="241300" imgH="228600" progId="Equation.3">
                  <p:embed/>
                </p:oleObj>
              </mc:Choice>
              <mc:Fallback>
                <p:oleObj name="Equation" r:id="rId27" imgW="241300" imgH="228600" progId="Equation.3">
                  <p:embed/>
                  <p:pic>
                    <p:nvPicPr>
                      <p:cNvPr id="0" name="Object 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0" y="47244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152824972"/>
              </p:ext>
            </p:extLst>
          </p:nvPr>
        </p:nvGraphicFramePr>
        <p:xfrm>
          <a:off x="3048000" y="4876800"/>
          <a:ext cx="247650" cy="228600"/>
        </p:xfrm>
        <a:graphic>
          <a:graphicData uri="http://schemas.openxmlformats.org/presentationml/2006/ole">
            <mc:AlternateContent xmlns:mc="http://schemas.openxmlformats.org/markup-compatibility/2006">
              <mc:Choice xmlns:v="urn:schemas-microsoft-com:vml" Requires="v">
                <p:oleObj spid="_x0000_s36967" name="Equation" r:id="rId29" imgW="241091" imgH="215713" progId="Equation.3">
                  <p:embed/>
                </p:oleObj>
              </mc:Choice>
              <mc:Fallback>
                <p:oleObj name="Equation" r:id="rId29" imgW="241091" imgH="215713" progId="Equation.3">
                  <p:embed/>
                  <p:pic>
                    <p:nvPicPr>
                      <p:cNvPr id="0" name="Object 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48000" y="4876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751641744"/>
              </p:ext>
            </p:extLst>
          </p:nvPr>
        </p:nvGraphicFramePr>
        <p:xfrm>
          <a:off x="3048000" y="5181600"/>
          <a:ext cx="247650" cy="228600"/>
        </p:xfrm>
        <a:graphic>
          <a:graphicData uri="http://schemas.openxmlformats.org/presentationml/2006/ole">
            <mc:AlternateContent xmlns:mc="http://schemas.openxmlformats.org/markup-compatibility/2006">
              <mc:Choice xmlns:v="urn:schemas-microsoft-com:vml" Requires="v">
                <p:oleObj spid="_x0000_s36968" name="Equation" r:id="rId31" imgW="241300" imgH="228600" progId="Equation.3">
                  <p:embed/>
                </p:oleObj>
              </mc:Choice>
              <mc:Fallback>
                <p:oleObj name="Equation" r:id="rId31" imgW="241300" imgH="228600" progId="Equation.3">
                  <p:embed/>
                  <p:pic>
                    <p:nvPicPr>
                      <p:cNvPr id="0"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8000" y="51816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972394865"/>
              </p:ext>
            </p:extLst>
          </p:nvPr>
        </p:nvGraphicFramePr>
        <p:xfrm>
          <a:off x="3048000" y="5410200"/>
          <a:ext cx="228600" cy="228600"/>
        </p:xfrm>
        <a:graphic>
          <a:graphicData uri="http://schemas.openxmlformats.org/presentationml/2006/ole">
            <mc:AlternateContent xmlns:mc="http://schemas.openxmlformats.org/markup-compatibility/2006">
              <mc:Choice xmlns:v="urn:schemas-microsoft-com:vml" Requires="v">
                <p:oleObj spid="_x0000_s36969" name="Equation" r:id="rId33" imgW="228600" imgH="228600" progId="Equation.3">
                  <p:embed/>
                </p:oleObj>
              </mc:Choice>
              <mc:Fallback>
                <p:oleObj name="Equation" r:id="rId33" imgW="228600" imgH="228600" progId="Equation.3">
                  <p:embed/>
                  <p:pic>
                    <p:nvPicPr>
                      <p:cNvPr id="0" name="Object 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48000" y="54102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458744791"/>
              </p:ext>
            </p:extLst>
          </p:nvPr>
        </p:nvGraphicFramePr>
        <p:xfrm>
          <a:off x="3048000" y="5638800"/>
          <a:ext cx="247650" cy="228600"/>
        </p:xfrm>
        <a:graphic>
          <a:graphicData uri="http://schemas.openxmlformats.org/presentationml/2006/ole">
            <mc:AlternateContent xmlns:mc="http://schemas.openxmlformats.org/markup-compatibility/2006">
              <mc:Choice xmlns:v="urn:schemas-microsoft-com:vml" Requires="v">
                <p:oleObj spid="_x0000_s36970" name="Equation" r:id="rId35" imgW="241300" imgH="228600" progId="Equation.3">
                  <p:embed/>
                </p:oleObj>
              </mc:Choice>
              <mc:Fallback>
                <p:oleObj name="Equation" r:id="rId35" imgW="241300" imgH="228600" progId="Equation.3">
                  <p:embed/>
                  <p:pic>
                    <p:nvPicPr>
                      <p:cNvPr id="0" name="Object 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048000" y="5638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540441587"/>
              </p:ext>
            </p:extLst>
          </p:nvPr>
        </p:nvGraphicFramePr>
        <p:xfrm>
          <a:off x="3048000" y="5867400"/>
          <a:ext cx="247650" cy="228600"/>
        </p:xfrm>
        <a:graphic>
          <a:graphicData uri="http://schemas.openxmlformats.org/presentationml/2006/ole">
            <mc:AlternateContent xmlns:mc="http://schemas.openxmlformats.org/markup-compatibility/2006">
              <mc:Choice xmlns:v="urn:schemas-microsoft-com:vml" Requires="v">
                <p:oleObj spid="_x0000_s36971" name="Equation" r:id="rId37" imgW="241300" imgH="228600" progId="Equation.3">
                  <p:embed/>
                </p:oleObj>
              </mc:Choice>
              <mc:Fallback>
                <p:oleObj name="Equation" r:id="rId37" imgW="241300" imgH="228600" progId="Equation.3">
                  <p:embed/>
                  <p:pic>
                    <p:nvPicPr>
                      <p:cNvPr id="0" name="Object 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048000" y="58674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434201174"/>
              </p:ext>
            </p:extLst>
          </p:nvPr>
        </p:nvGraphicFramePr>
        <p:xfrm>
          <a:off x="3048000" y="6019800"/>
          <a:ext cx="247650" cy="228600"/>
        </p:xfrm>
        <a:graphic>
          <a:graphicData uri="http://schemas.openxmlformats.org/presentationml/2006/ole">
            <mc:AlternateContent xmlns:mc="http://schemas.openxmlformats.org/markup-compatibility/2006">
              <mc:Choice xmlns:v="urn:schemas-microsoft-com:vml" Requires="v">
                <p:oleObj spid="_x0000_s36972" name="Equation" r:id="rId39" imgW="241091" imgH="215713" progId="Equation.3">
                  <p:embed/>
                </p:oleObj>
              </mc:Choice>
              <mc:Fallback>
                <p:oleObj name="Equation" r:id="rId39" imgW="241091" imgH="215713" progId="Equation.3">
                  <p:embed/>
                  <p:pic>
                    <p:nvPicPr>
                      <p:cNvPr id="0" name="Object 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048000" y="60198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656199957"/>
              </p:ext>
            </p:extLst>
          </p:nvPr>
        </p:nvGraphicFramePr>
        <p:xfrm>
          <a:off x="3048000" y="6324600"/>
          <a:ext cx="171450" cy="228600"/>
        </p:xfrm>
        <a:graphic>
          <a:graphicData uri="http://schemas.openxmlformats.org/presentationml/2006/ole">
            <mc:AlternateContent xmlns:mc="http://schemas.openxmlformats.org/markup-compatibility/2006">
              <mc:Choice xmlns:v="urn:schemas-microsoft-com:vml" Requires="v">
                <p:oleObj spid="_x0000_s36973" name="Equation" r:id="rId41" imgW="228600" imgH="228600" progId="Equation.3">
                  <p:embed/>
                </p:oleObj>
              </mc:Choice>
              <mc:Fallback>
                <p:oleObj name="Equation" r:id="rId41" imgW="228600" imgH="228600" progId="Equation.3">
                  <p:embed/>
                  <p:pic>
                    <p:nvPicPr>
                      <p:cNvPr id="0" name="Object 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048000" y="6324600"/>
                        <a:ext cx="1714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424051183"/>
              </p:ext>
            </p:extLst>
          </p:nvPr>
        </p:nvGraphicFramePr>
        <p:xfrm>
          <a:off x="3048000" y="6553200"/>
          <a:ext cx="247650" cy="228600"/>
        </p:xfrm>
        <a:graphic>
          <a:graphicData uri="http://schemas.openxmlformats.org/presentationml/2006/ole">
            <mc:AlternateContent xmlns:mc="http://schemas.openxmlformats.org/markup-compatibility/2006">
              <mc:Choice xmlns:v="urn:schemas-microsoft-com:vml" Requires="v">
                <p:oleObj spid="_x0000_s36974" name="Equation" r:id="rId43" imgW="241300" imgH="228600" progId="Equation.3">
                  <p:embed/>
                </p:oleObj>
              </mc:Choice>
              <mc:Fallback>
                <p:oleObj name="Equation" r:id="rId43" imgW="241300" imgH="228600" progId="Equation.3">
                  <p:embed/>
                  <p:pic>
                    <p:nvPicPr>
                      <p:cNvPr id="0" name="Object 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048000" y="6553200"/>
                        <a:ext cx="2476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0146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8001000" cy="923330"/>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Table-8: </a:t>
            </a:r>
            <a:r>
              <a:rPr lang="en-US" b="1" dirty="0">
                <a:latin typeface="Times New Roman"/>
                <a:ea typeface="Calibri"/>
                <a:cs typeface="Times New Roman"/>
              </a:rPr>
              <a:t>Cost and Profit Inefficiency Estimates for Private Commercial Banks by using Trans-Log Stochastic Frontier Model from 2008 to 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586572802"/>
              </p:ext>
            </p:extLst>
          </p:nvPr>
        </p:nvGraphicFramePr>
        <p:xfrm>
          <a:off x="990601" y="1981200"/>
          <a:ext cx="6858000" cy="3291840"/>
        </p:xfrm>
        <a:graphic>
          <a:graphicData uri="http://schemas.openxmlformats.org/drawingml/2006/table">
            <a:tbl>
              <a:tblPr firstRow="1" firstCol="1" bandRow="1"/>
              <a:tblGrid>
                <a:gridCol w="1196163"/>
                <a:gridCol w="1116419"/>
                <a:gridCol w="1435395"/>
                <a:gridCol w="1036674"/>
                <a:gridCol w="1116419"/>
                <a:gridCol w="956930"/>
              </a:tblGrid>
              <a:tr h="222250">
                <a:tc gridSpan="2">
                  <a:txBody>
                    <a:bodyPr/>
                    <a:lstStyle/>
                    <a:p>
                      <a:pPr marL="0" marR="0" algn="ctr">
                        <a:lnSpc>
                          <a:spcPct val="150000"/>
                        </a:lnSpc>
                        <a:spcBef>
                          <a:spcPts val="0"/>
                        </a:spcBef>
                        <a:spcAft>
                          <a:spcPts val="1000"/>
                        </a:spcAft>
                      </a:pPr>
                      <a:r>
                        <a:rPr lang="en-US" sz="1600" dirty="0" err="1">
                          <a:effectLst/>
                          <a:latin typeface="Times New Roman"/>
                          <a:ea typeface="Calibri"/>
                          <a:cs typeface="Times New Roman"/>
                        </a:rPr>
                        <a:t>Translog</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Cost model</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Profit model</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225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Variable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Parameter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Coefficient</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P-Value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Coefficient</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P-Value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NII</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1</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-0.305***</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0.058</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0.807</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NPL</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2</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-0.045</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0.276</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-0.467</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0.057</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ROA</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3</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-0.229</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0.107</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-2.513**</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0.003</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ROE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4</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0.341*</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0.040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2.868***</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0.0007</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CAR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δ</a:t>
                      </a:r>
                      <a:r>
                        <a:rPr lang="en-US" sz="1600" baseline="-25000" dirty="0">
                          <a:effectLst/>
                          <a:latin typeface="Times New Roman"/>
                          <a:ea typeface="Calibri"/>
                          <a:cs typeface="Times New Roman"/>
                        </a:rPr>
                        <a:t>5</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0.961***</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-2.806**</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0.005</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Sigma </a:t>
                      </a:r>
                      <a:r>
                        <a:rPr lang="en-US" sz="1600" dirty="0" err="1">
                          <a:effectLst/>
                          <a:latin typeface="Times New Roman"/>
                          <a:ea typeface="Calibri"/>
                          <a:cs typeface="Times New Roman"/>
                        </a:rPr>
                        <a:t>Sq</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б</a:t>
                      </a:r>
                      <a:r>
                        <a:rPr lang="en-US" sz="1600" baseline="30000" dirty="0">
                          <a:effectLst/>
                          <a:latin typeface="Times New Roman"/>
                          <a:ea typeface="Calibri"/>
                          <a:cs typeface="Times New Roman"/>
                        </a:rPr>
                        <a:t>2</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0.121***</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2.704***</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Gamma</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l-GR" sz="1600" dirty="0" smtClean="0">
                          <a:effectLst/>
                          <a:latin typeface="Times New Roman"/>
                          <a:ea typeface="Calibri"/>
                          <a:cs typeface="Times New Roman"/>
                        </a:rPr>
                        <a:t>ᵞ</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0.669***</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0.999***</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0.0000</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2114550" y="2628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8597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229600" cy="878895"/>
          </a:xfrm>
          <a:prstGeom prst="rect">
            <a:avLst/>
          </a:prstGeom>
        </p:spPr>
        <p:txBody>
          <a:bodyPr wrap="square">
            <a:spAutoFit/>
          </a:bodyPr>
          <a:lstStyle/>
          <a:p>
            <a:pPr algn="just">
              <a:lnSpc>
                <a:spcPct val="150000"/>
              </a:lnSpc>
              <a:spcAft>
                <a:spcPts val="1000"/>
              </a:spcAft>
            </a:pPr>
            <a:r>
              <a:rPr lang="en-US" b="1" dirty="0">
                <a:latin typeface="Times New Roman"/>
                <a:ea typeface="Calibri"/>
                <a:cs typeface="Times New Roman"/>
              </a:rPr>
              <a:t>Table </a:t>
            </a:r>
            <a:r>
              <a:rPr lang="en-US" b="1" dirty="0" smtClean="0">
                <a:latin typeface="Times New Roman"/>
                <a:ea typeface="Calibri"/>
                <a:cs typeface="Times New Roman"/>
              </a:rPr>
              <a:t>-9: </a:t>
            </a:r>
            <a:r>
              <a:rPr lang="en-US" b="1" dirty="0">
                <a:latin typeface="Times New Roman"/>
                <a:ea typeface="Calibri"/>
                <a:cs typeface="Times New Roman"/>
              </a:rPr>
              <a:t>Year-wise Average Cost and Profit Efficiency of state-owned Bank </a:t>
            </a:r>
            <a:r>
              <a:rPr lang="en-US" b="1" dirty="0" smtClean="0">
                <a:latin typeface="Times New Roman"/>
                <a:ea typeface="Calibri"/>
                <a:cs typeface="Times New Roman"/>
              </a:rPr>
              <a:t>using </a:t>
            </a:r>
            <a:r>
              <a:rPr lang="en-US" b="1" dirty="0">
                <a:latin typeface="Times New Roman"/>
                <a:ea typeface="Calibri"/>
                <a:cs typeface="Times New Roman"/>
              </a:rPr>
              <a:t>Cobb-Douglas Stochastic </a:t>
            </a:r>
            <a:r>
              <a:rPr lang="en-US" b="1" dirty="0" smtClean="0">
                <a:latin typeface="Times New Roman"/>
                <a:ea typeface="Calibri"/>
                <a:cs typeface="Times New Roman"/>
              </a:rPr>
              <a:t>Frontier </a:t>
            </a:r>
            <a:r>
              <a:rPr lang="en-US" b="1" dirty="0">
                <a:latin typeface="Times New Roman"/>
                <a:ea typeface="Calibri"/>
                <a:cs typeface="Times New Roman"/>
              </a:rPr>
              <a:t>Model from </a:t>
            </a:r>
            <a:r>
              <a:rPr lang="en-US" b="1" dirty="0" smtClean="0">
                <a:latin typeface="Times New Roman"/>
                <a:ea typeface="Calibri"/>
                <a:cs typeface="Times New Roman"/>
              </a:rPr>
              <a:t>2008 </a:t>
            </a:r>
            <a:r>
              <a:rPr lang="en-US" b="1" dirty="0">
                <a:latin typeface="Times New Roman"/>
                <a:ea typeface="Calibri"/>
                <a:cs typeface="Times New Roman"/>
              </a:rPr>
              <a:t>to </a:t>
            </a:r>
            <a:r>
              <a:rPr lang="en-US" b="1" dirty="0" smtClean="0">
                <a:latin typeface="Times New Roman"/>
                <a:ea typeface="Calibri"/>
                <a:cs typeface="Times New Roman"/>
              </a:rPr>
              <a:t>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875924156"/>
              </p:ext>
            </p:extLst>
          </p:nvPr>
        </p:nvGraphicFramePr>
        <p:xfrm>
          <a:off x="2143855" y="1447800"/>
          <a:ext cx="4856289" cy="4267200"/>
        </p:xfrm>
        <a:graphic>
          <a:graphicData uri="http://schemas.openxmlformats.org/drawingml/2006/table">
            <a:tbl>
              <a:tblPr firstRow="1" firstCol="1" bandRow="1"/>
              <a:tblGrid>
                <a:gridCol w="1270882"/>
                <a:gridCol w="1868944"/>
                <a:gridCol w="1716463"/>
              </a:tblGrid>
              <a:tr h="341376">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Year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a:effectLst/>
                          <a:latin typeface="Times New Roman"/>
                          <a:ea typeface="Calibri"/>
                          <a:cs typeface="Times New Roman"/>
                        </a:rPr>
                        <a:t>Cost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a:effectLst/>
                          <a:latin typeface="Times New Roman"/>
                          <a:ea typeface="Calibri"/>
                          <a:cs typeface="Times New Roman"/>
                        </a:rPr>
                        <a:t>Profit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2008</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0.594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0.207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2009</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0.607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0.285</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0.533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0.356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0.384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0.384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0.472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0.606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0.571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0.167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0.711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0.236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0.707</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0.178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1376">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2016</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0.715</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0.142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1291">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2017</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0.630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0.202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62149">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Mean</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dirty="0" smtClean="0">
                          <a:solidFill>
                            <a:srgbClr val="000000"/>
                          </a:solidFill>
                          <a:effectLst/>
                          <a:latin typeface="Times New Roman"/>
                          <a:ea typeface="Calibri"/>
                          <a:cs typeface="Times New Roman"/>
                        </a:rPr>
                        <a:t>0.592</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dirty="0">
                          <a:solidFill>
                            <a:srgbClr val="000000"/>
                          </a:solidFill>
                          <a:effectLst/>
                          <a:latin typeface="Times New Roman"/>
                          <a:ea typeface="Calibri"/>
                          <a:cs typeface="Times New Roman"/>
                        </a:rPr>
                        <a:t>0.276</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37235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45651989"/>
              </p:ext>
            </p:extLst>
          </p:nvPr>
        </p:nvGraphicFramePr>
        <p:xfrm>
          <a:off x="1371600" y="2133600"/>
          <a:ext cx="6172199"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990600" y="228600"/>
            <a:ext cx="7772400" cy="878895"/>
          </a:xfrm>
          <a:prstGeom prst="rect">
            <a:avLst/>
          </a:prstGeom>
        </p:spPr>
        <p:txBody>
          <a:bodyPr wrap="square">
            <a:spAutoFit/>
          </a:bodyPr>
          <a:lstStyle/>
          <a:p>
            <a:pPr lvl="0" algn="just">
              <a:lnSpc>
                <a:spcPct val="150000"/>
              </a:lnSpc>
              <a:spcAft>
                <a:spcPts val="1000"/>
              </a:spcAft>
            </a:pPr>
            <a:r>
              <a:rPr lang="en-US" b="1" dirty="0" smtClean="0">
                <a:solidFill>
                  <a:prstClr val="black"/>
                </a:solidFill>
                <a:latin typeface="Times New Roman"/>
                <a:ea typeface="Calibri"/>
                <a:cs typeface="Times New Roman"/>
              </a:rPr>
              <a:t>Fig -1: Year-wise </a:t>
            </a:r>
            <a:r>
              <a:rPr lang="en-US" b="1" dirty="0">
                <a:solidFill>
                  <a:prstClr val="black"/>
                </a:solidFill>
                <a:latin typeface="Times New Roman"/>
                <a:ea typeface="Calibri"/>
                <a:cs typeface="Times New Roman"/>
              </a:rPr>
              <a:t>Average Cost and Profit Efficiency of </a:t>
            </a:r>
            <a:r>
              <a:rPr lang="en-US" b="1" dirty="0" smtClean="0">
                <a:solidFill>
                  <a:prstClr val="black"/>
                </a:solidFill>
                <a:latin typeface="Times New Roman"/>
                <a:ea typeface="Calibri"/>
                <a:cs typeface="Times New Roman"/>
              </a:rPr>
              <a:t>State-owned </a:t>
            </a:r>
            <a:r>
              <a:rPr lang="en-US" b="1" dirty="0">
                <a:solidFill>
                  <a:prstClr val="black"/>
                </a:solidFill>
                <a:latin typeface="Times New Roman"/>
                <a:ea typeface="Calibri"/>
                <a:cs typeface="Times New Roman"/>
              </a:rPr>
              <a:t>Bank </a:t>
            </a:r>
            <a:r>
              <a:rPr lang="en-US" b="1" dirty="0" smtClean="0">
                <a:solidFill>
                  <a:prstClr val="black"/>
                </a:solidFill>
                <a:latin typeface="Times New Roman"/>
                <a:ea typeface="Calibri"/>
                <a:cs typeface="Times New Roman"/>
              </a:rPr>
              <a:t>using </a:t>
            </a:r>
            <a:r>
              <a:rPr lang="en-US" b="1" dirty="0">
                <a:solidFill>
                  <a:prstClr val="black"/>
                </a:solidFill>
                <a:latin typeface="Times New Roman"/>
                <a:ea typeface="Calibri"/>
                <a:cs typeface="Times New Roman"/>
              </a:rPr>
              <a:t>Cobb-Douglas Stochastic </a:t>
            </a:r>
            <a:r>
              <a:rPr lang="en-US" b="1" dirty="0" smtClean="0">
                <a:solidFill>
                  <a:prstClr val="black"/>
                </a:solidFill>
                <a:latin typeface="Times New Roman"/>
                <a:ea typeface="Calibri"/>
                <a:cs typeface="Times New Roman"/>
              </a:rPr>
              <a:t>Frontier </a:t>
            </a:r>
            <a:r>
              <a:rPr lang="en-US" b="1" dirty="0">
                <a:solidFill>
                  <a:prstClr val="black"/>
                </a:solidFill>
                <a:latin typeface="Times New Roman"/>
                <a:ea typeface="Calibri"/>
                <a:cs typeface="Times New Roman"/>
              </a:rPr>
              <a:t>Model from </a:t>
            </a:r>
            <a:r>
              <a:rPr lang="en-US" b="1" dirty="0" smtClean="0">
                <a:solidFill>
                  <a:prstClr val="black"/>
                </a:solidFill>
                <a:latin typeface="Times New Roman"/>
                <a:ea typeface="Calibri"/>
                <a:cs typeface="Times New Roman"/>
              </a:rPr>
              <a:t>2008 to 2017</a:t>
            </a:r>
            <a:endParaRPr lang="en-US" sz="1600" dirty="0">
              <a:solidFill>
                <a:prstClr val="black"/>
              </a:solidFill>
              <a:ea typeface="Calibri"/>
              <a:cs typeface="Times New Roman"/>
            </a:endParaRPr>
          </a:p>
        </p:txBody>
      </p:sp>
    </p:spTree>
    <p:extLst>
      <p:ext uri="{BB962C8B-B14F-4D97-AF65-F5344CB8AC3E}">
        <p14:creationId xmlns:p14="http://schemas.microsoft.com/office/powerpoint/2010/main" val="582953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0772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Table-10: </a:t>
            </a:r>
            <a:r>
              <a:rPr lang="en-US" b="1" dirty="0">
                <a:latin typeface="Times New Roman"/>
                <a:ea typeface="Calibri"/>
                <a:cs typeface="Times New Roman"/>
              </a:rPr>
              <a:t>Year-wise Average Cost and Profit Efficiency of Private </a:t>
            </a:r>
            <a:r>
              <a:rPr lang="en-US" b="1" dirty="0" smtClean="0">
                <a:latin typeface="Times New Roman"/>
                <a:ea typeface="Calibri"/>
                <a:cs typeface="Times New Roman"/>
              </a:rPr>
              <a:t>Commercial </a:t>
            </a:r>
            <a:r>
              <a:rPr lang="en-US" b="1" dirty="0">
                <a:latin typeface="Times New Roman"/>
                <a:ea typeface="Calibri"/>
                <a:cs typeface="Times New Roman"/>
              </a:rPr>
              <a:t>Bank for Stochastic Cobb-Douglas </a:t>
            </a:r>
            <a:r>
              <a:rPr lang="en-US" b="1" dirty="0" smtClean="0">
                <a:latin typeface="Times New Roman"/>
                <a:ea typeface="Calibri"/>
                <a:cs typeface="Times New Roman"/>
              </a:rPr>
              <a:t>Frontier </a:t>
            </a:r>
            <a:r>
              <a:rPr lang="en-US" b="1" dirty="0">
                <a:latin typeface="Times New Roman"/>
                <a:ea typeface="Calibri"/>
                <a:cs typeface="Times New Roman"/>
              </a:rPr>
              <a:t>Model from 2008 to 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303834197"/>
              </p:ext>
            </p:extLst>
          </p:nvPr>
        </p:nvGraphicFramePr>
        <p:xfrm>
          <a:off x="2762250" y="1600200"/>
          <a:ext cx="4476750" cy="4389120"/>
        </p:xfrm>
        <a:graphic>
          <a:graphicData uri="http://schemas.openxmlformats.org/drawingml/2006/table">
            <a:tbl>
              <a:tblPr firstRow="1" firstCol="1" bandRow="1"/>
              <a:tblGrid>
                <a:gridCol w="1356591"/>
                <a:gridCol w="1596159"/>
                <a:gridCol w="1524000"/>
              </a:tblGrid>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Year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Cost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a:effectLst/>
                          <a:latin typeface="Times New Roman"/>
                          <a:ea typeface="Calibri"/>
                          <a:cs typeface="Times New Roman"/>
                        </a:rPr>
                        <a:t>Profit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0.499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0.454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0.530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0.319</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0.567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0.470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0.643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0.471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2012</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0.690</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0.468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2013</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0.748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0.444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0.744</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0.566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0.715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0.578</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2016</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0.715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0.615</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3695">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0.731</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0.667</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Mean</a:t>
                      </a:r>
                      <a:endParaRPr lang="en-US" sz="16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0.658</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dirty="0">
                          <a:effectLst/>
                          <a:latin typeface="Times New Roman"/>
                          <a:ea typeface="Calibri"/>
                          <a:cs typeface="Times New Roman"/>
                        </a:rPr>
                        <a:t>0.505</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39638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924800" cy="923330"/>
          </a:xfrm>
          <a:prstGeom prst="rect">
            <a:avLst/>
          </a:prstGeom>
        </p:spPr>
        <p:txBody>
          <a:bodyPr wrap="square">
            <a:spAutoFit/>
          </a:bodyPr>
          <a:lstStyle/>
          <a:p>
            <a:pPr lvl="0" algn="just">
              <a:lnSpc>
                <a:spcPct val="150000"/>
              </a:lnSpc>
              <a:spcAft>
                <a:spcPts val="1000"/>
              </a:spcAft>
            </a:pPr>
            <a:r>
              <a:rPr lang="en-US" b="1" dirty="0" smtClean="0">
                <a:solidFill>
                  <a:prstClr val="black"/>
                </a:solidFill>
                <a:latin typeface="Times New Roman"/>
                <a:ea typeface="Calibri"/>
                <a:cs typeface="Times New Roman"/>
              </a:rPr>
              <a:t>Figure-2: </a:t>
            </a:r>
            <a:r>
              <a:rPr lang="en-US" b="1" dirty="0">
                <a:solidFill>
                  <a:prstClr val="black"/>
                </a:solidFill>
                <a:latin typeface="Times New Roman"/>
                <a:ea typeface="Calibri"/>
                <a:cs typeface="Times New Roman"/>
              </a:rPr>
              <a:t>Year-wise Average Cost and Profit Efficiency of Private </a:t>
            </a:r>
            <a:r>
              <a:rPr lang="en-US" b="1" dirty="0" smtClean="0">
                <a:solidFill>
                  <a:prstClr val="black"/>
                </a:solidFill>
                <a:latin typeface="Times New Roman"/>
                <a:ea typeface="Calibri"/>
                <a:cs typeface="Times New Roman"/>
              </a:rPr>
              <a:t>Commercial </a:t>
            </a:r>
            <a:r>
              <a:rPr lang="en-US" b="1" dirty="0">
                <a:solidFill>
                  <a:prstClr val="black"/>
                </a:solidFill>
                <a:latin typeface="Times New Roman"/>
                <a:ea typeface="Calibri"/>
                <a:cs typeface="Times New Roman"/>
              </a:rPr>
              <a:t>Bank for Stochastic Cobb-Douglas </a:t>
            </a:r>
            <a:r>
              <a:rPr lang="en-US" b="1" dirty="0" smtClean="0">
                <a:solidFill>
                  <a:prstClr val="black"/>
                </a:solidFill>
                <a:latin typeface="Times New Roman"/>
                <a:ea typeface="Calibri"/>
                <a:cs typeface="Times New Roman"/>
              </a:rPr>
              <a:t>Frontier </a:t>
            </a:r>
            <a:r>
              <a:rPr lang="en-US" b="1" dirty="0">
                <a:solidFill>
                  <a:prstClr val="black"/>
                </a:solidFill>
                <a:latin typeface="Times New Roman"/>
                <a:ea typeface="Calibri"/>
                <a:cs typeface="Times New Roman"/>
              </a:rPr>
              <a:t>Model from 2008 to 2017</a:t>
            </a:r>
            <a:endParaRPr lang="en-US" sz="1600" dirty="0">
              <a:solidFill>
                <a:prstClr val="black"/>
              </a:solidFill>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3698111701"/>
              </p:ext>
            </p:extLst>
          </p:nvPr>
        </p:nvGraphicFramePr>
        <p:xfrm>
          <a:off x="1143000" y="2286000"/>
          <a:ext cx="6324600" cy="3448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10244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0"/>
            <a:ext cx="7391400" cy="1338828"/>
          </a:xfrm>
          <a:prstGeom prst="rect">
            <a:avLst/>
          </a:prstGeom>
        </p:spPr>
        <p:txBody>
          <a:bodyPr wrap="square">
            <a:spAutoFit/>
          </a:bodyPr>
          <a:lstStyle/>
          <a:p>
            <a:pPr algn="just">
              <a:lnSpc>
                <a:spcPct val="150000"/>
              </a:lnSpc>
            </a:pPr>
            <a:r>
              <a:rPr lang="en-US" b="1" dirty="0" smtClean="0">
                <a:latin typeface="Times New Roman"/>
                <a:ea typeface="Calibri"/>
                <a:cs typeface="Times New Roman"/>
              </a:rPr>
              <a:t>Figure-3: </a:t>
            </a:r>
            <a:r>
              <a:rPr lang="en-US" b="1" dirty="0">
                <a:latin typeface="Times New Roman"/>
                <a:ea typeface="Calibri"/>
                <a:cs typeface="Times New Roman"/>
              </a:rPr>
              <a:t>Bank-wise Average Cost and Profit Efficiency of </a:t>
            </a:r>
            <a:r>
              <a:rPr lang="en-US" b="1" dirty="0" smtClean="0">
                <a:latin typeface="Times New Roman"/>
                <a:ea typeface="Calibri"/>
                <a:cs typeface="Times New Roman"/>
              </a:rPr>
              <a:t>State-owned</a:t>
            </a:r>
            <a:r>
              <a:rPr lang="en-US" b="1" dirty="0" smtClean="0">
                <a:latin typeface="Times New Roman"/>
                <a:ea typeface="Calibri"/>
                <a:cs typeface="Times New Roman"/>
              </a:rPr>
              <a:t> </a:t>
            </a:r>
            <a:r>
              <a:rPr lang="en-US" b="1" dirty="0">
                <a:latin typeface="Times New Roman"/>
                <a:ea typeface="Calibri"/>
                <a:cs typeface="Times New Roman"/>
              </a:rPr>
              <a:t>Banks using Cobb-Douglas Stochastic Frontier Model from 2008 to 2017</a:t>
            </a:r>
            <a:endParaRPr lang="en-US" sz="1600" dirty="0">
              <a:ea typeface="Calibri"/>
              <a:cs typeface="Times New Roman"/>
            </a:endParaRPr>
          </a:p>
          <a:p>
            <a:pPr algn="just">
              <a:lnSpc>
                <a:spcPct val="150000"/>
              </a:lnSpc>
              <a:tabLst>
                <a:tab pos="3279775" algn="l"/>
              </a:tabLst>
            </a:pPr>
            <a:r>
              <a:rPr lang="en-US" b="1" dirty="0">
                <a:latin typeface="Times New Roman"/>
                <a:ea typeface="Calibri"/>
                <a:cs typeface="Times New Roman"/>
              </a:rPr>
              <a:t>	</a:t>
            </a:r>
            <a:endParaRPr lang="en-US" sz="1600" dirty="0">
              <a:ea typeface="Calibri"/>
              <a:cs typeface="Times New Roman"/>
            </a:endParaRPr>
          </a:p>
        </p:txBody>
      </p:sp>
      <p:graphicFrame>
        <p:nvGraphicFramePr>
          <p:cNvPr id="4" name="Chart 3"/>
          <p:cNvGraphicFramePr>
            <a:graphicFrameLocks/>
          </p:cNvGraphicFramePr>
          <p:nvPr>
            <p:extLst>
              <p:ext uri="{D42A27DB-BD31-4B8C-83A1-F6EECF244321}">
                <p14:modId xmlns:p14="http://schemas.microsoft.com/office/powerpoint/2010/main" val="3605465175"/>
              </p:ext>
            </p:extLst>
          </p:nvPr>
        </p:nvGraphicFramePr>
        <p:xfrm>
          <a:off x="2047875" y="1219201"/>
          <a:ext cx="5048250" cy="3681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0964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8229600" cy="923330"/>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Figure-4: </a:t>
            </a:r>
            <a:r>
              <a:rPr lang="en-US" b="1" dirty="0">
                <a:latin typeface="Times New Roman"/>
                <a:ea typeface="Calibri"/>
                <a:cs typeface="Times New Roman"/>
              </a:rPr>
              <a:t>Bank-wise Average Profit Efficiency of Private Banks Using Cobb-Douglas Stochastic frontier Model from 2007 to 2018</a:t>
            </a:r>
            <a:endParaRPr lang="en-US" sz="1600" dirty="0">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164411713"/>
              </p:ext>
            </p:extLst>
          </p:nvPr>
        </p:nvGraphicFramePr>
        <p:xfrm>
          <a:off x="1752601" y="1581149"/>
          <a:ext cx="5943600" cy="3695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0840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96200" cy="4801314"/>
          </a:xfrm>
          <a:prstGeom prst="rect">
            <a:avLst/>
          </a:prstGeom>
        </p:spPr>
        <p:txBody>
          <a:bodyPr wrap="square">
            <a:spAutoFit/>
          </a:bodyPr>
          <a:lstStyle/>
          <a:p>
            <a:pPr lvl="0" algn="just" fontAlgn="base">
              <a:spcBef>
                <a:spcPct val="0"/>
              </a:spcBef>
              <a:spcAft>
                <a:spcPct val="0"/>
              </a:spcAft>
              <a:buFont typeface="Wingdings" pitchFamily="2" charset="2"/>
              <a:buChar char="Ø"/>
              <a:defRPr/>
            </a:pPr>
            <a:r>
              <a:rPr lang="en-US" dirty="0">
                <a:solidFill>
                  <a:prstClr val="black"/>
                </a:solidFill>
                <a:latin typeface="Times New Roman" pitchFamily="18" charset="0"/>
                <a:cs typeface="Times New Roman" pitchFamily="18" charset="0"/>
              </a:rPr>
              <a:t>To </a:t>
            </a:r>
            <a:r>
              <a:rPr lang="en-US" dirty="0" smtClean="0">
                <a:solidFill>
                  <a:prstClr val="black"/>
                </a:solidFill>
                <a:latin typeface="Times New Roman" pitchFamily="18" charset="0"/>
                <a:cs typeface="Times New Roman" pitchFamily="18" charset="0"/>
              </a:rPr>
              <a:t>formulate </a:t>
            </a:r>
            <a:r>
              <a:rPr lang="en-US" dirty="0" smtClean="0">
                <a:solidFill>
                  <a:prstClr val="black"/>
                </a:solidFill>
                <a:latin typeface="Times New Roman" pitchFamily="18" charset="0"/>
                <a:cs typeface="Times New Roman" pitchFamily="18" charset="0"/>
              </a:rPr>
              <a:t>S</a:t>
            </a:r>
            <a:r>
              <a:rPr lang="en-US" dirty="0" smtClean="0">
                <a:solidFill>
                  <a:prstClr val="black"/>
                </a:solidFill>
                <a:latin typeface="Times New Roman" pitchFamily="18" charset="0"/>
                <a:cs typeface="Times New Roman" pitchFamily="18" charset="0"/>
              </a:rPr>
              <a:t>tochastic Cobb-</a:t>
            </a:r>
            <a:r>
              <a:rPr lang="en-US" dirty="0" err="1" smtClean="0">
                <a:solidFill>
                  <a:prstClr val="black"/>
                </a:solidFill>
                <a:latin typeface="Times New Roman" pitchFamily="18" charset="0"/>
                <a:cs typeface="Times New Roman" pitchFamily="18" charset="0"/>
              </a:rPr>
              <a:t>douglas</a:t>
            </a:r>
            <a:r>
              <a:rPr lang="en-US" dirty="0" smtClean="0">
                <a:solidFill>
                  <a:prstClr val="black"/>
                </a:solidFill>
                <a:latin typeface="Times New Roman" pitchFamily="18" charset="0"/>
                <a:cs typeface="Times New Roman" pitchFamily="18" charset="0"/>
              </a:rPr>
              <a:t> and Trans-log </a:t>
            </a:r>
            <a:r>
              <a:rPr lang="en-US" dirty="0">
                <a:solidFill>
                  <a:prstClr val="black"/>
                </a:solidFill>
                <a:latin typeface="Times New Roman" pitchFamily="18" charset="0"/>
                <a:cs typeface="Times New Roman" pitchFamily="18" charset="0"/>
              </a:rPr>
              <a:t>C</a:t>
            </a:r>
            <a:r>
              <a:rPr lang="en-US" dirty="0" smtClean="0">
                <a:solidFill>
                  <a:prstClr val="black"/>
                </a:solidFill>
                <a:latin typeface="Times New Roman" pitchFamily="18" charset="0"/>
                <a:cs typeface="Times New Roman" pitchFamily="18" charset="0"/>
              </a:rPr>
              <a:t>ost </a:t>
            </a:r>
            <a:r>
              <a:rPr lang="en-US" dirty="0">
                <a:solidFill>
                  <a:prstClr val="black"/>
                </a:solidFill>
                <a:latin typeface="Times New Roman" pitchFamily="18" charset="0"/>
                <a:cs typeface="Times New Roman" pitchFamily="18" charset="0"/>
              </a:rPr>
              <a:t>and </a:t>
            </a:r>
            <a:r>
              <a:rPr lang="en-US" dirty="0">
                <a:solidFill>
                  <a:prstClr val="black"/>
                </a:solidFill>
                <a:latin typeface="Times New Roman" pitchFamily="18" charset="0"/>
                <a:cs typeface="Times New Roman" pitchFamily="18" charset="0"/>
              </a:rPr>
              <a:t>Profit  Frontier  </a:t>
            </a:r>
            <a:r>
              <a:rPr lang="en-US" dirty="0" smtClean="0">
                <a:solidFill>
                  <a:prstClr val="black"/>
                </a:solidFill>
                <a:latin typeface="Times New Roman" pitchFamily="18" charset="0"/>
                <a:cs typeface="Times New Roman" pitchFamily="18" charset="0"/>
              </a:rPr>
              <a:t>models </a:t>
            </a:r>
            <a:r>
              <a:rPr lang="en-US" dirty="0">
                <a:solidFill>
                  <a:prstClr val="black"/>
                </a:solidFill>
                <a:latin typeface="Times New Roman" pitchFamily="18" charset="0"/>
                <a:cs typeface="Times New Roman" pitchFamily="18" charset="0"/>
              </a:rPr>
              <a:t>on stated-owned commercial </a:t>
            </a:r>
            <a:r>
              <a:rPr lang="en-US" dirty="0" smtClean="0">
                <a:solidFill>
                  <a:prstClr val="black"/>
                </a:solidFill>
                <a:latin typeface="Times New Roman" pitchFamily="18" charset="0"/>
                <a:cs typeface="Times New Roman" pitchFamily="18" charset="0"/>
              </a:rPr>
              <a:t>banks and </a:t>
            </a:r>
            <a:r>
              <a:rPr lang="en-US" dirty="0">
                <a:solidFill>
                  <a:prstClr val="black"/>
                </a:solidFill>
                <a:latin typeface="Times New Roman" pitchFamily="18" charset="0"/>
                <a:cs typeface="Times New Roman" pitchFamily="18" charset="0"/>
              </a:rPr>
              <a:t>private commercial  </a:t>
            </a:r>
            <a:r>
              <a:rPr lang="en-US" dirty="0" smtClean="0">
                <a:solidFill>
                  <a:prstClr val="black"/>
                </a:solidFill>
                <a:latin typeface="Times New Roman" pitchFamily="18" charset="0"/>
                <a:cs typeface="Times New Roman" pitchFamily="18" charset="0"/>
              </a:rPr>
              <a:t>banks </a:t>
            </a:r>
            <a:r>
              <a:rPr lang="en-US" dirty="0">
                <a:solidFill>
                  <a:prstClr val="black"/>
                </a:solidFill>
                <a:latin typeface="Times New Roman" pitchFamily="18" charset="0"/>
                <a:cs typeface="Times New Roman" pitchFamily="18" charset="0"/>
              </a:rPr>
              <a:t>in Bangladesh</a:t>
            </a:r>
            <a:r>
              <a:rPr lang="en-US" dirty="0" smtClean="0">
                <a:solidFill>
                  <a:prstClr val="black"/>
                </a:solidFill>
                <a:latin typeface="Times New Roman" pitchFamily="18" charset="0"/>
                <a:cs typeface="Times New Roman" pitchFamily="18" charset="0"/>
              </a:rPr>
              <a:t>.</a:t>
            </a:r>
            <a:r>
              <a:rPr lang="en-US" dirty="0">
                <a:solidFill>
                  <a:prstClr val="black"/>
                </a:solidFill>
                <a:latin typeface="Times New Roman" pitchFamily="18" charset="0"/>
                <a:cs typeface="Times New Roman" pitchFamily="18" charset="0"/>
              </a:rPr>
              <a:t> </a:t>
            </a:r>
            <a:endParaRPr lang="en-US" dirty="0" smtClean="0">
              <a:solidFill>
                <a:prstClr val="black"/>
              </a:solidFill>
              <a:latin typeface="Times New Roman" pitchFamily="18" charset="0"/>
              <a:cs typeface="Times New Roman" pitchFamily="18" charset="0"/>
            </a:endParaRPr>
          </a:p>
          <a:p>
            <a:pPr lvl="0" algn="just" fontAlgn="base">
              <a:spcBef>
                <a:spcPct val="0"/>
              </a:spcBef>
              <a:spcAft>
                <a:spcPct val="0"/>
              </a:spcAft>
              <a:defRPr/>
            </a:pPr>
            <a:endParaRPr lang="en-US" dirty="0" smtClean="0">
              <a:solidFill>
                <a:prstClr val="black"/>
              </a:solidFill>
              <a:latin typeface="Times New Roman" pitchFamily="18" charset="0"/>
              <a:cs typeface="Times New Roman" pitchFamily="18" charset="0"/>
            </a:endParaRPr>
          </a:p>
          <a:p>
            <a:pPr lvl="0" algn="just" fontAlgn="base">
              <a:spcBef>
                <a:spcPct val="0"/>
              </a:spcBef>
              <a:spcAft>
                <a:spcPct val="0"/>
              </a:spcAft>
              <a:buFont typeface="Wingdings" pitchFamily="2" charset="2"/>
              <a:buChar char="Ø"/>
              <a:defRPr/>
            </a:pPr>
            <a:r>
              <a:rPr lang="en-US" dirty="0" smtClean="0">
                <a:solidFill>
                  <a:prstClr val="black"/>
                </a:solidFill>
                <a:latin typeface="Times New Roman" pitchFamily="18" charset="0"/>
                <a:cs typeface="Times New Roman" pitchFamily="18" charset="0"/>
              </a:rPr>
              <a:t>To articulate the inefficiency models in the context of SFA </a:t>
            </a:r>
            <a:r>
              <a:rPr lang="en-US" dirty="0">
                <a:solidFill>
                  <a:prstClr val="black"/>
                </a:solidFill>
                <a:latin typeface="Times New Roman" pitchFamily="18" charset="0"/>
                <a:cs typeface="Times New Roman" pitchFamily="18" charset="0"/>
              </a:rPr>
              <a:t>Cobb-</a:t>
            </a:r>
            <a:r>
              <a:rPr lang="en-US" dirty="0" err="1">
                <a:solidFill>
                  <a:prstClr val="black"/>
                </a:solidFill>
                <a:latin typeface="Times New Roman" pitchFamily="18" charset="0"/>
                <a:cs typeface="Times New Roman" pitchFamily="18" charset="0"/>
              </a:rPr>
              <a:t>douglas</a:t>
            </a:r>
            <a:r>
              <a:rPr lang="en-US" dirty="0">
                <a:solidFill>
                  <a:prstClr val="black"/>
                </a:solidFill>
                <a:latin typeface="Times New Roman" pitchFamily="18" charset="0"/>
                <a:cs typeface="Times New Roman" pitchFamily="18" charset="0"/>
              </a:rPr>
              <a:t> and Trans-log cost and profit models on SOCBs and PCBs </a:t>
            </a:r>
            <a:r>
              <a:rPr lang="en-US" dirty="0" smtClean="0">
                <a:solidFill>
                  <a:prstClr val="black"/>
                </a:solidFill>
                <a:latin typeface="Times New Roman" pitchFamily="18" charset="0"/>
                <a:cs typeface="Times New Roman" pitchFamily="18" charset="0"/>
              </a:rPr>
              <a:t>in Bangladesh</a:t>
            </a:r>
          </a:p>
          <a:p>
            <a:pPr lvl="0" algn="just" fontAlgn="base">
              <a:spcBef>
                <a:spcPct val="0"/>
              </a:spcBef>
              <a:spcAft>
                <a:spcPct val="0"/>
              </a:spcAft>
              <a:buFont typeface="Wingdings" pitchFamily="2" charset="2"/>
              <a:buChar char="Ø"/>
              <a:defRPr/>
            </a:pPr>
            <a:endParaRPr lang="en-US" dirty="0" smtClean="0">
              <a:solidFill>
                <a:prstClr val="black"/>
              </a:solidFill>
              <a:latin typeface="Times New Roman" pitchFamily="18" charset="0"/>
              <a:cs typeface="Times New Roman" pitchFamily="18" charset="0"/>
            </a:endParaRPr>
          </a:p>
          <a:p>
            <a:pPr lvl="0" algn="just" fontAlgn="base">
              <a:spcBef>
                <a:spcPct val="0"/>
              </a:spcBef>
              <a:spcAft>
                <a:spcPct val="0"/>
              </a:spcAft>
              <a:buFont typeface="Wingdings" pitchFamily="2" charset="2"/>
              <a:buChar char="Ø"/>
              <a:defRPr/>
            </a:pPr>
            <a:r>
              <a:rPr lang="en-US" dirty="0">
                <a:solidFill>
                  <a:prstClr val="black"/>
                </a:solidFill>
                <a:latin typeface="Times New Roman" pitchFamily="18" charset="0"/>
                <a:cs typeface="Times New Roman" pitchFamily="18" charset="0"/>
              </a:rPr>
              <a:t>To </a:t>
            </a:r>
            <a:r>
              <a:rPr lang="en-US" dirty="0" smtClean="0">
                <a:solidFill>
                  <a:prstClr val="black"/>
                </a:solidFill>
                <a:latin typeface="Times New Roman" pitchFamily="18" charset="0"/>
                <a:cs typeface="Times New Roman" pitchFamily="18" charset="0"/>
              </a:rPr>
              <a:t>observe the </a:t>
            </a:r>
            <a:r>
              <a:rPr lang="en-US" dirty="0">
                <a:solidFill>
                  <a:prstClr val="black"/>
                </a:solidFill>
                <a:latin typeface="Times New Roman" pitchFamily="18" charset="0"/>
                <a:cs typeface="Times New Roman" pitchFamily="18" charset="0"/>
              </a:rPr>
              <a:t>cost and </a:t>
            </a:r>
            <a:r>
              <a:rPr lang="en-US" dirty="0" smtClean="0">
                <a:solidFill>
                  <a:prstClr val="black"/>
                </a:solidFill>
                <a:latin typeface="Times New Roman" pitchFamily="18" charset="0"/>
                <a:cs typeface="Times New Roman" pitchFamily="18" charset="0"/>
              </a:rPr>
              <a:t>profit efficiency </a:t>
            </a:r>
            <a:r>
              <a:rPr lang="en-US" dirty="0">
                <a:solidFill>
                  <a:prstClr val="black"/>
                </a:solidFill>
                <a:latin typeface="Times New Roman" pitchFamily="18" charset="0"/>
                <a:cs typeface="Times New Roman" pitchFamily="18" charset="0"/>
              </a:rPr>
              <a:t>on SOCBs and PCBs </a:t>
            </a:r>
            <a:r>
              <a:rPr lang="en-US" dirty="0" smtClean="0">
                <a:solidFill>
                  <a:prstClr val="black"/>
                </a:solidFill>
                <a:latin typeface="Times New Roman" pitchFamily="18" charset="0"/>
                <a:cs typeface="Times New Roman" pitchFamily="18" charset="0"/>
              </a:rPr>
              <a:t>banks </a:t>
            </a:r>
            <a:r>
              <a:rPr lang="en-US" dirty="0">
                <a:solidFill>
                  <a:prstClr val="black"/>
                </a:solidFill>
                <a:latin typeface="Times New Roman" pitchFamily="18" charset="0"/>
                <a:cs typeface="Times New Roman" pitchFamily="18" charset="0"/>
              </a:rPr>
              <a:t>in </a:t>
            </a:r>
            <a:r>
              <a:rPr lang="en-US" dirty="0" smtClean="0">
                <a:solidFill>
                  <a:prstClr val="black"/>
                </a:solidFill>
                <a:latin typeface="Times New Roman" pitchFamily="18" charset="0"/>
                <a:cs typeface="Times New Roman" pitchFamily="18" charset="0"/>
              </a:rPr>
              <a:t>Bangladesh</a:t>
            </a:r>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by VRS DEA cost and profit model.</a:t>
            </a: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defRPr/>
            </a:pP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Ø"/>
              <a:defRPr/>
            </a:pPr>
            <a:r>
              <a:rPr lang="en-US" dirty="0">
                <a:solidFill>
                  <a:prstClr val="black"/>
                </a:solidFill>
                <a:latin typeface="Times New Roman" pitchFamily="18" charset="0"/>
                <a:cs typeface="Times New Roman" pitchFamily="18" charset="0"/>
              </a:rPr>
              <a:t>To investigate the impacts of ICT </a:t>
            </a:r>
            <a:r>
              <a:rPr lang="en-US" dirty="0" smtClean="0">
                <a:solidFill>
                  <a:prstClr val="black"/>
                </a:solidFill>
                <a:latin typeface="Times New Roman" pitchFamily="18" charset="0"/>
                <a:cs typeface="Times New Roman" pitchFamily="18" charset="0"/>
              </a:rPr>
              <a:t>components  </a:t>
            </a:r>
            <a:r>
              <a:rPr lang="en-US" dirty="0">
                <a:solidFill>
                  <a:prstClr val="black"/>
                </a:solidFill>
                <a:latin typeface="Times New Roman" pitchFamily="18" charset="0"/>
                <a:cs typeface="Times New Roman" pitchFamily="18" charset="0"/>
              </a:rPr>
              <a:t>on operating cost and profit efficiency for  SOCBs and PCBs </a:t>
            </a:r>
            <a:r>
              <a:rPr lang="en-US" dirty="0" smtClean="0">
                <a:solidFill>
                  <a:prstClr val="black"/>
                </a:solidFill>
                <a:latin typeface="Times New Roman" pitchFamily="18" charset="0"/>
                <a:cs typeface="Times New Roman" pitchFamily="18" charset="0"/>
              </a:rPr>
              <a:t>banks in the context of  </a:t>
            </a:r>
            <a:r>
              <a:rPr lang="en-US" dirty="0" err="1" smtClean="0">
                <a:solidFill>
                  <a:prstClr val="black"/>
                </a:solidFill>
                <a:latin typeface="Times New Roman" pitchFamily="18" charset="0"/>
                <a:cs typeface="Times New Roman" pitchFamily="18" charset="0"/>
              </a:rPr>
              <a:t>Tobit</a:t>
            </a:r>
            <a:r>
              <a:rPr lang="en-US" dirty="0" smtClean="0">
                <a:solidFill>
                  <a:prstClr val="black"/>
                </a:solidFill>
                <a:latin typeface="Times New Roman" pitchFamily="18" charset="0"/>
                <a:cs typeface="Times New Roman" pitchFamily="18" charset="0"/>
              </a:rPr>
              <a:t> Regression Model </a:t>
            </a: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defRPr/>
            </a:pP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Ø"/>
              <a:defRPr/>
            </a:pPr>
            <a:r>
              <a:rPr lang="en-US" dirty="0">
                <a:solidFill>
                  <a:prstClr val="black"/>
                </a:solidFill>
                <a:latin typeface="Times New Roman" pitchFamily="18" charset="0"/>
                <a:cs typeface="Times New Roman" pitchFamily="18" charset="0"/>
              </a:rPr>
              <a:t>To compare </a:t>
            </a:r>
            <a:r>
              <a:rPr lang="en-US" dirty="0" smtClean="0">
                <a:solidFill>
                  <a:prstClr val="black"/>
                </a:solidFill>
                <a:latin typeface="Times New Roman" pitchFamily="18" charset="0"/>
                <a:cs typeface="Times New Roman" pitchFamily="18" charset="0"/>
              </a:rPr>
              <a:t>the cost and profit efficiency of  </a:t>
            </a:r>
            <a:r>
              <a:rPr lang="en-US" dirty="0">
                <a:solidFill>
                  <a:prstClr val="black"/>
                </a:solidFill>
                <a:latin typeface="Times New Roman" pitchFamily="18" charset="0"/>
                <a:cs typeface="Times New Roman" pitchFamily="18" charset="0"/>
              </a:rPr>
              <a:t>SOCBs and PCBs banks individually and group wise </a:t>
            </a:r>
            <a:r>
              <a:rPr lang="en-US" dirty="0" smtClean="0">
                <a:solidFill>
                  <a:prstClr val="black"/>
                </a:solidFill>
                <a:latin typeface="Times New Roman" pitchFamily="18" charset="0"/>
                <a:cs typeface="Times New Roman" pitchFamily="18" charset="0"/>
              </a:rPr>
              <a:t>. </a:t>
            </a: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Ø"/>
              <a:defRPr/>
            </a:pPr>
            <a:endParaRPr lang="en-US" dirty="0">
              <a:solidFill>
                <a:prstClr val="black"/>
              </a:solidFill>
              <a:latin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Ø"/>
              <a:defRPr/>
            </a:pPr>
            <a:r>
              <a:rPr lang="en-US" dirty="0">
                <a:solidFill>
                  <a:prstClr val="black"/>
                </a:solidFill>
                <a:latin typeface="Times New Roman" pitchFamily="18" charset="0"/>
                <a:cs typeface="Times New Roman" pitchFamily="18" charset="0"/>
              </a:rPr>
              <a:t>Finally to give recommendation to the policy makers based on the findings.</a:t>
            </a:r>
          </a:p>
        </p:txBody>
      </p:sp>
      <p:sp>
        <p:nvSpPr>
          <p:cNvPr id="3" name="Rectangle 2"/>
          <p:cNvSpPr/>
          <p:nvPr/>
        </p:nvSpPr>
        <p:spPr>
          <a:xfrm>
            <a:off x="2971800" y="381000"/>
            <a:ext cx="3591048" cy="523220"/>
          </a:xfrm>
          <a:prstGeom prst="rect">
            <a:avLst/>
          </a:prstGeom>
        </p:spPr>
        <p:txBody>
          <a:bodyPr wrap="none">
            <a:spAutoFit/>
          </a:bodyPr>
          <a:lstStyle/>
          <a:p>
            <a:pPr lvl="0" fontAlgn="base">
              <a:spcBef>
                <a:spcPct val="0"/>
              </a:spcBef>
              <a:spcAft>
                <a:spcPct val="0"/>
              </a:spcAft>
              <a:defRPr/>
            </a:pPr>
            <a:r>
              <a:rPr lang="en-US" sz="2800" dirty="0">
                <a:solidFill>
                  <a:prstClr val="black"/>
                </a:solidFill>
                <a:latin typeface="Times New Roman" pitchFamily="18" charset="0"/>
                <a:cs typeface="Times New Roman" pitchFamily="18" charset="0"/>
              </a:rPr>
              <a:t>Objectives </a:t>
            </a:r>
            <a:r>
              <a:rPr lang="en-US" sz="2800" dirty="0" smtClean="0">
                <a:solidFill>
                  <a:prstClr val="black"/>
                </a:solidFill>
                <a:latin typeface="Times New Roman" pitchFamily="18" charset="0"/>
                <a:cs typeface="Times New Roman" pitchFamily="18" charset="0"/>
              </a:rPr>
              <a:t>of the </a:t>
            </a:r>
            <a:r>
              <a:rPr lang="en-US" sz="2800" dirty="0">
                <a:solidFill>
                  <a:prstClr val="black"/>
                </a:solidFill>
                <a:latin typeface="Times New Roman" pitchFamily="18" charset="0"/>
                <a:cs typeface="Times New Roman" pitchFamily="18" charset="0"/>
              </a:rPr>
              <a:t>study </a:t>
            </a:r>
          </a:p>
        </p:txBody>
      </p:sp>
    </p:spTree>
    <p:extLst>
      <p:ext uri="{BB962C8B-B14F-4D97-AF65-F5344CB8AC3E}">
        <p14:creationId xmlns:p14="http://schemas.microsoft.com/office/powerpoint/2010/main" val="3900267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0418456"/>
              </p:ext>
            </p:extLst>
          </p:nvPr>
        </p:nvGraphicFramePr>
        <p:xfrm>
          <a:off x="2209800" y="1676400"/>
          <a:ext cx="5029200" cy="4389120"/>
        </p:xfrm>
        <a:graphic>
          <a:graphicData uri="http://schemas.openxmlformats.org/drawingml/2006/table">
            <a:tbl>
              <a:tblPr firstRow="1" firstCol="1" bandRow="1"/>
              <a:tblGrid>
                <a:gridCol w="1508760"/>
                <a:gridCol w="1844040"/>
                <a:gridCol w="1676400"/>
              </a:tblGrid>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Year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dirty="0">
                          <a:effectLst/>
                          <a:latin typeface="Times New Roman"/>
                          <a:ea typeface="Calibri"/>
                          <a:cs typeface="Times New Roman"/>
                        </a:rPr>
                        <a:t>C</a:t>
                      </a:r>
                      <a:r>
                        <a:rPr lang="en-US" sz="1600" dirty="0" smtClean="0">
                          <a:effectLst/>
                          <a:latin typeface="Times New Roman"/>
                          <a:ea typeface="Calibri"/>
                          <a:cs typeface="Times New Roman"/>
                        </a:rPr>
                        <a:t>ost </a:t>
                      </a:r>
                      <a:r>
                        <a:rPr lang="en-US" sz="1600" dirty="0">
                          <a:effectLst/>
                          <a:latin typeface="Times New Roman"/>
                          <a:ea typeface="Calibri"/>
                          <a:cs typeface="Times New Roman"/>
                        </a:rPr>
                        <a:t>Efficiency</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Profit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2008</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0.806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0.881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2009</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0.764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0.954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0.619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0.886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0.543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0.938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2012</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0.684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0.928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0.938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0.778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0.928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0.918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0.884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0.636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2016</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0.974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0.810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2017</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0.984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effectLst/>
                          <a:latin typeface="Times New Roman"/>
                          <a:ea typeface="Calibri"/>
                          <a:cs typeface="Times New Roman"/>
                        </a:rPr>
                        <a:t>0.708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Mean</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0.813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dirty="0">
                          <a:effectLst/>
                          <a:latin typeface="Times New Roman"/>
                          <a:ea typeface="Calibri"/>
                          <a:cs typeface="Times New Roman"/>
                        </a:rPr>
                        <a:t>0.844</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Rectangle 1"/>
          <p:cNvSpPr>
            <a:spLocks noChangeArrowheads="1"/>
          </p:cNvSpPr>
          <p:nvPr/>
        </p:nvSpPr>
        <p:spPr bwMode="auto">
          <a:xfrm>
            <a:off x="304800" y="248335"/>
            <a:ext cx="830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11: Year-wise Average Cost and Profit Efficiency of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State-owned </a:t>
            </a:r>
            <a:r>
              <a:rPr lang="en-US" b="1" dirty="0">
                <a:latin typeface="Times New Roman" pitchFamily="18" charset="0"/>
                <a:ea typeface="Calibri" pitchFamily="34" charset="0"/>
                <a:cs typeface="Times New Roman" pitchFamily="18" charset="0"/>
              </a:rPr>
              <a:t>C</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ommercial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Bank using  Trans-Log Stochastic Frontier Model from 2008 to 2017</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12946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359005"/>
            <a:ext cx="8610600" cy="646331"/>
          </a:xfrm>
          <a:prstGeom prst="rect">
            <a:avLst/>
          </a:prstGeom>
        </p:spPr>
        <p:txBody>
          <a:bodyPr wrap="square">
            <a:spAutoFit/>
          </a:bodyPr>
          <a:lstStyle/>
          <a:p>
            <a:pPr lvl="0" algn="just" fontAlgn="base">
              <a:spcBef>
                <a:spcPct val="0"/>
              </a:spcBef>
              <a:spcAft>
                <a:spcPct val="0"/>
              </a:spcAft>
            </a:pPr>
            <a:r>
              <a:rPr lang="en-US" b="1" dirty="0" smtClean="0">
                <a:solidFill>
                  <a:prstClr val="black"/>
                </a:solidFill>
                <a:latin typeface="Times New Roman" pitchFamily="18" charset="0"/>
                <a:ea typeface="Calibri" pitchFamily="34" charset="0"/>
                <a:cs typeface="Times New Roman" pitchFamily="18" charset="0"/>
              </a:rPr>
              <a:t>Figure-5: </a:t>
            </a:r>
            <a:r>
              <a:rPr lang="en-US" b="1" dirty="0">
                <a:solidFill>
                  <a:prstClr val="black"/>
                </a:solidFill>
                <a:latin typeface="Times New Roman" pitchFamily="18" charset="0"/>
                <a:ea typeface="Calibri" pitchFamily="34" charset="0"/>
                <a:cs typeface="Times New Roman" pitchFamily="18" charset="0"/>
              </a:rPr>
              <a:t>Year-wise Average Cost and Profit Efficiency of </a:t>
            </a:r>
            <a:r>
              <a:rPr lang="en-US" b="1" dirty="0" smtClean="0">
                <a:solidFill>
                  <a:prstClr val="black"/>
                </a:solidFill>
                <a:latin typeface="Times New Roman" pitchFamily="18" charset="0"/>
                <a:ea typeface="Calibri" pitchFamily="34" charset="0"/>
                <a:cs typeface="Times New Roman" pitchFamily="18" charset="0"/>
              </a:rPr>
              <a:t>State-owned </a:t>
            </a:r>
            <a:r>
              <a:rPr lang="en-US" b="1" dirty="0">
                <a:solidFill>
                  <a:prstClr val="black"/>
                </a:solidFill>
                <a:latin typeface="Times New Roman" pitchFamily="18" charset="0"/>
                <a:ea typeface="Calibri" pitchFamily="34" charset="0"/>
                <a:cs typeface="Times New Roman" pitchFamily="18" charset="0"/>
              </a:rPr>
              <a:t>C</a:t>
            </a:r>
            <a:r>
              <a:rPr lang="en-US" b="1" dirty="0" smtClean="0">
                <a:solidFill>
                  <a:prstClr val="black"/>
                </a:solidFill>
                <a:latin typeface="Times New Roman" pitchFamily="18" charset="0"/>
                <a:ea typeface="Calibri" pitchFamily="34" charset="0"/>
                <a:cs typeface="Times New Roman" pitchFamily="18" charset="0"/>
              </a:rPr>
              <a:t>ommercial </a:t>
            </a:r>
            <a:r>
              <a:rPr lang="en-US" b="1" dirty="0">
                <a:solidFill>
                  <a:prstClr val="black"/>
                </a:solidFill>
                <a:latin typeface="Times New Roman" pitchFamily="18" charset="0"/>
                <a:ea typeface="Calibri" pitchFamily="34" charset="0"/>
                <a:cs typeface="Times New Roman" pitchFamily="18" charset="0"/>
              </a:rPr>
              <a:t>Bank using  Trans-Log Stochastic Frontier Model from 2008 to 2017</a:t>
            </a:r>
            <a:endParaRPr lang="en-US" dirty="0">
              <a:solidFill>
                <a:prstClr val="black"/>
              </a:solidFill>
              <a:latin typeface="Arial" pitchFamily="34" charset="0"/>
              <a:cs typeface="Arial" pitchFamily="34" charset="0"/>
            </a:endParaRPr>
          </a:p>
        </p:txBody>
      </p:sp>
      <p:graphicFrame>
        <p:nvGraphicFramePr>
          <p:cNvPr id="3" name="Chart 2"/>
          <p:cNvGraphicFramePr>
            <a:graphicFrameLocks/>
          </p:cNvGraphicFramePr>
          <p:nvPr>
            <p:extLst>
              <p:ext uri="{D42A27DB-BD31-4B8C-83A1-F6EECF244321}">
                <p14:modId xmlns:p14="http://schemas.microsoft.com/office/powerpoint/2010/main" val="4177494619"/>
              </p:ext>
            </p:extLst>
          </p:nvPr>
        </p:nvGraphicFramePr>
        <p:xfrm>
          <a:off x="1828800" y="1600201"/>
          <a:ext cx="5562600" cy="373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5190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7696200" cy="1294393"/>
          </a:xfrm>
          <a:prstGeom prst="rect">
            <a:avLst/>
          </a:prstGeom>
        </p:spPr>
        <p:txBody>
          <a:bodyPr wrap="square">
            <a:spAutoFit/>
          </a:bodyPr>
          <a:lstStyle/>
          <a:p>
            <a:pPr algn="just">
              <a:lnSpc>
                <a:spcPct val="150000"/>
              </a:lnSpc>
              <a:spcAft>
                <a:spcPts val="1000"/>
              </a:spcAft>
              <a:tabLst>
                <a:tab pos="198120" algn="l"/>
              </a:tabLst>
            </a:pPr>
            <a:r>
              <a:rPr lang="en-US" b="1" dirty="0" smtClean="0">
                <a:latin typeface="Times New Roman"/>
                <a:ea typeface="Calibri"/>
                <a:cs typeface="Times New Roman"/>
              </a:rPr>
              <a:t>Table-12: </a:t>
            </a:r>
            <a:r>
              <a:rPr lang="en-US" b="1" dirty="0">
                <a:latin typeface="Times New Roman"/>
                <a:ea typeface="Calibri"/>
                <a:cs typeface="Times New Roman"/>
              </a:rPr>
              <a:t>Year-wise Average Cost and Profit Efficiency of Private </a:t>
            </a:r>
            <a:r>
              <a:rPr lang="en-US" b="1" dirty="0" smtClean="0">
                <a:latin typeface="Times New Roman"/>
                <a:ea typeface="Calibri"/>
                <a:cs typeface="Times New Roman"/>
              </a:rPr>
              <a:t>Commercial </a:t>
            </a:r>
            <a:r>
              <a:rPr lang="en-US" b="1" dirty="0">
                <a:latin typeface="Times New Roman"/>
                <a:ea typeface="Calibri"/>
                <a:cs typeface="Times New Roman"/>
              </a:rPr>
              <a:t>Bank </a:t>
            </a:r>
            <a:r>
              <a:rPr lang="en-US" b="1" dirty="0" smtClean="0">
                <a:latin typeface="Times New Roman"/>
                <a:ea typeface="Calibri"/>
                <a:cs typeface="Times New Roman"/>
              </a:rPr>
              <a:t> of Trans-Log </a:t>
            </a:r>
            <a:r>
              <a:rPr lang="en-US" b="1" dirty="0">
                <a:latin typeface="Times New Roman"/>
                <a:ea typeface="Calibri"/>
                <a:cs typeface="Times New Roman"/>
              </a:rPr>
              <a:t>Stochastic Frontier Model from 2008 to 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1701094912"/>
              </p:ext>
            </p:extLst>
          </p:nvPr>
        </p:nvGraphicFramePr>
        <p:xfrm>
          <a:off x="2057400" y="1905000"/>
          <a:ext cx="5410200" cy="4389120"/>
        </p:xfrm>
        <a:graphic>
          <a:graphicData uri="http://schemas.openxmlformats.org/drawingml/2006/table">
            <a:tbl>
              <a:tblPr firstRow="1" firstCol="1" bandRow="1"/>
              <a:tblGrid>
                <a:gridCol w="1606154"/>
                <a:gridCol w="2028825"/>
                <a:gridCol w="1775221"/>
              </a:tblGrid>
              <a:tr h="0">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Year</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en-US" sz="1600">
                          <a:effectLst/>
                          <a:latin typeface="Times New Roman"/>
                          <a:ea typeface="Calibri"/>
                          <a:cs typeface="Times New Roman"/>
                        </a:rPr>
                        <a:t>cost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Profit Efficiency</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2008</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0.518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0.503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2009</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0.559</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0.328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2010</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0.643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0.545</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2011</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0.676</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0.512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2012</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0.694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0.510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2013</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0.721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0.473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2014</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0.712</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0.600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2015</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0.701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0.620</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2016</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0.704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0.631</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pPr>
                      <a:r>
                        <a:rPr lang="en-US" sz="1600">
                          <a:effectLst/>
                          <a:latin typeface="Times New Roman"/>
                          <a:ea typeface="Calibri"/>
                          <a:cs typeface="Times New Roman"/>
                        </a:rPr>
                        <a:t>2017</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0.698</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0.664</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50000"/>
                        </a:lnSpc>
                        <a:spcBef>
                          <a:spcPts val="0"/>
                        </a:spcBef>
                        <a:spcAft>
                          <a:spcPts val="1000"/>
                        </a:spcAft>
                        <a:tabLst>
                          <a:tab pos="198120" algn="l"/>
                        </a:tabLst>
                      </a:pPr>
                      <a:r>
                        <a:rPr lang="en-US" sz="1600">
                          <a:effectLst/>
                          <a:latin typeface="Times New Roman"/>
                          <a:ea typeface="Calibri"/>
                          <a:cs typeface="Times New Roman"/>
                        </a:rPr>
                        <a:t>Mean</a:t>
                      </a:r>
                      <a:endParaRPr lang="en-US" sz="16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pPr>
                      <a:r>
                        <a:rPr lang="en-US" sz="1600">
                          <a:solidFill>
                            <a:srgbClr val="000000"/>
                          </a:solidFill>
                          <a:effectLst/>
                          <a:latin typeface="Times New Roman"/>
                          <a:ea typeface="Calibri"/>
                          <a:cs typeface="Times New Roman"/>
                        </a:rPr>
                        <a:t>0.663</a:t>
                      </a:r>
                      <a:endParaRPr lang="en-US" sz="16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1000"/>
                        </a:spcAft>
                        <a:tabLst>
                          <a:tab pos="198120" algn="l"/>
                        </a:tabLst>
                      </a:pPr>
                      <a:r>
                        <a:rPr lang="en-US" sz="1600" dirty="0">
                          <a:effectLst/>
                          <a:latin typeface="Times New Roman"/>
                          <a:ea typeface="Calibri"/>
                          <a:cs typeface="Times New Roman"/>
                        </a:rPr>
                        <a:t>0.539</a:t>
                      </a:r>
                      <a:endParaRPr lang="en-US" sz="16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04783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620000" cy="878895"/>
          </a:xfrm>
          <a:prstGeom prst="rect">
            <a:avLst/>
          </a:prstGeom>
        </p:spPr>
        <p:txBody>
          <a:bodyPr wrap="square">
            <a:spAutoFit/>
          </a:bodyPr>
          <a:lstStyle/>
          <a:p>
            <a:pPr lvl="0" algn="just">
              <a:lnSpc>
                <a:spcPct val="150000"/>
              </a:lnSpc>
              <a:spcAft>
                <a:spcPts val="1000"/>
              </a:spcAft>
              <a:tabLst>
                <a:tab pos="198120" algn="l"/>
              </a:tabLst>
            </a:pPr>
            <a:r>
              <a:rPr lang="en-US" b="1" dirty="0" smtClean="0">
                <a:solidFill>
                  <a:prstClr val="black"/>
                </a:solidFill>
                <a:latin typeface="Times New Roman"/>
                <a:ea typeface="Calibri"/>
                <a:cs typeface="Times New Roman"/>
              </a:rPr>
              <a:t>Figure-6: </a:t>
            </a:r>
            <a:r>
              <a:rPr lang="en-US" b="1" dirty="0">
                <a:solidFill>
                  <a:prstClr val="black"/>
                </a:solidFill>
                <a:latin typeface="Times New Roman"/>
                <a:ea typeface="Calibri"/>
                <a:cs typeface="Times New Roman"/>
              </a:rPr>
              <a:t>Year-wise Average Cost and Profit Efficiency of Private </a:t>
            </a:r>
            <a:r>
              <a:rPr lang="en-US" b="1" dirty="0" smtClean="0">
                <a:solidFill>
                  <a:prstClr val="black"/>
                </a:solidFill>
                <a:latin typeface="Times New Roman"/>
                <a:ea typeface="Calibri"/>
                <a:cs typeface="Times New Roman"/>
              </a:rPr>
              <a:t>Commercial </a:t>
            </a:r>
            <a:r>
              <a:rPr lang="en-US" b="1" dirty="0">
                <a:solidFill>
                  <a:prstClr val="black"/>
                </a:solidFill>
                <a:latin typeface="Times New Roman"/>
                <a:ea typeface="Calibri"/>
                <a:cs typeface="Times New Roman"/>
              </a:rPr>
              <a:t>Bank Trans-Log Stochastic Frontier Model from 2008 to 2017</a:t>
            </a:r>
            <a:endParaRPr lang="en-US" sz="1600" dirty="0">
              <a:solidFill>
                <a:prstClr val="black"/>
              </a:solidFill>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1026502673"/>
              </p:ext>
            </p:extLst>
          </p:nvPr>
        </p:nvGraphicFramePr>
        <p:xfrm>
          <a:off x="1676400" y="1905000"/>
          <a:ext cx="5943599" cy="3581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1220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162800" cy="878895"/>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Figure-7: </a:t>
            </a:r>
            <a:r>
              <a:rPr lang="en-US" b="1" dirty="0">
                <a:latin typeface="Times New Roman"/>
                <a:ea typeface="Calibri"/>
                <a:cs typeface="Times New Roman"/>
              </a:rPr>
              <a:t>Bank-wise Average Profit Efficiency of Public Banks </a:t>
            </a:r>
            <a:r>
              <a:rPr lang="en-US" b="1" dirty="0" smtClean="0">
                <a:latin typeface="Times New Roman"/>
                <a:ea typeface="Calibri"/>
                <a:cs typeface="Times New Roman"/>
              </a:rPr>
              <a:t>Trans-log </a:t>
            </a:r>
            <a:r>
              <a:rPr lang="en-US" b="1" dirty="0">
                <a:latin typeface="Times New Roman"/>
                <a:ea typeface="Calibri"/>
                <a:cs typeface="Times New Roman"/>
              </a:rPr>
              <a:t>Stochastic Frontier Model from 2008 to 2017</a:t>
            </a:r>
            <a:endParaRPr lang="en-US" sz="1600" dirty="0">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2498017299"/>
              </p:ext>
            </p:extLst>
          </p:nvPr>
        </p:nvGraphicFramePr>
        <p:xfrm>
          <a:off x="1524000" y="1676400"/>
          <a:ext cx="58674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29702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8153400" cy="923330"/>
          </a:xfrm>
          <a:prstGeom prst="rect">
            <a:avLst/>
          </a:prstGeom>
        </p:spPr>
        <p:txBody>
          <a:bodyPr wrap="square">
            <a:spAutoFit/>
          </a:bodyPr>
          <a:lstStyle/>
          <a:p>
            <a:pPr algn="just">
              <a:lnSpc>
                <a:spcPct val="150000"/>
              </a:lnSpc>
              <a:spcAft>
                <a:spcPts val="1000"/>
              </a:spcAft>
            </a:pPr>
            <a:r>
              <a:rPr lang="en-US" b="1" dirty="0" smtClean="0">
                <a:latin typeface="Times New Roman"/>
                <a:ea typeface="Calibri"/>
                <a:cs typeface="Times New Roman"/>
              </a:rPr>
              <a:t>Figure-8: </a:t>
            </a:r>
            <a:r>
              <a:rPr lang="en-US" b="1" dirty="0">
                <a:latin typeface="Times New Roman"/>
                <a:ea typeface="Calibri"/>
                <a:cs typeface="Times New Roman"/>
              </a:rPr>
              <a:t>Bank-wise Average Profit Efficiency of Private Banks Trans-Log Stochastic Frontier Model from 2008 to 2017</a:t>
            </a:r>
            <a:endParaRPr lang="en-US" sz="1600" dirty="0">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2929956672"/>
              </p:ext>
            </p:extLst>
          </p:nvPr>
        </p:nvGraphicFramePr>
        <p:xfrm>
          <a:off x="1371600" y="2057400"/>
          <a:ext cx="6477000" cy="39195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4643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4408"/>
            <a:ext cx="7467600" cy="646331"/>
          </a:xfrm>
          <a:prstGeom prst="rect">
            <a:avLst/>
          </a:prstGeom>
        </p:spPr>
        <p:txBody>
          <a:bodyPr wrap="square">
            <a:spAutoFit/>
          </a:bodyPr>
          <a:lstStyle/>
          <a:p>
            <a:r>
              <a:rPr lang="en-US" b="1" dirty="0"/>
              <a:t>Table </a:t>
            </a:r>
            <a:r>
              <a:rPr lang="en-US" b="1" dirty="0" smtClean="0"/>
              <a:t>13: </a:t>
            </a:r>
            <a:r>
              <a:rPr lang="en-US" b="1" dirty="0"/>
              <a:t>Generalized Likelihood-Ratio Test of Stochastic Cost and Profit Frontier Model for </a:t>
            </a:r>
            <a:r>
              <a:rPr lang="en-US" b="1" dirty="0" smtClean="0"/>
              <a:t>State-owned </a:t>
            </a:r>
            <a:r>
              <a:rPr lang="en-US" b="1" dirty="0"/>
              <a:t>and </a:t>
            </a:r>
            <a:r>
              <a:rPr lang="en-US" b="1" dirty="0" smtClean="0"/>
              <a:t>Private </a:t>
            </a:r>
            <a:r>
              <a:rPr lang="en-US" b="1" dirty="0"/>
              <a:t>C</a:t>
            </a:r>
            <a:r>
              <a:rPr lang="en-US" b="1" dirty="0" smtClean="0"/>
              <a:t>ommercial </a:t>
            </a:r>
            <a:r>
              <a:rPr lang="en-US" b="1" dirty="0"/>
              <a:t>Bank</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23412639"/>
              </p:ext>
            </p:extLst>
          </p:nvPr>
        </p:nvGraphicFramePr>
        <p:xfrm>
          <a:off x="990601" y="1464152"/>
          <a:ext cx="6476999" cy="4657961"/>
        </p:xfrm>
        <a:graphic>
          <a:graphicData uri="http://schemas.openxmlformats.org/drawingml/2006/table">
            <a:tbl>
              <a:tblPr firstRow="1" firstCol="1" bandRow="1"/>
              <a:tblGrid>
                <a:gridCol w="990935"/>
                <a:gridCol w="756847"/>
                <a:gridCol w="800556"/>
                <a:gridCol w="915095"/>
                <a:gridCol w="915095"/>
                <a:gridCol w="741141"/>
                <a:gridCol w="653552"/>
                <a:gridCol w="703778"/>
              </a:tblGrid>
              <a:tr h="908207">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Bank group</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Null Hypothesis</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Model</a:t>
                      </a:r>
                      <a:endParaRPr lang="en-US" sz="1000">
                        <a:effectLst/>
                        <a:latin typeface="Calibri"/>
                        <a:ea typeface="Calibri"/>
                        <a:cs typeface="Times New Roman"/>
                      </a:endParaRPr>
                    </a:p>
                    <a:p>
                      <a:pPr marL="0" marR="0" algn="just">
                        <a:lnSpc>
                          <a:spcPct val="150000"/>
                        </a:lnSpc>
                        <a:spcBef>
                          <a:spcPts val="0"/>
                        </a:spcBef>
                        <a:spcAft>
                          <a:spcPts val="1000"/>
                        </a:spcAft>
                      </a:pPr>
                      <a:r>
                        <a:rPr lang="en-US" sz="1000">
                          <a:effectLst/>
                          <a:latin typeface="Times New Roman"/>
                          <a:ea typeface="Calibri"/>
                          <a:cs typeface="Times New Roman"/>
                        </a:rPr>
                        <a:t> </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DF</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Log-Likelihood</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Function</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Chi sq.</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Pr (&gt;Ch sq)</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Decision</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3499">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State-owned</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cost</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H</a:t>
                      </a:r>
                      <a:r>
                        <a:rPr lang="en-US" sz="1000" baseline="-25000">
                          <a:effectLst/>
                          <a:latin typeface="Times New Roman"/>
                          <a:ea typeface="Calibri"/>
                          <a:cs typeface="Times New Roman"/>
                        </a:rPr>
                        <a:t>0: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Trans-Log</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28</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43.68</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-72.63</a:t>
                      </a:r>
                      <a:endParaRPr lang="en-US" sz="100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0.000</a:t>
                      </a:r>
                      <a:endParaRPr lang="en-US" sz="100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0"/>
                        </a:spcAft>
                      </a:pPr>
                      <a:r>
                        <a:rPr lang="en-US" sz="1000">
                          <a:effectLst/>
                          <a:latin typeface="Times New Roman"/>
                          <a:ea typeface="Calibri"/>
                          <a:cs typeface="Times New Roman"/>
                        </a:rPr>
                        <a:t>Accept </a:t>
                      </a:r>
                      <a:endParaRPr lang="en-US" sz="1000">
                        <a:effectLst/>
                        <a:latin typeface="Calibri"/>
                        <a:ea typeface="Calibri"/>
                        <a:cs typeface="Times New Roman"/>
                      </a:endParaRPr>
                    </a:p>
                    <a:p>
                      <a:pPr marL="0" marR="0" algn="just">
                        <a:lnSpc>
                          <a:spcPct val="150000"/>
                        </a:lnSpc>
                        <a:spcBef>
                          <a:spcPts val="0"/>
                        </a:spcBef>
                        <a:spcAft>
                          <a:spcPts val="0"/>
                        </a:spcAft>
                      </a:pPr>
                      <a:r>
                        <a:rPr lang="en-US" sz="1000">
                          <a:effectLst/>
                          <a:latin typeface="Times New Roman"/>
                          <a:ea typeface="Calibri"/>
                          <a:cs typeface="Times New Roman"/>
                        </a:rPr>
                        <a:t>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01210">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Cobb-Douglas</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13</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7.369</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3499">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Private</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commercial</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Cost</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H</a:t>
                      </a:r>
                      <a:r>
                        <a:rPr lang="en-US" sz="1000" baseline="-25000" dirty="0">
                          <a:effectLst/>
                          <a:latin typeface="Times New Roman"/>
                          <a:ea typeface="Calibri"/>
                          <a:cs typeface="Times New Roman"/>
                        </a:rPr>
                        <a:t>0:</a:t>
                      </a: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Trans-Log</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28</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-38.134</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-54.96</a:t>
                      </a:r>
                      <a:endParaRPr lang="en-US" sz="100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0.000</a:t>
                      </a:r>
                      <a:endParaRPr lang="en-US" sz="100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Accept </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98921">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Cobb-Douglas</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13</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-65.606</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3499">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State- owned</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profit</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H</a:t>
                      </a:r>
                      <a:r>
                        <a:rPr lang="en-US" sz="1000" baseline="-25000">
                          <a:effectLst/>
                          <a:latin typeface="Times New Roman"/>
                          <a:ea typeface="Calibri"/>
                          <a:cs typeface="Times New Roman"/>
                        </a:rPr>
                        <a:t>0:</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Trans-Log</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28</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34.03578</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-45.39</a:t>
                      </a:r>
                      <a:endParaRPr lang="en-US" sz="1000" dirty="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0.000</a:t>
                      </a:r>
                      <a:endParaRPr lang="en-US" sz="100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0"/>
                        </a:spcAft>
                      </a:pPr>
                      <a:r>
                        <a:rPr lang="en-US" sz="1000">
                          <a:effectLst/>
                          <a:latin typeface="Times New Roman"/>
                          <a:ea typeface="Calibri"/>
                          <a:cs typeface="Times New Roman"/>
                        </a:rPr>
                        <a:t>Accept </a:t>
                      </a:r>
                      <a:endParaRPr lang="en-US" sz="100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 </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98921">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Cobb-Douglas</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13</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-7.940137</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03499">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Private commercial</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profit</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H</a:t>
                      </a:r>
                      <a:r>
                        <a:rPr lang="en-US" sz="1000" baseline="-25000" dirty="0">
                          <a:effectLst/>
                          <a:latin typeface="Times New Roman"/>
                          <a:ea typeface="Calibri"/>
                          <a:cs typeface="Times New Roman"/>
                        </a:rPr>
                        <a:t>0:</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Trans-Log</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28</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-157.1673</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-16.3136</a:t>
                      </a:r>
                      <a:endParaRPr lang="en-US" sz="1000" dirty="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0.000</a:t>
                      </a:r>
                      <a:endParaRPr lang="en-US" sz="1000" dirty="0">
                        <a:effectLst/>
                        <a:latin typeface="Calibri"/>
                        <a:ea typeface="Calibri"/>
                        <a:cs typeface="Times New Roman"/>
                      </a:endParaRPr>
                    </a:p>
                  </a:txBody>
                  <a:tcPr marL="50875" marR="508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algn="just">
                        <a:lnSpc>
                          <a:spcPct val="150000"/>
                        </a:lnSpc>
                        <a:spcBef>
                          <a:spcPts val="0"/>
                        </a:spcBef>
                        <a:spcAft>
                          <a:spcPts val="0"/>
                        </a:spcAft>
                      </a:pPr>
                      <a:r>
                        <a:rPr lang="en-US" sz="1000" dirty="0">
                          <a:effectLst/>
                          <a:latin typeface="Times New Roman"/>
                          <a:ea typeface="Calibri"/>
                          <a:cs typeface="Times New Roman"/>
                        </a:rPr>
                        <a:t>Accept </a:t>
                      </a:r>
                      <a:endParaRPr lang="en-US" sz="1000" dirty="0">
                        <a:effectLst/>
                        <a:latin typeface="Calibri"/>
                        <a:ea typeface="Calibri"/>
                        <a:cs typeface="Times New Roman"/>
                      </a:endParaRPr>
                    </a:p>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 </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04709">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Cobb-Douglas</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1000"/>
                        </a:spcAft>
                        <a:tabLst>
                          <a:tab pos="793750" algn="l"/>
                        </a:tabLst>
                      </a:pPr>
                      <a:r>
                        <a:rPr lang="en-US" sz="1000">
                          <a:effectLst/>
                          <a:latin typeface="Times New Roman"/>
                          <a:ea typeface="Calibri"/>
                          <a:cs typeface="Times New Roman"/>
                        </a:rPr>
                        <a:t>13</a:t>
                      </a:r>
                      <a:endParaRPr lang="en-US" sz="100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1000"/>
                        </a:spcAft>
                        <a:tabLst>
                          <a:tab pos="793750" algn="l"/>
                        </a:tabLst>
                      </a:pPr>
                      <a:r>
                        <a:rPr lang="en-US" sz="1000" dirty="0">
                          <a:effectLst/>
                          <a:latin typeface="Times New Roman"/>
                          <a:ea typeface="Calibri"/>
                          <a:cs typeface="Times New Roman"/>
                        </a:rPr>
                        <a:t>-165.3241</a:t>
                      </a:r>
                      <a:endParaRPr lang="en-US" sz="1000" dirty="0">
                        <a:effectLst/>
                        <a:latin typeface="Calibri"/>
                        <a:ea typeface="Calibri"/>
                        <a:cs typeface="Times New Roman"/>
                      </a:endParaRPr>
                    </a:p>
                  </a:txBody>
                  <a:tcPr marL="50875" marR="508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50292613"/>
              </p:ext>
            </p:extLst>
          </p:nvPr>
        </p:nvGraphicFramePr>
        <p:xfrm>
          <a:off x="1966913" y="4572000"/>
          <a:ext cx="419100" cy="228600"/>
        </p:xfrm>
        <a:graphic>
          <a:graphicData uri="http://schemas.openxmlformats.org/presentationml/2006/ole">
            <mc:AlternateContent xmlns:mc="http://schemas.openxmlformats.org/markup-compatibility/2006">
              <mc:Choice xmlns:v="urn:schemas-microsoft-com:vml" Requires="v">
                <p:oleObj spid="_x0000_s24954" name="Equation" r:id="rId4" imgW="419100" imgH="228600" progId="Equation.3">
                  <p:embed/>
                </p:oleObj>
              </mc:Choice>
              <mc:Fallback>
                <p:oleObj name="Equation" r:id="rId4" imgW="4191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913" y="4572000"/>
                        <a:ext cx="4191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95843864"/>
              </p:ext>
            </p:extLst>
          </p:nvPr>
        </p:nvGraphicFramePr>
        <p:xfrm>
          <a:off x="7010400" y="5791200"/>
          <a:ext cx="228600" cy="228600"/>
        </p:xfrm>
        <a:graphic>
          <a:graphicData uri="http://schemas.openxmlformats.org/presentationml/2006/ole">
            <mc:AlternateContent xmlns:mc="http://schemas.openxmlformats.org/markup-compatibility/2006">
              <mc:Choice xmlns:v="urn:schemas-microsoft-com:vml" Requires="v">
                <p:oleObj spid="_x0000_s24955" name="Equation" r:id="rId6" imgW="228600" imgH="228600" progId="Equation.3">
                  <p:embed/>
                </p:oleObj>
              </mc:Choice>
              <mc:Fallback>
                <p:oleObj name="Equation" r:id="rId6" imgW="2286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57912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77492035"/>
              </p:ext>
            </p:extLst>
          </p:nvPr>
        </p:nvGraphicFramePr>
        <p:xfrm>
          <a:off x="1978025" y="3733800"/>
          <a:ext cx="396875" cy="219075"/>
        </p:xfrm>
        <a:graphic>
          <a:graphicData uri="http://schemas.openxmlformats.org/presentationml/2006/ole">
            <mc:AlternateContent xmlns:mc="http://schemas.openxmlformats.org/markup-compatibility/2006">
              <mc:Choice xmlns:v="urn:schemas-microsoft-com:vml" Requires="v">
                <p:oleObj spid="_x0000_s24956" name="Equation" r:id="rId8" imgW="393480" imgH="215640" progId="Equation.3">
                  <p:embed/>
                </p:oleObj>
              </mc:Choice>
              <mc:Fallback>
                <p:oleObj name="Equation" r:id="rId8" imgW="393480" imgH="215640" progId="Equation.3">
                  <p:embed/>
                  <p:pic>
                    <p:nvPicPr>
                      <p:cNvPr id="0" name="Object 6"/>
                      <p:cNvPicPr>
                        <a:picLocks noChangeAspect="1" noChangeArrowheads="1"/>
                      </p:cNvPicPr>
                      <p:nvPr/>
                    </p:nvPicPr>
                    <p:blipFill>
                      <a:blip r:embed="rId9"/>
                      <a:srcRect/>
                      <a:stretch>
                        <a:fillRect/>
                      </a:stretch>
                    </p:blipFill>
                    <p:spPr bwMode="auto">
                      <a:xfrm>
                        <a:off x="1978025" y="3733800"/>
                        <a:ext cx="3968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85090430"/>
              </p:ext>
            </p:extLst>
          </p:nvPr>
        </p:nvGraphicFramePr>
        <p:xfrm>
          <a:off x="7010400" y="4572000"/>
          <a:ext cx="228600" cy="228600"/>
        </p:xfrm>
        <a:graphic>
          <a:graphicData uri="http://schemas.openxmlformats.org/presentationml/2006/ole">
            <mc:AlternateContent xmlns:mc="http://schemas.openxmlformats.org/markup-compatibility/2006">
              <mc:Choice xmlns:v="urn:schemas-microsoft-com:vml" Requires="v">
                <p:oleObj spid="_x0000_s24957" name="Equation" r:id="rId10" imgW="228600" imgH="228600" progId="Equation.3">
                  <p:embed/>
                </p:oleObj>
              </mc:Choice>
              <mc:Fallback>
                <p:oleObj name="Equation" r:id="rId10" imgW="2286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4572000"/>
                        <a:ext cx="228600" cy="22860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83490300"/>
              </p:ext>
            </p:extLst>
          </p:nvPr>
        </p:nvGraphicFramePr>
        <p:xfrm>
          <a:off x="1971675" y="5638800"/>
          <a:ext cx="409575" cy="219075"/>
        </p:xfrm>
        <a:graphic>
          <a:graphicData uri="http://schemas.openxmlformats.org/presentationml/2006/ole">
            <mc:AlternateContent xmlns:mc="http://schemas.openxmlformats.org/markup-compatibility/2006">
              <mc:Choice xmlns:v="urn:schemas-microsoft-com:vml" Requires="v">
                <p:oleObj spid="_x0000_s24958" name="Equation" r:id="rId11" imgW="406048" imgH="215713" progId="Equation.3">
                  <p:embed/>
                </p:oleObj>
              </mc:Choice>
              <mc:Fallback>
                <p:oleObj name="Equation" r:id="rId11" imgW="406048" imgH="215713"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1675" y="5638800"/>
                        <a:ext cx="4095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03593911"/>
              </p:ext>
            </p:extLst>
          </p:nvPr>
        </p:nvGraphicFramePr>
        <p:xfrm>
          <a:off x="6934200" y="3581400"/>
          <a:ext cx="228600" cy="228600"/>
        </p:xfrm>
        <a:graphic>
          <a:graphicData uri="http://schemas.openxmlformats.org/presentationml/2006/ole">
            <mc:AlternateContent xmlns:mc="http://schemas.openxmlformats.org/markup-compatibility/2006">
              <mc:Choice xmlns:v="urn:schemas-microsoft-com:vml" Requires="v">
                <p:oleObj spid="_x0000_s24959" name="Equation" r:id="rId13" imgW="228600" imgH="228600" progId="Equation.3">
                  <p:embed/>
                </p:oleObj>
              </mc:Choice>
              <mc:Fallback>
                <p:oleObj name="Equation" r:id="rId13" imgW="2286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581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59098198"/>
              </p:ext>
            </p:extLst>
          </p:nvPr>
        </p:nvGraphicFramePr>
        <p:xfrm>
          <a:off x="2057400" y="2743200"/>
          <a:ext cx="447675" cy="228600"/>
        </p:xfrm>
        <a:graphic>
          <a:graphicData uri="http://schemas.openxmlformats.org/presentationml/2006/ole">
            <mc:AlternateContent xmlns:mc="http://schemas.openxmlformats.org/markup-compatibility/2006">
              <mc:Choice xmlns:v="urn:schemas-microsoft-com:vml" Requires="v">
                <p:oleObj spid="_x0000_s24960" name="Equation" r:id="rId14" imgW="444114" imgH="215713" progId="Equation.3">
                  <p:embed/>
                </p:oleObj>
              </mc:Choice>
              <mc:Fallback>
                <p:oleObj name="Equation" r:id="rId14" imgW="444114" imgH="215713"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2743200"/>
                        <a:ext cx="447675" cy="22860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62112360"/>
              </p:ext>
            </p:extLst>
          </p:nvPr>
        </p:nvGraphicFramePr>
        <p:xfrm>
          <a:off x="6834869" y="2819400"/>
          <a:ext cx="228600" cy="228600"/>
        </p:xfrm>
        <a:graphic>
          <a:graphicData uri="http://schemas.openxmlformats.org/presentationml/2006/ole">
            <mc:AlternateContent xmlns:mc="http://schemas.openxmlformats.org/markup-compatibility/2006">
              <mc:Choice xmlns:v="urn:schemas-microsoft-com:vml" Requires="v">
                <p:oleObj spid="_x0000_s24961" name="Equation" r:id="rId16" imgW="228600" imgH="228600" progId="Equation.3">
                  <p:embed/>
                </p:oleObj>
              </mc:Choice>
              <mc:Fallback>
                <p:oleObj name="Equation" r:id="rId16" imgW="228600" imgH="2286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4869" y="28194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2176463" y="1463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375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54851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9164791"/>
              </p:ext>
            </p:extLst>
          </p:nvPr>
        </p:nvGraphicFramePr>
        <p:xfrm>
          <a:off x="1295400" y="2147633"/>
          <a:ext cx="6705600" cy="3262567"/>
        </p:xfrm>
        <a:graphic>
          <a:graphicData uri="http://schemas.openxmlformats.org/drawingml/2006/table">
            <a:tbl>
              <a:tblPr firstRow="1" firstCol="1" bandRow="1"/>
              <a:tblGrid>
                <a:gridCol w="1905802"/>
                <a:gridCol w="917609"/>
                <a:gridCol w="1058779"/>
                <a:gridCol w="776438"/>
                <a:gridCol w="1058779"/>
                <a:gridCol w="988193"/>
              </a:tblGrid>
              <a:tr h="50165">
                <a:tc gridSpan="2">
                  <a:txBody>
                    <a:bodyPr/>
                    <a:lstStyle/>
                    <a:p>
                      <a:pPr marL="0" marR="0" algn="ctr">
                        <a:lnSpc>
                          <a:spcPct val="150000"/>
                        </a:lnSpc>
                        <a:spcBef>
                          <a:spcPts val="0"/>
                        </a:spcBef>
                        <a:spcAft>
                          <a:spcPts val="1000"/>
                        </a:spcAft>
                      </a:pPr>
                      <a:r>
                        <a:rPr lang="en-US" sz="1200" dirty="0" smtClean="0">
                          <a:effectLst/>
                          <a:latin typeface="Times New Roman"/>
                          <a:ea typeface="Calibri"/>
                          <a:cs typeface="Times New Roman"/>
                        </a:rPr>
                        <a:t>Cobb-</a:t>
                      </a:r>
                      <a:r>
                        <a:rPr lang="en-US" sz="1200" dirty="0" err="1" smtClean="0">
                          <a:effectLst/>
                          <a:latin typeface="Times New Roman"/>
                          <a:ea typeface="Calibri"/>
                          <a:cs typeface="Times New Roman"/>
                        </a:rPr>
                        <a:t>douglas</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200">
                          <a:effectLst/>
                          <a:latin typeface="Times New Roman"/>
                          <a:ea typeface="Calibri"/>
                          <a:cs typeface="Times New Roman"/>
                        </a:rPr>
                        <a:t>Cost model</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200">
                          <a:effectLst/>
                          <a:latin typeface="Times New Roman"/>
                          <a:ea typeface="Calibri"/>
                          <a:cs typeface="Times New Roman"/>
                        </a:rPr>
                        <a:t>Profit model</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0165">
                <a:tc>
                  <a:txBody>
                    <a:bodyPr/>
                    <a:lstStyle/>
                    <a:p>
                      <a:pPr marL="0" marR="0" algn="ctr">
                        <a:lnSpc>
                          <a:spcPct val="150000"/>
                        </a:lnSpc>
                        <a:spcBef>
                          <a:spcPts val="0"/>
                        </a:spcBef>
                        <a:spcAft>
                          <a:spcPts val="1000"/>
                        </a:spcAft>
                      </a:pPr>
                      <a:r>
                        <a:rPr lang="en-US" sz="1200">
                          <a:effectLst/>
                          <a:latin typeface="Times New Roman"/>
                          <a:ea typeface="Calibri"/>
                          <a:cs typeface="Times New Roman"/>
                        </a:rPr>
                        <a:t>Variable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Parameter</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dirty="0">
                          <a:effectLst/>
                          <a:latin typeface="Times New Roman"/>
                          <a:ea typeface="Calibri"/>
                          <a:cs typeface="Times New Roman"/>
                        </a:rPr>
                        <a:t>Coefficient</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P-Value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Coefficient</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P-Value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
                <a:tc>
                  <a:txBody>
                    <a:bodyPr/>
                    <a:lstStyle/>
                    <a:p>
                      <a:pPr marL="0" marR="0" algn="ctr">
                        <a:lnSpc>
                          <a:spcPct val="150000"/>
                        </a:lnSpc>
                        <a:spcBef>
                          <a:spcPts val="0"/>
                        </a:spcBef>
                        <a:spcAft>
                          <a:spcPts val="1000"/>
                        </a:spcAft>
                      </a:pPr>
                      <a:r>
                        <a:rPr lang="en-US" sz="1200">
                          <a:effectLst/>
                          <a:latin typeface="Times New Roman"/>
                          <a:ea typeface="Calibri"/>
                          <a:cs typeface="Times New Roman"/>
                        </a:rPr>
                        <a:t>Intercept</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0</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0.555***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0.38***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IT.Expenses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1</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0.974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0.082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IT.Income</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2</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0.922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0.732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IT.Investment</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3</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0.476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IT.personnel</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4</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0.138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dirty="0">
                          <a:solidFill>
                            <a:srgbClr val="000000"/>
                          </a:solidFill>
                          <a:effectLst/>
                          <a:latin typeface="Times New Roman"/>
                          <a:ea typeface="Calibri"/>
                          <a:cs typeface="Times New Roman"/>
                        </a:rPr>
                        <a:t>0.072</a:t>
                      </a:r>
                      <a:endParaRPr lang="en-US"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IT personnel expanses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5</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0.029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0.0015**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effectLst/>
                          <a:latin typeface="Times New Roman"/>
                          <a:ea typeface="Calibri"/>
                          <a:cs typeface="Times New Roman"/>
                        </a:rPr>
                        <a:t>ATM.Transaction</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6</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0.703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0.261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200">
                          <a:effectLst/>
                          <a:latin typeface="Times New Roman"/>
                          <a:ea typeface="Calibri"/>
                          <a:cs typeface="Times New Roman"/>
                        </a:rPr>
                        <a:t>ATM.expeses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7</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-0.012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0.145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0.454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962">
                <a:tc>
                  <a:txBody>
                    <a:bodyPr/>
                    <a:lstStyle/>
                    <a:p>
                      <a:pPr marL="0" marR="0" algn="ctr">
                        <a:lnSpc>
                          <a:spcPct val="150000"/>
                        </a:lnSpc>
                        <a:spcBef>
                          <a:spcPts val="0"/>
                        </a:spcBef>
                        <a:spcAft>
                          <a:spcPts val="1000"/>
                        </a:spcAft>
                      </a:pPr>
                      <a:r>
                        <a:rPr lang="en-US" sz="1200">
                          <a:effectLst/>
                          <a:latin typeface="Times New Roman"/>
                          <a:ea typeface="Calibri"/>
                          <a:cs typeface="Times New Roman"/>
                        </a:rPr>
                        <a:t>Credit.Card.Transaction</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8</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0.613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0.000001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0.662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
                <a:tc>
                  <a:txBody>
                    <a:bodyPr/>
                    <a:lstStyle/>
                    <a:p>
                      <a:pPr marL="0" marR="0" algn="ctr">
                        <a:lnSpc>
                          <a:spcPct val="150000"/>
                        </a:lnSpc>
                        <a:spcBef>
                          <a:spcPts val="0"/>
                        </a:spcBef>
                        <a:spcAft>
                          <a:spcPts val="1000"/>
                        </a:spcAft>
                      </a:pPr>
                      <a:r>
                        <a:rPr lang="en-US" sz="1200">
                          <a:effectLst/>
                          <a:latin typeface="Times New Roman"/>
                          <a:ea typeface="Calibri"/>
                          <a:cs typeface="Times New Roman"/>
                        </a:rPr>
                        <a:t>Credit.card.expenses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9</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0.764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dirty="0">
                          <a:solidFill>
                            <a:srgbClr val="000000"/>
                          </a:solidFill>
                          <a:effectLst/>
                          <a:latin typeface="Times New Roman"/>
                          <a:ea typeface="Calibri"/>
                          <a:cs typeface="Times New Roman"/>
                        </a:rPr>
                        <a:t>0.0002</a:t>
                      </a:r>
                      <a:endParaRPr lang="en-US"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857375"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838200" y="914400"/>
            <a:ext cx="7239000" cy="1200329"/>
          </a:xfrm>
          <a:prstGeom prst="rect">
            <a:avLst/>
          </a:prstGeom>
        </p:spPr>
        <p:txBody>
          <a:bodyPr wrap="square">
            <a:spAutoFit/>
          </a:bodyPr>
          <a:lstStyle/>
          <a:p>
            <a:pPr algn="just">
              <a:lnSpc>
                <a:spcPct val="150000"/>
              </a:lnSpc>
              <a:spcAft>
                <a:spcPts val="1000"/>
              </a:spcAft>
            </a:pPr>
            <a:r>
              <a:rPr lang="en-US" sz="1600" b="1" dirty="0" smtClean="0">
                <a:latin typeface="Times New Roman"/>
                <a:ea typeface="Calibri"/>
                <a:cs typeface="Times New Roman"/>
              </a:rPr>
              <a:t>Table 14: </a:t>
            </a:r>
            <a:r>
              <a:rPr lang="en-US" sz="1600" b="1" dirty="0">
                <a:latin typeface="Times New Roman"/>
                <a:ea typeface="Calibri"/>
                <a:cs typeface="Times New Roman"/>
              </a:rPr>
              <a:t>IT Determinant of Cost and </a:t>
            </a:r>
            <a:r>
              <a:rPr lang="en-US" sz="1600" b="1" dirty="0" smtClean="0">
                <a:latin typeface="Times New Roman"/>
                <a:ea typeface="Calibri"/>
                <a:cs typeface="Times New Roman"/>
              </a:rPr>
              <a:t>Profit </a:t>
            </a:r>
            <a:r>
              <a:rPr lang="en-US" sz="1600" b="1" dirty="0">
                <a:latin typeface="Times New Roman"/>
                <a:ea typeface="Calibri"/>
                <a:cs typeface="Times New Roman"/>
              </a:rPr>
              <a:t>E</a:t>
            </a:r>
            <a:r>
              <a:rPr lang="en-US" sz="1600" b="1" dirty="0" smtClean="0">
                <a:latin typeface="Times New Roman"/>
                <a:ea typeface="Calibri"/>
                <a:cs typeface="Times New Roman"/>
              </a:rPr>
              <a:t>fficiency </a:t>
            </a:r>
            <a:r>
              <a:rPr lang="en-US" sz="1600" b="1" dirty="0">
                <a:latin typeface="Times New Roman"/>
                <a:ea typeface="Calibri"/>
                <a:cs typeface="Times New Roman"/>
              </a:rPr>
              <a:t>of Stochastic </a:t>
            </a:r>
            <a:r>
              <a:rPr lang="en-US" sz="1600" b="1" dirty="0" smtClean="0">
                <a:latin typeface="Times New Roman"/>
                <a:ea typeface="Calibri"/>
                <a:cs typeface="Times New Roman"/>
              </a:rPr>
              <a:t>Cobb-</a:t>
            </a:r>
            <a:r>
              <a:rPr lang="en-US" sz="1600" b="1" dirty="0" err="1" smtClean="0">
                <a:latin typeface="Times New Roman"/>
                <a:ea typeface="Calibri"/>
                <a:cs typeface="Times New Roman"/>
              </a:rPr>
              <a:t>douglas</a:t>
            </a:r>
            <a:r>
              <a:rPr lang="en-US" sz="1600" b="1" dirty="0" smtClean="0">
                <a:latin typeface="Times New Roman"/>
                <a:ea typeface="Calibri"/>
                <a:cs typeface="Times New Roman"/>
              </a:rPr>
              <a:t> </a:t>
            </a:r>
            <a:r>
              <a:rPr lang="en-US" sz="1600" b="1" dirty="0">
                <a:latin typeface="Times New Roman"/>
                <a:ea typeface="Calibri"/>
                <a:cs typeface="Times New Roman"/>
              </a:rPr>
              <a:t>C</a:t>
            </a:r>
            <a:r>
              <a:rPr lang="en-US" sz="1600" b="1" dirty="0" smtClean="0">
                <a:latin typeface="Times New Roman"/>
                <a:ea typeface="Calibri"/>
                <a:cs typeface="Times New Roman"/>
              </a:rPr>
              <a:t>ost </a:t>
            </a:r>
            <a:r>
              <a:rPr lang="en-US" sz="1600" b="1" dirty="0">
                <a:latin typeface="Times New Roman"/>
                <a:ea typeface="Calibri"/>
                <a:cs typeface="Times New Roman"/>
              </a:rPr>
              <a:t>F</a:t>
            </a:r>
            <a:r>
              <a:rPr lang="en-US" sz="1600" b="1" dirty="0" smtClean="0">
                <a:latin typeface="Times New Roman"/>
                <a:ea typeface="Calibri"/>
                <a:cs typeface="Times New Roman"/>
              </a:rPr>
              <a:t>rontier </a:t>
            </a:r>
            <a:r>
              <a:rPr lang="en-US" sz="1600" b="1" dirty="0">
                <a:latin typeface="Times New Roman"/>
                <a:ea typeface="Calibri"/>
                <a:cs typeface="Times New Roman"/>
              </a:rPr>
              <a:t>M</a:t>
            </a:r>
            <a:r>
              <a:rPr lang="en-US" sz="1600" b="1" dirty="0" smtClean="0">
                <a:latin typeface="Times New Roman"/>
                <a:ea typeface="Calibri"/>
                <a:cs typeface="Times New Roman"/>
              </a:rPr>
              <a:t>odel </a:t>
            </a:r>
            <a:r>
              <a:rPr lang="en-US" sz="1600" b="1" dirty="0">
                <a:latin typeface="Times New Roman"/>
                <a:ea typeface="Calibri"/>
                <a:cs typeface="Times New Roman"/>
              </a:rPr>
              <a:t>for </a:t>
            </a:r>
            <a:r>
              <a:rPr lang="en-US" sz="1600" b="1" dirty="0">
                <a:latin typeface="Times New Roman"/>
                <a:ea typeface="Calibri"/>
                <a:cs typeface="Times New Roman"/>
              </a:rPr>
              <a:t>S</a:t>
            </a:r>
            <a:r>
              <a:rPr lang="en-US" sz="1600" b="1" dirty="0" smtClean="0">
                <a:latin typeface="Times New Roman"/>
                <a:ea typeface="Calibri"/>
                <a:cs typeface="Times New Roman"/>
              </a:rPr>
              <a:t>tate-owned Commercial </a:t>
            </a:r>
            <a:r>
              <a:rPr lang="en-US" sz="1600" b="1" dirty="0">
                <a:latin typeface="Times New Roman"/>
                <a:ea typeface="Calibri"/>
                <a:cs typeface="Times New Roman"/>
              </a:rPr>
              <a:t>B</a:t>
            </a:r>
            <a:r>
              <a:rPr lang="en-US" sz="1600" b="1" dirty="0" smtClean="0">
                <a:latin typeface="Times New Roman"/>
                <a:ea typeface="Calibri"/>
                <a:cs typeface="Times New Roman"/>
              </a:rPr>
              <a:t>anks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err="1">
                <a:latin typeface="Times New Roman"/>
                <a:ea typeface="Calibri"/>
                <a:cs typeface="Times New Roman"/>
              </a:rPr>
              <a:t>Tobit</a:t>
            </a:r>
            <a:r>
              <a:rPr lang="en-US" sz="1600" b="1" dirty="0">
                <a:latin typeface="Times New Roman"/>
                <a:ea typeface="Calibri"/>
                <a:cs typeface="Times New Roman"/>
              </a:rPr>
              <a:t> Regression Model</a:t>
            </a:r>
            <a:endParaRPr lang="en-US" sz="1600" dirty="0">
              <a:ea typeface="Calibri"/>
              <a:cs typeface="Times New Roman"/>
            </a:endParaRPr>
          </a:p>
        </p:txBody>
      </p:sp>
    </p:spTree>
    <p:extLst>
      <p:ext uri="{BB962C8B-B14F-4D97-AF65-F5344CB8AC3E}">
        <p14:creationId xmlns:p14="http://schemas.microsoft.com/office/powerpoint/2010/main" val="274166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25642"/>
            <a:ext cx="7772400" cy="830997"/>
          </a:xfrm>
          <a:prstGeom prst="rect">
            <a:avLst/>
          </a:prstGeom>
        </p:spPr>
        <p:txBody>
          <a:bodyPr wrap="square">
            <a:spAutoFit/>
          </a:bodyPr>
          <a:lstStyle/>
          <a:p>
            <a:pPr algn="just">
              <a:lnSpc>
                <a:spcPct val="150000"/>
              </a:lnSpc>
              <a:spcAft>
                <a:spcPts val="1000"/>
              </a:spcAft>
            </a:pPr>
            <a:r>
              <a:rPr lang="en-US" sz="1600" b="1" dirty="0" smtClean="0">
                <a:latin typeface="Times New Roman"/>
                <a:ea typeface="Calibri"/>
                <a:cs typeface="Times New Roman"/>
              </a:rPr>
              <a:t>Table 15: </a:t>
            </a:r>
            <a:r>
              <a:rPr lang="en-US" sz="1600" b="1" dirty="0">
                <a:latin typeface="Times New Roman"/>
                <a:ea typeface="Calibri"/>
                <a:cs typeface="Times New Roman"/>
              </a:rPr>
              <a:t>IT Determinant of Cost and </a:t>
            </a:r>
            <a:r>
              <a:rPr lang="en-US" sz="1600" b="1" dirty="0">
                <a:latin typeface="Times New Roman"/>
                <a:ea typeface="Calibri"/>
                <a:cs typeface="Times New Roman"/>
              </a:rPr>
              <a:t>P</a:t>
            </a:r>
            <a:r>
              <a:rPr lang="en-US" sz="1600" b="1" dirty="0" smtClean="0">
                <a:latin typeface="Times New Roman"/>
                <a:ea typeface="Calibri"/>
                <a:cs typeface="Times New Roman"/>
              </a:rPr>
              <a:t>rofit Efficiency </a:t>
            </a:r>
            <a:r>
              <a:rPr lang="en-US" sz="1600" b="1" dirty="0">
                <a:latin typeface="Times New Roman"/>
                <a:ea typeface="Calibri"/>
                <a:cs typeface="Times New Roman"/>
              </a:rPr>
              <a:t>of Stochastic Cobb-</a:t>
            </a:r>
            <a:r>
              <a:rPr lang="en-US" sz="1600" b="1" dirty="0" err="1">
                <a:latin typeface="Times New Roman"/>
                <a:ea typeface="Calibri"/>
                <a:cs typeface="Times New Roman"/>
              </a:rPr>
              <a:t>douglas</a:t>
            </a:r>
            <a:r>
              <a:rPr lang="en-US" sz="1600" b="1" dirty="0">
                <a:latin typeface="Times New Roman"/>
                <a:ea typeface="Calibri"/>
                <a:cs typeface="Times New Roman"/>
              </a:rPr>
              <a:t> </a:t>
            </a:r>
            <a:r>
              <a:rPr lang="en-US" sz="1600" b="1" dirty="0" smtClean="0">
                <a:latin typeface="Times New Roman"/>
                <a:ea typeface="Calibri"/>
                <a:cs typeface="Times New Roman"/>
              </a:rPr>
              <a:t>Frontier Model </a:t>
            </a:r>
            <a:r>
              <a:rPr lang="en-US" sz="1600" b="1" dirty="0">
                <a:latin typeface="Times New Roman"/>
                <a:ea typeface="Calibri"/>
                <a:cs typeface="Times New Roman"/>
              </a:rPr>
              <a:t>for </a:t>
            </a:r>
            <a:r>
              <a:rPr lang="en-US" sz="1600" b="1" dirty="0" smtClean="0">
                <a:latin typeface="Times New Roman"/>
                <a:ea typeface="Calibri"/>
                <a:cs typeface="Times New Roman"/>
              </a:rPr>
              <a:t>Private Commercial Banks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err="1">
                <a:latin typeface="Times New Roman"/>
                <a:ea typeface="Calibri"/>
                <a:cs typeface="Times New Roman"/>
              </a:rPr>
              <a:t>Tobbit</a:t>
            </a:r>
            <a:r>
              <a:rPr lang="en-US" sz="1600" b="1" dirty="0">
                <a:latin typeface="Times New Roman"/>
                <a:ea typeface="Calibri"/>
                <a:cs typeface="Times New Roman"/>
              </a:rPr>
              <a:t> Regression Model</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688456344"/>
              </p:ext>
            </p:extLst>
          </p:nvPr>
        </p:nvGraphicFramePr>
        <p:xfrm>
          <a:off x="1447800" y="1981203"/>
          <a:ext cx="6629401" cy="3653628"/>
        </p:xfrm>
        <a:graphic>
          <a:graphicData uri="http://schemas.openxmlformats.org/drawingml/2006/table">
            <a:tbl>
              <a:tblPr firstRow="1" firstCol="1" bandRow="1"/>
              <a:tblGrid>
                <a:gridCol w="1884146"/>
                <a:gridCol w="976964"/>
                <a:gridCol w="1046748"/>
                <a:gridCol w="767614"/>
                <a:gridCol w="1046748"/>
                <a:gridCol w="907181"/>
              </a:tblGrid>
              <a:tr h="304469">
                <a:tc gridSpan="2">
                  <a:txBody>
                    <a:bodyPr/>
                    <a:lstStyle/>
                    <a:p>
                      <a:pPr marL="0" marR="0" algn="ctr">
                        <a:lnSpc>
                          <a:spcPct val="150000"/>
                        </a:lnSpc>
                        <a:spcBef>
                          <a:spcPts val="0"/>
                        </a:spcBef>
                        <a:spcAft>
                          <a:spcPts val="1000"/>
                        </a:spcAft>
                      </a:pPr>
                      <a:r>
                        <a:rPr lang="en-US" sz="1200" dirty="0">
                          <a:effectLst/>
                          <a:latin typeface="Times New Roman"/>
                          <a:ea typeface="Calibri"/>
                          <a:cs typeface="Times New Roman"/>
                        </a:rPr>
                        <a:t>Cobb-</a:t>
                      </a:r>
                      <a:r>
                        <a:rPr lang="en-US" sz="1200" dirty="0" err="1">
                          <a:effectLst/>
                          <a:latin typeface="Times New Roman"/>
                          <a:ea typeface="Calibri"/>
                          <a:cs typeface="Times New Roman"/>
                        </a:rPr>
                        <a:t>douglas</a:t>
                      </a:r>
                      <a:endParaRPr lang="en-US" sz="12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200">
                          <a:effectLst/>
                          <a:latin typeface="Times New Roman"/>
                          <a:ea typeface="Calibri"/>
                          <a:cs typeface="Times New Roman"/>
                        </a:rPr>
                        <a:t>Cost model</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200">
                          <a:effectLst/>
                          <a:latin typeface="Times New Roman"/>
                          <a:ea typeface="Calibri"/>
                          <a:cs typeface="Times New Roman"/>
                        </a:rPr>
                        <a:t>Profit model</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Variable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Parameter</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Coefficient</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P-Value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Coefficient</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P-Value</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Intercept</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0</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0.580***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0.304***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IT.Expenses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1</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0.617</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0.104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IT.Income</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2</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-0.00018*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0.028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-0.0032**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IT.Investment</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3</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0.697</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0.016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IT.personnel</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4</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0.489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IT personnel expanses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5</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0.00087*</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0.016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0.0018**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ATM.Transaction</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6</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-0.00004</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0.139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0.021</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ATM.expeses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7</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0.00306*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0.039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-0.009</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0.118</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Credit.Card.Transaction</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8</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0.00005*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0.015</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0.0013***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469">
                <a:tc>
                  <a:txBody>
                    <a:bodyPr/>
                    <a:lstStyle/>
                    <a:p>
                      <a:pPr marL="0" marR="0" algn="ctr">
                        <a:lnSpc>
                          <a:spcPct val="150000"/>
                        </a:lnSpc>
                        <a:spcBef>
                          <a:spcPts val="0"/>
                        </a:spcBef>
                        <a:spcAft>
                          <a:spcPts val="1000"/>
                        </a:spcAft>
                      </a:pPr>
                      <a:r>
                        <a:rPr lang="en-US" sz="1200">
                          <a:effectLst/>
                          <a:latin typeface="Times New Roman"/>
                          <a:ea typeface="Calibri"/>
                          <a:cs typeface="Times New Roman"/>
                        </a:rPr>
                        <a:t>Credit.card.expenses</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effectLst/>
                          <a:latin typeface="Times New Roman"/>
                          <a:ea typeface="Calibri"/>
                          <a:cs typeface="Times New Roman"/>
                        </a:rPr>
                        <a:t>ɸ</a:t>
                      </a:r>
                      <a:r>
                        <a:rPr lang="en-US" sz="1200" baseline="-25000">
                          <a:effectLst/>
                          <a:latin typeface="Times New Roman"/>
                          <a:ea typeface="Calibri"/>
                          <a:cs typeface="Times New Roman"/>
                        </a:rPr>
                        <a:t>9</a:t>
                      </a:r>
                      <a:endParaRPr lang="en-US" sz="12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-0.00013**</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0.006</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a:solidFill>
                            <a:srgbClr val="000000"/>
                          </a:solidFill>
                          <a:effectLst/>
                          <a:latin typeface="Times New Roman"/>
                          <a:ea typeface="Calibri"/>
                          <a:cs typeface="Times New Roman"/>
                        </a:rPr>
                        <a:t>-0.0012</a:t>
                      </a:r>
                      <a:endParaRPr lang="en-US" sz="12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200" dirty="0">
                          <a:solidFill>
                            <a:srgbClr val="000000"/>
                          </a:solidFill>
                          <a:effectLst/>
                          <a:latin typeface="Times New Roman"/>
                          <a:ea typeface="Calibri"/>
                          <a:cs typeface="Times New Roman"/>
                        </a:rPr>
                        <a:t>0.927</a:t>
                      </a:r>
                      <a:endParaRPr lang="en-US" sz="12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857375" y="2343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000431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382000" cy="830997"/>
          </a:xfrm>
          <a:prstGeom prst="rect">
            <a:avLst/>
          </a:prstGeom>
        </p:spPr>
        <p:txBody>
          <a:bodyPr wrap="square">
            <a:spAutoFit/>
          </a:bodyPr>
          <a:lstStyle/>
          <a:p>
            <a:pPr algn="ctr">
              <a:lnSpc>
                <a:spcPct val="150000"/>
              </a:lnSpc>
              <a:spcAft>
                <a:spcPts val="1000"/>
              </a:spcAft>
            </a:pPr>
            <a:r>
              <a:rPr lang="en-US" sz="1600" b="1" dirty="0" smtClean="0">
                <a:latin typeface="Times New Roman"/>
                <a:ea typeface="Calibri"/>
                <a:cs typeface="Times New Roman"/>
              </a:rPr>
              <a:t>Table 16: </a:t>
            </a:r>
            <a:r>
              <a:rPr lang="en-US" sz="1600" b="1" dirty="0">
                <a:latin typeface="Times New Roman"/>
                <a:ea typeface="Calibri"/>
                <a:cs typeface="Times New Roman"/>
              </a:rPr>
              <a:t>IT Determinant of </a:t>
            </a:r>
            <a:r>
              <a:rPr lang="en-US" sz="1600" b="1" dirty="0" smtClean="0">
                <a:latin typeface="Times New Roman"/>
                <a:ea typeface="Calibri"/>
                <a:cs typeface="Times New Roman"/>
              </a:rPr>
              <a:t>Cost </a:t>
            </a:r>
            <a:r>
              <a:rPr lang="en-US" sz="1600" b="1" dirty="0">
                <a:latin typeface="Times New Roman"/>
                <a:ea typeface="Calibri"/>
                <a:cs typeface="Times New Roman"/>
              </a:rPr>
              <a:t>and </a:t>
            </a:r>
            <a:r>
              <a:rPr lang="en-US" sz="1600" b="1" dirty="0" smtClean="0">
                <a:latin typeface="Times New Roman"/>
                <a:ea typeface="Calibri"/>
                <a:cs typeface="Times New Roman"/>
              </a:rPr>
              <a:t>Profit </a:t>
            </a:r>
            <a:r>
              <a:rPr lang="en-US" sz="1600" b="1" dirty="0">
                <a:latin typeface="Times New Roman"/>
                <a:ea typeface="Calibri"/>
                <a:cs typeface="Times New Roman"/>
              </a:rPr>
              <a:t>E</a:t>
            </a:r>
            <a:r>
              <a:rPr lang="en-US" sz="1600" b="1" dirty="0" smtClean="0">
                <a:latin typeface="Times New Roman"/>
                <a:ea typeface="Calibri"/>
                <a:cs typeface="Times New Roman"/>
              </a:rPr>
              <a:t>fficiency </a:t>
            </a:r>
            <a:r>
              <a:rPr lang="en-US" sz="1600" b="1" dirty="0">
                <a:latin typeface="Times New Roman"/>
                <a:ea typeface="Calibri"/>
                <a:cs typeface="Times New Roman"/>
              </a:rPr>
              <a:t>of Stochastic </a:t>
            </a:r>
            <a:r>
              <a:rPr lang="en-US" sz="1600" b="1" dirty="0" err="1">
                <a:latin typeface="Times New Roman"/>
                <a:ea typeface="Calibri"/>
                <a:cs typeface="Times New Roman"/>
              </a:rPr>
              <a:t>Translog</a:t>
            </a:r>
            <a:r>
              <a:rPr lang="en-US" sz="1600" b="1" dirty="0">
                <a:latin typeface="Times New Roman"/>
                <a:ea typeface="Calibri"/>
                <a:cs typeface="Times New Roman"/>
              </a:rPr>
              <a:t> </a:t>
            </a:r>
            <a:r>
              <a:rPr lang="en-US" sz="1600" b="1" dirty="0" smtClean="0">
                <a:latin typeface="Times New Roman"/>
                <a:ea typeface="Calibri"/>
                <a:cs typeface="Times New Roman"/>
              </a:rPr>
              <a:t>Frontier </a:t>
            </a:r>
            <a:r>
              <a:rPr lang="en-US" sz="1600" b="1" dirty="0">
                <a:latin typeface="Times New Roman"/>
                <a:ea typeface="Calibri"/>
                <a:cs typeface="Times New Roman"/>
              </a:rPr>
              <a:t>M</a:t>
            </a:r>
            <a:r>
              <a:rPr lang="en-US" sz="1600" b="1" dirty="0" smtClean="0">
                <a:latin typeface="Times New Roman"/>
                <a:ea typeface="Calibri"/>
                <a:cs typeface="Times New Roman"/>
              </a:rPr>
              <a:t>odel </a:t>
            </a:r>
            <a:r>
              <a:rPr lang="en-US" sz="1600" b="1" dirty="0">
                <a:latin typeface="Times New Roman"/>
                <a:ea typeface="Calibri"/>
                <a:cs typeface="Times New Roman"/>
              </a:rPr>
              <a:t>for </a:t>
            </a:r>
            <a:r>
              <a:rPr lang="en-US" sz="1600" b="1" dirty="0" smtClean="0">
                <a:latin typeface="Times New Roman"/>
                <a:ea typeface="Calibri"/>
                <a:cs typeface="Times New Roman"/>
              </a:rPr>
              <a:t>State-owned </a:t>
            </a:r>
            <a:r>
              <a:rPr lang="en-US" sz="1600" b="1" dirty="0">
                <a:latin typeface="Times New Roman"/>
                <a:ea typeface="Calibri"/>
                <a:cs typeface="Times New Roman"/>
              </a:rPr>
              <a:t>C</a:t>
            </a:r>
            <a:r>
              <a:rPr lang="en-US" sz="1600" b="1" dirty="0" smtClean="0">
                <a:latin typeface="Times New Roman"/>
                <a:ea typeface="Calibri"/>
                <a:cs typeface="Times New Roman"/>
              </a:rPr>
              <a:t>ommercial </a:t>
            </a:r>
            <a:r>
              <a:rPr lang="en-US" sz="1600" b="1" dirty="0">
                <a:latin typeface="Times New Roman"/>
                <a:ea typeface="Calibri"/>
                <a:cs typeface="Times New Roman"/>
              </a:rPr>
              <a:t>B</a:t>
            </a:r>
            <a:r>
              <a:rPr lang="en-US" sz="1600" b="1" dirty="0" smtClean="0">
                <a:latin typeface="Times New Roman"/>
                <a:ea typeface="Calibri"/>
                <a:cs typeface="Times New Roman"/>
              </a:rPr>
              <a:t>anks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err="1">
                <a:latin typeface="Times New Roman"/>
                <a:ea typeface="Calibri"/>
                <a:cs typeface="Times New Roman"/>
              </a:rPr>
              <a:t>Tobit</a:t>
            </a:r>
            <a:r>
              <a:rPr lang="en-US" sz="1600" b="1" dirty="0">
                <a:latin typeface="Times New Roman"/>
                <a:ea typeface="Calibri"/>
                <a:cs typeface="Times New Roman"/>
              </a:rPr>
              <a:t> Regression Model</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2918096926"/>
              </p:ext>
            </p:extLst>
          </p:nvPr>
        </p:nvGraphicFramePr>
        <p:xfrm>
          <a:off x="1219200" y="1828800"/>
          <a:ext cx="7315200" cy="4330231"/>
        </p:xfrm>
        <a:graphic>
          <a:graphicData uri="http://schemas.openxmlformats.org/drawingml/2006/table">
            <a:tbl>
              <a:tblPr firstRow="1" firstCol="1" bandRow="1"/>
              <a:tblGrid>
                <a:gridCol w="1893347"/>
                <a:gridCol w="1118795"/>
                <a:gridCol w="1167972"/>
                <a:gridCol w="821094"/>
                <a:gridCol w="1268963"/>
                <a:gridCol w="1045029"/>
              </a:tblGrid>
              <a:tr h="344768">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Translog</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Cost model</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Profit model</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11104">
                <a:tc>
                  <a:txBody>
                    <a:bodyPr/>
                    <a:lstStyle/>
                    <a:p>
                      <a:pPr marL="0" marR="0" algn="ctr">
                        <a:lnSpc>
                          <a:spcPct val="150000"/>
                        </a:lnSpc>
                        <a:spcBef>
                          <a:spcPts val="0"/>
                        </a:spcBef>
                        <a:spcAft>
                          <a:spcPts val="1000"/>
                        </a:spcAft>
                      </a:pPr>
                      <a:r>
                        <a:rPr lang="en-US" sz="1400">
                          <a:effectLst/>
                          <a:latin typeface="Times New Roman"/>
                          <a:ea typeface="Calibri"/>
                          <a:cs typeface="Times New Roman"/>
                        </a:rPr>
                        <a:t>Variable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Parameter</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Intercept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0.623*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0.948***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0.676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0.1178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dirty="0" err="1">
                          <a:solidFill>
                            <a:srgbClr val="000000"/>
                          </a:solidFill>
                          <a:effectLst/>
                          <a:latin typeface="Times New Roman"/>
                          <a:ea typeface="Calibri"/>
                          <a:cs typeface="Times New Roman"/>
                        </a:rPr>
                        <a:t>IT.Income</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0.168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0.3123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IT.Investment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0.3266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0.3028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661">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IT.personnel</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0.1857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0.0826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 personnel expanses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0.0831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0.2862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ATM.Transaction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0.9663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0.254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768">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ATM.expenses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0.4023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0.4681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661">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Credit.Card.Transaction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0.9444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0.9201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661">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Credit.card.expenses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0.7671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0.3954</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771650" y="2076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8382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87889184"/>
              </p:ext>
            </p:extLst>
          </p:nvPr>
        </p:nvGraphicFramePr>
        <p:xfrm>
          <a:off x="2667000" y="3733800"/>
          <a:ext cx="3800475" cy="299244"/>
        </p:xfrm>
        <a:graphic>
          <a:graphicData uri="http://schemas.openxmlformats.org/drawingml/2006/table">
            <a:tbl>
              <a:tblPr/>
              <a:tblGrid>
                <a:gridCol w="3049292"/>
                <a:gridCol w="751183"/>
              </a:tblGrid>
              <a:tr h="299244">
                <a:tc>
                  <a:txBody>
                    <a:bodyPr/>
                    <a:lstStyle/>
                    <a:p>
                      <a:pPr marL="0" marR="0" algn="just">
                        <a:lnSpc>
                          <a:spcPct val="115000"/>
                        </a:lnSpc>
                        <a:spcBef>
                          <a:spcPts val="0"/>
                        </a:spcBef>
                        <a:spcAft>
                          <a:spcPts val="0"/>
                        </a:spcAft>
                      </a:pPr>
                      <a:r>
                        <a:rPr lang="en-US" sz="1200" baseline="-25000" dirty="0">
                          <a:effectLst/>
                          <a:latin typeface="Times New Roman"/>
                          <a:ea typeface="Cambria Math"/>
                          <a:cs typeface="Arial"/>
                        </a:rPr>
                        <a:t> </a:t>
                      </a:r>
                      <a:endParaRPr lang="en-US" sz="1000" dirty="0">
                        <a:effectLst/>
                        <a:latin typeface="Calibri"/>
                        <a:ea typeface="Calibri"/>
                        <a:cs typeface="Arial"/>
                      </a:endParaRPr>
                    </a:p>
                  </a:txBody>
                  <a:tcPr marL="0" marR="0" marT="0" marB="0" anchor="b">
                    <a:lnL>
                      <a:noFill/>
                    </a:lnL>
                    <a:lnR>
                      <a:noFill/>
                    </a:lnR>
                    <a:lnT>
                      <a:noFill/>
                    </a:lnT>
                    <a:lnB>
                      <a:noFill/>
                    </a:lnB>
                  </a:tcPr>
                </a:tc>
                <a:tc>
                  <a:txBody>
                    <a:bodyPr/>
                    <a:lstStyle/>
                    <a:p>
                      <a:pPr marL="0" marR="0" algn="just">
                        <a:lnSpc>
                          <a:spcPct val="115000"/>
                        </a:lnSpc>
                        <a:spcBef>
                          <a:spcPts val="0"/>
                        </a:spcBef>
                        <a:spcAft>
                          <a:spcPts val="0"/>
                        </a:spcAft>
                      </a:pPr>
                      <a:r>
                        <a:rPr lang="en-US" sz="1200" dirty="0">
                          <a:effectLst/>
                          <a:latin typeface="Times New Roman"/>
                          <a:ea typeface="Times New Roman"/>
                          <a:cs typeface="Arial"/>
                        </a:rPr>
                        <a:t> </a:t>
                      </a:r>
                      <a:endParaRPr lang="en-US" sz="1000" dirty="0">
                        <a:effectLst/>
                        <a:latin typeface="Calibri"/>
                        <a:ea typeface="Calibri"/>
                        <a:cs typeface="Arial"/>
                      </a:endParaRPr>
                    </a:p>
                  </a:txBody>
                  <a:tcPr marL="0" marR="0" marT="0" marB="0" anchor="b">
                    <a:lnL>
                      <a:noFill/>
                    </a:lnL>
                    <a:lnR>
                      <a:noFill/>
                    </a:lnR>
                    <a:lnT>
                      <a:noFill/>
                    </a:lnT>
                    <a:lnB>
                      <a:noFill/>
                    </a:lnB>
                  </a:tcPr>
                </a:tc>
              </a:tr>
            </a:tbl>
          </a:graphicData>
        </a:graphic>
      </p:graphicFrame>
      <p:sp>
        <p:nvSpPr>
          <p:cNvPr id="3" name="Rectangle 1"/>
          <p:cNvSpPr>
            <a:spLocks noChangeArrowheads="1"/>
          </p:cNvSpPr>
          <p:nvPr/>
        </p:nvSpPr>
        <p:spPr bwMode="auto">
          <a:xfrm>
            <a:off x="533400" y="962799"/>
            <a:ext cx="7010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Cobb-</a:t>
            </a:r>
            <a:r>
              <a:rPr kumimoji="0" lang="en-US" sz="20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douglas</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Stochastic</a:t>
            </a:r>
            <a:r>
              <a:rPr kumimoji="0" lang="en-US" sz="200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Cost  Frontier</a:t>
            </a:r>
            <a:r>
              <a:rPr kumimoji="0" lang="en-US" sz="200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dirty="0" smtClean="0">
                <a:ln>
                  <a:noFill/>
                </a:ln>
                <a:solidFill>
                  <a:schemeClr val="tx1"/>
                </a:solidFill>
                <a:effectLst/>
                <a:latin typeface="Arial" pitchFamily="34" charset="0"/>
                <a:ea typeface="Times New Roman" pitchFamily="18" charset="0"/>
                <a:cs typeface="Arial" pitchFamily="34" charset="0"/>
              </a:rPr>
              <a:t>Analysis</a:t>
            </a:r>
            <a:r>
              <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1752600"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211619954"/>
              </p:ext>
            </p:extLst>
          </p:nvPr>
        </p:nvGraphicFramePr>
        <p:xfrm>
          <a:off x="1219200" y="1676400"/>
          <a:ext cx="5638800" cy="1219200"/>
        </p:xfrm>
        <a:graphic>
          <a:graphicData uri="http://schemas.openxmlformats.org/presentationml/2006/ole">
            <mc:AlternateContent xmlns:mc="http://schemas.openxmlformats.org/markup-compatibility/2006">
              <mc:Choice xmlns:v="urn:schemas-microsoft-com:vml" Requires="v">
                <p:oleObj spid="_x0000_s7239" name="Equation" r:id="rId3" imgW="2603160" imgH="685800" progId="Equation.3">
                  <p:embed/>
                </p:oleObj>
              </mc:Choice>
              <mc:Fallback>
                <p:oleObj name="Equation" r:id="rId3" imgW="2603160" imgH="685800" progId="Equation.3">
                  <p:embed/>
                  <p:pic>
                    <p:nvPicPr>
                      <p:cNvPr id="0" name="Object 2"/>
                      <p:cNvPicPr>
                        <a:picLocks noChangeAspect="1" noChangeArrowheads="1"/>
                      </p:cNvPicPr>
                      <p:nvPr/>
                    </p:nvPicPr>
                    <p:blipFill>
                      <a:blip r:embed="rId4"/>
                      <a:srcRect/>
                      <a:stretch>
                        <a:fillRect/>
                      </a:stretch>
                    </p:blipFill>
                    <p:spPr bwMode="auto">
                      <a:xfrm>
                        <a:off x="1219200" y="1676400"/>
                        <a:ext cx="5638800" cy="1219200"/>
                      </a:xfrm>
                      <a:prstGeom prst="rect">
                        <a:avLst/>
                      </a:prstGeom>
                      <a:noFill/>
                    </p:spPr>
                  </p:pic>
                </p:oleObj>
              </mc:Fallback>
            </mc:AlternateContent>
          </a:graphicData>
        </a:graphic>
      </p:graphicFrame>
      <p:sp>
        <p:nvSpPr>
          <p:cNvPr id="6" name="Rectangle 5"/>
          <p:cNvSpPr/>
          <p:nvPr/>
        </p:nvSpPr>
        <p:spPr>
          <a:xfrm>
            <a:off x="1143000" y="3048000"/>
            <a:ext cx="7391400" cy="2862322"/>
          </a:xfrm>
          <a:prstGeom prst="rect">
            <a:avLst/>
          </a:prstGeom>
        </p:spPr>
        <p:txBody>
          <a:bodyPr wrap="square">
            <a:spAutoFit/>
          </a:bodyPr>
          <a:lstStyle/>
          <a:p>
            <a:pPr algn="just"/>
            <a:r>
              <a:rPr lang="en-US" dirty="0">
                <a:latin typeface="Times New Roman"/>
                <a:ea typeface="Times New Roman"/>
              </a:rPr>
              <a:t>Where</a:t>
            </a:r>
            <a:r>
              <a:rPr lang="en-US" dirty="0" smtClean="0">
                <a:latin typeface="Times New Roman"/>
                <a:ea typeface="Times New Roman"/>
              </a:rPr>
              <a:t>, </a:t>
            </a:r>
          </a:p>
          <a:p>
            <a:pPr algn="just"/>
            <a:r>
              <a:rPr lang="en-US" dirty="0" err="1" smtClean="0">
                <a:latin typeface="Times New Roman"/>
                <a:ea typeface="Times New Roman"/>
              </a:rPr>
              <a:t>Y</a:t>
            </a:r>
            <a:r>
              <a:rPr lang="en-US" baseline="-25000" dirty="0" err="1" smtClean="0">
                <a:latin typeface="Times New Roman"/>
                <a:ea typeface="Times New Roman"/>
              </a:rPr>
              <a:t>it</a:t>
            </a:r>
            <a:r>
              <a:rPr lang="en-US" dirty="0" smtClean="0">
                <a:latin typeface="Times New Roman"/>
                <a:ea typeface="Times New Roman"/>
              </a:rPr>
              <a:t> = </a:t>
            </a:r>
            <a:r>
              <a:rPr lang="en-US" dirty="0">
                <a:latin typeface="Times New Roman"/>
                <a:ea typeface="Times New Roman"/>
              </a:rPr>
              <a:t>T</a:t>
            </a:r>
            <a:r>
              <a:rPr lang="en-US" dirty="0" smtClean="0">
                <a:latin typeface="Times New Roman"/>
                <a:ea typeface="Times New Roman"/>
              </a:rPr>
              <a:t>otal </a:t>
            </a:r>
            <a:r>
              <a:rPr lang="en-US" dirty="0">
                <a:latin typeface="Times New Roman"/>
                <a:ea typeface="Times New Roman"/>
              </a:rPr>
              <a:t>cost </a:t>
            </a:r>
            <a:endParaRPr lang="en-US" dirty="0" smtClean="0">
              <a:latin typeface="Times New Roman"/>
              <a:ea typeface="Times New Roman"/>
            </a:endParaRPr>
          </a:p>
          <a:p>
            <a:pPr algn="just"/>
            <a:r>
              <a:rPr lang="en-US" dirty="0" smtClean="0">
                <a:latin typeface="Times New Roman"/>
                <a:ea typeface="Calibri"/>
              </a:rPr>
              <a:t> </a:t>
            </a:r>
            <a:r>
              <a:rPr lang="en-US" dirty="0" err="1">
                <a:latin typeface="Times New Roman"/>
                <a:ea typeface="Calibri"/>
              </a:rPr>
              <a:t>LOA</a:t>
            </a:r>
            <a:r>
              <a:rPr lang="en-US" baseline="-25000" dirty="0" err="1">
                <a:latin typeface="Times New Roman"/>
                <a:ea typeface="Calibri"/>
              </a:rPr>
              <a:t>it</a:t>
            </a:r>
            <a:r>
              <a:rPr lang="en-US" dirty="0">
                <a:latin typeface="Times New Roman"/>
                <a:ea typeface="Calibri"/>
              </a:rPr>
              <a:t> </a:t>
            </a:r>
            <a:r>
              <a:rPr lang="en-US" dirty="0">
                <a:latin typeface="Times New Roman"/>
                <a:ea typeface="Calibri"/>
              </a:rPr>
              <a:t>=</a:t>
            </a:r>
            <a:r>
              <a:rPr lang="en-US" dirty="0" smtClean="0">
                <a:latin typeface="Times New Roman"/>
                <a:ea typeface="Calibri"/>
              </a:rPr>
              <a:t> Loan;  </a:t>
            </a:r>
          </a:p>
          <a:p>
            <a:pPr algn="just"/>
            <a:r>
              <a:rPr lang="en-US" dirty="0" smtClean="0">
                <a:latin typeface="Times New Roman"/>
                <a:ea typeface="Calibri"/>
              </a:rPr>
              <a:t> </a:t>
            </a:r>
            <a:r>
              <a:rPr lang="en-US" dirty="0" err="1" smtClean="0">
                <a:latin typeface="Times New Roman"/>
                <a:ea typeface="Calibri"/>
              </a:rPr>
              <a:t>OBS</a:t>
            </a:r>
            <a:r>
              <a:rPr lang="en-US" baseline="-25000" dirty="0" err="1" smtClean="0">
                <a:latin typeface="Times New Roman"/>
                <a:ea typeface="Calibri"/>
              </a:rPr>
              <a:t>it</a:t>
            </a:r>
            <a:r>
              <a:rPr lang="en-US" baseline="-25000" dirty="0">
                <a:latin typeface="Times New Roman"/>
                <a:ea typeface="Calibri"/>
              </a:rPr>
              <a:t>  </a:t>
            </a:r>
            <a:r>
              <a:rPr lang="en-US" baseline="-25000" dirty="0" smtClean="0">
                <a:latin typeface="Times New Roman"/>
                <a:ea typeface="Calibri"/>
              </a:rPr>
              <a:t>=</a:t>
            </a:r>
            <a:r>
              <a:rPr lang="en-US" dirty="0" smtClean="0">
                <a:latin typeface="Times New Roman"/>
                <a:ea typeface="Calibri"/>
              </a:rPr>
              <a:t> Off-balance </a:t>
            </a:r>
            <a:r>
              <a:rPr lang="en-US" dirty="0">
                <a:latin typeface="Times New Roman"/>
                <a:ea typeface="Calibri"/>
              </a:rPr>
              <a:t>sheet </a:t>
            </a:r>
            <a:r>
              <a:rPr lang="en-US" dirty="0" smtClean="0">
                <a:latin typeface="Times New Roman"/>
                <a:ea typeface="Calibri"/>
              </a:rPr>
              <a:t>items; </a:t>
            </a:r>
            <a:endParaRPr lang="en-US" dirty="0">
              <a:latin typeface="Times New Roman"/>
              <a:ea typeface="Calibri"/>
            </a:endParaRPr>
          </a:p>
          <a:p>
            <a:pPr algn="just"/>
            <a:r>
              <a:rPr lang="en-US" dirty="0" smtClean="0">
                <a:latin typeface="Times New Roman"/>
                <a:ea typeface="Calibri"/>
              </a:rPr>
              <a:t> </a:t>
            </a:r>
            <a:r>
              <a:rPr lang="en-US" dirty="0" err="1">
                <a:latin typeface="Times New Roman"/>
                <a:ea typeface="Calibri"/>
              </a:rPr>
              <a:t>POF</a:t>
            </a:r>
            <a:r>
              <a:rPr lang="en-US" baseline="-25000" dirty="0" err="1">
                <a:latin typeface="Times New Roman"/>
                <a:ea typeface="Calibri"/>
              </a:rPr>
              <a:t>it</a:t>
            </a:r>
            <a:r>
              <a:rPr lang="en-US" dirty="0">
                <a:latin typeface="Times New Roman"/>
                <a:ea typeface="Calibri"/>
              </a:rPr>
              <a:t> </a:t>
            </a:r>
            <a:r>
              <a:rPr lang="en-US" dirty="0">
                <a:latin typeface="Times New Roman"/>
                <a:ea typeface="Calibri"/>
              </a:rPr>
              <a:t>=</a:t>
            </a:r>
            <a:r>
              <a:rPr lang="en-US" dirty="0" smtClean="0">
                <a:latin typeface="Times New Roman"/>
                <a:ea typeface="Calibri"/>
              </a:rPr>
              <a:t>   </a:t>
            </a:r>
            <a:r>
              <a:rPr lang="en-US" dirty="0">
                <a:latin typeface="Times New Roman"/>
                <a:ea typeface="Calibri"/>
              </a:rPr>
              <a:t>P</a:t>
            </a:r>
            <a:r>
              <a:rPr lang="en-US" dirty="0" smtClean="0">
                <a:latin typeface="Times New Roman"/>
                <a:ea typeface="Calibri"/>
              </a:rPr>
              <a:t>rice </a:t>
            </a:r>
            <a:r>
              <a:rPr lang="en-US" dirty="0">
                <a:latin typeface="Times New Roman"/>
                <a:ea typeface="Calibri"/>
              </a:rPr>
              <a:t>of </a:t>
            </a:r>
            <a:r>
              <a:rPr lang="en-US" dirty="0" smtClean="0">
                <a:latin typeface="Times New Roman"/>
                <a:ea typeface="Calibri"/>
              </a:rPr>
              <a:t>fund;  </a:t>
            </a:r>
          </a:p>
          <a:p>
            <a:pPr algn="just"/>
            <a:r>
              <a:rPr lang="en-US" dirty="0" err="1" smtClean="0">
                <a:latin typeface="Times New Roman"/>
                <a:ea typeface="Calibri"/>
              </a:rPr>
              <a:t>PFA</a:t>
            </a:r>
            <a:r>
              <a:rPr lang="en-US" baseline="-25000" dirty="0" err="1" smtClean="0">
                <a:latin typeface="Times New Roman"/>
                <a:ea typeface="Calibri"/>
              </a:rPr>
              <a:t>it</a:t>
            </a:r>
            <a:r>
              <a:rPr lang="en-US" dirty="0" smtClean="0">
                <a:latin typeface="Times New Roman"/>
                <a:ea typeface="Calibri"/>
              </a:rPr>
              <a:t> =  </a:t>
            </a:r>
            <a:r>
              <a:rPr lang="en-US" dirty="0">
                <a:latin typeface="Times New Roman"/>
                <a:ea typeface="Calibri"/>
              </a:rPr>
              <a:t>P</a:t>
            </a:r>
            <a:r>
              <a:rPr lang="en-US" dirty="0" smtClean="0">
                <a:latin typeface="Times New Roman"/>
                <a:ea typeface="Calibri"/>
              </a:rPr>
              <a:t>rice </a:t>
            </a:r>
            <a:r>
              <a:rPr lang="en-US" dirty="0">
                <a:latin typeface="Times New Roman"/>
                <a:ea typeface="Calibri"/>
              </a:rPr>
              <a:t>of fixed </a:t>
            </a:r>
            <a:r>
              <a:rPr lang="en-US" dirty="0" smtClean="0">
                <a:latin typeface="Times New Roman"/>
                <a:ea typeface="Calibri"/>
              </a:rPr>
              <a:t>assets;</a:t>
            </a:r>
          </a:p>
          <a:p>
            <a:pPr algn="just"/>
            <a:r>
              <a:rPr lang="en-US" dirty="0" smtClean="0">
                <a:latin typeface="Times New Roman"/>
                <a:ea typeface="Calibri"/>
              </a:rPr>
              <a:t> </a:t>
            </a:r>
            <a:r>
              <a:rPr lang="en-US" dirty="0" err="1">
                <a:latin typeface="Times New Roman"/>
                <a:ea typeface="Calibri"/>
              </a:rPr>
              <a:t>POL</a:t>
            </a:r>
            <a:r>
              <a:rPr lang="en-US" baseline="-25000" dirty="0" err="1">
                <a:latin typeface="Times New Roman"/>
                <a:ea typeface="Calibri"/>
              </a:rPr>
              <a:t>it</a:t>
            </a:r>
            <a:r>
              <a:rPr lang="en-US" dirty="0">
                <a:latin typeface="Times New Roman"/>
                <a:ea typeface="Calibri"/>
              </a:rPr>
              <a:t> </a:t>
            </a:r>
            <a:r>
              <a:rPr lang="en-US" dirty="0">
                <a:latin typeface="Times New Roman"/>
                <a:ea typeface="Calibri"/>
              </a:rPr>
              <a:t>=</a:t>
            </a:r>
            <a:r>
              <a:rPr lang="en-US" dirty="0" smtClean="0">
                <a:latin typeface="Times New Roman"/>
                <a:ea typeface="Calibri"/>
              </a:rPr>
              <a:t> </a:t>
            </a:r>
            <a:r>
              <a:rPr lang="en-US" dirty="0">
                <a:latin typeface="Times New Roman"/>
                <a:ea typeface="Calibri"/>
              </a:rPr>
              <a:t>P</a:t>
            </a:r>
            <a:r>
              <a:rPr lang="en-US" dirty="0" smtClean="0">
                <a:latin typeface="Times New Roman"/>
                <a:ea typeface="Calibri"/>
              </a:rPr>
              <a:t>rice </a:t>
            </a:r>
            <a:r>
              <a:rPr lang="en-US" dirty="0">
                <a:latin typeface="Times New Roman"/>
                <a:ea typeface="Calibri"/>
              </a:rPr>
              <a:t>of </a:t>
            </a:r>
            <a:r>
              <a:rPr lang="en-US" dirty="0" err="1" smtClean="0">
                <a:latin typeface="Times New Roman"/>
                <a:ea typeface="Calibri"/>
              </a:rPr>
              <a:t>labour</a:t>
            </a:r>
            <a:r>
              <a:rPr lang="en-US" dirty="0" smtClean="0">
                <a:latin typeface="Times New Roman"/>
                <a:ea typeface="Calibri"/>
              </a:rPr>
              <a:t>; </a:t>
            </a:r>
          </a:p>
          <a:p>
            <a:pPr algn="just"/>
            <a:r>
              <a:rPr lang="en-US" i="1" dirty="0" err="1" smtClean="0">
                <a:latin typeface="Times New Roman"/>
                <a:ea typeface="Times New Roman"/>
              </a:rPr>
              <a:t>v</a:t>
            </a:r>
            <a:r>
              <a:rPr lang="en-US" baseline="-25000" dirty="0" err="1" smtClean="0">
                <a:solidFill>
                  <a:prstClr val="black"/>
                </a:solidFill>
                <a:latin typeface="Times New Roman"/>
                <a:ea typeface="Calibri"/>
                <a:cs typeface="Arial"/>
              </a:rPr>
              <a:t>it</a:t>
            </a:r>
            <a:r>
              <a:rPr lang="en-US" baseline="-25000" dirty="0" smtClean="0">
                <a:solidFill>
                  <a:prstClr val="black"/>
                </a:solidFill>
                <a:latin typeface="Times New Roman"/>
                <a:ea typeface="Calibri"/>
                <a:cs typeface="Arial"/>
              </a:rPr>
              <a:t> </a:t>
            </a:r>
            <a:r>
              <a:rPr lang="en-US" i="1" dirty="0">
                <a:latin typeface="Times New Roman"/>
                <a:ea typeface="Calibri"/>
              </a:rPr>
              <a:t>=</a:t>
            </a:r>
            <a:r>
              <a:rPr lang="en-US" dirty="0" smtClean="0">
                <a:latin typeface="Times New Roman"/>
                <a:ea typeface="Times New Roman"/>
              </a:rPr>
              <a:t> two-sided </a:t>
            </a:r>
            <a:r>
              <a:rPr lang="en-US" dirty="0">
                <a:latin typeface="Times New Roman"/>
                <a:ea typeface="Times New Roman"/>
              </a:rPr>
              <a:t>error term assumed to be identically and independently distributed, </a:t>
            </a:r>
            <a:endParaRPr lang="en-US" dirty="0" smtClean="0">
              <a:latin typeface="Times New Roman"/>
              <a:ea typeface="Times New Roman"/>
            </a:endParaRPr>
          </a:p>
          <a:p>
            <a:pPr algn="just"/>
            <a:r>
              <a:rPr lang="en-US" dirty="0" err="1">
                <a:solidFill>
                  <a:prstClr val="black"/>
                </a:solidFill>
                <a:latin typeface="Times New Roman"/>
                <a:ea typeface="Calibri"/>
                <a:cs typeface="Arial"/>
              </a:rPr>
              <a:t>u</a:t>
            </a:r>
            <a:r>
              <a:rPr lang="en-US" baseline="-25000" dirty="0" err="1">
                <a:solidFill>
                  <a:prstClr val="black"/>
                </a:solidFill>
                <a:latin typeface="Times New Roman"/>
                <a:ea typeface="Calibri"/>
                <a:cs typeface="Arial"/>
              </a:rPr>
              <a:t>it</a:t>
            </a:r>
            <a:r>
              <a:rPr lang="en-US" dirty="0" smtClean="0">
                <a:latin typeface="Times New Roman"/>
                <a:ea typeface="Times New Roman"/>
              </a:rPr>
              <a:t> </a:t>
            </a:r>
            <a:r>
              <a:rPr lang="en-US" dirty="0">
                <a:latin typeface="Times New Roman"/>
                <a:ea typeface="Times New Roman"/>
              </a:rPr>
              <a:t>=</a:t>
            </a:r>
            <a:r>
              <a:rPr lang="en-US" dirty="0" smtClean="0">
                <a:latin typeface="Times New Roman"/>
                <a:ea typeface="Times New Roman"/>
              </a:rPr>
              <a:t> </a:t>
            </a:r>
            <a:r>
              <a:rPr lang="en-US" dirty="0">
                <a:latin typeface="Times New Roman"/>
                <a:ea typeface="Times New Roman"/>
              </a:rPr>
              <a:t>a non-negative technical inefficiency component of the error term</a:t>
            </a:r>
            <a:endParaRPr lang="en-US" dirty="0"/>
          </a:p>
        </p:txBody>
      </p:sp>
      <p:sp>
        <p:nvSpPr>
          <p:cNvPr id="7" name="Rectangle 6"/>
          <p:cNvSpPr/>
          <p:nvPr/>
        </p:nvSpPr>
        <p:spPr>
          <a:xfrm>
            <a:off x="2507157" y="228600"/>
            <a:ext cx="3855543" cy="461665"/>
          </a:xfrm>
          <a:prstGeom prst="rect">
            <a:avLst/>
          </a:prstGeom>
        </p:spPr>
        <p:txBody>
          <a:bodyPr wrap="none">
            <a:spAutoFit/>
          </a:bodyPr>
          <a:lstStyle/>
          <a:p>
            <a:r>
              <a:rPr lang="en-US" sz="2400" dirty="0">
                <a:latin typeface="Times New Roman"/>
                <a:ea typeface="Calibri"/>
              </a:rPr>
              <a:t>Empirical Model of the Study</a:t>
            </a:r>
            <a:endParaRPr lang="en-US" sz="2400" dirty="0"/>
          </a:p>
        </p:txBody>
      </p:sp>
    </p:spTree>
    <p:extLst>
      <p:ext uri="{BB962C8B-B14F-4D97-AF65-F5344CB8AC3E}">
        <p14:creationId xmlns:p14="http://schemas.microsoft.com/office/powerpoint/2010/main" val="1189239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696200" cy="830997"/>
          </a:xfrm>
          <a:prstGeom prst="rect">
            <a:avLst/>
          </a:prstGeom>
        </p:spPr>
        <p:txBody>
          <a:bodyPr wrap="square">
            <a:spAutoFit/>
          </a:bodyPr>
          <a:lstStyle/>
          <a:p>
            <a:pPr algn="just">
              <a:lnSpc>
                <a:spcPct val="150000"/>
              </a:lnSpc>
              <a:spcAft>
                <a:spcPts val="1000"/>
              </a:spcAft>
              <a:tabLst>
                <a:tab pos="5215890" algn="l"/>
              </a:tabLst>
            </a:pPr>
            <a:r>
              <a:rPr lang="en-US" sz="1600" b="1" dirty="0">
                <a:latin typeface="Times New Roman"/>
                <a:ea typeface="Calibri"/>
                <a:cs typeface="Times New Roman"/>
              </a:rPr>
              <a:t>Table </a:t>
            </a:r>
            <a:r>
              <a:rPr lang="en-US" sz="1600" b="1" dirty="0" smtClean="0">
                <a:latin typeface="Times New Roman"/>
                <a:ea typeface="Calibri"/>
                <a:cs typeface="Times New Roman"/>
              </a:rPr>
              <a:t>17: </a:t>
            </a:r>
            <a:r>
              <a:rPr lang="en-US" sz="1600" b="1" dirty="0">
                <a:latin typeface="Times New Roman"/>
                <a:ea typeface="Calibri"/>
                <a:cs typeface="Times New Roman"/>
              </a:rPr>
              <a:t>IT Determinant of Cost and Profit Efficiency of Stochastic </a:t>
            </a:r>
            <a:r>
              <a:rPr lang="en-US" sz="1600" b="1" dirty="0" err="1">
                <a:latin typeface="Times New Roman"/>
                <a:ea typeface="Calibri"/>
                <a:cs typeface="Times New Roman"/>
              </a:rPr>
              <a:t>Translog</a:t>
            </a:r>
            <a:r>
              <a:rPr lang="en-US" sz="1600" b="1" dirty="0">
                <a:latin typeface="Times New Roman"/>
                <a:ea typeface="Calibri"/>
                <a:cs typeface="Times New Roman"/>
              </a:rPr>
              <a:t> </a:t>
            </a:r>
            <a:r>
              <a:rPr lang="en-US" sz="1600" b="1" dirty="0" smtClean="0">
                <a:latin typeface="Times New Roman"/>
                <a:ea typeface="Calibri"/>
                <a:cs typeface="Times New Roman"/>
              </a:rPr>
              <a:t>Frontier </a:t>
            </a:r>
            <a:r>
              <a:rPr lang="en-US" sz="1600" b="1" dirty="0" smtClean="0">
                <a:latin typeface="Times New Roman"/>
                <a:ea typeface="Calibri"/>
                <a:cs typeface="Times New Roman"/>
              </a:rPr>
              <a:t>Model </a:t>
            </a:r>
            <a:r>
              <a:rPr lang="en-US" sz="1600" b="1" dirty="0">
                <a:latin typeface="Times New Roman"/>
                <a:ea typeface="Calibri"/>
                <a:cs typeface="Times New Roman"/>
              </a:rPr>
              <a:t>for </a:t>
            </a:r>
            <a:r>
              <a:rPr lang="en-US" sz="1600" b="1" dirty="0" smtClean="0">
                <a:latin typeface="Times New Roman"/>
                <a:ea typeface="Calibri"/>
                <a:cs typeface="Times New Roman"/>
              </a:rPr>
              <a:t>Private Commercial Banks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err="1">
                <a:latin typeface="Times New Roman"/>
                <a:ea typeface="Calibri"/>
                <a:cs typeface="Times New Roman"/>
              </a:rPr>
              <a:t>Tobit</a:t>
            </a:r>
            <a:r>
              <a:rPr lang="en-US" sz="1600" b="1" dirty="0">
                <a:latin typeface="Times New Roman"/>
                <a:ea typeface="Calibri"/>
                <a:cs typeface="Times New Roman"/>
              </a:rPr>
              <a:t> Regression Model</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740801220"/>
              </p:ext>
            </p:extLst>
          </p:nvPr>
        </p:nvGraphicFramePr>
        <p:xfrm>
          <a:off x="1447800" y="1828803"/>
          <a:ext cx="6858000" cy="3840480"/>
        </p:xfrm>
        <a:graphic>
          <a:graphicData uri="http://schemas.openxmlformats.org/drawingml/2006/table">
            <a:tbl>
              <a:tblPr firstRow="1" firstCol="1" bandRow="1"/>
              <a:tblGrid>
                <a:gridCol w="1928812"/>
                <a:gridCol w="928688"/>
                <a:gridCol w="1143000"/>
                <a:gridCol w="785812"/>
                <a:gridCol w="1071562"/>
                <a:gridCol w="1000126"/>
              </a:tblGrid>
              <a:tr h="317169">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Translog</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Cost model</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Profit model</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17169">
                <a:tc>
                  <a:txBody>
                    <a:bodyPr/>
                    <a:lstStyle/>
                    <a:p>
                      <a:pPr marL="0" marR="0" algn="ctr">
                        <a:lnSpc>
                          <a:spcPct val="150000"/>
                        </a:lnSpc>
                        <a:spcBef>
                          <a:spcPts val="0"/>
                        </a:spcBef>
                        <a:spcAft>
                          <a:spcPts val="1000"/>
                        </a:spcAft>
                      </a:pPr>
                      <a:r>
                        <a:rPr lang="en-US" sz="1400">
                          <a:effectLst/>
                          <a:latin typeface="Times New Roman"/>
                          <a:ea typeface="Calibri"/>
                          <a:cs typeface="Times New Roman"/>
                        </a:rPr>
                        <a:t>Variable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Parameter</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Intercept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0.619***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0.416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dirty="0" err="1">
                          <a:solidFill>
                            <a:srgbClr val="000000"/>
                          </a:solidFill>
                          <a:effectLst/>
                          <a:latin typeface="Times New Roman"/>
                          <a:ea typeface="Calibri"/>
                          <a:cs typeface="Times New Roman"/>
                        </a:rPr>
                        <a:t>IT.Income</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0.822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IT.Investment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0.263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0.031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IT.personnel</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0.141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IT personnel expanses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0.044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0.096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ATM.Transaction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0.029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0.235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ATM.expeses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0.139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0.923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Credit.Card.Transaction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-0.0000007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0.863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169">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Credit.card.expenses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ɸ</a:t>
                      </a:r>
                      <a:r>
                        <a:rPr lang="en-US" sz="1400" baseline="-25000">
                          <a:solidFill>
                            <a:srgbClr val="000000"/>
                          </a:solidFill>
                          <a:effectLst/>
                          <a:latin typeface="Times New Roman"/>
                          <a:ea typeface="Calibri"/>
                          <a:cs typeface="Times New Roman"/>
                        </a:rPr>
                        <a:t>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0.012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0.003</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6042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90201"/>
            <a:ext cx="2903424" cy="507831"/>
          </a:xfrm>
          <a:prstGeom prst="rect">
            <a:avLst/>
          </a:prstGeom>
        </p:spPr>
        <p:txBody>
          <a:bodyPr wrap="none">
            <a:spAutoFit/>
          </a:bodyPr>
          <a:lstStyle/>
          <a:p>
            <a:pPr algn="just">
              <a:lnSpc>
                <a:spcPct val="150000"/>
              </a:lnSpc>
              <a:spcAft>
                <a:spcPts val="1000"/>
              </a:spcAft>
              <a:tabLst>
                <a:tab pos="793750" algn="l"/>
              </a:tabLst>
            </a:pPr>
            <a:r>
              <a:rPr lang="en-US" b="1" dirty="0">
                <a:latin typeface="Times New Roman"/>
                <a:ea typeface="Calibri"/>
                <a:cs typeface="Times New Roman"/>
              </a:rPr>
              <a:t>Data Envelopment Analysis</a:t>
            </a:r>
            <a:endParaRPr lang="en-US" sz="1600" dirty="0">
              <a:ea typeface="Calibri"/>
              <a:cs typeface="Times New Roman"/>
            </a:endParaRPr>
          </a:p>
        </p:txBody>
      </p:sp>
      <p:sp>
        <p:nvSpPr>
          <p:cNvPr id="3" name="Rectangle 2"/>
          <p:cNvSpPr/>
          <p:nvPr/>
        </p:nvSpPr>
        <p:spPr>
          <a:xfrm>
            <a:off x="762000" y="1066800"/>
            <a:ext cx="8153400" cy="878895"/>
          </a:xfrm>
          <a:prstGeom prst="rect">
            <a:avLst/>
          </a:prstGeom>
        </p:spPr>
        <p:txBody>
          <a:bodyPr wrap="square">
            <a:spAutoFit/>
          </a:bodyPr>
          <a:lstStyle/>
          <a:p>
            <a:pPr algn="just">
              <a:lnSpc>
                <a:spcPct val="150000"/>
              </a:lnSpc>
            </a:pPr>
            <a:r>
              <a:rPr lang="en-US" b="1" dirty="0" smtClean="0">
                <a:latin typeface="Times New Roman"/>
                <a:ea typeface="Calibri"/>
                <a:cs typeface="Times New Roman"/>
              </a:rPr>
              <a:t>Table-18: </a:t>
            </a:r>
            <a:r>
              <a:rPr lang="en-US" b="1" dirty="0">
                <a:latin typeface="Times New Roman"/>
                <a:ea typeface="Calibri"/>
                <a:cs typeface="Times New Roman"/>
              </a:rPr>
              <a:t>Year-wise </a:t>
            </a:r>
            <a:r>
              <a:rPr lang="en-US" b="1" dirty="0" smtClean="0">
                <a:latin typeface="Times New Roman"/>
                <a:ea typeface="Calibri"/>
                <a:cs typeface="Times New Roman"/>
              </a:rPr>
              <a:t>Cost </a:t>
            </a:r>
            <a:r>
              <a:rPr lang="en-US" b="1" dirty="0">
                <a:latin typeface="Times New Roman"/>
                <a:ea typeface="Calibri"/>
                <a:cs typeface="Times New Roman"/>
              </a:rPr>
              <a:t>and </a:t>
            </a:r>
            <a:r>
              <a:rPr lang="en-US" b="1" dirty="0" smtClean="0">
                <a:latin typeface="Times New Roman"/>
                <a:ea typeface="Calibri"/>
                <a:cs typeface="Times New Roman"/>
              </a:rPr>
              <a:t>Profit </a:t>
            </a:r>
            <a:r>
              <a:rPr lang="en-US" b="1" dirty="0">
                <a:latin typeface="Times New Roman"/>
                <a:ea typeface="Calibri"/>
                <a:cs typeface="Times New Roman"/>
              </a:rPr>
              <a:t>Efficiency of State-owned Commercial Bank using Data Envelopment Analysis from 2008 to 2017</a:t>
            </a:r>
            <a:endParaRPr lang="en-US" sz="1600" dirty="0">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065813048"/>
              </p:ext>
            </p:extLst>
          </p:nvPr>
        </p:nvGraphicFramePr>
        <p:xfrm>
          <a:off x="2286000" y="2286000"/>
          <a:ext cx="4952999" cy="3840480"/>
        </p:xfrm>
        <a:graphic>
          <a:graphicData uri="http://schemas.openxmlformats.org/drawingml/2006/table">
            <a:tbl>
              <a:tblPr firstRow="1" firstCol="1" bandRow="1"/>
              <a:tblGrid>
                <a:gridCol w="1772297"/>
                <a:gridCol w="1563396"/>
                <a:gridCol w="1617306"/>
              </a:tblGrid>
              <a:tr h="302260">
                <a:tc>
                  <a:txBody>
                    <a:bodyPr/>
                    <a:lstStyle/>
                    <a:p>
                      <a:pPr marL="0" marR="0" algn="ctr">
                        <a:lnSpc>
                          <a:spcPct val="150000"/>
                        </a:lnSpc>
                        <a:spcBef>
                          <a:spcPts val="0"/>
                        </a:spcBef>
                        <a:spcAft>
                          <a:spcPts val="0"/>
                        </a:spcAft>
                      </a:pPr>
                      <a:r>
                        <a:rPr lang="en-US" sz="1400" dirty="0">
                          <a:effectLst/>
                          <a:latin typeface="Times New Roman"/>
                          <a:ea typeface="Calibri"/>
                          <a:cs typeface="Times New Roman"/>
                        </a:rPr>
                        <a:t>Year</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CE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PE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2008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0.749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2009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0.743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0.179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dirty="0">
                          <a:effectLst/>
                          <a:latin typeface="Times New Roman"/>
                          <a:ea typeface="Calibri"/>
                          <a:cs typeface="Times New Roman"/>
                        </a:rPr>
                        <a:t>0.752</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0.767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0.177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0.757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0.179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0.793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0.087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0.658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0.344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0.654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0.156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0.67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0.376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0.918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0.159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02260">
                <a:tc>
                  <a:txBody>
                    <a:bodyPr/>
                    <a:lstStyle/>
                    <a:p>
                      <a:pPr marL="0" marR="0" algn="ctr">
                        <a:lnSpc>
                          <a:spcPct val="150000"/>
                        </a:lnSpc>
                        <a:spcBef>
                          <a:spcPts val="0"/>
                        </a:spcBef>
                        <a:spcAft>
                          <a:spcPts val="0"/>
                        </a:spcAft>
                      </a:pPr>
                      <a:r>
                        <a:rPr lang="en-US" sz="1400">
                          <a:effectLst/>
                          <a:latin typeface="Times New Roman"/>
                          <a:ea typeface="Calibri"/>
                          <a:cs typeface="Times New Roman"/>
                        </a:rPr>
                        <a:t>Mean</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0.744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0.206</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014531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696200" cy="923330"/>
          </a:xfrm>
          <a:prstGeom prst="rect">
            <a:avLst/>
          </a:prstGeom>
        </p:spPr>
        <p:txBody>
          <a:bodyPr wrap="square">
            <a:spAutoFit/>
          </a:bodyPr>
          <a:lstStyle/>
          <a:p>
            <a:pPr algn="just">
              <a:lnSpc>
                <a:spcPct val="150000"/>
              </a:lnSpc>
            </a:pPr>
            <a:r>
              <a:rPr lang="en-US" b="1" dirty="0" smtClean="0">
                <a:latin typeface="Times New Roman"/>
                <a:ea typeface="Calibri"/>
                <a:cs typeface="Times New Roman"/>
              </a:rPr>
              <a:t>Figure-9: </a:t>
            </a:r>
            <a:r>
              <a:rPr lang="en-US" b="1" dirty="0">
                <a:latin typeface="Times New Roman"/>
                <a:ea typeface="Calibri"/>
                <a:cs typeface="Times New Roman"/>
              </a:rPr>
              <a:t>Year-wise Cost and Profit Efficiency of State-owned Commercial Bank using Data Envelopment Analysis from 2008 to 2017</a:t>
            </a:r>
            <a:endParaRPr lang="en-US" sz="1600" dirty="0">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3392662438"/>
              </p:ext>
            </p:extLst>
          </p:nvPr>
        </p:nvGraphicFramePr>
        <p:xfrm>
          <a:off x="1735931" y="1905000"/>
          <a:ext cx="5595937"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5133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7391400" cy="878895"/>
          </a:xfrm>
          <a:prstGeom prst="rect">
            <a:avLst/>
          </a:prstGeom>
        </p:spPr>
        <p:txBody>
          <a:bodyPr wrap="square">
            <a:spAutoFit/>
          </a:bodyPr>
          <a:lstStyle/>
          <a:p>
            <a:pPr algn="just">
              <a:lnSpc>
                <a:spcPct val="150000"/>
              </a:lnSpc>
            </a:pPr>
            <a:r>
              <a:rPr lang="en-US" b="1" dirty="0" smtClean="0">
                <a:latin typeface="Times New Roman"/>
                <a:ea typeface="Calibri"/>
                <a:cs typeface="Times New Roman"/>
              </a:rPr>
              <a:t>Table-19: </a:t>
            </a:r>
            <a:r>
              <a:rPr lang="en-US" b="1" dirty="0">
                <a:latin typeface="Times New Roman"/>
                <a:ea typeface="Calibri"/>
                <a:cs typeface="Times New Roman"/>
              </a:rPr>
              <a:t>Year-wise </a:t>
            </a:r>
            <a:r>
              <a:rPr lang="en-US" b="1" dirty="0" smtClean="0">
                <a:latin typeface="Times New Roman"/>
                <a:ea typeface="Calibri"/>
                <a:cs typeface="Times New Roman"/>
              </a:rPr>
              <a:t>Cost </a:t>
            </a:r>
            <a:r>
              <a:rPr lang="en-US" b="1" dirty="0">
                <a:latin typeface="Times New Roman"/>
                <a:ea typeface="Calibri"/>
                <a:cs typeface="Times New Roman"/>
              </a:rPr>
              <a:t>and </a:t>
            </a:r>
            <a:r>
              <a:rPr lang="en-US" b="1" dirty="0" smtClean="0">
                <a:latin typeface="Times New Roman"/>
                <a:ea typeface="Calibri"/>
                <a:cs typeface="Times New Roman"/>
              </a:rPr>
              <a:t>Profit </a:t>
            </a:r>
            <a:r>
              <a:rPr lang="en-US" b="1" dirty="0">
                <a:latin typeface="Times New Roman"/>
                <a:ea typeface="Calibri"/>
                <a:cs typeface="Times New Roman"/>
              </a:rPr>
              <a:t>Efficiency of Private </a:t>
            </a:r>
            <a:r>
              <a:rPr lang="en-US" b="1" dirty="0" smtClean="0">
                <a:latin typeface="Times New Roman"/>
                <a:ea typeface="Calibri"/>
                <a:cs typeface="Times New Roman"/>
              </a:rPr>
              <a:t>Commercial </a:t>
            </a:r>
            <a:r>
              <a:rPr lang="en-US" b="1" dirty="0">
                <a:latin typeface="Times New Roman"/>
                <a:ea typeface="Calibri"/>
                <a:cs typeface="Times New Roman"/>
              </a:rPr>
              <a:t>Bank using Data Envelopment Analysis from 2008 to 2017</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644733022"/>
              </p:ext>
            </p:extLst>
          </p:nvPr>
        </p:nvGraphicFramePr>
        <p:xfrm>
          <a:off x="1371599" y="1752600"/>
          <a:ext cx="5791200" cy="3840480"/>
        </p:xfrm>
        <a:graphic>
          <a:graphicData uri="http://schemas.openxmlformats.org/drawingml/2006/table">
            <a:tbl>
              <a:tblPr firstRow="1" firstCol="1" bandRow="1"/>
              <a:tblGrid>
                <a:gridCol w="1975049"/>
                <a:gridCol w="1925148"/>
                <a:gridCol w="1891003"/>
              </a:tblGrid>
              <a:tr h="299098">
                <a:tc>
                  <a:txBody>
                    <a:bodyPr/>
                    <a:lstStyle/>
                    <a:p>
                      <a:pPr marL="0" marR="0" algn="ctr">
                        <a:lnSpc>
                          <a:spcPct val="150000"/>
                        </a:lnSpc>
                        <a:spcBef>
                          <a:spcPts val="0"/>
                        </a:spcBef>
                        <a:spcAft>
                          <a:spcPts val="0"/>
                        </a:spcAft>
                      </a:pPr>
                      <a:r>
                        <a:rPr lang="en-US" sz="1400" dirty="0">
                          <a:effectLst/>
                          <a:latin typeface="Times New Roman"/>
                          <a:ea typeface="Calibri"/>
                          <a:cs typeface="Times New Roman"/>
                        </a:rPr>
                        <a:t>Year</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CE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PE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2008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0.556</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0.144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2009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0.440</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0.135</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0.450</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0.167</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0.329</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0.18</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0.287</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0.164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0.402</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0.145</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0.374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0.154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0.383</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0.177</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0.414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0.223</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1000"/>
                        </a:spcAft>
                      </a:pPr>
                      <a:r>
                        <a:rPr lang="en-US" sz="1400">
                          <a:effectLst/>
                          <a:latin typeface="Times New Roman"/>
                          <a:ea typeface="Calibri"/>
                          <a:cs typeface="Times New Roman"/>
                        </a:rPr>
                        <a:t>2017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0.505</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0.311</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99098">
                <a:tc>
                  <a:txBody>
                    <a:bodyPr/>
                    <a:lstStyle/>
                    <a:p>
                      <a:pPr marL="0" marR="0" algn="ctr">
                        <a:lnSpc>
                          <a:spcPct val="150000"/>
                        </a:lnSpc>
                        <a:spcBef>
                          <a:spcPts val="0"/>
                        </a:spcBef>
                        <a:spcAft>
                          <a:spcPts val="0"/>
                        </a:spcAft>
                      </a:pPr>
                      <a:r>
                        <a:rPr lang="en-US" sz="1400">
                          <a:effectLst/>
                          <a:latin typeface="Times New Roman"/>
                          <a:ea typeface="Calibri"/>
                          <a:cs typeface="Times New Roman"/>
                        </a:rPr>
                        <a:t>Mean</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400">
                          <a:effectLst/>
                          <a:latin typeface="Times New Roman"/>
                          <a:ea typeface="Calibri"/>
                          <a:cs typeface="Times New Roman"/>
                        </a:rPr>
                        <a:t>0.414</a:t>
                      </a:r>
                      <a:endParaRPr lang="en-US" sz="14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1000"/>
                        </a:spcAft>
                      </a:pPr>
                      <a:r>
                        <a:rPr lang="en-US" sz="1400" dirty="0" smtClean="0">
                          <a:solidFill>
                            <a:srgbClr val="000000"/>
                          </a:solidFill>
                          <a:effectLst/>
                          <a:latin typeface="Times New Roman"/>
                          <a:ea typeface="Calibri"/>
                          <a:cs typeface="Times New Roman"/>
                        </a:rPr>
                        <a:t> </a:t>
                      </a:r>
                      <a:r>
                        <a:rPr lang="en-US" sz="1400" dirty="0">
                          <a:solidFill>
                            <a:srgbClr val="000000"/>
                          </a:solidFill>
                          <a:effectLst/>
                          <a:latin typeface="Times New Roman"/>
                          <a:ea typeface="Calibri"/>
                          <a:cs typeface="Times New Roman"/>
                        </a:rPr>
                        <a:t>0.18</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99423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09600"/>
            <a:ext cx="7391400" cy="791499"/>
          </a:xfrm>
          <a:prstGeom prst="rect">
            <a:avLst/>
          </a:prstGeom>
        </p:spPr>
        <p:txBody>
          <a:bodyPr wrap="square">
            <a:spAutoFit/>
          </a:bodyPr>
          <a:lstStyle/>
          <a:p>
            <a:pPr lvl="0" algn="just">
              <a:lnSpc>
                <a:spcPct val="150000"/>
              </a:lnSpc>
            </a:pPr>
            <a:r>
              <a:rPr lang="en-US" sz="1600" b="1" dirty="0" smtClean="0">
                <a:solidFill>
                  <a:prstClr val="black"/>
                </a:solidFill>
                <a:latin typeface="Times New Roman"/>
                <a:ea typeface="Calibri"/>
                <a:cs typeface="Times New Roman"/>
              </a:rPr>
              <a:t>Figure-10: </a:t>
            </a:r>
            <a:r>
              <a:rPr lang="en-US" sz="1600" b="1" dirty="0">
                <a:solidFill>
                  <a:prstClr val="black"/>
                </a:solidFill>
                <a:latin typeface="Times New Roman"/>
                <a:ea typeface="Calibri"/>
                <a:cs typeface="Times New Roman"/>
              </a:rPr>
              <a:t>Year-wise Cost and Profit Efficiency of Private Commercial Bank using Data Envelopment Analysis from 2008 to 2017</a:t>
            </a:r>
            <a:endParaRPr lang="en-US" sz="1600" dirty="0">
              <a:solidFill>
                <a:prstClr val="black"/>
              </a:solidFill>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3665001443"/>
              </p:ext>
            </p:extLst>
          </p:nvPr>
        </p:nvGraphicFramePr>
        <p:xfrm>
          <a:off x="1828800" y="2057400"/>
          <a:ext cx="5453063"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46882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696200" cy="791499"/>
          </a:xfrm>
          <a:prstGeom prst="rect">
            <a:avLst/>
          </a:prstGeom>
        </p:spPr>
        <p:txBody>
          <a:bodyPr wrap="square">
            <a:spAutoFit/>
          </a:bodyPr>
          <a:lstStyle/>
          <a:p>
            <a:pPr lvl="0" algn="just">
              <a:lnSpc>
                <a:spcPct val="150000"/>
              </a:lnSpc>
            </a:pPr>
            <a:r>
              <a:rPr lang="en-US" sz="1600" b="1" dirty="0" smtClean="0">
                <a:solidFill>
                  <a:prstClr val="black"/>
                </a:solidFill>
                <a:latin typeface="Times New Roman"/>
                <a:ea typeface="Calibri"/>
                <a:cs typeface="Times New Roman"/>
              </a:rPr>
              <a:t>Figure-11:Bank-wise </a:t>
            </a:r>
            <a:r>
              <a:rPr lang="en-US" sz="1600" b="1" dirty="0">
                <a:solidFill>
                  <a:prstClr val="black"/>
                </a:solidFill>
                <a:latin typeface="Times New Roman"/>
                <a:ea typeface="Calibri"/>
                <a:cs typeface="Times New Roman"/>
              </a:rPr>
              <a:t>Cost and Profit Efficiency of State-owned Commercial Bank using Data Envelopment Analysis from 2008 to 2017</a:t>
            </a:r>
            <a:endParaRPr lang="en-US" sz="1600" dirty="0">
              <a:solidFill>
                <a:prstClr val="black"/>
              </a:solidFill>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1398989389"/>
              </p:ext>
            </p:extLst>
          </p:nvPr>
        </p:nvGraphicFramePr>
        <p:xfrm>
          <a:off x="1524000" y="1371600"/>
          <a:ext cx="5638799"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70117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086600" cy="830997"/>
          </a:xfrm>
          <a:prstGeom prst="rect">
            <a:avLst/>
          </a:prstGeom>
        </p:spPr>
        <p:txBody>
          <a:bodyPr wrap="square">
            <a:spAutoFit/>
          </a:bodyPr>
          <a:lstStyle/>
          <a:p>
            <a:pPr lvl="0" algn="just">
              <a:lnSpc>
                <a:spcPct val="150000"/>
              </a:lnSpc>
            </a:pPr>
            <a:r>
              <a:rPr lang="en-US" sz="1600" b="1" dirty="0" smtClean="0">
                <a:solidFill>
                  <a:prstClr val="black"/>
                </a:solidFill>
                <a:latin typeface="Times New Roman"/>
                <a:ea typeface="Calibri"/>
                <a:cs typeface="Times New Roman"/>
              </a:rPr>
              <a:t>Figure-12: Bank-wise </a:t>
            </a:r>
            <a:r>
              <a:rPr lang="en-US" sz="1600" b="1" dirty="0">
                <a:solidFill>
                  <a:prstClr val="black"/>
                </a:solidFill>
                <a:latin typeface="Times New Roman"/>
                <a:ea typeface="Calibri"/>
                <a:cs typeface="Times New Roman"/>
              </a:rPr>
              <a:t>Cost and Profit Efficiency of Private Commercial Bank using Data Envelopment Analysis from 2008 to 2017</a:t>
            </a:r>
            <a:endParaRPr lang="en-US" sz="1600" dirty="0">
              <a:solidFill>
                <a:prstClr val="black"/>
              </a:solidFill>
              <a:ea typeface="Calibri"/>
              <a:cs typeface="Times New Roman"/>
            </a:endParaRPr>
          </a:p>
        </p:txBody>
      </p:sp>
      <p:graphicFrame>
        <p:nvGraphicFramePr>
          <p:cNvPr id="3" name="Chart 2"/>
          <p:cNvGraphicFramePr>
            <a:graphicFrameLocks/>
          </p:cNvGraphicFramePr>
          <p:nvPr>
            <p:extLst>
              <p:ext uri="{D42A27DB-BD31-4B8C-83A1-F6EECF244321}">
                <p14:modId xmlns:p14="http://schemas.microsoft.com/office/powerpoint/2010/main" val="2728066034"/>
              </p:ext>
            </p:extLst>
          </p:nvPr>
        </p:nvGraphicFramePr>
        <p:xfrm>
          <a:off x="1447800" y="1843087"/>
          <a:ext cx="5943599" cy="3567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01679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315200" cy="1200329"/>
          </a:xfrm>
          <a:prstGeom prst="rect">
            <a:avLst/>
          </a:prstGeom>
        </p:spPr>
        <p:txBody>
          <a:bodyPr wrap="square">
            <a:spAutoFit/>
          </a:bodyPr>
          <a:lstStyle/>
          <a:p>
            <a:pPr algn="just">
              <a:lnSpc>
                <a:spcPct val="150000"/>
              </a:lnSpc>
              <a:spcAft>
                <a:spcPts val="1000"/>
              </a:spcAft>
            </a:pPr>
            <a:r>
              <a:rPr lang="en-US" sz="1600" b="1" dirty="0" smtClean="0">
                <a:latin typeface="Times New Roman"/>
                <a:ea typeface="Calibri"/>
                <a:cs typeface="Times New Roman"/>
              </a:rPr>
              <a:t>Table-20: </a:t>
            </a:r>
            <a:r>
              <a:rPr lang="en-US" sz="1600" b="1" dirty="0">
                <a:latin typeface="Times New Roman"/>
                <a:ea typeface="Calibri"/>
                <a:cs typeface="Times New Roman"/>
              </a:rPr>
              <a:t>IT Determinant of Cost Efficiency of Data Envelopment Analysis for </a:t>
            </a:r>
            <a:r>
              <a:rPr lang="en-US" sz="1600" b="1" dirty="0" smtClean="0">
                <a:latin typeface="Times New Roman"/>
                <a:ea typeface="Calibri"/>
                <a:cs typeface="Times New Roman"/>
              </a:rPr>
              <a:t>State-owned  </a:t>
            </a:r>
            <a:r>
              <a:rPr lang="en-US" sz="1600" b="1" dirty="0">
                <a:latin typeface="Times New Roman"/>
                <a:ea typeface="Calibri"/>
                <a:cs typeface="Times New Roman"/>
              </a:rPr>
              <a:t>and </a:t>
            </a:r>
            <a:r>
              <a:rPr lang="en-US" sz="1600" b="1" dirty="0" smtClean="0">
                <a:latin typeface="Times New Roman"/>
                <a:ea typeface="Calibri"/>
                <a:cs typeface="Times New Roman"/>
              </a:rPr>
              <a:t>Private </a:t>
            </a:r>
            <a:r>
              <a:rPr lang="en-US" sz="1600" b="1" dirty="0">
                <a:latin typeface="Times New Roman"/>
                <a:ea typeface="Calibri"/>
                <a:cs typeface="Times New Roman"/>
              </a:rPr>
              <a:t>C</a:t>
            </a:r>
            <a:r>
              <a:rPr lang="en-US" sz="1600" b="1" dirty="0" smtClean="0">
                <a:latin typeface="Times New Roman"/>
                <a:ea typeface="Calibri"/>
                <a:cs typeface="Times New Roman"/>
              </a:rPr>
              <a:t>ommercial </a:t>
            </a:r>
            <a:r>
              <a:rPr lang="en-US" sz="1600" b="1" dirty="0">
                <a:latin typeface="Times New Roman"/>
                <a:ea typeface="Calibri"/>
                <a:cs typeface="Times New Roman"/>
              </a:rPr>
              <a:t>B</a:t>
            </a:r>
            <a:r>
              <a:rPr lang="en-US" sz="1600" b="1" dirty="0" smtClean="0">
                <a:latin typeface="Times New Roman"/>
                <a:ea typeface="Calibri"/>
                <a:cs typeface="Times New Roman"/>
              </a:rPr>
              <a:t>anks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err="1">
                <a:latin typeface="Times New Roman"/>
                <a:ea typeface="Calibri"/>
                <a:cs typeface="Times New Roman"/>
              </a:rPr>
              <a:t>Tobit</a:t>
            </a:r>
            <a:r>
              <a:rPr lang="en-US" sz="1600" b="1" dirty="0">
                <a:latin typeface="Times New Roman"/>
                <a:ea typeface="Calibri"/>
                <a:cs typeface="Times New Roman"/>
              </a:rPr>
              <a:t> Regression Model </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79705113"/>
              </p:ext>
            </p:extLst>
          </p:nvPr>
        </p:nvGraphicFramePr>
        <p:xfrm>
          <a:off x="1371602" y="1523272"/>
          <a:ext cx="6476998" cy="4160520"/>
        </p:xfrm>
        <a:graphic>
          <a:graphicData uri="http://schemas.openxmlformats.org/drawingml/2006/table">
            <a:tbl>
              <a:tblPr firstRow="1" firstCol="1" bandRow="1"/>
              <a:tblGrid>
                <a:gridCol w="1863114"/>
                <a:gridCol w="963679"/>
                <a:gridCol w="835189"/>
                <a:gridCol w="835189"/>
                <a:gridCol w="1027925"/>
                <a:gridCol w="951902"/>
              </a:tblGrid>
              <a:tr h="50165">
                <a:tc gridSpan="2">
                  <a:txBody>
                    <a:bodyPr/>
                    <a:lstStyle/>
                    <a:p>
                      <a:pPr marL="0" marR="0" algn="ctr">
                        <a:lnSpc>
                          <a:spcPct val="150000"/>
                        </a:lnSpc>
                        <a:spcBef>
                          <a:spcPts val="0"/>
                        </a:spcBef>
                        <a:spcAft>
                          <a:spcPts val="1000"/>
                        </a:spcAft>
                      </a:pPr>
                      <a:r>
                        <a:rPr lang="en-US" sz="1400" dirty="0">
                          <a:effectLst/>
                          <a:latin typeface="Times New Roman"/>
                          <a:ea typeface="Calibri"/>
                          <a:cs typeface="Times New Roman"/>
                        </a:rPr>
                        <a:t>Cost efficiency</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State-owned commercial bank</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Private commercial banks</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0165">
                <a:tc>
                  <a:txBody>
                    <a:bodyPr/>
                    <a:lstStyle/>
                    <a:p>
                      <a:pPr marL="0" marR="0" algn="ctr">
                        <a:lnSpc>
                          <a:spcPct val="150000"/>
                        </a:lnSpc>
                        <a:spcBef>
                          <a:spcPts val="0"/>
                        </a:spcBef>
                        <a:spcAft>
                          <a:spcPts val="1000"/>
                        </a:spcAft>
                      </a:pPr>
                      <a:r>
                        <a:rPr lang="en-US" sz="1400">
                          <a:effectLst/>
                          <a:latin typeface="Times New Roman"/>
                          <a:ea typeface="Calibri"/>
                          <a:cs typeface="Times New Roman"/>
                        </a:rPr>
                        <a:t>Variable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Parameter</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z-value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
                <a:tc>
                  <a:txBody>
                    <a:bodyPr/>
                    <a:lstStyle/>
                    <a:p>
                      <a:pPr marL="0" marR="0" algn="ctr">
                        <a:lnSpc>
                          <a:spcPct val="150000"/>
                        </a:lnSpc>
                        <a:spcBef>
                          <a:spcPts val="0"/>
                        </a:spcBef>
                        <a:spcAft>
                          <a:spcPts val="1000"/>
                        </a:spcAft>
                      </a:pPr>
                      <a:r>
                        <a:rPr lang="en-US" sz="1400">
                          <a:effectLst/>
                          <a:latin typeface="Times New Roman"/>
                          <a:ea typeface="Calibri"/>
                          <a:cs typeface="Times New Roman"/>
                        </a:rPr>
                        <a:t>Intercept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13.327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5">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0.166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0.868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0.189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IT.Income</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1.884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0.059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0.684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IT.Investment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3.184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0.075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 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0.158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0.874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 personnel 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2.769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0.00056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0.183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ATM.Transaction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-3.791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0.0001</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0.232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ATM.expeses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7</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1.684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0.092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0.587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Credit.Card.Transaction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0.662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0.508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1000"/>
                        </a:spcAft>
                      </a:pPr>
                      <a:r>
                        <a:rPr lang="en-US" sz="1400">
                          <a:effectLst/>
                          <a:latin typeface="Times New Roman"/>
                          <a:ea typeface="Calibri"/>
                          <a:cs typeface="Times New Roman"/>
                        </a:rPr>
                        <a:t>Credit.card.expenses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-0.195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0.845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0.000</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771650" y="2079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790575"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41803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8153400" cy="658642"/>
          </a:xfrm>
          <a:prstGeom prst="rect">
            <a:avLst/>
          </a:prstGeom>
        </p:spPr>
        <p:txBody>
          <a:bodyPr wrap="square">
            <a:spAutoFit/>
          </a:bodyPr>
          <a:lstStyle/>
          <a:p>
            <a:pPr indent="457200">
              <a:lnSpc>
                <a:spcPct val="115000"/>
              </a:lnSpc>
              <a:spcAft>
                <a:spcPts val="1000"/>
              </a:spcAft>
              <a:tabLst>
                <a:tab pos="790575" algn="l"/>
              </a:tabLst>
            </a:pPr>
            <a:r>
              <a:rPr lang="en-US" sz="1600" b="1" dirty="0" smtClean="0">
                <a:latin typeface="Times New Roman"/>
                <a:ea typeface="Calibri"/>
                <a:cs typeface="Times New Roman"/>
              </a:rPr>
              <a:t>Table-21: </a:t>
            </a:r>
            <a:r>
              <a:rPr lang="en-US" sz="1600" b="1" dirty="0">
                <a:latin typeface="Times New Roman"/>
                <a:ea typeface="Calibri"/>
                <a:cs typeface="Times New Roman"/>
              </a:rPr>
              <a:t>IT Determinant of </a:t>
            </a:r>
            <a:r>
              <a:rPr lang="en-US" sz="1600" b="1" dirty="0">
                <a:latin typeface="Times New Roman"/>
                <a:ea typeface="Calibri"/>
                <a:cs typeface="Times New Roman"/>
              </a:rPr>
              <a:t> </a:t>
            </a:r>
            <a:r>
              <a:rPr lang="en-US" sz="1600" b="1" dirty="0">
                <a:latin typeface="Times New Roman"/>
                <a:ea typeface="Calibri"/>
                <a:cs typeface="Times New Roman"/>
              </a:rPr>
              <a:t>P</a:t>
            </a:r>
            <a:r>
              <a:rPr lang="en-US" sz="1600" b="1" dirty="0" smtClean="0">
                <a:latin typeface="Times New Roman"/>
                <a:ea typeface="Calibri"/>
                <a:cs typeface="Times New Roman"/>
              </a:rPr>
              <a:t>rofit Efficiency </a:t>
            </a:r>
            <a:r>
              <a:rPr lang="en-US" sz="1600" b="1" dirty="0">
                <a:latin typeface="Times New Roman"/>
                <a:ea typeface="Calibri"/>
                <a:cs typeface="Times New Roman"/>
              </a:rPr>
              <a:t>of Data Envelopment Analysis for state-owned </a:t>
            </a:r>
            <a:r>
              <a:rPr lang="en-US" sz="1600" b="1" dirty="0" smtClean="0">
                <a:latin typeface="Times New Roman"/>
                <a:ea typeface="Calibri"/>
                <a:cs typeface="Times New Roman"/>
              </a:rPr>
              <a:t>Commercial </a:t>
            </a:r>
            <a:r>
              <a:rPr lang="en-US" sz="1600" b="1" dirty="0">
                <a:latin typeface="Times New Roman"/>
                <a:ea typeface="Calibri"/>
                <a:cs typeface="Times New Roman"/>
              </a:rPr>
              <a:t>B</a:t>
            </a:r>
            <a:r>
              <a:rPr lang="en-US" sz="1600" b="1" dirty="0" smtClean="0">
                <a:latin typeface="Times New Roman"/>
                <a:ea typeface="Calibri"/>
                <a:cs typeface="Times New Roman"/>
              </a:rPr>
              <a:t>ank  </a:t>
            </a:r>
            <a:r>
              <a:rPr lang="en-US" sz="1600" b="1" dirty="0">
                <a:latin typeface="Times New Roman"/>
                <a:ea typeface="Calibri"/>
                <a:cs typeface="Times New Roman"/>
              </a:rPr>
              <a:t>by </a:t>
            </a:r>
            <a:r>
              <a:rPr lang="en-US" sz="1600" b="1" dirty="0" smtClean="0">
                <a:latin typeface="Times New Roman"/>
                <a:ea typeface="Calibri"/>
                <a:cs typeface="Times New Roman"/>
              </a:rPr>
              <a:t>Estimating </a:t>
            </a:r>
            <a:r>
              <a:rPr lang="en-US" sz="1600" b="1" dirty="0">
                <a:latin typeface="Times New Roman"/>
                <a:ea typeface="Calibri"/>
                <a:cs typeface="Times New Roman"/>
              </a:rPr>
              <a:t>O</a:t>
            </a:r>
            <a:r>
              <a:rPr lang="en-US" sz="1600" b="1" dirty="0" smtClean="0">
                <a:latin typeface="Times New Roman"/>
                <a:ea typeface="Calibri"/>
                <a:cs typeface="Times New Roman"/>
              </a:rPr>
              <a:t>rdinary </a:t>
            </a:r>
            <a:r>
              <a:rPr lang="en-US" sz="1600" b="1" dirty="0">
                <a:latin typeface="Times New Roman"/>
                <a:ea typeface="Calibri"/>
                <a:cs typeface="Times New Roman"/>
              </a:rPr>
              <a:t>L</a:t>
            </a:r>
            <a:r>
              <a:rPr lang="en-US" sz="1600" b="1" dirty="0" smtClean="0">
                <a:latin typeface="Times New Roman"/>
                <a:ea typeface="Calibri"/>
                <a:cs typeface="Times New Roman"/>
              </a:rPr>
              <a:t>east </a:t>
            </a:r>
            <a:r>
              <a:rPr lang="en-US" sz="1600" b="1" dirty="0">
                <a:latin typeface="Times New Roman"/>
                <a:ea typeface="Calibri"/>
                <a:cs typeface="Times New Roman"/>
              </a:rPr>
              <a:t>S</a:t>
            </a:r>
            <a:r>
              <a:rPr lang="en-US" sz="1600" b="1" dirty="0" smtClean="0">
                <a:latin typeface="Times New Roman"/>
                <a:ea typeface="Calibri"/>
                <a:cs typeface="Times New Roman"/>
              </a:rPr>
              <a:t>quare Method </a:t>
            </a:r>
            <a:endParaRPr lang="en-US" sz="1600" dirty="0">
              <a:ea typeface="Calibri"/>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895875179"/>
              </p:ext>
            </p:extLst>
          </p:nvPr>
        </p:nvGraphicFramePr>
        <p:xfrm>
          <a:off x="1524000" y="1752600"/>
          <a:ext cx="7010401" cy="4160520"/>
        </p:xfrm>
        <a:graphic>
          <a:graphicData uri="http://schemas.openxmlformats.org/drawingml/2006/table">
            <a:tbl>
              <a:tblPr firstRow="1" firstCol="1" bandRow="1"/>
              <a:tblGrid>
                <a:gridCol w="1907430"/>
                <a:gridCol w="918394"/>
                <a:gridCol w="1130332"/>
                <a:gridCol w="989038"/>
                <a:gridCol w="1076169"/>
                <a:gridCol w="989038"/>
              </a:tblGrid>
              <a:tr h="284784">
                <a:tc gridSpan="2">
                  <a:txBody>
                    <a:bodyPr/>
                    <a:lstStyle/>
                    <a:p>
                      <a:pPr marL="0" marR="0" algn="ctr">
                        <a:lnSpc>
                          <a:spcPct val="150000"/>
                        </a:lnSpc>
                        <a:spcBef>
                          <a:spcPts val="0"/>
                        </a:spcBef>
                        <a:spcAft>
                          <a:spcPts val="1000"/>
                        </a:spcAft>
                      </a:pPr>
                      <a:r>
                        <a:rPr lang="en-US" sz="1400" dirty="0">
                          <a:effectLst/>
                          <a:latin typeface="Times New Roman"/>
                          <a:ea typeface="Calibri"/>
                          <a:cs typeface="Times New Roman"/>
                        </a:rPr>
                        <a:t>Profit efficiency</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dirty="0">
                          <a:effectLst/>
                          <a:latin typeface="Times New Roman"/>
                          <a:ea typeface="Calibri"/>
                          <a:cs typeface="Times New Roman"/>
                        </a:rPr>
                        <a:t>State-owned commercial bank</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50000"/>
                        </a:lnSpc>
                        <a:spcBef>
                          <a:spcPts val="0"/>
                        </a:spcBef>
                        <a:spcAft>
                          <a:spcPts val="1000"/>
                        </a:spcAft>
                      </a:pPr>
                      <a:r>
                        <a:rPr lang="en-US" sz="1400">
                          <a:effectLst/>
                          <a:latin typeface="Times New Roman"/>
                          <a:ea typeface="Calibri"/>
                          <a:cs typeface="Times New Roman"/>
                        </a:rPr>
                        <a:t>Private commercial bank</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Variable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Parameter</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Coefficient</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P-Value</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Intercept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0</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0.220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0.026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0.078**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1</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0.8568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0.956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IT.Income</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2</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0.7735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0.456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IT.Investment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3</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0.2889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IT.labour</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4</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0.3214</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-0.0007*</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0.031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Price.of.IT</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5</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0.6469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0.0015***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ATM.Transaction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6</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0.0010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0.116</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0.373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ATM.expeses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effectLst/>
                          <a:latin typeface="Times New Roman"/>
                          <a:ea typeface="Calibri"/>
                          <a:cs typeface="Times New Roman"/>
                        </a:rPr>
                        <a:t>ɸ</a:t>
                      </a:r>
                      <a:r>
                        <a:rPr lang="en-US" sz="1400" baseline="-25000" dirty="0">
                          <a:effectLst/>
                          <a:latin typeface="Times New Roman"/>
                          <a:ea typeface="Calibri"/>
                          <a:cs typeface="Times New Roman"/>
                        </a:rPr>
                        <a:t>7</a:t>
                      </a:r>
                      <a:endParaRPr lang="en-US"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-0.019</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0.0645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-0.0002</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0.311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Credit.Card.Transaction</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8</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0.3143</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0.00008***</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784">
                <a:tc>
                  <a:txBody>
                    <a:bodyPr/>
                    <a:lstStyle/>
                    <a:p>
                      <a:pPr marL="0" marR="0" algn="ctr">
                        <a:lnSpc>
                          <a:spcPct val="150000"/>
                        </a:lnSpc>
                        <a:spcBef>
                          <a:spcPts val="0"/>
                        </a:spcBef>
                        <a:spcAft>
                          <a:spcPts val="1000"/>
                        </a:spcAft>
                      </a:pPr>
                      <a:r>
                        <a:rPr lang="en-US" sz="1400">
                          <a:effectLst/>
                          <a:latin typeface="Times New Roman"/>
                          <a:ea typeface="Calibri"/>
                          <a:cs typeface="Times New Roman"/>
                        </a:rPr>
                        <a:t>Credit.card.expenses</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effectLst/>
                          <a:latin typeface="Times New Roman"/>
                          <a:ea typeface="Calibri"/>
                          <a:cs typeface="Times New Roman"/>
                        </a:rPr>
                        <a:t>ɸ</a:t>
                      </a:r>
                      <a:r>
                        <a:rPr lang="en-US" sz="1400" baseline="-25000">
                          <a:effectLst/>
                          <a:latin typeface="Times New Roman"/>
                          <a:ea typeface="Calibri"/>
                          <a:cs typeface="Times New Roman"/>
                        </a:rPr>
                        <a:t>9</a:t>
                      </a:r>
                      <a:endParaRPr lang="en-US" sz="1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-0.025</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0.2321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a:solidFill>
                            <a:srgbClr val="000000"/>
                          </a:solidFill>
                          <a:effectLst/>
                          <a:latin typeface="Times New Roman"/>
                          <a:ea typeface="Calibri"/>
                          <a:cs typeface="Times New Roman"/>
                        </a:rPr>
                        <a:t>-0.0001</a:t>
                      </a:r>
                      <a:endParaRPr lang="en-US" sz="14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400" dirty="0">
                          <a:solidFill>
                            <a:srgbClr val="000000"/>
                          </a:solidFill>
                          <a:effectLst/>
                          <a:latin typeface="Times New Roman"/>
                          <a:ea typeface="Calibri"/>
                          <a:cs typeface="Times New Roman"/>
                        </a:rPr>
                        <a:t>0.049</a:t>
                      </a:r>
                      <a:endParaRPr lang="en-US" sz="14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1738313" y="2228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05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45040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228261"/>
            <a:ext cx="1710566" cy="507831"/>
          </a:xfrm>
          <a:prstGeom prst="rect">
            <a:avLst/>
          </a:prstGeom>
        </p:spPr>
        <p:txBody>
          <a:bodyPr wrap="square">
            <a:spAutoFit/>
          </a:bodyPr>
          <a:lstStyle/>
          <a:p>
            <a:pPr algn="ctr">
              <a:lnSpc>
                <a:spcPct val="150000"/>
              </a:lnSpc>
            </a:pPr>
            <a:r>
              <a:rPr lang="en-US" sz="2000" b="1" dirty="0">
                <a:latin typeface="Times New Roman"/>
                <a:ea typeface="Calibri"/>
                <a:cs typeface="Times New Roman"/>
              </a:rPr>
              <a:t>Conclusion</a:t>
            </a:r>
            <a:endParaRPr lang="en-US" sz="2000" dirty="0">
              <a:ea typeface="Calibri"/>
              <a:cs typeface="Times New Roman"/>
            </a:endParaRPr>
          </a:p>
        </p:txBody>
      </p:sp>
      <p:sp>
        <p:nvSpPr>
          <p:cNvPr id="5" name="Rectangle 4"/>
          <p:cNvSpPr/>
          <p:nvPr/>
        </p:nvSpPr>
        <p:spPr>
          <a:xfrm>
            <a:off x="762000" y="1491495"/>
            <a:ext cx="7696200" cy="3647152"/>
          </a:xfrm>
          <a:prstGeom prst="rect">
            <a:avLst/>
          </a:prstGeom>
        </p:spPr>
        <p:txBody>
          <a:bodyPr wrap="square">
            <a:spAutoFit/>
          </a:bodyPr>
          <a:lstStyle/>
          <a:p>
            <a:pPr marL="285750" indent="-285750" algn="just">
              <a:lnSpc>
                <a:spcPct val="150000"/>
              </a:lnSpc>
              <a:buFont typeface="Wingdings" pitchFamily="2" charset="2"/>
              <a:buChar char="Ø"/>
            </a:pPr>
            <a:r>
              <a:rPr lang="en-US" sz="1400" dirty="0" smtClean="0">
                <a:latin typeface="Times New Roman"/>
                <a:ea typeface="Calibri"/>
                <a:cs typeface="Times New Roman"/>
              </a:rPr>
              <a:t>In Cobb-</a:t>
            </a:r>
            <a:r>
              <a:rPr lang="en-US" sz="1400" dirty="0" err="1" smtClean="0">
                <a:latin typeface="Times New Roman"/>
                <a:ea typeface="Calibri"/>
                <a:cs typeface="Times New Roman"/>
              </a:rPr>
              <a:t>douglas</a:t>
            </a:r>
            <a:r>
              <a:rPr lang="en-US" sz="1400" dirty="0" smtClean="0">
                <a:latin typeface="Times New Roman"/>
                <a:ea typeface="Calibri"/>
                <a:cs typeface="Times New Roman"/>
              </a:rPr>
              <a:t> Stochastic Cost and Profit Frontier Model, the </a:t>
            </a:r>
            <a:r>
              <a:rPr lang="en-US" sz="1400" dirty="0" smtClean="0">
                <a:latin typeface="Times New Roman"/>
                <a:ea typeface="Calibri"/>
                <a:cs typeface="Times New Roman"/>
              </a:rPr>
              <a:t>average cost </a:t>
            </a:r>
            <a:r>
              <a:rPr lang="en-US" sz="1400" dirty="0" smtClean="0">
                <a:latin typeface="Times New Roman"/>
                <a:ea typeface="Calibri"/>
                <a:cs typeface="Times New Roman"/>
              </a:rPr>
              <a:t>efficiency  </a:t>
            </a:r>
            <a:r>
              <a:rPr lang="en-US" sz="1400" dirty="0" smtClean="0">
                <a:latin typeface="Times New Roman"/>
                <a:ea typeface="Calibri"/>
                <a:cs typeface="Times New Roman"/>
              </a:rPr>
              <a:t>is 59.2</a:t>
            </a:r>
            <a:r>
              <a:rPr lang="en-US" sz="1400" dirty="0" smtClean="0">
                <a:latin typeface="Times New Roman"/>
                <a:ea typeface="Calibri"/>
                <a:cs typeface="Times New Roman"/>
              </a:rPr>
              <a:t>%   </a:t>
            </a:r>
            <a:r>
              <a:rPr lang="en-US" sz="1400" dirty="0" smtClean="0">
                <a:latin typeface="Times New Roman"/>
                <a:ea typeface="Calibri"/>
                <a:cs typeface="Times New Roman"/>
              </a:rPr>
              <a:t>whereas the average profit efficiency </a:t>
            </a:r>
            <a:r>
              <a:rPr lang="en-US" sz="1400" dirty="0" smtClean="0">
                <a:latin typeface="Times New Roman"/>
                <a:ea typeface="Calibri"/>
                <a:cs typeface="Times New Roman"/>
              </a:rPr>
              <a:t>is </a:t>
            </a:r>
            <a:r>
              <a:rPr lang="en-US" sz="1400" dirty="0" smtClean="0">
                <a:latin typeface="Times New Roman"/>
                <a:ea typeface="Calibri"/>
                <a:cs typeface="Times New Roman"/>
              </a:rPr>
              <a:t>27.6% </a:t>
            </a:r>
            <a:r>
              <a:rPr lang="en-US" sz="1400" dirty="0" smtClean="0">
                <a:latin typeface="Times New Roman"/>
                <a:ea typeface="Calibri"/>
                <a:cs typeface="Times New Roman"/>
              </a:rPr>
              <a:t> </a:t>
            </a:r>
            <a:r>
              <a:rPr lang="en-US" sz="1400" dirty="0" smtClean="0">
                <a:latin typeface="Times New Roman"/>
                <a:ea typeface="Calibri"/>
                <a:cs typeface="Times New Roman"/>
              </a:rPr>
              <a:t>for state–owned commercial bank during the study period</a:t>
            </a:r>
            <a:r>
              <a:rPr lang="en-US" sz="1400" dirty="0" smtClean="0">
                <a:latin typeface="Times New Roman"/>
                <a:ea typeface="Calibri"/>
                <a:cs typeface="Times New Roman"/>
              </a:rPr>
              <a:t>. </a:t>
            </a:r>
          </a:p>
          <a:p>
            <a:pPr marL="285750" indent="-285750" algn="just">
              <a:lnSpc>
                <a:spcPct val="150000"/>
              </a:lnSpc>
              <a:buFont typeface="Wingdings" pitchFamily="2" charset="2"/>
              <a:buChar char="Ø"/>
            </a:pPr>
            <a:r>
              <a:rPr lang="en-US" sz="1400" dirty="0" smtClean="0">
                <a:latin typeface="Times New Roman"/>
                <a:ea typeface="Calibri"/>
                <a:cs typeface="Times New Roman"/>
              </a:rPr>
              <a:t>The </a:t>
            </a:r>
            <a:r>
              <a:rPr lang="en-US" sz="1400" dirty="0" err="1" smtClean="0">
                <a:latin typeface="Times New Roman"/>
                <a:ea typeface="Calibri"/>
                <a:cs typeface="Times New Roman"/>
              </a:rPr>
              <a:t>Janata</a:t>
            </a:r>
            <a:r>
              <a:rPr lang="en-US" sz="1400" dirty="0" smtClean="0">
                <a:latin typeface="Times New Roman"/>
                <a:ea typeface="Calibri"/>
                <a:cs typeface="Times New Roman"/>
              </a:rPr>
              <a:t> bank is the most cost &amp; profit </a:t>
            </a:r>
            <a:r>
              <a:rPr lang="en-US" sz="1400" dirty="0" smtClean="0">
                <a:latin typeface="Times New Roman"/>
                <a:ea typeface="Calibri"/>
                <a:cs typeface="Times New Roman"/>
              </a:rPr>
              <a:t>efficient </a:t>
            </a:r>
            <a:r>
              <a:rPr lang="en-US" sz="1400" dirty="0" smtClean="0">
                <a:latin typeface="Times New Roman"/>
                <a:ea typeface="Calibri"/>
                <a:cs typeface="Times New Roman"/>
              </a:rPr>
              <a:t>with an average efficiency score of 62.8% and 38.4% respectively and </a:t>
            </a:r>
            <a:r>
              <a:rPr lang="en-US" sz="1400" dirty="0" err="1" smtClean="0">
                <a:latin typeface="Times New Roman"/>
                <a:ea typeface="Calibri"/>
                <a:cs typeface="Times New Roman"/>
              </a:rPr>
              <a:t>Rupali</a:t>
            </a:r>
            <a:r>
              <a:rPr lang="en-US" sz="1400" dirty="0" smtClean="0">
                <a:latin typeface="Times New Roman"/>
                <a:ea typeface="Calibri"/>
                <a:cs typeface="Times New Roman"/>
              </a:rPr>
              <a:t> bank is the less cost and profit efficient with the score of  63.2% and 18.2% respectively. </a:t>
            </a:r>
            <a:endParaRPr lang="en-US" sz="1400" dirty="0" smtClean="0">
              <a:latin typeface="Times New Roman"/>
              <a:ea typeface="Calibri"/>
              <a:cs typeface="Times New Roman"/>
            </a:endParaRPr>
          </a:p>
          <a:p>
            <a:pPr marL="285750" indent="-285750" algn="just">
              <a:lnSpc>
                <a:spcPct val="150000"/>
              </a:lnSpc>
              <a:buFont typeface="Wingdings" pitchFamily="2" charset="2"/>
              <a:buChar char="Ø"/>
            </a:pPr>
            <a:r>
              <a:rPr lang="en-US" sz="1400" dirty="0" smtClean="0">
                <a:latin typeface="Times New Roman"/>
                <a:ea typeface="Calibri"/>
                <a:cs typeface="Times New Roman"/>
              </a:rPr>
              <a:t> </a:t>
            </a:r>
            <a:r>
              <a:rPr lang="en-US" sz="1400" dirty="0">
                <a:latin typeface="Times New Roman"/>
                <a:ea typeface="Calibri"/>
                <a:cs typeface="Times New Roman"/>
              </a:rPr>
              <a:t>T</a:t>
            </a:r>
            <a:r>
              <a:rPr lang="en-US" sz="1400" dirty="0" smtClean="0">
                <a:latin typeface="Times New Roman"/>
                <a:ea typeface="Calibri"/>
                <a:cs typeface="Times New Roman"/>
              </a:rPr>
              <a:t>he </a:t>
            </a:r>
            <a:r>
              <a:rPr lang="en-US" sz="1400" dirty="0" smtClean="0">
                <a:latin typeface="Times New Roman"/>
                <a:ea typeface="Calibri"/>
                <a:cs typeface="Times New Roman"/>
              </a:rPr>
              <a:t>average cost efficiency of 65.8% is greater than the average profit efficiency of 50.5% </a:t>
            </a:r>
            <a:r>
              <a:rPr lang="en-US" sz="1400" dirty="0" smtClean="0">
                <a:latin typeface="Times New Roman"/>
                <a:ea typeface="Calibri"/>
                <a:cs typeface="Times New Roman"/>
              </a:rPr>
              <a:t>for</a:t>
            </a:r>
            <a:r>
              <a:rPr lang="en-US" sz="1400" dirty="0" smtClean="0">
                <a:latin typeface="Times New Roman"/>
                <a:ea typeface="Calibri"/>
                <a:cs typeface="Times New Roman"/>
              </a:rPr>
              <a:t> </a:t>
            </a:r>
            <a:r>
              <a:rPr lang="en-US" sz="1400" dirty="0" smtClean="0">
                <a:latin typeface="Times New Roman"/>
                <a:ea typeface="Calibri"/>
                <a:cs typeface="Times New Roman"/>
              </a:rPr>
              <a:t>private commercial bank. </a:t>
            </a:r>
            <a:endParaRPr lang="en-US" sz="1400" dirty="0" smtClean="0">
              <a:latin typeface="Times New Roman"/>
              <a:ea typeface="Calibri"/>
              <a:cs typeface="Times New Roman"/>
            </a:endParaRPr>
          </a:p>
          <a:p>
            <a:pPr marL="285750" indent="-285750" algn="just">
              <a:lnSpc>
                <a:spcPct val="150000"/>
              </a:lnSpc>
              <a:buFont typeface="Wingdings" pitchFamily="2" charset="2"/>
              <a:buChar char="Ø"/>
            </a:pPr>
            <a:r>
              <a:rPr lang="en-US" sz="1400" dirty="0" smtClean="0">
                <a:latin typeface="Times New Roman"/>
                <a:ea typeface="Calibri"/>
                <a:cs typeface="Times New Roman"/>
              </a:rPr>
              <a:t>In </a:t>
            </a:r>
            <a:r>
              <a:rPr lang="en-US" sz="1400" dirty="0" smtClean="0">
                <a:latin typeface="Times New Roman"/>
                <a:ea typeface="Calibri"/>
                <a:cs typeface="Times New Roman"/>
              </a:rPr>
              <a:t>the private commercial bank </a:t>
            </a:r>
            <a:r>
              <a:rPr lang="en-US" sz="1400" dirty="0" smtClean="0">
                <a:latin typeface="Times New Roman"/>
                <a:ea typeface="Calibri"/>
                <a:cs typeface="Times New Roman"/>
              </a:rPr>
              <a:t>,IBBL </a:t>
            </a:r>
            <a:r>
              <a:rPr lang="en-US" sz="1400" dirty="0" smtClean="0">
                <a:latin typeface="Times New Roman"/>
                <a:ea typeface="Calibri"/>
                <a:cs typeface="Times New Roman"/>
              </a:rPr>
              <a:t>is the most profit efficient with an average efficiency score of 73.8%  </a:t>
            </a:r>
            <a:r>
              <a:rPr lang="en-US" sz="1400" dirty="0" smtClean="0">
                <a:latin typeface="Times New Roman"/>
                <a:ea typeface="Calibri"/>
                <a:cs typeface="Times New Roman"/>
              </a:rPr>
              <a:t>and </a:t>
            </a:r>
            <a:r>
              <a:rPr lang="en-US" sz="1400" dirty="0" smtClean="0">
                <a:latin typeface="Times New Roman"/>
                <a:ea typeface="Calibri"/>
                <a:cs typeface="Times New Roman"/>
              </a:rPr>
              <a:t>the </a:t>
            </a:r>
            <a:r>
              <a:rPr lang="en-US" sz="1400" dirty="0" err="1" smtClean="0">
                <a:latin typeface="Times New Roman"/>
                <a:ea typeface="Calibri"/>
                <a:cs typeface="Times New Roman"/>
              </a:rPr>
              <a:t>Brac</a:t>
            </a:r>
            <a:r>
              <a:rPr lang="en-US" sz="1400" dirty="0" smtClean="0">
                <a:latin typeface="Times New Roman"/>
                <a:ea typeface="Calibri"/>
                <a:cs typeface="Times New Roman"/>
              </a:rPr>
              <a:t> bank is the most cost efficient bank with an average efficiency score of 89.3</a:t>
            </a:r>
            <a:r>
              <a:rPr lang="en-US" sz="1400" dirty="0" smtClean="0">
                <a:latin typeface="Times New Roman"/>
                <a:ea typeface="Calibri"/>
                <a:cs typeface="Times New Roman"/>
              </a:rPr>
              <a:t>%, </a:t>
            </a:r>
            <a:r>
              <a:rPr lang="en-US" sz="1400" dirty="0" smtClean="0">
                <a:latin typeface="Times New Roman"/>
                <a:ea typeface="Calibri"/>
                <a:cs typeface="Times New Roman"/>
              </a:rPr>
              <a:t>DBBL is the less cost efficient (34.1%) and  Al- </a:t>
            </a:r>
            <a:r>
              <a:rPr lang="en-US" sz="1400" dirty="0" err="1" smtClean="0">
                <a:latin typeface="Times New Roman"/>
                <a:ea typeface="Calibri"/>
                <a:cs typeface="Times New Roman"/>
              </a:rPr>
              <a:t>Arafah</a:t>
            </a:r>
            <a:r>
              <a:rPr lang="en-US" sz="1400" dirty="0" smtClean="0">
                <a:latin typeface="Times New Roman"/>
                <a:ea typeface="Calibri"/>
                <a:cs typeface="Times New Roman"/>
              </a:rPr>
              <a:t> is the less profit efficient (37%) respectively</a:t>
            </a:r>
            <a:r>
              <a:rPr lang="en-US" sz="1200" dirty="0" smtClean="0">
                <a:latin typeface="Times New Roman"/>
                <a:ea typeface="Calibri"/>
                <a:cs typeface="Times New Roman"/>
              </a:rPr>
              <a:t>. </a:t>
            </a:r>
            <a:endParaRPr lang="en-US" sz="1200" dirty="0">
              <a:ea typeface="Calibri"/>
              <a:cs typeface="Times New Roman"/>
            </a:endParaRPr>
          </a:p>
        </p:txBody>
      </p:sp>
    </p:spTree>
    <p:extLst>
      <p:ext uri="{BB962C8B-B14F-4D97-AF65-F5344CB8AC3E}">
        <p14:creationId xmlns:p14="http://schemas.microsoft.com/office/powerpoint/2010/main" val="58364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162111484"/>
              </p:ext>
            </p:extLst>
          </p:nvPr>
        </p:nvGraphicFramePr>
        <p:xfrm>
          <a:off x="1295400" y="1828800"/>
          <a:ext cx="6019800" cy="879475"/>
        </p:xfrm>
        <a:graphic>
          <a:graphicData uri="http://schemas.openxmlformats.org/presentationml/2006/ole">
            <mc:AlternateContent xmlns:mc="http://schemas.openxmlformats.org/markup-compatibility/2006">
              <mc:Choice xmlns:v="urn:schemas-microsoft-com:vml" Requires="v">
                <p:oleObj spid="_x0000_s8262" name="Equation" r:id="rId4" imgW="2222280" imgH="457200" progId="Equation.3">
                  <p:embed/>
                </p:oleObj>
              </mc:Choice>
              <mc:Fallback>
                <p:oleObj name="Equation" r:id="rId4" imgW="2222280" imgH="457200" progId="Equation.3">
                  <p:embed/>
                  <p:pic>
                    <p:nvPicPr>
                      <p:cNvPr id="0" name="Object 1"/>
                      <p:cNvPicPr>
                        <a:picLocks noChangeAspect="1" noChangeArrowheads="1"/>
                      </p:cNvPicPr>
                      <p:nvPr/>
                    </p:nvPicPr>
                    <p:blipFill>
                      <a:blip r:embed="rId5"/>
                      <a:srcRect/>
                      <a:stretch>
                        <a:fillRect/>
                      </a:stretch>
                    </p:blipFill>
                    <p:spPr bwMode="auto">
                      <a:xfrm>
                        <a:off x="1295400" y="1828800"/>
                        <a:ext cx="6019800" cy="879475"/>
                      </a:xfrm>
                      <a:prstGeom prst="rect">
                        <a:avLst/>
                      </a:prstGeom>
                      <a:noFill/>
                    </p:spPr>
                  </p:pic>
                </p:oleObj>
              </mc:Fallback>
            </mc:AlternateContent>
          </a:graphicData>
        </a:graphic>
      </p:graphicFrame>
      <p:sp>
        <p:nvSpPr>
          <p:cNvPr id="4" name="Rectangle 3"/>
          <p:cNvSpPr/>
          <p:nvPr/>
        </p:nvSpPr>
        <p:spPr>
          <a:xfrm>
            <a:off x="1074057" y="3200400"/>
            <a:ext cx="7086600" cy="2640723"/>
          </a:xfrm>
          <a:prstGeom prst="rect">
            <a:avLst/>
          </a:prstGeom>
        </p:spPr>
        <p:txBody>
          <a:bodyPr wrap="square">
            <a:spAutoFit/>
          </a:bodyPr>
          <a:lstStyle/>
          <a:p>
            <a:pPr lvl="0" algn="just">
              <a:lnSpc>
                <a:spcPct val="115000"/>
              </a:lnSpc>
            </a:pPr>
            <a:r>
              <a:rPr lang="en-US" dirty="0">
                <a:solidFill>
                  <a:prstClr val="black"/>
                </a:solidFill>
                <a:latin typeface="Times New Roman"/>
                <a:ea typeface="Calibri"/>
                <a:cs typeface="Arial"/>
              </a:rPr>
              <a:t>where </a:t>
            </a:r>
            <a:r>
              <a:rPr lang="en-US" dirty="0" smtClean="0">
                <a:solidFill>
                  <a:prstClr val="black"/>
                </a:solidFill>
                <a:latin typeface="Times New Roman"/>
                <a:ea typeface="Calibri"/>
                <a:cs typeface="Arial"/>
              </a:rPr>
              <a:t>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NIN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a:t>
            </a:r>
            <a:r>
              <a:rPr lang="en-US" dirty="0" smtClean="0">
                <a:solidFill>
                  <a:prstClr val="black"/>
                </a:solidFill>
                <a:latin typeface="Times New Roman"/>
                <a:ea typeface="Calibri"/>
                <a:cs typeface="Arial"/>
              </a:rPr>
              <a:t>Non- </a:t>
            </a:r>
            <a:r>
              <a:rPr lang="en-US" dirty="0">
                <a:solidFill>
                  <a:prstClr val="black"/>
                </a:solidFill>
                <a:latin typeface="Times New Roman"/>
                <a:ea typeface="Calibri"/>
                <a:cs typeface="Arial"/>
              </a:rPr>
              <a:t>interest </a:t>
            </a:r>
            <a:r>
              <a:rPr lang="en-US" dirty="0" smtClean="0">
                <a:solidFill>
                  <a:prstClr val="black"/>
                </a:solidFill>
                <a:latin typeface="Times New Roman"/>
                <a:ea typeface="Calibri"/>
                <a:cs typeface="Arial"/>
              </a:rPr>
              <a:t>income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NPN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Non-performing </a:t>
            </a:r>
            <a:r>
              <a:rPr lang="en-US" dirty="0" smtClean="0">
                <a:solidFill>
                  <a:prstClr val="black"/>
                </a:solidFill>
                <a:latin typeface="Times New Roman"/>
                <a:ea typeface="Calibri"/>
                <a:cs typeface="Arial"/>
              </a:rPr>
              <a:t>loan </a:t>
            </a:r>
            <a:endParaRPr lang="en-US" dirty="0">
              <a:solidFill>
                <a:prstClr val="black"/>
              </a:solidFill>
              <a:latin typeface="Times New Roman"/>
              <a:ea typeface="Calibri"/>
              <a:cs typeface="Arial"/>
            </a:endParaRPr>
          </a:p>
          <a:p>
            <a:pPr lvl="0" algn="just">
              <a:lnSpc>
                <a:spcPct val="115000"/>
              </a:lnSpc>
            </a:pPr>
            <a:r>
              <a:rPr lang="en-US" dirty="0">
                <a:solidFill>
                  <a:prstClr val="black"/>
                </a:solidFill>
                <a:latin typeface="Times New Roman"/>
                <a:ea typeface="Calibri"/>
                <a:cs typeface="Arial"/>
              </a:rPr>
              <a:t> </a:t>
            </a:r>
            <a:r>
              <a:rPr lang="en-US" dirty="0" err="1">
                <a:solidFill>
                  <a:prstClr val="black"/>
                </a:solidFill>
                <a:latin typeface="Times New Roman"/>
                <a:ea typeface="Calibri"/>
                <a:cs typeface="Arial"/>
              </a:rPr>
              <a:t>ROA</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Return on </a:t>
            </a:r>
            <a:r>
              <a:rPr lang="en-US" dirty="0" smtClean="0">
                <a:solidFill>
                  <a:prstClr val="black"/>
                </a:solidFill>
                <a:latin typeface="Times New Roman"/>
                <a:ea typeface="Calibri"/>
                <a:cs typeface="Arial"/>
              </a:rPr>
              <a:t>assets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smtClean="0">
                <a:solidFill>
                  <a:prstClr val="black"/>
                </a:solidFill>
                <a:latin typeface="Times New Roman"/>
                <a:ea typeface="Calibri"/>
                <a:cs typeface="Arial"/>
              </a:rPr>
              <a:t>ROE</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 Return on </a:t>
            </a:r>
            <a:r>
              <a:rPr lang="en-US" dirty="0" smtClean="0">
                <a:solidFill>
                  <a:prstClr val="black"/>
                </a:solidFill>
                <a:latin typeface="Times New Roman"/>
                <a:ea typeface="Calibri"/>
                <a:cs typeface="Arial"/>
              </a:rPr>
              <a:t>equity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smtClean="0">
                <a:solidFill>
                  <a:prstClr val="black"/>
                </a:solidFill>
                <a:latin typeface="Times New Roman"/>
                <a:ea typeface="Calibri"/>
                <a:cs typeface="Arial"/>
              </a:rPr>
              <a:t>CAR</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 Capital adequacy </a:t>
            </a:r>
            <a:r>
              <a:rPr lang="en-US" dirty="0" smtClean="0">
                <a:solidFill>
                  <a:prstClr val="black"/>
                </a:solidFill>
                <a:latin typeface="Times New Roman"/>
                <a:ea typeface="Calibri"/>
                <a:cs typeface="Arial"/>
              </a:rPr>
              <a:t>ratio</a:t>
            </a: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ω</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baseline="-25000" dirty="0">
                <a:solidFill>
                  <a:prstClr val="black"/>
                </a:solidFill>
                <a:latin typeface="Times New Roman"/>
                <a:ea typeface="Calibri"/>
                <a:cs typeface="Arial"/>
              </a:rPr>
              <a:t>=</a:t>
            </a:r>
            <a:r>
              <a:rPr lang="en-US" dirty="0">
                <a:solidFill>
                  <a:prstClr val="black"/>
                </a:solidFill>
                <a:latin typeface="Times New Roman"/>
                <a:ea typeface="Calibri"/>
                <a:cs typeface="Arial"/>
              </a:rPr>
              <a:t> Inefficiency term in the profit function</a:t>
            </a:r>
            <a:endParaRPr lang="en-US" dirty="0" smtClean="0">
              <a:solidFill>
                <a:prstClr val="black"/>
              </a:solidFill>
              <a:latin typeface="Times New Roman"/>
              <a:ea typeface="Calibri"/>
              <a:cs typeface="Arial"/>
            </a:endParaRPr>
          </a:p>
          <a:p>
            <a:pPr marR="50800" algn="just">
              <a:lnSpc>
                <a:spcPct val="115000"/>
              </a:lnSpc>
            </a:pPr>
            <a:r>
              <a:rPr lang="en-US" dirty="0">
                <a:latin typeface="Times New Roman"/>
                <a:ea typeface="Times New Roman"/>
                <a:cs typeface="Arial"/>
              </a:rPr>
              <a:t> </a:t>
            </a:r>
            <a:endParaRPr lang="en-US" sz="1200" dirty="0">
              <a:ea typeface="Calibri"/>
              <a:cs typeface="Arial"/>
            </a:endParaRPr>
          </a:p>
        </p:txBody>
      </p:sp>
      <p:sp>
        <p:nvSpPr>
          <p:cNvPr id="5" name="Rectangle 4"/>
          <p:cNvSpPr/>
          <p:nvPr/>
        </p:nvSpPr>
        <p:spPr>
          <a:xfrm>
            <a:off x="381000" y="730454"/>
            <a:ext cx="7238999" cy="461665"/>
          </a:xfrm>
          <a:prstGeom prst="rect">
            <a:avLst/>
          </a:prstGeom>
        </p:spPr>
        <p:txBody>
          <a:bodyPr wrap="square">
            <a:spAutoFit/>
          </a:bodyPr>
          <a:lstStyle/>
          <a:p>
            <a:pPr algn="ctr"/>
            <a:r>
              <a:rPr lang="en-US" sz="2400" dirty="0" smtClean="0">
                <a:latin typeface="Times New Roman"/>
                <a:ea typeface="Calibri"/>
              </a:rPr>
              <a:t> </a:t>
            </a:r>
            <a:r>
              <a:rPr lang="en-US" sz="2000" dirty="0" smtClean="0">
                <a:latin typeface="Times New Roman"/>
                <a:ea typeface="Calibri"/>
              </a:rPr>
              <a:t>Cost </a:t>
            </a:r>
            <a:r>
              <a:rPr lang="en-US" sz="2000" dirty="0">
                <a:latin typeface="Times New Roman"/>
                <a:ea typeface="Calibri"/>
              </a:rPr>
              <a:t>I</a:t>
            </a:r>
            <a:r>
              <a:rPr lang="en-US" sz="2000" dirty="0" smtClean="0">
                <a:latin typeface="Times New Roman"/>
                <a:ea typeface="Calibri"/>
              </a:rPr>
              <a:t>nefficiency </a:t>
            </a:r>
            <a:r>
              <a:rPr lang="en-US" sz="2000" dirty="0">
                <a:latin typeface="Times New Roman"/>
                <a:ea typeface="Calibri"/>
              </a:rPr>
              <a:t>M</a:t>
            </a:r>
            <a:r>
              <a:rPr lang="en-US" sz="2000" dirty="0" smtClean="0">
                <a:latin typeface="Times New Roman"/>
                <a:ea typeface="Calibri"/>
              </a:rPr>
              <a:t>odel of  </a:t>
            </a:r>
            <a:r>
              <a:rPr lang="en-US" sz="2000" dirty="0" smtClean="0">
                <a:latin typeface="Times New Roman"/>
                <a:ea typeface="Calibri"/>
              </a:rPr>
              <a:t>Cobb-</a:t>
            </a:r>
            <a:r>
              <a:rPr lang="en-US" sz="2000" dirty="0" err="1" smtClean="0">
                <a:latin typeface="Times New Roman"/>
                <a:ea typeface="Calibri"/>
              </a:rPr>
              <a:t>douglas</a:t>
            </a:r>
            <a:r>
              <a:rPr lang="en-US" sz="2000" dirty="0" smtClean="0">
                <a:latin typeface="Times New Roman"/>
                <a:ea typeface="Calibri"/>
              </a:rPr>
              <a:t> Function  </a:t>
            </a:r>
            <a:endParaRPr lang="en-US" sz="2000" dirty="0"/>
          </a:p>
        </p:txBody>
      </p:sp>
    </p:spTree>
    <p:extLst>
      <p:ext uri="{BB962C8B-B14F-4D97-AF65-F5344CB8AC3E}">
        <p14:creationId xmlns:p14="http://schemas.microsoft.com/office/powerpoint/2010/main" val="3101009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83043"/>
            <a:ext cx="7772400" cy="5678478"/>
          </a:xfrm>
          <a:prstGeom prst="rect">
            <a:avLst/>
          </a:prstGeom>
        </p:spPr>
        <p:txBody>
          <a:bodyPr wrap="square">
            <a:spAutoFit/>
          </a:bodyPr>
          <a:lstStyle/>
          <a:p>
            <a:pPr marL="285750" indent="-285750" algn="just">
              <a:lnSpc>
                <a:spcPct val="150000"/>
              </a:lnSpc>
              <a:buFont typeface="Wingdings" pitchFamily="2" charset="2"/>
              <a:buChar char="Ø"/>
            </a:pPr>
            <a:r>
              <a:rPr lang="en-US" sz="1600" dirty="0" smtClean="0">
                <a:latin typeface="Times New Roman"/>
                <a:ea typeface="Calibri"/>
                <a:cs typeface="Times New Roman"/>
              </a:rPr>
              <a:t>In SFA </a:t>
            </a:r>
            <a:r>
              <a:rPr lang="en-US" sz="1600" dirty="0" err="1">
                <a:latin typeface="Times New Roman"/>
                <a:ea typeface="Calibri"/>
                <a:cs typeface="Times New Roman"/>
              </a:rPr>
              <a:t>T</a:t>
            </a:r>
            <a:r>
              <a:rPr lang="en-US" sz="1600" dirty="0" err="1" smtClean="0">
                <a:latin typeface="Times New Roman"/>
                <a:ea typeface="Calibri"/>
                <a:cs typeface="Times New Roman"/>
              </a:rPr>
              <a:t>ranslog</a:t>
            </a:r>
            <a:r>
              <a:rPr lang="en-US" sz="1600" dirty="0" smtClean="0">
                <a:latin typeface="Times New Roman"/>
                <a:ea typeface="Calibri"/>
                <a:cs typeface="Times New Roman"/>
              </a:rPr>
              <a:t>  cost and profit model, </a:t>
            </a:r>
            <a:r>
              <a:rPr lang="en-US" sz="1600" dirty="0">
                <a:latin typeface="Times New Roman"/>
                <a:ea typeface="Calibri"/>
                <a:cs typeface="Times New Roman"/>
              </a:rPr>
              <a:t>t</a:t>
            </a:r>
            <a:r>
              <a:rPr lang="en-US" sz="1600" dirty="0" smtClean="0">
                <a:latin typeface="Times New Roman"/>
                <a:ea typeface="Calibri"/>
                <a:cs typeface="Times New Roman"/>
              </a:rPr>
              <a:t>he </a:t>
            </a:r>
            <a:r>
              <a:rPr lang="en-US" sz="1600" dirty="0">
                <a:latin typeface="Times New Roman"/>
                <a:ea typeface="Calibri"/>
                <a:cs typeface="Times New Roman"/>
              </a:rPr>
              <a:t>average cost efficiency is 81.3% and the average profit efficiency is 84.4% for state-owned banks. </a:t>
            </a:r>
            <a:endParaRPr lang="en-US" sz="1600" dirty="0" smtClean="0">
              <a:latin typeface="Times New Roman"/>
              <a:ea typeface="Calibri"/>
              <a:cs typeface="Times New Roman"/>
            </a:endParaRPr>
          </a:p>
          <a:p>
            <a:pPr algn="just">
              <a:lnSpc>
                <a:spcPct val="150000"/>
              </a:lnSpc>
            </a:pPr>
            <a:r>
              <a:rPr lang="en-US" sz="1600" dirty="0" smtClean="0">
                <a:latin typeface="Times New Roman"/>
                <a:ea typeface="Calibri"/>
                <a:cs typeface="Times New Roman"/>
              </a:rPr>
              <a:t>. </a:t>
            </a:r>
          </a:p>
          <a:p>
            <a:pPr marL="285750" indent="-285750" algn="just">
              <a:lnSpc>
                <a:spcPct val="150000"/>
              </a:lnSpc>
              <a:buFont typeface="Wingdings" pitchFamily="2" charset="2"/>
              <a:buChar char="Ø"/>
            </a:pPr>
            <a:r>
              <a:rPr lang="en-US" sz="1600" dirty="0" smtClean="0">
                <a:latin typeface="Times New Roman"/>
                <a:ea typeface="Calibri"/>
                <a:cs typeface="Times New Roman"/>
              </a:rPr>
              <a:t> </a:t>
            </a:r>
            <a:r>
              <a:rPr lang="en-US" sz="1600" dirty="0">
                <a:latin typeface="Times New Roman"/>
                <a:ea typeface="Calibri"/>
                <a:cs typeface="Times New Roman"/>
              </a:rPr>
              <a:t>T</a:t>
            </a:r>
            <a:r>
              <a:rPr lang="en-US" sz="1600" dirty="0" smtClean="0">
                <a:latin typeface="Times New Roman"/>
                <a:ea typeface="Calibri"/>
                <a:cs typeface="Times New Roman"/>
              </a:rPr>
              <a:t>he </a:t>
            </a:r>
            <a:r>
              <a:rPr lang="en-US" sz="1600" dirty="0" err="1">
                <a:latin typeface="Times New Roman"/>
                <a:ea typeface="Calibri"/>
                <a:cs typeface="Times New Roman"/>
              </a:rPr>
              <a:t>J</a:t>
            </a:r>
            <a:r>
              <a:rPr lang="en-US" sz="1600" dirty="0" err="1" smtClean="0">
                <a:latin typeface="Times New Roman"/>
                <a:ea typeface="Calibri"/>
                <a:cs typeface="Times New Roman"/>
              </a:rPr>
              <a:t>anata</a:t>
            </a:r>
            <a:r>
              <a:rPr lang="en-US" sz="1600" dirty="0" smtClean="0">
                <a:latin typeface="Times New Roman"/>
                <a:ea typeface="Calibri"/>
                <a:cs typeface="Times New Roman"/>
              </a:rPr>
              <a:t> </a:t>
            </a:r>
            <a:r>
              <a:rPr lang="en-US" sz="1600" dirty="0">
                <a:latin typeface="Times New Roman"/>
                <a:ea typeface="Calibri"/>
                <a:cs typeface="Times New Roman"/>
              </a:rPr>
              <a:t>bank is the </a:t>
            </a:r>
            <a:r>
              <a:rPr lang="en-US" sz="1600" dirty="0" smtClean="0">
                <a:latin typeface="Times New Roman"/>
                <a:ea typeface="Calibri"/>
                <a:cs typeface="Times New Roman"/>
              </a:rPr>
              <a:t>most cost and profit </a:t>
            </a:r>
            <a:r>
              <a:rPr lang="en-US" sz="1600" dirty="0">
                <a:latin typeface="Times New Roman"/>
                <a:ea typeface="Calibri"/>
                <a:cs typeface="Times New Roman"/>
              </a:rPr>
              <a:t>efficient bank with an average cost and profit efficiency score of 90% and 89.5% respectively. </a:t>
            </a:r>
            <a:r>
              <a:rPr lang="en-US" sz="1600" dirty="0" err="1">
                <a:latin typeface="Times New Roman"/>
                <a:ea typeface="Calibri"/>
                <a:cs typeface="Times New Roman"/>
              </a:rPr>
              <a:t>Sonali</a:t>
            </a:r>
            <a:r>
              <a:rPr lang="en-US" sz="1600" dirty="0">
                <a:latin typeface="Times New Roman"/>
                <a:ea typeface="Calibri"/>
                <a:cs typeface="Times New Roman"/>
              </a:rPr>
              <a:t> bank is the less cost and profit efficient with the score of 63.8% and 79.7% respectively. </a:t>
            </a:r>
            <a:endParaRPr lang="en-US" sz="1600" dirty="0" smtClean="0">
              <a:latin typeface="Times New Roman"/>
              <a:ea typeface="Calibri"/>
              <a:cs typeface="Times New Roman"/>
            </a:endParaRPr>
          </a:p>
          <a:p>
            <a:pPr marL="285750" indent="-285750" algn="just">
              <a:lnSpc>
                <a:spcPct val="150000"/>
              </a:lnSpc>
              <a:buFont typeface="Wingdings" pitchFamily="2" charset="2"/>
              <a:buChar char="Ø"/>
            </a:pPr>
            <a:r>
              <a:rPr lang="en-US" sz="1600" dirty="0">
                <a:latin typeface="Times New Roman"/>
                <a:ea typeface="Calibri"/>
                <a:cs typeface="Times New Roman"/>
              </a:rPr>
              <a:t> </a:t>
            </a:r>
            <a:r>
              <a:rPr lang="en-US" sz="1600" dirty="0" smtClean="0">
                <a:latin typeface="Times New Roman"/>
                <a:ea typeface="Calibri"/>
                <a:cs typeface="Times New Roman"/>
              </a:rPr>
              <a:t>In private commercial bank, t</a:t>
            </a:r>
            <a:r>
              <a:rPr lang="en-US" sz="1600" dirty="0" smtClean="0">
                <a:latin typeface="Times New Roman"/>
                <a:ea typeface="Calibri"/>
                <a:cs typeface="Times New Roman"/>
              </a:rPr>
              <a:t>he </a:t>
            </a:r>
            <a:r>
              <a:rPr lang="en-US" sz="1600" dirty="0">
                <a:latin typeface="Times New Roman"/>
                <a:ea typeface="Calibri"/>
                <a:cs typeface="Times New Roman"/>
              </a:rPr>
              <a:t>average cost efficiency </a:t>
            </a:r>
            <a:r>
              <a:rPr lang="en-US" sz="1600" dirty="0" smtClean="0">
                <a:latin typeface="Times New Roman"/>
                <a:ea typeface="Calibri"/>
                <a:cs typeface="Times New Roman"/>
              </a:rPr>
              <a:t> score of </a:t>
            </a:r>
            <a:r>
              <a:rPr lang="en-US" sz="1600" dirty="0">
                <a:latin typeface="Times New Roman"/>
                <a:ea typeface="Calibri"/>
                <a:cs typeface="Times New Roman"/>
              </a:rPr>
              <a:t>66.3% is much than the average profit </a:t>
            </a:r>
            <a:r>
              <a:rPr lang="en-US" sz="1600" dirty="0" smtClean="0">
                <a:latin typeface="Times New Roman"/>
                <a:ea typeface="Calibri"/>
                <a:cs typeface="Times New Roman"/>
              </a:rPr>
              <a:t>efficiency score </a:t>
            </a:r>
            <a:r>
              <a:rPr lang="en-US" sz="1600" dirty="0">
                <a:latin typeface="Times New Roman"/>
                <a:ea typeface="Calibri"/>
                <a:cs typeface="Times New Roman"/>
              </a:rPr>
              <a:t>of 53.9% </a:t>
            </a:r>
            <a:r>
              <a:rPr lang="en-US" sz="1600" dirty="0" smtClean="0">
                <a:latin typeface="Times New Roman"/>
                <a:ea typeface="Calibri"/>
                <a:cs typeface="Times New Roman"/>
              </a:rPr>
              <a:t>. </a:t>
            </a:r>
            <a:endParaRPr lang="en-US" sz="1600" dirty="0">
              <a:latin typeface="Times New Roman"/>
              <a:ea typeface="Calibri"/>
              <a:cs typeface="Times New Roman"/>
            </a:endParaRPr>
          </a:p>
          <a:p>
            <a:pPr marL="285750" indent="-285750" algn="just">
              <a:lnSpc>
                <a:spcPct val="150000"/>
              </a:lnSpc>
              <a:buFont typeface="Wingdings" pitchFamily="2" charset="2"/>
              <a:buChar char="Ø"/>
            </a:pPr>
            <a:r>
              <a:rPr lang="en-US" sz="1600" dirty="0" smtClean="0">
                <a:latin typeface="Times New Roman"/>
                <a:ea typeface="Calibri"/>
                <a:cs typeface="Times New Roman"/>
              </a:rPr>
              <a:t>IBBL </a:t>
            </a:r>
            <a:r>
              <a:rPr lang="en-US" sz="1600" dirty="0">
                <a:latin typeface="Times New Roman"/>
                <a:ea typeface="Calibri"/>
                <a:cs typeface="Times New Roman"/>
              </a:rPr>
              <a:t>is the most cost-efficient with an average efficiency score of 82.4%  and </a:t>
            </a:r>
            <a:r>
              <a:rPr lang="en-US" sz="1600" dirty="0" smtClean="0">
                <a:latin typeface="Times New Roman"/>
                <a:ea typeface="Calibri"/>
                <a:cs typeface="Times New Roman"/>
              </a:rPr>
              <a:t>the </a:t>
            </a:r>
            <a:r>
              <a:rPr lang="en-US" sz="1600" dirty="0">
                <a:latin typeface="Times New Roman"/>
                <a:ea typeface="Calibri"/>
                <a:cs typeface="Times New Roman"/>
              </a:rPr>
              <a:t>southeast and eastern banks are the most profit efficient bank with an average efficiency score of 68</a:t>
            </a:r>
            <a:r>
              <a:rPr lang="en-US" sz="1600" dirty="0" smtClean="0">
                <a:latin typeface="Times New Roman"/>
                <a:ea typeface="Calibri"/>
                <a:cs typeface="Times New Roman"/>
              </a:rPr>
              <a:t>%.Exim </a:t>
            </a:r>
            <a:r>
              <a:rPr lang="en-US" sz="1600" dirty="0">
                <a:latin typeface="Times New Roman"/>
                <a:ea typeface="Calibri"/>
                <a:cs typeface="Times New Roman"/>
              </a:rPr>
              <a:t>bank is the less cost efficient (31.1%) and Mercantile bank is the less profit efficient (33.3%) respectively</a:t>
            </a:r>
            <a:r>
              <a:rPr lang="en-US" dirty="0">
                <a:latin typeface="Times New Roman"/>
                <a:ea typeface="Calibri"/>
                <a:cs typeface="Times New Roman"/>
              </a:rPr>
              <a:t>. </a:t>
            </a:r>
            <a:endParaRPr lang="en-US" dirty="0" smtClean="0">
              <a:latin typeface="Times New Roman"/>
              <a:ea typeface="Calibri"/>
              <a:cs typeface="Times New Roman"/>
            </a:endParaRPr>
          </a:p>
          <a:p>
            <a:pPr marL="285750" indent="-285750" algn="just">
              <a:lnSpc>
                <a:spcPct val="150000"/>
              </a:lnSpc>
              <a:buFont typeface="Wingdings" pitchFamily="2" charset="2"/>
              <a:buChar char="Ø"/>
            </a:pPr>
            <a:r>
              <a:rPr lang="en-US" sz="1600" dirty="0">
                <a:latin typeface="Times New Roman"/>
                <a:ea typeface="Calibri"/>
                <a:cs typeface="Times New Roman"/>
              </a:rPr>
              <a:t> </a:t>
            </a:r>
            <a:r>
              <a:rPr lang="en-US" sz="1600" dirty="0" err="1">
                <a:latin typeface="Times New Roman"/>
                <a:ea typeface="Calibri"/>
                <a:cs typeface="Times New Roman"/>
              </a:rPr>
              <a:t>Translog</a:t>
            </a:r>
            <a:r>
              <a:rPr lang="en-US" sz="1600" dirty="0">
                <a:latin typeface="Times New Roman"/>
                <a:ea typeface="Calibri"/>
                <a:cs typeface="Times New Roman"/>
              </a:rPr>
              <a:t> Stochastic Frontier model is more preferable than Cobb-Douglas Stochastic Frontier model.</a:t>
            </a:r>
            <a:endParaRPr lang="en-US" sz="1600" dirty="0">
              <a:ea typeface="Calibri"/>
              <a:cs typeface="Times New Roman"/>
            </a:endParaRPr>
          </a:p>
          <a:p>
            <a:pPr marL="285750" indent="-285750" algn="just">
              <a:lnSpc>
                <a:spcPct val="150000"/>
              </a:lnSpc>
              <a:buFont typeface="Wingdings" pitchFamily="2" charset="2"/>
              <a:buChar char="Ø"/>
            </a:pPr>
            <a:endParaRPr lang="en-US" sz="1600" dirty="0">
              <a:ea typeface="Calibri"/>
              <a:cs typeface="Times New Roman"/>
            </a:endParaRPr>
          </a:p>
        </p:txBody>
      </p:sp>
    </p:spTree>
    <p:extLst>
      <p:ext uri="{BB962C8B-B14F-4D97-AF65-F5344CB8AC3E}">
        <p14:creationId xmlns:p14="http://schemas.microsoft.com/office/powerpoint/2010/main" val="667278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7010400" cy="3739485"/>
          </a:xfrm>
          <a:prstGeom prst="rect">
            <a:avLst/>
          </a:prstGeom>
        </p:spPr>
        <p:txBody>
          <a:bodyPr wrap="square">
            <a:spAutoFit/>
          </a:bodyPr>
          <a:lstStyle/>
          <a:p>
            <a:pPr marL="285750" indent="-285750" algn="just">
              <a:lnSpc>
                <a:spcPct val="150000"/>
              </a:lnSpc>
              <a:buFont typeface="Wingdings" pitchFamily="2" charset="2"/>
              <a:buChar char="Ø"/>
            </a:pPr>
            <a:r>
              <a:rPr lang="en-US" sz="1400" dirty="0" smtClean="0">
                <a:latin typeface="Times New Roman"/>
                <a:ea typeface="Calibri"/>
                <a:cs typeface="Times New Roman"/>
              </a:rPr>
              <a:t> </a:t>
            </a:r>
            <a:r>
              <a:rPr lang="en-US" sz="1400" dirty="0" smtClean="0">
                <a:latin typeface="Times New Roman"/>
                <a:ea typeface="Calibri"/>
                <a:cs typeface="Times New Roman"/>
              </a:rPr>
              <a:t>In </a:t>
            </a:r>
            <a:r>
              <a:rPr lang="en-US" sz="1400" dirty="0" smtClean="0">
                <a:latin typeface="Times New Roman"/>
                <a:ea typeface="Calibri"/>
                <a:cs typeface="Times New Roman"/>
              </a:rPr>
              <a:t>DEA</a:t>
            </a:r>
            <a:r>
              <a:rPr lang="en-US" sz="1400" dirty="0" smtClean="0">
                <a:latin typeface="Times New Roman"/>
                <a:ea typeface="Calibri"/>
                <a:cs typeface="Times New Roman"/>
              </a:rPr>
              <a:t>, the </a:t>
            </a:r>
            <a:r>
              <a:rPr lang="en-US" sz="1400" dirty="0">
                <a:latin typeface="Times New Roman"/>
                <a:ea typeface="Calibri"/>
                <a:cs typeface="Times New Roman"/>
              </a:rPr>
              <a:t>average cost efficiency </a:t>
            </a:r>
            <a:r>
              <a:rPr lang="en-US" sz="1400" dirty="0" smtClean="0">
                <a:latin typeface="Times New Roman"/>
                <a:ea typeface="Calibri"/>
                <a:cs typeface="Times New Roman"/>
              </a:rPr>
              <a:t>score (41.4%) </a:t>
            </a:r>
            <a:r>
              <a:rPr lang="en-US" sz="1400" dirty="0">
                <a:latin typeface="Times New Roman"/>
                <a:ea typeface="Calibri"/>
                <a:cs typeface="Times New Roman"/>
              </a:rPr>
              <a:t>is higher than profit efficiency (18.8%) </a:t>
            </a:r>
            <a:r>
              <a:rPr lang="en-US" sz="1400" dirty="0" smtClean="0">
                <a:latin typeface="Times New Roman"/>
                <a:ea typeface="Calibri"/>
                <a:cs typeface="Times New Roman"/>
              </a:rPr>
              <a:t>score for  </a:t>
            </a:r>
            <a:r>
              <a:rPr lang="en-US" sz="1400" dirty="0">
                <a:latin typeface="Times New Roman"/>
                <a:ea typeface="Calibri"/>
                <a:cs typeface="Times New Roman"/>
              </a:rPr>
              <a:t>state-owned commercial banks </a:t>
            </a:r>
            <a:endParaRPr lang="en-US" sz="1400" dirty="0" smtClean="0">
              <a:latin typeface="Times New Roman"/>
              <a:ea typeface="Calibri"/>
              <a:cs typeface="Times New Roman"/>
            </a:endParaRPr>
          </a:p>
          <a:p>
            <a:pPr marL="285750" indent="-285750" algn="just">
              <a:lnSpc>
                <a:spcPct val="150000"/>
              </a:lnSpc>
              <a:buFont typeface="Wingdings" pitchFamily="2" charset="2"/>
              <a:buChar char="Ø"/>
            </a:pPr>
            <a:r>
              <a:rPr lang="en-US" sz="1400" dirty="0" err="1" smtClean="0">
                <a:latin typeface="Times New Roman"/>
                <a:ea typeface="Calibri"/>
                <a:cs typeface="Times New Roman"/>
              </a:rPr>
              <a:t>Rupali</a:t>
            </a:r>
            <a:r>
              <a:rPr lang="en-US" sz="1400" dirty="0" smtClean="0">
                <a:latin typeface="Times New Roman"/>
                <a:ea typeface="Calibri"/>
                <a:cs typeface="Times New Roman"/>
              </a:rPr>
              <a:t> </a:t>
            </a:r>
            <a:r>
              <a:rPr lang="en-US" sz="1400" dirty="0">
                <a:latin typeface="Times New Roman"/>
                <a:ea typeface="Calibri"/>
                <a:cs typeface="Times New Roman"/>
              </a:rPr>
              <a:t>bank is the most cost efficient with the efficiency score of 91.6% where </a:t>
            </a:r>
            <a:r>
              <a:rPr lang="en-US" sz="1400" dirty="0" err="1">
                <a:latin typeface="Times New Roman"/>
                <a:ea typeface="Calibri"/>
                <a:cs typeface="Times New Roman"/>
              </a:rPr>
              <a:t>Sonali</a:t>
            </a:r>
            <a:r>
              <a:rPr lang="en-US" sz="1400" dirty="0">
                <a:latin typeface="Times New Roman"/>
                <a:ea typeface="Calibri"/>
                <a:cs typeface="Times New Roman"/>
              </a:rPr>
              <a:t> bank is the less cost efficient with the efficiency score of 59</a:t>
            </a:r>
            <a:r>
              <a:rPr lang="en-US" sz="1400" dirty="0" smtClean="0">
                <a:latin typeface="Times New Roman"/>
                <a:ea typeface="Calibri"/>
                <a:cs typeface="Times New Roman"/>
              </a:rPr>
              <a:t>%. </a:t>
            </a:r>
            <a:r>
              <a:rPr lang="en-US" sz="1400" dirty="0" err="1">
                <a:latin typeface="Times New Roman"/>
                <a:ea typeface="Calibri"/>
                <a:cs typeface="Times New Roman"/>
              </a:rPr>
              <a:t>Sonali</a:t>
            </a:r>
            <a:r>
              <a:rPr lang="en-US" sz="1400" dirty="0">
                <a:latin typeface="Times New Roman"/>
                <a:ea typeface="Calibri"/>
                <a:cs typeface="Times New Roman"/>
              </a:rPr>
              <a:t> bank is the most profit efficient bank with an efficiency score of 30.7% and </a:t>
            </a:r>
            <a:r>
              <a:rPr lang="en-US" sz="1400" dirty="0" err="1">
                <a:latin typeface="Times New Roman"/>
                <a:ea typeface="Calibri"/>
                <a:cs typeface="Times New Roman"/>
              </a:rPr>
              <a:t>Rupali</a:t>
            </a:r>
            <a:r>
              <a:rPr lang="en-US" sz="1400" dirty="0">
                <a:latin typeface="Times New Roman"/>
                <a:ea typeface="Calibri"/>
                <a:cs typeface="Times New Roman"/>
              </a:rPr>
              <a:t> bank is the less profit efficient with the efficiency score of 14.9% respectively</a:t>
            </a:r>
            <a:r>
              <a:rPr lang="en-US" sz="1400" dirty="0" smtClean="0">
                <a:latin typeface="Times New Roman"/>
                <a:ea typeface="Calibri"/>
                <a:cs typeface="Times New Roman"/>
              </a:rPr>
              <a:t>.</a:t>
            </a:r>
          </a:p>
          <a:p>
            <a:pPr marL="285750" indent="-285750" algn="just">
              <a:lnSpc>
                <a:spcPct val="150000"/>
              </a:lnSpc>
              <a:buFont typeface="Wingdings" pitchFamily="2" charset="2"/>
              <a:buChar char="Ø"/>
            </a:pPr>
            <a:r>
              <a:rPr lang="en-US" sz="1400" dirty="0" smtClean="0">
                <a:latin typeface="Times New Roman"/>
                <a:ea typeface="Calibri"/>
                <a:cs typeface="Times New Roman"/>
              </a:rPr>
              <a:t> In the PCBs,  </a:t>
            </a:r>
            <a:r>
              <a:rPr lang="en-US" sz="1400" dirty="0">
                <a:latin typeface="Times New Roman"/>
                <a:ea typeface="Calibri"/>
                <a:cs typeface="Times New Roman"/>
              </a:rPr>
              <a:t>The average cost </a:t>
            </a:r>
            <a:r>
              <a:rPr lang="en-US" sz="1400" dirty="0" smtClean="0">
                <a:latin typeface="Times New Roman"/>
                <a:ea typeface="Calibri"/>
                <a:cs typeface="Times New Roman"/>
              </a:rPr>
              <a:t>efficiency score </a:t>
            </a:r>
            <a:r>
              <a:rPr lang="en-US" sz="1400" dirty="0">
                <a:latin typeface="Times New Roman"/>
                <a:ea typeface="Calibri"/>
                <a:cs typeface="Times New Roman"/>
              </a:rPr>
              <a:t>(41.4%) is higher than profit efficiency (18.8%) </a:t>
            </a:r>
            <a:r>
              <a:rPr lang="en-US" sz="1400" dirty="0" smtClean="0">
                <a:latin typeface="Times New Roman"/>
                <a:ea typeface="Calibri"/>
                <a:cs typeface="Times New Roman"/>
              </a:rPr>
              <a:t>score.</a:t>
            </a:r>
          </a:p>
          <a:p>
            <a:pPr marL="285750" indent="-285750" algn="just">
              <a:lnSpc>
                <a:spcPct val="150000"/>
              </a:lnSpc>
              <a:buFont typeface="Wingdings" pitchFamily="2" charset="2"/>
              <a:buChar char="Ø"/>
            </a:pPr>
            <a:r>
              <a:rPr lang="en-US" sz="1400" dirty="0" smtClean="0">
                <a:latin typeface="Times New Roman"/>
                <a:ea typeface="Calibri"/>
                <a:cs typeface="Times New Roman"/>
              </a:rPr>
              <a:t>Prime </a:t>
            </a:r>
            <a:r>
              <a:rPr lang="en-US" sz="1400" dirty="0">
                <a:latin typeface="Times New Roman"/>
                <a:ea typeface="Calibri"/>
                <a:cs typeface="Times New Roman"/>
              </a:rPr>
              <a:t>bank is the most cost and profit efficient bank with an efficiency score of 71.3% and 53.7% </a:t>
            </a:r>
            <a:r>
              <a:rPr lang="en-US" sz="1400" dirty="0" smtClean="0">
                <a:latin typeface="Times New Roman"/>
                <a:ea typeface="Calibri"/>
                <a:cs typeface="Times New Roman"/>
              </a:rPr>
              <a:t>respectively, the </a:t>
            </a:r>
            <a:r>
              <a:rPr lang="en-US" sz="1400" dirty="0">
                <a:latin typeface="Times New Roman"/>
                <a:ea typeface="Calibri"/>
                <a:cs typeface="Times New Roman"/>
              </a:rPr>
              <a:t>DBBL bank is the less cost efficient (22.3%) and al-</a:t>
            </a:r>
            <a:r>
              <a:rPr lang="en-US" sz="1400" dirty="0" err="1">
                <a:latin typeface="Times New Roman"/>
                <a:ea typeface="Calibri"/>
                <a:cs typeface="Times New Roman"/>
              </a:rPr>
              <a:t>Arafah</a:t>
            </a:r>
            <a:r>
              <a:rPr lang="en-US" sz="1400" dirty="0">
                <a:latin typeface="Times New Roman"/>
                <a:ea typeface="Calibri"/>
                <a:cs typeface="Times New Roman"/>
              </a:rPr>
              <a:t> is the less profit efficient (2.6%) respectively</a:t>
            </a:r>
            <a:r>
              <a:rPr lang="en-US" dirty="0">
                <a:latin typeface="Times New Roman"/>
                <a:ea typeface="Calibri"/>
                <a:cs typeface="Times New Roman"/>
              </a:rPr>
              <a:t>.</a:t>
            </a:r>
            <a:endParaRPr lang="en-US" sz="1600" dirty="0">
              <a:ea typeface="Calibri"/>
              <a:cs typeface="Times New Roman"/>
            </a:endParaRPr>
          </a:p>
        </p:txBody>
      </p:sp>
    </p:spTree>
    <p:extLst>
      <p:ext uri="{BB962C8B-B14F-4D97-AF65-F5344CB8AC3E}">
        <p14:creationId xmlns:p14="http://schemas.microsoft.com/office/powerpoint/2010/main" val="1282303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3" y="914400"/>
            <a:ext cx="7467600" cy="2677656"/>
          </a:xfrm>
          <a:prstGeom prst="rect">
            <a:avLst/>
          </a:prstGeom>
        </p:spPr>
        <p:txBody>
          <a:bodyPr wrap="square">
            <a:spAutoFit/>
          </a:bodyPr>
          <a:lstStyle/>
          <a:p>
            <a:pPr marL="285750" indent="-285750" algn="just">
              <a:lnSpc>
                <a:spcPct val="150000"/>
              </a:lnSpc>
              <a:buFont typeface="Wingdings" pitchFamily="2" charset="2"/>
              <a:buChar char="Ø"/>
            </a:pPr>
            <a:r>
              <a:rPr lang="en-US" sz="1600" dirty="0">
                <a:latin typeface="Times New Roman"/>
                <a:ea typeface="Calibri"/>
                <a:cs typeface="Times New Roman"/>
              </a:rPr>
              <a:t>T</a:t>
            </a:r>
            <a:r>
              <a:rPr lang="en-US" sz="1600" dirty="0" smtClean="0">
                <a:latin typeface="Times New Roman"/>
                <a:ea typeface="Calibri"/>
                <a:cs typeface="Times New Roman"/>
              </a:rPr>
              <a:t>he </a:t>
            </a:r>
            <a:r>
              <a:rPr lang="en-US" sz="1600" dirty="0">
                <a:latin typeface="Times New Roman"/>
                <a:ea typeface="Calibri"/>
                <a:cs typeface="Times New Roman"/>
              </a:rPr>
              <a:t>IT factors are more significant for private commercial bank rather than </a:t>
            </a:r>
            <a:r>
              <a:rPr lang="en-US" sz="1600" dirty="0" smtClean="0">
                <a:latin typeface="Times New Roman"/>
                <a:ea typeface="Calibri"/>
                <a:cs typeface="Times New Roman"/>
              </a:rPr>
              <a:t>the state- </a:t>
            </a:r>
            <a:r>
              <a:rPr lang="en-US" sz="1600" dirty="0">
                <a:latin typeface="Times New Roman"/>
                <a:ea typeface="Calibri"/>
                <a:cs typeface="Times New Roman"/>
              </a:rPr>
              <a:t>owned </a:t>
            </a:r>
            <a:r>
              <a:rPr lang="en-US" sz="1600" dirty="0" smtClean="0">
                <a:latin typeface="Times New Roman"/>
                <a:ea typeface="Calibri"/>
                <a:cs typeface="Times New Roman"/>
              </a:rPr>
              <a:t>commercial banks</a:t>
            </a:r>
            <a:r>
              <a:rPr lang="en-US" sz="1600" dirty="0">
                <a:latin typeface="Times New Roman"/>
                <a:ea typeface="Calibri"/>
                <a:cs typeface="Times New Roman"/>
              </a:rPr>
              <a:t>.</a:t>
            </a:r>
            <a:endParaRPr lang="en-US" sz="1600" dirty="0">
              <a:ea typeface="Calibri"/>
              <a:cs typeface="Times New Roman"/>
            </a:endParaRPr>
          </a:p>
          <a:p>
            <a:pPr algn="just">
              <a:lnSpc>
                <a:spcPct val="150000"/>
              </a:lnSpc>
            </a:pPr>
            <a:r>
              <a:rPr lang="en-US" sz="1600" dirty="0">
                <a:latin typeface="Times New Roman"/>
                <a:ea typeface="Calibri"/>
                <a:cs typeface="Times New Roman"/>
              </a:rPr>
              <a:t> </a:t>
            </a:r>
            <a:endParaRPr lang="en-US" sz="1600" dirty="0">
              <a:ea typeface="Calibri"/>
              <a:cs typeface="Times New Roman"/>
            </a:endParaRPr>
          </a:p>
          <a:p>
            <a:pPr marL="285750" indent="-285750" algn="just">
              <a:lnSpc>
                <a:spcPct val="200000"/>
              </a:lnSpc>
              <a:spcAft>
                <a:spcPts val="1000"/>
              </a:spcAft>
              <a:buFont typeface="Wingdings" pitchFamily="2" charset="2"/>
              <a:buChar char="Ø"/>
            </a:pPr>
            <a:r>
              <a:rPr lang="en-US" sz="1600" dirty="0">
                <a:latin typeface="Times New Roman"/>
                <a:ea typeface="Calibri"/>
                <a:cs typeface="Times New Roman"/>
              </a:rPr>
              <a:t>P</a:t>
            </a:r>
            <a:r>
              <a:rPr lang="en-US" sz="1600" dirty="0" smtClean="0">
                <a:latin typeface="Times New Roman"/>
                <a:ea typeface="Calibri"/>
                <a:cs typeface="Times New Roman"/>
              </a:rPr>
              <a:t>rivate </a:t>
            </a:r>
            <a:r>
              <a:rPr lang="en-US" sz="1600" dirty="0">
                <a:latin typeface="Times New Roman"/>
                <a:ea typeface="Calibri"/>
                <a:cs typeface="Times New Roman"/>
              </a:rPr>
              <a:t>commercial banking system </a:t>
            </a:r>
            <a:r>
              <a:rPr lang="en-US" sz="1600" dirty="0" smtClean="0">
                <a:latin typeface="Times New Roman"/>
                <a:ea typeface="Calibri"/>
                <a:cs typeface="Times New Roman"/>
              </a:rPr>
              <a:t>are more</a:t>
            </a:r>
            <a:r>
              <a:rPr lang="en-US" sz="1600" dirty="0" smtClean="0">
                <a:latin typeface="Times New Roman"/>
                <a:ea typeface="Calibri"/>
                <a:cs typeface="Times New Roman"/>
              </a:rPr>
              <a:t> </a:t>
            </a:r>
            <a:r>
              <a:rPr lang="en-US" sz="1600" dirty="0">
                <a:latin typeface="Times New Roman"/>
                <a:ea typeface="Calibri"/>
                <a:cs typeface="Times New Roman"/>
              </a:rPr>
              <a:t>technologically </a:t>
            </a:r>
            <a:r>
              <a:rPr lang="en-US" sz="1600" dirty="0" smtClean="0">
                <a:latin typeface="Times New Roman"/>
                <a:ea typeface="Calibri"/>
                <a:cs typeface="Times New Roman"/>
              </a:rPr>
              <a:t>advanced. </a:t>
            </a:r>
            <a:r>
              <a:rPr lang="en-US" sz="1600" dirty="0">
                <a:latin typeface="Times New Roman"/>
                <a:ea typeface="Calibri"/>
                <a:cs typeface="Times New Roman"/>
              </a:rPr>
              <a:t>The information obtained from efficiency studies can be used to help government regulators and investors. </a:t>
            </a:r>
            <a:endParaRPr lang="en-US" sz="1600" dirty="0">
              <a:ea typeface="Calibri"/>
              <a:cs typeface="Times New Roman"/>
            </a:endParaRPr>
          </a:p>
        </p:txBody>
      </p:sp>
    </p:spTree>
    <p:extLst>
      <p:ext uri="{BB962C8B-B14F-4D97-AF65-F5344CB8AC3E}">
        <p14:creationId xmlns:p14="http://schemas.microsoft.com/office/powerpoint/2010/main" val="21358013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105835"/>
            <a:ext cx="4572000" cy="954107"/>
          </a:xfrm>
          <a:prstGeom prst="rect">
            <a:avLst/>
          </a:prstGeom>
        </p:spPr>
        <p:txBody>
          <a:bodyPr>
            <a:spAutoFit/>
          </a:bodyPr>
          <a:lstStyle/>
          <a:p>
            <a:pPr algn="ctr"/>
            <a:r>
              <a:rPr lang="en-US" sz="2800" dirty="0">
                <a:latin typeface="Times New Roman" pitchFamily="18" charset="0"/>
                <a:cs typeface="Times New Roman" pitchFamily="18" charset="0"/>
              </a:rPr>
              <a:t> </a:t>
            </a:r>
          </a:p>
          <a:p>
            <a:pPr algn="ctr"/>
            <a:r>
              <a:rPr lang="en-US" sz="2800" dirty="0">
                <a:latin typeface="Times New Roman" pitchFamily="18" charset="0"/>
                <a:cs typeface="Times New Roman" pitchFamily="18" charset="0"/>
              </a:rPr>
              <a:t>Thank you very much</a:t>
            </a:r>
          </a:p>
        </p:txBody>
      </p:sp>
    </p:spTree>
    <p:extLst>
      <p:ext uri="{BB962C8B-B14F-4D97-AF65-F5344CB8AC3E}">
        <p14:creationId xmlns:p14="http://schemas.microsoft.com/office/powerpoint/2010/main" val="3548187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4686" y="381000"/>
            <a:ext cx="5867400" cy="400110"/>
          </a:xfrm>
          <a:prstGeom prst="rect">
            <a:avLst/>
          </a:prstGeom>
        </p:spPr>
        <p:txBody>
          <a:bodyPr wrap="square">
            <a:spAutoFit/>
          </a:bodyPr>
          <a:lstStyle/>
          <a:p>
            <a:pPr lvl="0" algn="ctr" fontAlgn="base">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Cobb-</a:t>
            </a:r>
            <a:r>
              <a:rPr lang="en-US" sz="2000" dirty="0" err="1">
                <a:solidFill>
                  <a:prstClr val="black"/>
                </a:solidFill>
                <a:latin typeface="Times New Roman" pitchFamily="18" charset="0"/>
                <a:ea typeface="Times New Roman" pitchFamily="18" charset="0"/>
                <a:cs typeface="Times New Roman" pitchFamily="18" charset="0"/>
              </a:rPr>
              <a:t>douglas</a:t>
            </a:r>
            <a:r>
              <a:rPr lang="en-US" sz="2000" dirty="0">
                <a:solidFill>
                  <a:prstClr val="black"/>
                </a:solidFill>
                <a:latin typeface="Times New Roman" pitchFamily="18" charset="0"/>
                <a:ea typeface="Times New Roman" pitchFamily="18" charset="0"/>
                <a:cs typeface="Times New Roman" pitchFamily="18" charset="0"/>
              </a:rPr>
              <a:t> Stochastic  </a:t>
            </a:r>
            <a:r>
              <a:rPr lang="en-US" sz="2000" dirty="0">
                <a:solidFill>
                  <a:prstClr val="black"/>
                </a:solidFill>
                <a:latin typeface="Times New Roman" pitchFamily="18" charset="0"/>
                <a:ea typeface="Times New Roman" pitchFamily="18" charset="0"/>
                <a:cs typeface="Times New Roman" pitchFamily="18" charset="0"/>
              </a:rPr>
              <a:t>P</a:t>
            </a:r>
            <a:r>
              <a:rPr lang="en-US" sz="2000" dirty="0" smtClean="0">
                <a:solidFill>
                  <a:prstClr val="black"/>
                </a:solidFill>
                <a:latin typeface="Times New Roman" pitchFamily="18" charset="0"/>
                <a:ea typeface="Times New Roman" pitchFamily="18" charset="0"/>
                <a:cs typeface="Times New Roman" pitchFamily="18" charset="0"/>
              </a:rPr>
              <a:t>rofit  </a:t>
            </a:r>
            <a:r>
              <a:rPr lang="en-US" sz="2000" dirty="0">
                <a:solidFill>
                  <a:prstClr val="black"/>
                </a:solidFill>
                <a:latin typeface="Times New Roman" pitchFamily="18" charset="0"/>
                <a:ea typeface="Times New Roman" pitchFamily="18" charset="0"/>
                <a:cs typeface="Times New Roman" pitchFamily="18" charset="0"/>
              </a:rPr>
              <a:t>Frontier </a:t>
            </a:r>
            <a:r>
              <a:rPr lang="en-US" sz="2000" dirty="0" smtClean="0">
                <a:solidFill>
                  <a:prstClr val="black"/>
                </a:solidFill>
                <a:latin typeface="Times New Roman" pitchFamily="18" charset="0"/>
                <a:ea typeface="Times New Roman" pitchFamily="18" charset="0"/>
                <a:cs typeface="Times New Roman" pitchFamily="18" charset="0"/>
              </a:rPr>
              <a:t>Analysis </a:t>
            </a:r>
            <a:endParaRPr lang="en-US" sz="2000" dirty="0">
              <a:solidFill>
                <a:prstClr val="black"/>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57089023"/>
              </p:ext>
            </p:extLst>
          </p:nvPr>
        </p:nvGraphicFramePr>
        <p:xfrm>
          <a:off x="1600201" y="1524001"/>
          <a:ext cx="5471886" cy="685799"/>
        </p:xfrm>
        <a:graphic>
          <a:graphicData uri="http://schemas.openxmlformats.org/presentationml/2006/ole">
            <mc:AlternateContent xmlns:mc="http://schemas.openxmlformats.org/markup-compatibility/2006">
              <mc:Choice xmlns:v="urn:schemas-microsoft-com:vml" Requires="v">
                <p:oleObj spid="_x0000_s9283" name="Equation" r:id="rId3" imgW="2577960" imgH="457200" progId="Equation.3">
                  <p:embed/>
                </p:oleObj>
              </mc:Choice>
              <mc:Fallback>
                <p:oleObj name="Equation" r:id="rId3" imgW="2577960" imgH="457200" progId="Equation.3">
                  <p:embed/>
                  <p:pic>
                    <p:nvPicPr>
                      <p:cNvPr id="0" name="Object 4"/>
                      <p:cNvPicPr>
                        <a:picLocks noChangeAspect="1" noChangeArrowheads="1"/>
                      </p:cNvPicPr>
                      <p:nvPr/>
                    </p:nvPicPr>
                    <p:blipFill>
                      <a:blip r:embed="rId4"/>
                      <a:srcRect/>
                      <a:stretch>
                        <a:fillRect/>
                      </a:stretch>
                    </p:blipFill>
                    <p:spPr bwMode="auto">
                      <a:xfrm>
                        <a:off x="1600201" y="1524001"/>
                        <a:ext cx="5471886" cy="685799"/>
                      </a:xfrm>
                      <a:prstGeom prst="rect">
                        <a:avLst/>
                      </a:prstGeom>
                      <a:noFill/>
                      <a:ln>
                        <a:noFill/>
                      </a:ln>
                      <a:extLst/>
                    </p:spPr>
                  </p:pic>
                </p:oleObj>
              </mc:Fallback>
            </mc:AlternateContent>
          </a:graphicData>
        </a:graphic>
      </p:graphicFrame>
      <p:sp>
        <p:nvSpPr>
          <p:cNvPr id="4" name="Rectangle 3"/>
          <p:cNvSpPr/>
          <p:nvPr/>
        </p:nvSpPr>
        <p:spPr>
          <a:xfrm>
            <a:off x="1371600" y="2895600"/>
            <a:ext cx="7086600" cy="3139321"/>
          </a:xfrm>
          <a:prstGeom prst="rect">
            <a:avLst/>
          </a:prstGeom>
        </p:spPr>
        <p:txBody>
          <a:bodyPr wrap="square">
            <a:spAutoFit/>
          </a:bodyPr>
          <a:lstStyle/>
          <a:p>
            <a:pPr algn="just"/>
            <a:r>
              <a:rPr lang="en-US" dirty="0">
                <a:latin typeface="Times New Roman"/>
                <a:ea typeface="Times New Roman"/>
              </a:rPr>
              <a:t>Where, </a:t>
            </a:r>
            <a:r>
              <a:rPr lang="en-US" dirty="0" smtClean="0">
                <a:latin typeface="Times New Roman"/>
                <a:ea typeface="Times New Roman"/>
              </a:rPr>
              <a:t> </a:t>
            </a:r>
            <a:endParaRPr lang="en-US" dirty="0">
              <a:latin typeface="Times New Roman"/>
              <a:ea typeface="Times New Roman"/>
            </a:endParaRPr>
          </a:p>
          <a:p>
            <a:pPr algn="just"/>
            <a:r>
              <a:rPr lang="en-US" dirty="0" smtClean="0">
                <a:latin typeface="Times New Roman"/>
                <a:ea typeface="Times New Roman"/>
              </a:rPr>
              <a:t>P</a:t>
            </a:r>
            <a:r>
              <a:rPr lang="en-US" baseline="-25000" dirty="0" smtClean="0">
                <a:latin typeface="Times New Roman"/>
                <a:ea typeface="Times New Roman"/>
              </a:rPr>
              <a:t>it</a:t>
            </a:r>
            <a:r>
              <a:rPr lang="en-US" dirty="0" smtClean="0">
                <a:latin typeface="Times New Roman"/>
                <a:ea typeface="Times New Roman"/>
              </a:rPr>
              <a:t> </a:t>
            </a:r>
            <a:r>
              <a:rPr lang="en-US" dirty="0">
                <a:latin typeface="Times New Roman"/>
                <a:ea typeface="Times New Roman"/>
              </a:rPr>
              <a:t>= </a:t>
            </a:r>
            <a:r>
              <a:rPr lang="en-US" dirty="0" smtClean="0">
                <a:latin typeface="Times New Roman"/>
                <a:ea typeface="Times New Roman"/>
              </a:rPr>
              <a:t>Profit after tax </a:t>
            </a:r>
            <a:endParaRPr lang="en-US" dirty="0">
              <a:latin typeface="Times New Roman"/>
              <a:ea typeface="Times New Roman"/>
            </a:endParaRPr>
          </a:p>
          <a:p>
            <a:pPr algn="just"/>
            <a:r>
              <a:rPr lang="en-US" dirty="0">
                <a:latin typeface="Times New Roman"/>
                <a:ea typeface="Calibri"/>
              </a:rPr>
              <a:t> </a:t>
            </a:r>
            <a:r>
              <a:rPr lang="en-US" dirty="0" err="1">
                <a:latin typeface="Times New Roman"/>
                <a:ea typeface="Calibri"/>
              </a:rPr>
              <a:t>LOA</a:t>
            </a:r>
            <a:r>
              <a:rPr lang="en-US" baseline="-25000" dirty="0" err="1">
                <a:latin typeface="Times New Roman"/>
                <a:ea typeface="Calibri"/>
              </a:rPr>
              <a:t>it</a:t>
            </a:r>
            <a:r>
              <a:rPr lang="en-US" dirty="0">
                <a:latin typeface="Times New Roman"/>
                <a:ea typeface="Calibri"/>
              </a:rPr>
              <a:t> = </a:t>
            </a:r>
            <a:r>
              <a:rPr lang="en-US" dirty="0" smtClean="0">
                <a:latin typeface="Times New Roman"/>
                <a:ea typeface="Calibri"/>
              </a:rPr>
              <a:t>Loan </a:t>
            </a:r>
            <a:endParaRPr lang="en-US" dirty="0">
              <a:latin typeface="Times New Roman"/>
              <a:ea typeface="Calibri"/>
            </a:endParaRPr>
          </a:p>
          <a:p>
            <a:pPr algn="just"/>
            <a:r>
              <a:rPr lang="en-US" dirty="0">
                <a:latin typeface="Times New Roman"/>
                <a:ea typeface="Calibri"/>
              </a:rPr>
              <a:t> </a:t>
            </a:r>
            <a:r>
              <a:rPr lang="en-US" dirty="0" err="1">
                <a:latin typeface="Times New Roman"/>
                <a:ea typeface="Calibri"/>
              </a:rPr>
              <a:t>OBS</a:t>
            </a:r>
            <a:r>
              <a:rPr lang="en-US" baseline="-25000" dirty="0" err="1">
                <a:latin typeface="Times New Roman"/>
                <a:ea typeface="Calibri"/>
              </a:rPr>
              <a:t>it</a:t>
            </a:r>
            <a:r>
              <a:rPr lang="en-US" baseline="-25000" dirty="0">
                <a:latin typeface="Times New Roman"/>
                <a:ea typeface="Calibri"/>
              </a:rPr>
              <a:t>  =</a:t>
            </a:r>
            <a:r>
              <a:rPr lang="en-US" dirty="0">
                <a:latin typeface="Times New Roman"/>
                <a:ea typeface="Calibri"/>
              </a:rPr>
              <a:t> Off-balance sheet </a:t>
            </a:r>
            <a:r>
              <a:rPr lang="en-US" dirty="0" smtClean="0">
                <a:latin typeface="Times New Roman"/>
                <a:ea typeface="Calibri"/>
              </a:rPr>
              <a:t>items </a:t>
            </a:r>
            <a:endParaRPr lang="en-US" dirty="0">
              <a:latin typeface="Times New Roman"/>
              <a:ea typeface="Calibri"/>
            </a:endParaRPr>
          </a:p>
          <a:p>
            <a:pPr algn="just"/>
            <a:r>
              <a:rPr lang="en-US" dirty="0">
                <a:latin typeface="Times New Roman"/>
                <a:ea typeface="Calibri"/>
              </a:rPr>
              <a:t> </a:t>
            </a:r>
            <a:r>
              <a:rPr lang="en-US" dirty="0" err="1">
                <a:latin typeface="Times New Roman"/>
                <a:ea typeface="Calibri"/>
              </a:rPr>
              <a:t>POF</a:t>
            </a:r>
            <a:r>
              <a:rPr lang="en-US" baseline="-25000" dirty="0" err="1">
                <a:latin typeface="Times New Roman"/>
                <a:ea typeface="Calibri"/>
              </a:rPr>
              <a:t>it</a:t>
            </a:r>
            <a:r>
              <a:rPr lang="en-US" dirty="0">
                <a:latin typeface="Times New Roman"/>
                <a:ea typeface="Calibri"/>
              </a:rPr>
              <a:t> =   Price of </a:t>
            </a:r>
            <a:r>
              <a:rPr lang="en-US" dirty="0" smtClean="0">
                <a:latin typeface="Times New Roman"/>
                <a:ea typeface="Calibri"/>
              </a:rPr>
              <a:t>fund  </a:t>
            </a:r>
            <a:endParaRPr lang="en-US" dirty="0">
              <a:latin typeface="Times New Roman"/>
              <a:ea typeface="Calibri"/>
            </a:endParaRPr>
          </a:p>
          <a:p>
            <a:pPr algn="just"/>
            <a:r>
              <a:rPr lang="en-US" dirty="0" err="1">
                <a:latin typeface="Times New Roman"/>
                <a:ea typeface="Calibri"/>
              </a:rPr>
              <a:t>PFA</a:t>
            </a:r>
            <a:r>
              <a:rPr lang="en-US" baseline="-25000" dirty="0" err="1">
                <a:latin typeface="Times New Roman"/>
                <a:ea typeface="Calibri"/>
              </a:rPr>
              <a:t>it</a:t>
            </a:r>
            <a:r>
              <a:rPr lang="en-US" dirty="0">
                <a:latin typeface="Times New Roman"/>
                <a:ea typeface="Calibri"/>
              </a:rPr>
              <a:t> =  Price of fixed </a:t>
            </a:r>
            <a:r>
              <a:rPr lang="en-US" dirty="0" smtClean="0">
                <a:latin typeface="Times New Roman"/>
                <a:ea typeface="Calibri"/>
              </a:rPr>
              <a:t>assets</a:t>
            </a:r>
            <a:endParaRPr lang="en-US" dirty="0">
              <a:latin typeface="Times New Roman"/>
              <a:ea typeface="Calibri"/>
            </a:endParaRPr>
          </a:p>
          <a:p>
            <a:pPr algn="just"/>
            <a:r>
              <a:rPr lang="en-US" dirty="0">
                <a:latin typeface="Times New Roman"/>
                <a:ea typeface="Calibri"/>
              </a:rPr>
              <a:t> </a:t>
            </a:r>
            <a:r>
              <a:rPr lang="en-US" dirty="0" err="1">
                <a:latin typeface="Times New Roman"/>
                <a:ea typeface="Calibri"/>
              </a:rPr>
              <a:t>POL</a:t>
            </a:r>
            <a:r>
              <a:rPr lang="en-US" baseline="-25000" dirty="0" err="1">
                <a:latin typeface="Times New Roman"/>
                <a:ea typeface="Calibri"/>
              </a:rPr>
              <a:t>it</a:t>
            </a:r>
            <a:r>
              <a:rPr lang="en-US" dirty="0">
                <a:latin typeface="Times New Roman"/>
                <a:ea typeface="Calibri"/>
              </a:rPr>
              <a:t> = Price of </a:t>
            </a:r>
            <a:r>
              <a:rPr lang="en-US" dirty="0" err="1" smtClean="0">
                <a:latin typeface="Times New Roman"/>
                <a:ea typeface="Calibri"/>
              </a:rPr>
              <a:t>labour</a:t>
            </a:r>
            <a:r>
              <a:rPr lang="en-US" dirty="0" smtClean="0">
                <a:latin typeface="Times New Roman"/>
                <a:ea typeface="Calibri"/>
              </a:rPr>
              <a:t> </a:t>
            </a:r>
            <a:endParaRPr lang="en-US" dirty="0">
              <a:latin typeface="Times New Roman"/>
              <a:ea typeface="Calibri"/>
            </a:endParaRPr>
          </a:p>
          <a:p>
            <a:pPr algn="just"/>
            <a:r>
              <a:rPr lang="en-US" dirty="0" err="1" smtClean="0">
                <a:solidFill>
                  <a:prstClr val="black"/>
                </a:solidFill>
                <a:latin typeface="Times New Roman"/>
                <a:ea typeface="Calibri"/>
                <a:cs typeface="Arial"/>
              </a:rPr>
              <a:t>v</a:t>
            </a:r>
            <a:r>
              <a:rPr lang="en-US" baseline="-25000" dirty="0" err="1" smtClean="0">
                <a:solidFill>
                  <a:prstClr val="black"/>
                </a:solidFill>
                <a:latin typeface="Times New Roman"/>
                <a:ea typeface="Calibri"/>
                <a:cs typeface="Arial"/>
              </a:rPr>
              <a:t>it</a:t>
            </a:r>
            <a:r>
              <a:rPr lang="en-US" baseline="-25000" dirty="0" smtClean="0">
                <a:solidFill>
                  <a:prstClr val="black"/>
                </a:solidFill>
                <a:latin typeface="Times New Roman"/>
                <a:ea typeface="Calibri"/>
                <a:cs typeface="Arial"/>
              </a:rPr>
              <a:t> </a:t>
            </a:r>
            <a:r>
              <a:rPr lang="en-US" i="1" dirty="0" smtClean="0">
                <a:latin typeface="Times New Roman"/>
                <a:ea typeface="Times New Roman"/>
              </a:rPr>
              <a:t>=</a:t>
            </a:r>
            <a:r>
              <a:rPr lang="en-US" dirty="0" smtClean="0">
                <a:latin typeface="Times New Roman"/>
                <a:ea typeface="Times New Roman"/>
              </a:rPr>
              <a:t> </a:t>
            </a:r>
            <a:r>
              <a:rPr lang="en-US" dirty="0">
                <a:latin typeface="Times New Roman"/>
                <a:ea typeface="Times New Roman"/>
              </a:rPr>
              <a:t>two-sided error term assumed to be identically and independently </a:t>
            </a:r>
            <a:r>
              <a:rPr lang="en-US" dirty="0" smtClean="0">
                <a:latin typeface="Times New Roman"/>
                <a:ea typeface="Times New Roman"/>
              </a:rPr>
              <a:t>distributed </a:t>
            </a:r>
            <a:endParaRPr lang="en-US" dirty="0">
              <a:latin typeface="Times New Roman"/>
              <a:ea typeface="Times New Roman"/>
            </a:endParaRPr>
          </a:p>
          <a:p>
            <a:pPr algn="just"/>
            <a:r>
              <a:rPr lang="en-US" dirty="0" err="1">
                <a:solidFill>
                  <a:prstClr val="black"/>
                </a:solidFill>
                <a:latin typeface="Times New Roman"/>
                <a:ea typeface="Calibri"/>
                <a:cs typeface="Arial"/>
              </a:rPr>
              <a:t>u</a:t>
            </a:r>
            <a:r>
              <a:rPr lang="en-US" baseline="-25000" dirty="0" err="1">
                <a:solidFill>
                  <a:prstClr val="black"/>
                </a:solidFill>
                <a:latin typeface="Times New Roman"/>
                <a:ea typeface="Calibri"/>
                <a:cs typeface="Arial"/>
              </a:rPr>
              <a:t>it</a:t>
            </a:r>
            <a:r>
              <a:rPr lang="en-US" dirty="0" smtClean="0">
                <a:latin typeface="Times New Roman"/>
                <a:ea typeface="Times New Roman"/>
              </a:rPr>
              <a:t> </a:t>
            </a:r>
            <a:r>
              <a:rPr lang="en-US" dirty="0">
                <a:latin typeface="Times New Roman"/>
                <a:ea typeface="Times New Roman"/>
              </a:rPr>
              <a:t>= a non-negative technical inefficiency component of the error term</a:t>
            </a:r>
            <a:endParaRPr lang="en-US" dirty="0"/>
          </a:p>
          <a:p>
            <a:endParaRPr lang="en-US" dirty="0"/>
          </a:p>
        </p:txBody>
      </p:sp>
    </p:spTree>
    <p:extLst>
      <p:ext uri="{BB962C8B-B14F-4D97-AF65-F5344CB8AC3E}">
        <p14:creationId xmlns:p14="http://schemas.microsoft.com/office/powerpoint/2010/main" val="3968073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09600"/>
            <a:ext cx="7391400" cy="461665"/>
          </a:xfrm>
          <a:prstGeom prst="rect">
            <a:avLst/>
          </a:prstGeom>
        </p:spPr>
        <p:txBody>
          <a:bodyPr wrap="square">
            <a:spAutoFit/>
          </a:bodyPr>
          <a:lstStyle/>
          <a:p>
            <a:pPr lvl="0"/>
            <a:r>
              <a:rPr lang="en-US" sz="2400" dirty="0" smtClean="0">
                <a:solidFill>
                  <a:prstClr val="black"/>
                </a:solidFill>
                <a:latin typeface="Times New Roman"/>
                <a:ea typeface="Calibri"/>
              </a:rPr>
              <a:t> </a:t>
            </a:r>
            <a:r>
              <a:rPr lang="en-US" sz="2000" dirty="0">
                <a:solidFill>
                  <a:prstClr val="black"/>
                </a:solidFill>
                <a:latin typeface="Times New Roman"/>
                <a:ea typeface="Calibri"/>
              </a:rPr>
              <a:t>P</a:t>
            </a:r>
            <a:r>
              <a:rPr lang="en-US" sz="2000" dirty="0" smtClean="0">
                <a:solidFill>
                  <a:prstClr val="black"/>
                </a:solidFill>
                <a:latin typeface="Times New Roman"/>
                <a:ea typeface="Calibri"/>
              </a:rPr>
              <a:t>rofit </a:t>
            </a:r>
            <a:r>
              <a:rPr lang="en-US" sz="2000" dirty="0" smtClean="0">
                <a:solidFill>
                  <a:prstClr val="black"/>
                </a:solidFill>
                <a:latin typeface="Times New Roman"/>
                <a:ea typeface="Calibri"/>
              </a:rPr>
              <a:t>Inefficiency Model </a:t>
            </a:r>
            <a:r>
              <a:rPr lang="en-US" sz="2000" dirty="0">
                <a:solidFill>
                  <a:prstClr val="black"/>
                </a:solidFill>
                <a:latin typeface="Times New Roman"/>
                <a:ea typeface="Calibri"/>
              </a:rPr>
              <a:t>of  </a:t>
            </a:r>
            <a:r>
              <a:rPr lang="en-US" sz="2000" dirty="0" smtClean="0">
                <a:solidFill>
                  <a:prstClr val="black"/>
                </a:solidFill>
                <a:latin typeface="Times New Roman"/>
                <a:ea typeface="Calibri"/>
              </a:rPr>
              <a:t>Cobb-</a:t>
            </a:r>
            <a:r>
              <a:rPr lang="en-US" sz="2000" dirty="0" err="1" smtClean="0">
                <a:solidFill>
                  <a:prstClr val="black"/>
                </a:solidFill>
                <a:latin typeface="Times New Roman"/>
                <a:ea typeface="Calibri"/>
              </a:rPr>
              <a:t>douglas</a:t>
            </a:r>
            <a:r>
              <a:rPr lang="en-US" sz="2000" dirty="0" smtClean="0">
                <a:solidFill>
                  <a:prstClr val="black"/>
                </a:solidFill>
                <a:latin typeface="Times New Roman"/>
                <a:ea typeface="Calibri"/>
              </a:rPr>
              <a:t> Function  </a:t>
            </a:r>
            <a:endParaRPr lang="en-US" sz="2000" dirty="0">
              <a:solidFill>
                <a:prstClr val="black"/>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82471468"/>
              </p:ext>
            </p:extLst>
          </p:nvPr>
        </p:nvGraphicFramePr>
        <p:xfrm>
          <a:off x="1295400" y="1828800"/>
          <a:ext cx="6019800" cy="1319212"/>
        </p:xfrm>
        <a:graphic>
          <a:graphicData uri="http://schemas.openxmlformats.org/presentationml/2006/ole">
            <mc:AlternateContent xmlns:mc="http://schemas.openxmlformats.org/markup-compatibility/2006">
              <mc:Choice xmlns:v="urn:schemas-microsoft-com:vml" Requires="v">
                <p:oleObj spid="_x0000_s10309" name="Equation" r:id="rId3" imgW="2222280" imgH="685800" progId="Equation.3">
                  <p:embed/>
                </p:oleObj>
              </mc:Choice>
              <mc:Fallback>
                <p:oleObj name="Equation" r:id="rId3" imgW="2222280" imgH="685800" progId="Equation.3">
                  <p:embed/>
                  <p:pic>
                    <p:nvPicPr>
                      <p:cNvPr id="0" name="Object 2"/>
                      <p:cNvPicPr>
                        <a:picLocks noChangeAspect="1" noChangeArrowheads="1"/>
                      </p:cNvPicPr>
                      <p:nvPr/>
                    </p:nvPicPr>
                    <p:blipFill>
                      <a:blip r:embed="rId4"/>
                      <a:srcRect/>
                      <a:stretch>
                        <a:fillRect/>
                      </a:stretch>
                    </p:blipFill>
                    <p:spPr bwMode="auto">
                      <a:xfrm>
                        <a:off x="1295400" y="1828800"/>
                        <a:ext cx="6019800"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1181100" y="3429000"/>
            <a:ext cx="7315200" cy="2322174"/>
          </a:xfrm>
          <a:prstGeom prst="rect">
            <a:avLst/>
          </a:prstGeom>
        </p:spPr>
        <p:txBody>
          <a:bodyPr wrap="square">
            <a:spAutoFit/>
          </a:bodyPr>
          <a:lstStyle/>
          <a:p>
            <a:pPr lvl="0" algn="just">
              <a:lnSpc>
                <a:spcPct val="115000"/>
              </a:lnSpc>
            </a:pPr>
            <a:r>
              <a:rPr lang="en-US" dirty="0">
                <a:solidFill>
                  <a:prstClr val="black"/>
                </a:solidFill>
                <a:latin typeface="Times New Roman"/>
                <a:ea typeface="Calibri"/>
                <a:cs typeface="Arial"/>
              </a:rPr>
              <a:t>where </a:t>
            </a:r>
            <a:r>
              <a:rPr lang="en-US" dirty="0" smtClean="0">
                <a:solidFill>
                  <a:prstClr val="black"/>
                </a:solidFill>
                <a:latin typeface="Times New Roman"/>
                <a:ea typeface="Calibri"/>
                <a:cs typeface="Arial"/>
              </a:rPr>
              <a:t> </a:t>
            </a:r>
          </a:p>
          <a:p>
            <a:pPr lvl="0" algn="just">
              <a:lnSpc>
                <a:spcPct val="115000"/>
              </a:lnSpc>
            </a:pPr>
            <a:r>
              <a:rPr lang="en-US" dirty="0" smtClean="0">
                <a:solidFill>
                  <a:prstClr val="black"/>
                </a:solidFill>
                <a:latin typeface="Times New Roman"/>
                <a:ea typeface="Calibri"/>
                <a:cs typeface="Arial"/>
              </a:rPr>
              <a:t> </a:t>
            </a:r>
            <a:r>
              <a:rPr lang="en-US" dirty="0" err="1" smtClean="0">
                <a:solidFill>
                  <a:prstClr val="black"/>
                </a:solidFill>
                <a:latin typeface="Times New Roman"/>
                <a:ea typeface="Calibri"/>
                <a:cs typeface="Arial"/>
              </a:rPr>
              <a:t>NIN</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a:t>
            </a:r>
            <a:r>
              <a:rPr lang="en-US" dirty="0" smtClean="0">
                <a:solidFill>
                  <a:prstClr val="black"/>
                </a:solidFill>
                <a:latin typeface="Times New Roman"/>
                <a:ea typeface="Calibri"/>
                <a:cs typeface="Arial"/>
              </a:rPr>
              <a:t> </a:t>
            </a:r>
            <a:r>
              <a:rPr lang="en-US" dirty="0" smtClean="0">
                <a:solidFill>
                  <a:prstClr val="black"/>
                </a:solidFill>
                <a:latin typeface="Times New Roman"/>
                <a:ea typeface="Calibri"/>
                <a:cs typeface="Arial"/>
              </a:rPr>
              <a:t>Non-</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interest </a:t>
            </a:r>
            <a:r>
              <a:rPr lang="en-US" dirty="0" smtClean="0">
                <a:solidFill>
                  <a:prstClr val="black"/>
                </a:solidFill>
                <a:latin typeface="Times New Roman"/>
                <a:ea typeface="Calibri"/>
                <a:cs typeface="Arial"/>
              </a:rPr>
              <a:t>income </a:t>
            </a: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NPN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a:t>
            </a:r>
            <a:r>
              <a:rPr lang="en-US" dirty="0">
                <a:solidFill>
                  <a:prstClr val="black"/>
                </a:solidFill>
                <a:latin typeface="Times New Roman"/>
                <a:ea typeface="Calibri"/>
                <a:cs typeface="Arial"/>
              </a:rPr>
              <a: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N</a:t>
            </a:r>
            <a:r>
              <a:rPr lang="en-US" dirty="0" smtClean="0">
                <a:solidFill>
                  <a:prstClr val="black"/>
                </a:solidFill>
                <a:latin typeface="Times New Roman"/>
                <a:ea typeface="Calibri"/>
                <a:cs typeface="Arial"/>
              </a:rPr>
              <a:t>on-performing loan </a:t>
            </a:r>
          </a:p>
          <a:p>
            <a:pPr lvl="0" algn="just">
              <a:lnSpc>
                <a:spcPct val="115000"/>
              </a:lnSpc>
            </a:pPr>
            <a:r>
              <a:rPr lang="en-US" dirty="0" err="1" smtClean="0">
                <a:solidFill>
                  <a:prstClr val="black"/>
                </a:solidFill>
                <a:latin typeface="Times New Roman"/>
                <a:ea typeface="Calibri"/>
                <a:cs typeface="Arial"/>
              </a:rPr>
              <a:t>ROA</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R</a:t>
            </a:r>
            <a:r>
              <a:rPr lang="en-US" dirty="0" smtClean="0">
                <a:solidFill>
                  <a:prstClr val="black"/>
                </a:solidFill>
                <a:latin typeface="Times New Roman"/>
                <a:ea typeface="Calibri"/>
                <a:cs typeface="Arial"/>
              </a:rPr>
              <a:t>eturn </a:t>
            </a:r>
            <a:r>
              <a:rPr lang="en-US" dirty="0">
                <a:solidFill>
                  <a:prstClr val="black"/>
                </a:solidFill>
                <a:latin typeface="Times New Roman"/>
                <a:ea typeface="Calibri"/>
                <a:cs typeface="Arial"/>
              </a:rPr>
              <a:t>on </a:t>
            </a:r>
            <a:r>
              <a:rPr lang="en-US" dirty="0" smtClean="0">
                <a:solidFill>
                  <a:prstClr val="black"/>
                </a:solidFill>
                <a:latin typeface="Times New Roman"/>
                <a:ea typeface="Calibri"/>
                <a:cs typeface="Arial"/>
              </a:rPr>
              <a:t>assets  </a:t>
            </a:r>
          </a:p>
          <a:p>
            <a:pPr lvl="0" algn="just">
              <a:lnSpc>
                <a:spcPct val="115000"/>
              </a:lnSpc>
            </a:pPr>
            <a:r>
              <a:rPr lang="en-US" dirty="0" err="1" smtClean="0">
                <a:solidFill>
                  <a:prstClr val="black"/>
                </a:solidFill>
                <a:latin typeface="Times New Roman"/>
                <a:ea typeface="Calibri"/>
                <a:cs typeface="Arial"/>
              </a:rPr>
              <a:t>ROE</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 </a:t>
            </a:r>
            <a:r>
              <a:rPr lang="en-US" dirty="0">
                <a:solidFill>
                  <a:prstClr val="black"/>
                </a:solidFill>
                <a:latin typeface="Times New Roman"/>
                <a:ea typeface="Calibri"/>
                <a:cs typeface="Arial"/>
              </a:rPr>
              <a:t>R</a:t>
            </a:r>
            <a:r>
              <a:rPr lang="en-US" dirty="0" smtClean="0">
                <a:solidFill>
                  <a:prstClr val="black"/>
                </a:solidFill>
                <a:latin typeface="Times New Roman"/>
                <a:ea typeface="Calibri"/>
                <a:cs typeface="Arial"/>
              </a:rPr>
              <a:t>eturn </a:t>
            </a:r>
            <a:r>
              <a:rPr lang="en-US" dirty="0">
                <a:solidFill>
                  <a:prstClr val="black"/>
                </a:solidFill>
                <a:latin typeface="Times New Roman"/>
                <a:ea typeface="Calibri"/>
                <a:cs typeface="Arial"/>
              </a:rPr>
              <a:t>on </a:t>
            </a:r>
            <a:r>
              <a:rPr lang="en-US" dirty="0" smtClean="0">
                <a:solidFill>
                  <a:prstClr val="black"/>
                </a:solidFill>
                <a:latin typeface="Times New Roman"/>
                <a:ea typeface="Calibri"/>
                <a:cs typeface="Arial"/>
              </a:rPr>
              <a:t>equity</a:t>
            </a:r>
          </a:p>
          <a:p>
            <a:pPr lvl="0" algn="just">
              <a:lnSpc>
                <a:spcPct val="115000"/>
              </a:lnSpc>
            </a:pPr>
            <a:r>
              <a:rPr lang="en-US" dirty="0" err="1" smtClean="0">
                <a:solidFill>
                  <a:prstClr val="black"/>
                </a:solidFill>
                <a:latin typeface="Times New Roman"/>
                <a:ea typeface="Calibri"/>
                <a:cs typeface="Arial"/>
              </a:rPr>
              <a:t>CAR</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dirty="0" smtClean="0">
                <a:solidFill>
                  <a:prstClr val="black"/>
                </a:solidFill>
                <a:latin typeface="Times New Roman"/>
                <a:ea typeface="Calibri"/>
                <a:cs typeface="Arial"/>
              </a:rPr>
              <a:t>= C</a:t>
            </a:r>
            <a:r>
              <a:rPr lang="en-US" dirty="0" smtClean="0">
                <a:solidFill>
                  <a:prstClr val="black"/>
                </a:solidFill>
                <a:latin typeface="Times New Roman"/>
                <a:ea typeface="Calibri"/>
                <a:cs typeface="Arial"/>
              </a:rPr>
              <a:t>apital </a:t>
            </a:r>
            <a:r>
              <a:rPr lang="en-US" dirty="0">
                <a:solidFill>
                  <a:prstClr val="black"/>
                </a:solidFill>
                <a:latin typeface="Times New Roman"/>
                <a:ea typeface="Calibri"/>
                <a:cs typeface="Arial"/>
              </a:rPr>
              <a:t>adequacy </a:t>
            </a:r>
            <a:r>
              <a:rPr lang="en-US" dirty="0" smtClean="0">
                <a:solidFill>
                  <a:prstClr val="black"/>
                </a:solidFill>
                <a:latin typeface="Times New Roman"/>
                <a:ea typeface="Calibri"/>
                <a:cs typeface="Arial"/>
              </a:rPr>
              <a:t>ratio</a:t>
            </a:r>
          </a:p>
          <a:p>
            <a:pPr lvl="0" algn="just">
              <a:lnSpc>
                <a:spcPct val="115000"/>
              </a:lnSpc>
            </a:pPr>
            <a:r>
              <a:rPr lang="en-US" dirty="0" err="1" smtClean="0">
                <a:solidFill>
                  <a:prstClr val="black"/>
                </a:solidFill>
                <a:latin typeface="Times New Roman"/>
                <a:ea typeface="Calibri"/>
                <a:cs typeface="Arial"/>
              </a:rPr>
              <a:t>ω</a:t>
            </a:r>
            <a:r>
              <a:rPr lang="en-US" baseline="-25000" dirty="0" err="1" smtClean="0">
                <a:solidFill>
                  <a:prstClr val="black"/>
                </a:solidFill>
                <a:latin typeface="Times New Roman"/>
                <a:ea typeface="Calibri"/>
                <a:cs typeface="Arial"/>
              </a:rPr>
              <a:t>it</a:t>
            </a:r>
            <a:r>
              <a:rPr lang="en-US" dirty="0" smtClean="0">
                <a:solidFill>
                  <a:prstClr val="black"/>
                </a:solidFill>
                <a:latin typeface="Times New Roman"/>
                <a:ea typeface="Calibri"/>
                <a:cs typeface="Arial"/>
              </a:rPr>
              <a:t> </a:t>
            </a:r>
            <a:r>
              <a:rPr lang="en-US" baseline="-25000" dirty="0">
                <a:solidFill>
                  <a:prstClr val="black"/>
                </a:solidFill>
                <a:latin typeface="Times New Roman"/>
                <a:ea typeface="Calibri"/>
                <a:cs typeface="Arial"/>
              </a:rPr>
              <a:t>=</a:t>
            </a:r>
            <a:r>
              <a:rPr lang="en-US" dirty="0">
                <a:solidFill>
                  <a:prstClr val="black"/>
                </a:solidFill>
                <a:latin typeface="Times New Roman"/>
                <a:ea typeface="Calibri"/>
                <a:cs typeface="Arial"/>
              </a:rPr>
              <a:t> Inefficiency term in the profit function</a:t>
            </a:r>
            <a:endParaRPr lang="en-US" dirty="0">
              <a:solidFill>
                <a:prstClr val="black"/>
              </a:solidFill>
              <a:ea typeface="Calibri"/>
              <a:cs typeface="Arial"/>
            </a:endParaRPr>
          </a:p>
        </p:txBody>
      </p:sp>
    </p:spTree>
    <p:extLst>
      <p:ext uri="{BB962C8B-B14F-4D97-AF65-F5344CB8AC3E}">
        <p14:creationId xmlns:p14="http://schemas.microsoft.com/office/powerpoint/2010/main" val="378684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145438105"/>
              </p:ext>
            </p:extLst>
          </p:nvPr>
        </p:nvGraphicFramePr>
        <p:xfrm>
          <a:off x="1176338" y="1295400"/>
          <a:ext cx="6810375" cy="2819400"/>
        </p:xfrm>
        <a:graphic>
          <a:graphicData uri="http://schemas.openxmlformats.org/presentationml/2006/ole">
            <mc:AlternateContent xmlns:mc="http://schemas.openxmlformats.org/markup-compatibility/2006">
              <mc:Choice xmlns:v="urn:schemas-microsoft-com:vml" Requires="v">
                <p:oleObj spid="_x0000_s3141" name="Equation" r:id="rId3" imgW="4952880" imgH="1803240" progId="Equation.3">
                  <p:embed/>
                </p:oleObj>
              </mc:Choice>
              <mc:Fallback>
                <p:oleObj name="Equation" r:id="rId3" imgW="4952880" imgH="1803240" progId="Equation.3">
                  <p:embed/>
                  <p:pic>
                    <p:nvPicPr>
                      <p:cNvPr id="0" name="Object 1"/>
                      <p:cNvPicPr>
                        <a:picLocks noChangeAspect="1" noChangeArrowheads="1"/>
                      </p:cNvPicPr>
                      <p:nvPr/>
                    </p:nvPicPr>
                    <p:blipFill>
                      <a:blip r:embed="rId4"/>
                      <a:srcRect/>
                      <a:stretch>
                        <a:fillRect/>
                      </a:stretch>
                    </p:blipFill>
                    <p:spPr bwMode="auto">
                      <a:xfrm>
                        <a:off x="1176338" y="1295400"/>
                        <a:ext cx="6810375" cy="2819400"/>
                      </a:xfrm>
                      <a:prstGeom prst="rect">
                        <a:avLst/>
                      </a:prstGeom>
                      <a:noFill/>
                    </p:spPr>
                  </p:pic>
                </p:oleObj>
              </mc:Fallback>
            </mc:AlternateContent>
          </a:graphicData>
        </a:graphic>
      </p:graphicFrame>
      <p:sp>
        <p:nvSpPr>
          <p:cNvPr id="4" name="Rectangle 3"/>
          <p:cNvSpPr/>
          <p:nvPr/>
        </p:nvSpPr>
        <p:spPr>
          <a:xfrm>
            <a:off x="1828800" y="344269"/>
            <a:ext cx="5181600" cy="400110"/>
          </a:xfrm>
          <a:prstGeom prst="rect">
            <a:avLst/>
          </a:prstGeom>
        </p:spPr>
        <p:txBody>
          <a:bodyPr wrap="square">
            <a:spAutoFit/>
          </a:bodyPr>
          <a:lstStyle/>
          <a:p>
            <a:r>
              <a:rPr lang="en-US" b="1" dirty="0" smtClean="0">
                <a:latin typeface="Times New Roman"/>
                <a:ea typeface="Times New Roman"/>
                <a:cs typeface="Calibri"/>
              </a:rPr>
              <a:t> </a:t>
            </a:r>
            <a:r>
              <a:rPr lang="en-US" sz="2000" b="1" dirty="0" err="1" smtClean="0">
                <a:latin typeface="Times New Roman"/>
                <a:ea typeface="Times New Roman"/>
                <a:cs typeface="Calibri"/>
              </a:rPr>
              <a:t>Translog</a:t>
            </a:r>
            <a:r>
              <a:rPr lang="en-US" sz="2000" b="1" dirty="0" smtClean="0">
                <a:latin typeface="Times New Roman"/>
                <a:ea typeface="Times New Roman"/>
                <a:cs typeface="Calibri"/>
              </a:rPr>
              <a:t> Stochastic Cost </a:t>
            </a:r>
            <a:r>
              <a:rPr lang="en-US" sz="2000" b="1" dirty="0">
                <a:latin typeface="Times New Roman"/>
                <a:ea typeface="Times New Roman"/>
                <a:cs typeface="Calibri"/>
              </a:rPr>
              <a:t>Frontier Analysis </a:t>
            </a:r>
            <a:endParaRPr lang="en-US" sz="2000" dirty="0"/>
          </a:p>
        </p:txBody>
      </p:sp>
      <p:sp>
        <p:nvSpPr>
          <p:cNvPr id="5" name="Rectangle 4"/>
          <p:cNvSpPr/>
          <p:nvPr/>
        </p:nvSpPr>
        <p:spPr>
          <a:xfrm>
            <a:off x="990600" y="4269048"/>
            <a:ext cx="7696200" cy="2585323"/>
          </a:xfrm>
          <a:prstGeom prst="rect">
            <a:avLst/>
          </a:prstGeom>
        </p:spPr>
        <p:txBody>
          <a:bodyPr wrap="square">
            <a:spAutoFit/>
          </a:bodyPr>
          <a:lstStyle/>
          <a:p>
            <a:pPr algn="just"/>
            <a:r>
              <a:rPr lang="en-US" dirty="0">
                <a:latin typeface="Times New Roman"/>
                <a:ea typeface="Calibri"/>
              </a:rPr>
              <a:t>where  </a:t>
            </a:r>
            <a:r>
              <a:rPr lang="en-US" dirty="0" err="1" smtClean="0">
                <a:latin typeface="Times New Roman"/>
                <a:ea typeface="Calibri"/>
              </a:rPr>
              <a:t>C</a:t>
            </a:r>
            <a:r>
              <a:rPr lang="en-US" baseline="-25000" dirty="0" err="1" smtClean="0">
                <a:latin typeface="Times New Roman"/>
                <a:ea typeface="Times New Roman"/>
              </a:rPr>
              <a:t>it</a:t>
            </a:r>
            <a:r>
              <a:rPr lang="en-US" dirty="0" smtClean="0">
                <a:latin typeface="Times New Roman"/>
                <a:ea typeface="Calibri"/>
              </a:rPr>
              <a:t> </a:t>
            </a:r>
            <a:r>
              <a:rPr lang="en-US" dirty="0" smtClean="0">
                <a:latin typeface="Times New Roman"/>
                <a:ea typeface="Calibri"/>
              </a:rPr>
              <a:t>= </a:t>
            </a:r>
            <a:r>
              <a:rPr lang="en-US" dirty="0">
                <a:latin typeface="Times New Roman"/>
                <a:ea typeface="Calibri"/>
              </a:rPr>
              <a:t>T</a:t>
            </a:r>
            <a:r>
              <a:rPr lang="en-US" dirty="0" smtClean="0">
                <a:latin typeface="Times New Roman"/>
                <a:ea typeface="Calibri"/>
              </a:rPr>
              <a:t>otal cost</a:t>
            </a:r>
          </a:p>
          <a:p>
            <a:pPr algn="just"/>
            <a:r>
              <a:rPr lang="en-US" dirty="0" err="1" smtClean="0">
                <a:latin typeface="Times New Roman"/>
                <a:ea typeface="Calibri"/>
              </a:rPr>
              <a:t>LOA</a:t>
            </a:r>
            <a:r>
              <a:rPr lang="en-US" baseline="-25000" dirty="0" err="1" smtClean="0">
                <a:latin typeface="Times New Roman"/>
                <a:ea typeface="Calibri"/>
              </a:rPr>
              <a:t>it</a:t>
            </a:r>
            <a:r>
              <a:rPr lang="en-US" dirty="0" smtClean="0">
                <a:latin typeface="Times New Roman"/>
                <a:ea typeface="Calibri"/>
              </a:rPr>
              <a:t> </a:t>
            </a:r>
            <a:r>
              <a:rPr lang="en-US" dirty="0" smtClean="0">
                <a:latin typeface="Times New Roman"/>
                <a:ea typeface="Calibri"/>
              </a:rPr>
              <a:t>= Loan</a:t>
            </a:r>
            <a:endParaRPr lang="en-US" dirty="0" smtClean="0">
              <a:latin typeface="Times New Roman"/>
              <a:ea typeface="Calibri"/>
            </a:endParaRPr>
          </a:p>
          <a:p>
            <a:pPr algn="just"/>
            <a:r>
              <a:rPr lang="en-US" dirty="0" err="1" smtClean="0">
                <a:latin typeface="Times New Roman"/>
                <a:ea typeface="Calibri"/>
              </a:rPr>
              <a:t>OBS</a:t>
            </a:r>
            <a:r>
              <a:rPr lang="en-US" baseline="-25000" dirty="0" err="1" smtClean="0">
                <a:latin typeface="Times New Roman"/>
                <a:ea typeface="Calibri"/>
              </a:rPr>
              <a:t>it</a:t>
            </a:r>
            <a:r>
              <a:rPr lang="en-US" dirty="0" smtClean="0">
                <a:latin typeface="Times New Roman"/>
                <a:ea typeface="Calibri"/>
              </a:rPr>
              <a:t> </a:t>
            </a:r>
            <a:r>
              <a:rPr lang="en-US" dirty="0">
                <a:latin typeface="Times New Roman"/>
                <a:ea typeface="Calibri"/>
              </a:rPr>
              <a:t>=</a:t>
            </a:r>
            <a:r>
              <a:rPr lang="en-US" dirty="0" smtClean="0">
                <a:latin typeface="Times New Roman"/>
                <a:ea typeface="Calibri"/>
              </a:rPr>
              <a:t> </a:t>
            </a:r>
            <a:r>
              <a:rPr lang="en-US" dirty="0">
                <a:latin typeface="Times New Roman"/>
                <a:ea typeface="Calibri"/>
              </a:rPr>
              <a:t>O</a:t>
            </a:r>
            <a:r>
              <a:rPr lang="en-US" dirty="0" smtClean="0">
                <a:latin typeface="Times New Roman"/>
                <a:ea typeface="Calibri"/>
              </a:rPr>
              <a:t>ff-balance </a:t>
            </a:r>
            <a:r>
              <a:rPr lang="en-US" dirty="0">
                <a:latin typeface="Times New Roman"/>
                <a:ea typeface="Calibri"/>
              </a:rPr>
              <a:t>sheet </a:t>
            </a:r>
            <a:r>
              <a:rPr lang="en-US" dirty="0" smtClean="0">
                <a:latin typeface="Times New Roman"/>
                <a:ea typeface="Calibri"/>
              </a:rPr>
              <a:t>item </a:t>
            </a:r>
          </a:p>
          <a:p>
            <a:pPr algn="just"/>
            <a:r>
              <a:rPr lang="en-US" dirty="0" err="1" smtClean="0">
                <a:latin typeface="Times New Roman"/>
                <a:ea typeface="Calibri"/>
              </a:rPr>
              <a:t>POF</a:t>
            </a:r>
            <a:r>
              <a:rPr lang="en-US" baseline="-25000" dirty="0" err="1" smtClean="0">
                <a:latin typeface="Times New Roman"/>
                <a:ea typeface="Calibri"/>
              </a:rPr>
              <a:t>it</a:t>
            </a:r>
            <a:r>
              <a:rPr lang="en-US" dirty="0" smtClean="0">
                <a:latin typeface="Times New Roman"/>
                <a:ea typeface="Calibri"/>
              </a:rPr>
              <a:t> Price </a:t>
            </a:r>
            <a:r>
              <a:rPr lang="en-US" dirty="0">
                <a:latin typeface="Times New Roman"/>
                <a:ea typeface="Calibri"/>
              </a:rPr>
              <a:t>of </a:t>
            </a:r>
            <a:r>
              <a:rPr lang="en-US" dirty="0" smtClean="0">
                <a:latin typeface="Times New Roman"/>
                <a:ea typeface="Calibri"/>
              </a:rPr>
              <a:t>fund </a:t>
            </a:r>
          </a:p>
          <a:p>
            <a:pPr algn="just"/>
            <a:r>
              <a:rPr lang="en-US" dirty="0" err="1" smtClean="0">
                <a:latin typeface="Times New Roman"/>
                <a:ea typeface="Calibri"/>
              </a:rPr>
              <a:t>PFA</a:t>
            </a:r>
            <a:r>
              <a:rPr lang="en-US" baseline="-25000" dirty="0" err="1" smtClean="0">
                <a:latin typeface="Times New Roman"/>
                <a:ea typeface="Calibri"/>
              </a:rPr>
              <a:t>it</a:t>
            </a:r>
            <a:r>
              <a:rPr lang="en-US" dirty="0" smtClean="0">
                <a:latin typeface="Times New Roman"/>
                <a:ea typeface="Calibri"/>
              </a:rPr>
              <a:t> =</a:t>
            </a:r>
            <a:r>
              <a:rPr lang="en-US" dirty="0">
                <a:latin typeface="Times New Roman"/>
                <a:ea typeface="Calibri"/>
              </a:rPr>
              <a:t>P</a:t>
            </a:r>
            <a:r>
              <a:rPr lang="en-US" dirty="0" smtClean="0">
                <a:latin typeface="Times New Roman"/>
                <a:ea typeface="Calibri"/>
              </a:rPr>
              <a:t>rice </a:t>
            </a:r>
            <a:r>
              <a:rPr lang="en-US" dirty="0">
                <a:latin typeface="Times New Roman"/>
                <a:ea typeface="Calibri"/>
              </a:rPr>
              <a:t>of fixed </a:t>
            </a:r>
            <a:r>
              <a:rPr lang="en-US" dirty="0" smtClean="0">
                <a:latin typeface="Times New Roman"/>
                <a:ea typeface="Calibri"/>
              </a:rPr>
              <a:t>assets </a:t>
            </a:r>
          </a:p>
          <a:p>
            <a:pPr algn="just"/>
            <a:r>
              <a:rPr lang="en-US" dirty="0" err="1" smtClean="0">
                <a:latin typeface="Times New Roman"/>
                <a:ea typeface="Calibri"/>
              </a:rPr>
              <a:t>POL</a:t>
            </a:r>
            <a:r>
              <a:rPr lang="en-US" baseline="-25000" dirty="0" err="1" smtClean="0">
                <a:latin typeface="Times New Roman"/>
                <a:ea typeface="Calibri"/>
              </a:rPr>
              <a:t>it</a:t>
            </a:r>
            <a:r>
              <a:rPr lang="en-US" dirty="0" smtClean="0">
                <a:latin typeface="Times New Roman"/>
                <a:ea typeface="Calibri"/>
              </a:rPr>
              <a:t> = Price </a:t>
            </a:r>
            <a:r>
              <a:rPr lang="en-US" dirty="0">
                <a:latin typeface="Times New Roman"/>
                <a:ea typeface="Calibri"/>
              </a:rPr>
              <a:t>of </a:t>
            </a:r>
            <a:r>
              <a:rPr lang="en-US" dirty="0" err="1" smtClean="0">
                <a:latin typeface="Times New Roman"/>
                <a:ea typeface="Calibri"/>
              </a:rPr>
              <a:t>labour</a:t>
            </a:r>
            <a:endParaRPr lang="en-US" dirty="0">
              <a:latin typeface="Times New Roman"/>
              <a:ea typeface="Calibri"/>
            </a:endParaRPr>
          </a:p>
          <a:p>
            <a:pPr algn="just"/>
            <a:r>
              <a:rPr lang="en-US" dirty="0" err="1">
                <a:solidFill>
                  <a:prstClr val="black"/>
                </a:solidFill>
                <a:latin typeface="Times New Roman"/>
                <a:ea typeface="Calibri"/>
                <a:cs typeface="Arial"/>
              </a:rPr>
              <a:t>v</a:t>
            </a:r>
            <a:r>
              <a:rPr lang="en-US" baseline="-25000" dirty="0" err="1">
                <a:solidFill>
                  <a:prstClr val="black"/>
                </a:solidFill>
                <a:latin typeface="Times New Roman"/>
                <a:ea typeface="Calibri"/>
                <a:cs typeface="Arial"/>
              </a:rPr>
              <a:t>it</a:t>
            </a:r>
            <a:r>
              <a:rPr lang="en-US" baseline="-25000" dirty="0">
                <a:solidFill>
                  <a:prstClr val="black"/>
                </a:solidFill>
                <a:latin typeface="Times New Roman"/>
                <a:ea typeface="Calibri"/>
                <a:cs typeface="Arial"/>
              </a:rPr>
              <a:t> </a:t>
            </a:r>
            <a:r>
              <a:rPr lang="en-US" i="1" dirty="0">
                <a:latin typeface="Times New Roman"/>
                <a:ea typeface="Times New Roman"/>
              </a:rPr>
              <a:t>=</a:t>
            </a:r>
            <a:r>
              <a:rPr lang="en-US" dirty="0">
                <a:latin typeface="Times New Roman"/>
                <a:ea typeface="Times New Roman"/>
              </a:rPr>
              <a:t> two-sided error term assumed to be identically and independently distributed </a:t>
            </a:r>
          </a:p>
          <a:p>
            <a:pPr algn="just"/>
            <a:r>
              <a:rPr lang="en-US" dirty="0" err="1">
                <a:solidFill>
                  <a:prstClr val="black"/>
                </a:solidFill>
                <a:latin typeface="Times New Roman"/>
                <a:ea typeface="Calibri"/>
                <a:cs typeface="Arial"/>
              </a:rPr>
              <a:t>u</a:t>
            </a:r>
            <a:r>
              <a:rPr lang="en-US" baseline="-25000" dirty="0" err="1">
                <a:solidFill>
                  <a:prstClr val="black"/>
                </a:solidFill>
                <a:latin typeface="Times New Roman"/>
                <a:ea typeface="Calibri"/>
                <a:cs typeface="Arial"/>
              </a:rPr>
              <a:t>it</a:t>
            </a:r>
            <a:r>
              <a:rPr lang="en-US" dirty="0">
                <a:latin typeface="Times New Roman"/>
                <a:ea typeface="Times New Roman"/>
              </a:rPr>
              <a:t> = a non-negative technical inefficiency component of the error term</a:t>
            </a:r>
            <a:endParaRPr lang="en-US" dirty="0"/>
          </a:p>
          <a:p>
            <a:pPr algn="just"/>
            <a:endParaRPr lang="en-US" dirty="0"/>
          </a:p>
        </p:txBody>
      </p:sp>
    </p:spTree>
    <p:extLst>
      <p:ext uri="{BB962C8B-B14F-4D97-AF65-F5344CB8AC3E}">
        <p14:creationId xmlns:p14="http://schemas.microsoft.com/office/powerpoint/2010/main" val="36923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54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50928797"/>
              </p:ext>
            </p:extLst>
          </p:nvPr>
        </p:nvGraphicFramePr>
        <p:xfrm>
          <a:off x="1524000" y="1752599"/>
          <a:ext cx="6019800" cy="1524001"/>
        </p:xfrm>
        <a:graphic>
          <a:graphicData uri="http://schemas.openxmlformats.org/presentationml/2006/ole">
            <mc:AlternateContent xmlns:mc="http://schemas.openxmlformats.org/markup-compatibility/2006">
              <mc:Choice xmlns:v="urn:schemas-microsoft-com:vml" Requires="v">
                <p:oleObj spid="_x0000_s4164" name="Equation" r:id="rId3" imgW="2095200" imgH="672840" progId="Equation.3">
                  <p:embed/>
                </p:oleObj>
              </mc:Choice>
              <mc:Fallback>
                <p:oleObj name="Equation" r:id="rId3" imgW="2095200" imgH="672840" progId="Equation.3">
                  <p:embed/>
                  <p:pic>
                    <p:nvPicPr>
                      <p:cNvPr id="0" name="Object 1"/>
                      <p:cNvPicPr>
                        <a:picLocks noChangeAspect="1" noChangeArrowheads="1"/>
                      </p:cNvPicPr>
                      <p:nvPr/>
                    </p:nvPicPr>
                    <p:blipFill>
                      <a:blip r:embed="rId4"/>
                      <a:srcRect/>
                      <a:stretch>
                        <a:fillRect/>
                      </a:stretch>
                    </p:blipFill>
                    <p:spPr bwMode="auto">
                      <a:xfrm>
                        <a:off x="1524000" y="1752599"/>
                        <a:ext cx="6019800" cy="1524001"/>
                      </a:xfrm>
                      <a:prstGeom prst="rect">
                        <a:avLst/>
                      </a:prstGeom>
                      <a:noFill/>
                    </p:spPr>
                  </p:pic>
                </p:oleObj>
              </mc:Fallback>
            </mc:AlternateContent>
          </a:graphicData>
        </a:graphic>
      </p:graphicFrame>
      <p:sp>
        <p:nvSpPr>
          <p:cNvPr id="4" name="Rectangle 3"/>
          <p:cNvSpPr/>
          <p:nvPr/>
        </p:nvSpPr>
        <p:spPr>
          <a:xfrm>
            <a:off x="1181100" y="3429000"/>
            <a:ext cx="7162800" cy="2322174"/>
          </a:xfrm>
          <a:prstGeom prst="rect">
            <a:avLst/>
          </a:prstGeom>
        </p:spPr>
        <p:txBody>
          <a:bodyPr wrap="square">
            <a:spAutoFit/>
          </a:bodyPr>
          <a:lstStyle/>
          <a:p>
            <a:pPr lvl="0" algn="just">
              <a:lnSpc>
                <a:spcPct val="115000"/>
              </a:lnSpc>
            </a:pPr>
            <a:r>
              <a:rPr lang="en-US" dirty="0">
                <a:solidFill>
                  <a:prstClr val="black"/>
                </a:solidFill>
                <a:latin typeface="Times New Roman"/>
                <a:ea typeface="Calibri"/>
                <a:cs typeface="Arial"/>
              </a:rPr>
              <a:t>where </a:t>
            </a:r>
            <a:r>
              <a:rPr lang="en-US" dirty="0" smtClean="0">
                <a:solidFill>
                  <a:prstClr val="black"/>
                </a:solidFill>
                <a:latin typeface="Times New Roman"/>
                <a:ea typeface="Calibri"/>
                <a:cs typeface="Arial"/>
              </a:rPr>
              <a:t> </a:t>
            </a:r>
            <a:endParaRPr lang="en-US" dirty="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NIN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a:t>
            </a:r>
            <a:r>
              <a:rPr lang="en-US" dirty="0" smtClean="0">
                <a:solidFill>
                  <a:prstClr val="black"/>
                </a:solidFill>
                <a:latin typeface="Times New Roman"/>
                <a:ea typeface="Calibri"/>
                <a:cs typeface="Arial"/>
              </a:rPr>
              <a:t>Non-interest </a:t>
            </a:r>
            <a:r>
              <a:rPr lang="en-US" dirty="0">
                <a:solidFill>
                  <a:prstClr val="black"/>
                </a:solidFill>
                <a:latin typeface="Times New Roman"/>
                <a:ea typeface="Calibri"/>
                <a:cs typeface="Arial"/>
              </a:rPr>
              <a:t>income; </a:t>
            </a: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NPN</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Non-performing loan; </a:t>
            </a:r>
            <a:endParaRPr lang="en-US" dirty="0" smtClean="0">
              <a:solidFill>
                <a:prstClr val="black"/>
              </a:solidFill>
              <a:latin typeface="Times New Roman"/>
              <a:ea typeface="Calibri"/>
              <a:cs typeface="Arial"/>
            </a:endParaRPr>
          </a:p>
          <a:p>
            <a:pPr lvl="0" algn="just">
              <a:lnSpc>
                <a:spcPct val="115000"/>
              </a:lnSpc>
            </a:pPr>
            <a:r>
              <a:rPr lang="en-US" dirty="0" smtClean="0">
                <a:solidFill>
                  <a:prstClr val="black"/>
                </a:solidFill>
                <a:latin typeface="Times New Roman"/>
                <a:ea typeface="Calibri"/>
                <a:cs typeface="Arial"/>
              </a:rPr>
              <a:t> </a:t>
            </a:r>
            <a:r>
              <a:rPr lang="en-US" dirty="0" err="1">
                <a:solidFill>
                  <a:prstClr val="black"/>
                </a:solidFill>
                <a:latin typeface="Times New Roman"/>
                <a:ea typeface="Calibri"/>
                <a:cs typeface="Arial"/>
              </a:rPr>
              <a:t>ROA</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Return on assets;  </a:t>
            </a:r>
          </a:p>
          <a:p>
            <a:pPr lvl="0" algn="just">
              <a:lnSpc>
                <a:spcPct val="115000"/>
              </a:lnSpc>
            </a:pPr>
            <a:r>
              <a:rPr lang="en-US" dirty="0" err="1">
                <a:solidFill>
                  <a:prstClr val="black"/>
                </a:solidFill>
                <a:latin typeface="Times New Roman"/>
                <a:ea typeface="Calibri"/>
                <a:cs typeface="Arial"/>
              </a:rPr>
              <a:t>ROE</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Return on equity; </a:t>
            </a:r>
          </a:p>
          <a:p>
            <a:pPr lvl="0" algn="just">
              <a:lnSpc>
                <a:spcPct val="115000"/>
              </a:lnSpc>
            </a:pPr>
            <a:r>
              <a:rPr lang="en-US" dirty="0" err="1">
                <a:solidFill>
                  <a:prstClr val="black"/>
                </a:solidFill>
                <a:latin typeface="Times New Roman"/>
                <a:ea typeface="Calibri"/>
                <a:cs typeface="Arial"/>
              </a:rPr>
              <a:t>CAR</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 Capital adequacy </a:t>
            </a:r>
            <a:r>
              <a:rPr lang="en-US" dirty="0" smtClean="0">
                <a:solidFill>
                  <a:prstClr val="black"/>
                </a:solidFill>
                <a:latin typeface="Times New Roman"/>
                <a:ea typeface="Calibri"/>
                <a:cs typeface="Arial"/>
              </a:rPr>
              <a:t>ratio</a:t>
            </a:r>
          </a:p>
          <a:p>
            <a:pPr lvl="0" algn="just">
              <a:lnSpc>
                <a:spcPct val="115000"/>
              </a:lnSpc>
            </a:pPr>
            <a:r>
              <a:rPr lang="en-US" dirty="0" err="1">
                <a:solidFill>
                  <a:prstClr val="black"/>
                </a:solidFill>
                <a:latin typeface="Times New Roman"/>
                <a:ea typeface="Calibri"/>
                <a:cs typeface="Arial"/>
              </a:rPr>
              <a:t>ω</a:t>
            </a:r>
            <a:r>
              <a:rPr lang="en-US" baseline="-25000" dirty="0" err="1">
                <a:solidFill>
                  <a:prstClr val="black"/>
                </a:solidFill>
                <a:latin typeface="Times New Roman"/>
                <a:ea typeface="Calibri"/>
                <a:cs typeface="Arial"/>
              </a:rPr>
              <a:t>it</a:t>
            </a:r>
            <a:r>
              <a:rPr lang="en-US" dirty="0">
                <a:solidFill>
                  <a:prstClr val="black"/>
                </a:solidFill>
                <a:latin typeface="Times New Roman"/>
                <a:ea typeface="Calibri"/>
                <a:cs typeface="Arial"/>
              </a:rPr>
              <a:t> </a:t>
            </a:r>
            <a:r>
              <a:rPr lang="en-US" baseline="-25000" dirty="0">
                <a:solidFill>
                  <a:prstClr val="black"/>
                </a:solidFill>
                <a:latin typeface="Times New Roman"/>
                <a:ea typeface="Calibri"/>
                <a:cs typeface="Arial"/>
              </a:rPr>
              <a:t>=</a:t>
            </a:r>
            <a:r>
              <a:rPr lang="en-US" dirty="0">
                <a:solidFill>
                  <a:prstClr val="black"/>
                </a:solidFill>
                <a:latin typeface="Times New Roman"/>
                <a:ea typeface="Calibri"/>
                <a:cs typeface="Arial"/>
              </a:rPr>
              <a:t> Inefficiency term in the profit function</a:t>
            </a:r>
            <a:endParaRPr lang="en-US" dirty="0">
              <a:ea typeface="Times New Roman"/>
            </a:endParaRPr>
          </a:p>
        </p:txBody>
      </p:sp>
      <p:sp>
        <p:nvSpPr>
          <p:cNvPr id="5" name="Rectangle 4"/>
          <p:cNvSpPr/>
          <p:nvPr/>
        </p:nvSpPr>
        <p:spPr>
          <a:xfrm>
            <a:off x="1447800" y="528934"/>
            <a:ext cx="6172200" cy="461665"/>
          </a:xfrm>
          <a:prstGeom prst="rect">
            <a:avLst/>
          </a:prstGeom>
        </p:spPr>
        <p:txBody>
          <a:bodyPr wrap="square">
            <a:spAutoFit/>
          </a:bodyPr>
          <a:lstStyle/>
          <a:p>
            <a:r>
              <a:rPr lang="en-US" sz="2400" dirty="0" smtClean="0">
                <a:latin typeface="Times New Roman"/>
                <a:ea typeface="Calibri"/>
              </a:rPr>
              <a:t> </a:t>
            </a:r>
            <a:r>
              <a:rPr lang="en-US" sz="2400" dirty="0">
                <a:latin typeface="Times New Roman"/>
                <a:ea typeface="Calibri"/>
              </a:rPr>
              <a:t>C</a:t>
            </a:r>
            <a:r>
              <a:rPr lang="en-US" sz="2400" dirty="0" smtClean="0">
                <a:latin typeface="Times New Roman"/>
                <a:ea typeface="Calibri"/>
              </a:rPr>
              <a:t>ost inefficiency Model </a:t>
            </a:r>
            <a:r>
              <a:rPr lang="en-US" sz="2400" dirty="0" smtClean="0">
                <a:latin typeface="Times New Roman"/>
                <a:ea typeface="Calibri"/>
              </a:rPr>
              <a:t>of Trans log </a:t>
            </a:r>
            <a:r>
              <a:rPr lang="en-US" sz="2400" dirty="0">
                <a:latin typeface="Times New Roman"/>
                <a:ea typeface="Calibri"/>
              </a:rPr>
              <a:t>function </a:t>
            </a:r>
            <a:endParaRPr lang="en-US" sz="2400" dirty="0"/>
          </a:p>
        </p:txBody>
      </p:sp>
    </p:spTree>
    <p:extLst>
      <p:ext uri="{BB962C8B-B14F-4D97-AF65-F5344CB8AC3E}">
        <p14:creationId xmlns:p14="http://schemas.microsoft.com/office/powerpoint/2010/main" val="1981167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8321</TotalTime>
  <Words>4977</Words>
  <Application>Microsoft Office PowerPoint</Application>
  <PresentationFormat>On-screen Show (4:3)</PresentationFormat>
  <Paragraphs>1489</Paragraphs>
  <Slides>53</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Office Theme</vt:lpstr>
      <vt:lpstr>Microsoft Equation 3.0</vt:lpstr>
      <vt:lpstr>Equation</vt:lpstr>
      <vt:lpstr>Impact of Information and Communication Technology (ICT) on Efficiency of the Bangladesh Banking Industry: A Parametric and Non-parametric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Information and Communication Technology (ICT) on Efficiency of the Bangladesh Banking Industry: A Parametric and Non-parametric Approach</dc:title>
  <dc:creator>shakera</dc:creator>
  <cp:lastModifiedBy>shakera</cp:lastModifiedBy>
  <cp:revision>117</cp:revision>
  <dcterms:created xsi:type="dcterms:W3CDTF">2019-04-30T18:36:01Z</dcterms:created>
  <dcterms:modified xsi:type="dcterms:W3CDTF">2019-05-07T19:17:31Z</dcterms:modified>
</cp:coreProperties>
</file>