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2" r:id="rId4"/>
    <p:sldId id="281" r:id="rId5"/>
    <p:sldId id="282" r:id="rId6"/>
    <p:sldId id="283" r:id="rId7"/>
    <p:sldId id="284" r:id="rId8"/>
    <p:sldId id="279" r:id="rId9"/>
    <p:sldId id="280" r:id="rId10"/>
    <p:sldId id="264" r:id="rId11"/>
    <p:sldId id="286" r:id="rId12"/>
    <p:sldId id="274" r:id="rId13"/>
    <p:sldId id="287" r:id="rId14"/>
    <p:sldId id="268" r:id="rId15"/>
    <p:sldId id="285" r:id="rId16"/>
    <p:sldId id="266" r:id="rId17"/>
    <p:sldId id="278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al Uddin" initials="MJU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42" d="100"/>
          <a:sy n="42" d="100"/>
        </p:scale>
        <p:origin x="6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Outcome Frequency (Count)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236645766501409"/>
          <c:y val="0.12425134717186155"/>
          <c:w val="0.85051922329153296"/>
          <c:h val="0.78677841599677234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Disease 1</c:v>
                </c:pt>
                <c:pt idx="1">
                  <c:v>Disease 2</c:v>
                </c:pt>
                <c:pt idx="2">
                  <c:v>Disease 3</c:v>
                </c:pt>
                <c:pt idx="3">
                  <c:v>Disease 4</c:v>
                </c:pt>
                <c:pt idx="4">
                  <c:v>Disease 5</c:v>
                </c:pt>
                <c:pt idx="5">
                  <c:v>Disease 6</c:v>
                </c:pt>
                <c:pt idx="6">
                  <c:v>Disease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488</c:v>
                </c:pt>
                <c:pt idx="1">
                  <c:v>1884</c:v>
                </c:pt>
                <c:pt idx="2">
                  <c:v>2129</c:v>
                </c:pt>
                <c:pt idx="3">
                  <c:v>848</c:v>
                </c:pt>
                <c:pt idx="4">
                  <c:v>230</c:v>
                </c:pt>
                <c:pt idx="5">
                  <c:v>55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FE-47A3-B56A-2625DD697F1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2196352"/>
        <c:axId val="88092672"/>
        <c:axId val="163044864"/>
      </c:bar3DChart>
      <c:catAx>
        <c:axId val="82196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Disease</a:t>
                </a:r>
                <a:r>
                  <a:rPr lang="en-US" baseline="0" dirty="0"/>
                  <a:t> Count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0854634490133179"/>
              <c:y val="0.8566623279951690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92672"/>
        <c:crosses val="autoZero"/>
        <c:auto val="1"/>
        <c:lblAlgn val="ctr"/>
        <c:lblOffset val="100"/>
        <c:noMultiLvlLbl val="0"/>
      </c:catAx>
      <c:valAx>
        <c:axId val="8809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Babies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174346262272772E-2"/>
              <c:y val="0.3753934797964543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96352"/>
        <c:crosses val="autoZero"/>
        <c:crossBetween val="between"/>
      </c:valAx>
      <c:serAx>
        <c:axId val="163044864"/>
        <c:scaling>
          <c:orientation val="minMax"/>
        </c:scaling>
        <c:delete val="1"/>
        <c:axPos val="b"/>
        <c:majorTickMark val="none"/>
        <c:minorTickMark val="none"/>
        <c:tickLblPos val="nextTo"/>
        <c:crossAx val="88092672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Outcome</a:t>
            </a:r>
            <a:r>
              <a:rPr lang="en-US" baseline="0" dirty="0"/>
              <a:t> Frequency (Binary)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0 (less than 3)</c:v>
                </c:pt>
                <c:pt idx="1">
                  <c:v>1 (greater equal to 3)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2372</c:v>
                </c:pt>
                <c:pt idx="1">
                  <c:v>3274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7A-4ED3-8A5D-721797BEAE0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2376192"/>
        <c:axId val="122378496"/>
        <c:axId val="195094272"/>
      </c:bar3DChart>
      <c:catAx>
        <c:axId val="122376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Disease Binary</a:t>
                </a:r>
                <a:r>
                  <a:rPr lang="en-US" baseline="0" dirty="0"/>
                  <a:t>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8496"/>
        <c:crosses val="autoZero"/>
        <c:auto val="1"/>
        <c:lblAlgn val="ctr"/>
        <c:lblOffset val="100"/>
        <c:noMultiLvlLbl val="0"/>
      </c:catAx>
      <c:valAx>
        <c:axId val="12237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babies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6192"/>
        <c:crosses val="autoZero"/>
        <c:crossBetween val="between"/>
      </c:valAx>
      <c:serAx>
        <c:axId val="195094272"/>
        <c:scaling>
          <c:orientation val="minMax"/>
        </c:scaling>
        <c:delete val="1"/>
        <c:axPos val="b"/>
        <c:majorTickMark val="none"/>
        <c:minorTickMark val="none"/>
        <c:tickLblPos val="nextTo"/>
        <c:crossAx val="122378496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D613-C519-4582-B0E2-4168038046C7}" type="datetimeFigureOut">
              <a:rPr lang="da-DK" smtClean="0"/>
              <a:t>08-08-2018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1336C-1BA4-4E2E-B0A5-47B60A0247E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69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1F4D-378F-4F16-8233-024B10EE0653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92-7F43-44BC-B367-2BED52E59487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E2D3-FA3B-4BA8-A1E6-356AA47AF422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5692-1507-464B-98D0-6D86C71A2BD0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0E15-E75A-42D0-BDD8-C64CF4D2F266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95AC-1AFD-42B3-8706-7014351263F4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61EF-0F2F-457B-B386-F13208632FE1}" type="datetime1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810-531F-414A-8C94-E60F1A5B7C4B}" type="datetime1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1C98-E3B3-4C0F-921F-DB634945EEEA}" type="datetime1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28A-F343-4D20-B73F-13852F1183B7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930E-A651-41C7-A365-1E133A81B520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48E3-90D1-4453-AF68-981E78ADA57D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E8FB6-4839-4E39-95AC-9046EACA33C4}"/>
              </a:ext>
            </a:extLst>
          </p:cNvPr>
          <p:cNvSpPr txBox="1">
            <a:spLocks/>
          </p:cNvSpPr>
          <p:nvPr/>
        </p:nvSpPr>
        <p:spPr>
          <a:xfrm>
            <a:off x="228600" y="1219200"/>
            <a:ext cx="8534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66FF"/>
                </a:solidFill>
                <a:latin typeface="Garamond" panose="02020404030301010803" pitchFamily="18" charset="0"/>
                <a:cs typeface="Arial" pitchFamily="34" charset="0"/>
              </a:rPr>
              <a:t>Association Between Type of Delivery and Childhood Disease: Evidence from Multiple Indicator Cluster Survey, Bangladesh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739EE-1552-4F28-9B66-EF400D7D9F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628" y="48034"/>
            <a:ext cx="1012857" cy="1079151"/>
          </a:xfrm>
          <a:prstGeom prst="rect">
            <a:avLst/>
          </a:prstGeom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38779D11-7468-43B8-A70C-0090988DB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t="27463" r="2370" b="17928"/>
          <a:stretch>
            <a:fillRect/>
          </a:stretch>
        </p:blipFill>
        <p:spPr bwMode="auto">
          <a:xfrm>
            <a:off x="228600" y="150465"/>
            <a:ext cx="982001" cy="766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B61FCF-2343-4C99-9F00-51D2F4E3D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895600"/>
            <a:ext cx="8991600" cy="3886199"/>
          </a:xfrm>
        </p:spPr>
        <p:txBody>
          <a:bodyPr>
            <a:normAutofit fontScale="32500" lnSpcReduction="20000"/>
          </a:bodyPr>
          <a:lstStyle/>
          <a:p>
            <a:pPr algn="ctr">
              <a:buNone/>
            </a:pPr>
            <a:r>
              <a:rPr lang="en-GB" sz="7400" b="1" dirty="0" err="1">
                <a:latin typeface="Garamond" panose="02020404030301010803" pitchFamily="18" charset="0"/>
                <a:cs typeface="Arial" pitchFamily="34" charset="0"/>
              </a:rPr>
              <a:t>Jenifar</a:t>
            </a:r>
            <a:r>
              <a:rPr lang="en-GB" sz="7400" b="1" dirty="0">
                <a:latin typeface="Garamond" panose="02020404030301010803" pitchFamily="18" charset="0"/>
                <a:cs typeface="Arial" pitchFamily="34" charset="0"/>
              </a:rPr>
              <a:t> Jahan</a:t>
            </a:r>
            <a:r>
              <a:rPr lang="en-GB" sz="7400" b="1" baseline="30000" dirty="0">
                <a:latin typeface="Garamond" panose="02020404030301010803" pitchFamily="18" charset="0"/>
                <a:cs typeface="Arial" pitchFamily="34" charset="0"/>
              </a:rPr>
              <a:t>1</a:t>
            </a:r>
          </a:p>
          <a:p>
            <a:pPr algn="ctr">
              <a:buNone/>
            </a:pPr>
            <a:r>
              <a:rPr lang="en-GB" sz="7400" b="1" dirty="0">
                <a:latin typeface="Garamond" panose="02020404030301010803" pitchFamily="18" charset="0"/>
                <a:cs typeface="Arial" pitchFamily="34" charset="0"/>
              </a:rPr>
              <a:t>Mohammad </a:t>
            </a:r>
            <a:r>
              <a:rPr lang="en-GB" sz="7400" b="1" dirty="0" err="1">
                <a:latin typeface="Garamond" panose="02020404030301010803" pitchFamily="18" charset="0"/>
                <a:cs typeface="Arial" pitchFamily="34" charset="0"/>
              </a:rPr>
              <a:t>Nayeem</a:t>
            </a:r>
            <a:r>
              <a:rPr lang="en-GB" sz="7400" b="1" dirty="0">
                <a:latin typeface="Garamond" panose="02020404030301010803" pitchFamily="18" charset="0"/>
                <a:cs typeface="Arial" pitchFamily="34" charset="0"/>
              </a:rPr>
              <a:t>  Hasan</a:t>
            </a:r>
            <a:r>
              <a:rPr lang="en-GB" sz="7400" b="1" baseline="30000" dirty="0">
                <a:latin typeface="Garamond" panose="02020404030301010803" pitchFamily="18" charset="0"/>
                <a:cs typeface="Arial" pitchFamily="34" charset="0"/>
              </a:rPr>
              <a:t>1</a:t>
            </a:r>
          </a:p>
          <a:p>
            <a:pPr algn="ctr">
              <a:buNone/>
            </a:pPr>
            <a:r>
              <a:rPr lang="en-GB" sz="7400" b="1" dirty="0" err="1">
                <a:latin typeface="Garamond" panose="02020404030301010803" pitchFamily="18" charset="0"/>
                <a:cs typeface="Arial" pitchFamily="34" charset="0"/>
              </a:rPr>
              <a:t>Sumyea</a:t>
            </a:r>
            <a:r>
              <a:rPr lang="en-GB" sz="7400" b="1" dirty="0">
                <a:latin typeface="Garamond" panose="02020404030301010803" pitchFamily="18" charset="0"/>
                <a:cs typeface="Arial" pitchFamily="34" charset="0"/>
              </a:rPr>
              <a:t> Jahan</a:t>
            </a:r>
            <a:r>
              <a:rPr lang="en-GB" sz="7400" b="1" baseline="30000" dirty="0">
                <a:latin typeface="Garamond" panose="02020404030301010803" pitchFamily="18" charset="0"/>
                <a:cs typeface="Arial" pitchFamily="34" charset="0"/>
              </a:rPr>
              <a:t>1</a:t>
            </a:r>
          </a:p>
          <a:p>
            <a:pPr algn="ctr">
              <a:buNone/>
            </a:pPr>
            <a:r>
              <a:rPr lang="en-GB" sz="7400" b="1" dirty="0">
                <a:latin typeface="Garamond" panose="02020404030301010803" pitchFamily="18" charset="0"/>
                <a:cs typeface="Arial" pitchFamily="34" charset="0"/>
              </a:rPr>
              <a:t>Muhammad AB Chowdhury</a:t>
            </a:r>
            <a:r>
              <a:rPr lang="en-GB" sz="7400" b="1" baseline="30000" dirty="0">
                <a:latin typeface="Garamond" panose="02020404030301010803" pitchFamily="18" charset="0"/>
                <a:cs typeface="Arial" pitchFamily="34" charset="0"/>
              </a:rPr>
              <a:t>2</a:t>
            </a:r>
          </a:p>
          <a:p>
            <a:pPr algn="ctr">
              <a:buNone/>
            </a:pPr>
            <a:r>
              <a:rPr lang="en-GB" sz="7400" b="1" dirty="0">
                <a:latin typeface="Garamond" panose="02020404030301010803" pitchFamily="18" charset="0"/>
                <a:cs typeface="Arial" pitchFamily="34" charset="0"/>
              </a:rPr>
              <a:t>Md. Jamal Uddin</a:t>
            </a:r>
            <a:r>
              <a:rPr lang="en-GB" sz="7400" b="1" baseline="30000" dirty="0">
                <a:latin typeface="Garamond" panose="02020404030301010803" pitchFamily="18" charset="0"/>
                <a:cs typeface="Arial" pitchFamily="34" charset="0"/>
              </a:rPr>
              <a:t>1,3</a:t>
            </a:r>
          </a:p>
          <a:p>
            <a:pPr algn="ctr">
              <a:buNone/>
            </a:pPr>
            <a:endParaRPr lang="en-GB" sz="7400" b="1" baseline="30000" dirty="0">
              <a:latin typeface="Garamond" panose="02020404030301010803" pitchFamily="18" charset="0"/>
              <a:cs typeface="Arial" pitchFamily="34" charset="0"/>
            </a:endParaRPr>
          </a:p>
          <a:p>
            <a:pPr marL="914400" indent="-27432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6200" dirty="0">
                <a:latin typeface="Garamond" panose="02020404030301010803" pitchFamily="18" charset="0"/>
                <a:cs typeface="Arial" pitchFamily="34" charset="0"/>
              </a:rPr>
              <a:t>Department of Statistics, Shahjalal University of Science &amp; Technology, Bangladesh </a:t>
            </a:r>
            <a:endParaRPr lang="en-US" sz="6200" dirty="0">
              <a:latin typeface="Garamond" panose="02020404030301010803" pitchFamily="18" charset="0"/>
              <a:cs typeface="Arial" pitchFamily="34" charset="0"/>
            </a:endParaRPr>
          </a:p>
          <a:p>
            <a:pPr marL="914400" indent="-27432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6200" dirty="0">
                <a:latin typeface="Garamond" panose="02020404030301010803" pitchFamily="18" charset="0"/>
                <a:cs typeface="Arial" pitchFamily="34" charset="0"/>
              </a:rPr>
              <a:t>Department of Emergency Medicine, University of Florida, USA </a:t>
            </a:r>
            <a:endParaRPr lang="en-US" sz="6200" dirty="0">
              <a:latin typeface="Garamond" panose="02020404030301010803" pitchFamily="18" charset="0"/>
              <a:cs typeface="Arial" pitchFamily="34" charset="0"/>
            </a:endParaRPr>
          </a:p>
          <a:p>
            <a:pPr marL="914400" indent="-27432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6200" dirty="0">
                <a:latin typeface="Garamond" panose="02020404030301010803" pitchFamily="18" charset="0"/>
                <a:cs typeface="Arial" pitchFamily="34" charset="0"/>
              </a:rPr>
              <a:t>Section of Biostatistics, Department of Public Health, University of Copenhagen, Denmark </a:t>
            </a:r>
            <a:endParaRPr lang="en-US" sz="6200" dirty="0">
              <a:latin typeface="Garamond" panose="02020404030301010803" pitchFamily="18" charset="0"/>
              <a:cs typeface="Arial" pitchFamily="34" charset="0"/>
            </a:endParaRPr>
          </a:p>
          <a:p>
            <a:pPr marL="914400" indent="-9144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5000" dirty="0">
              <a:latin typeface="Garamond" panose="02020404030301010803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Result</a:t>
            </a:r>
            <a:br>
              <a:rPr lang="en-US" sz="3200" dirty="0">
                <a:latin typeface="GungsuhChe" pitchFamily="49" charset="-127"/>
                <a:ea typeface="GungsuhChe" pitchFamily="49" charset="-127"/>
              </a:rPr>
            </a:br>
            <a:br>
              <a:rPr lang="en-US" sz="1100" dirty="0">
                <a:latin typeface="GungsuhChe" pitchFamily="49" charset="-127"/>
                <a:ea typeface="GungsuhChe" pitchFamily="49" charset="-127"/>
              </a:rPr>
            </a:br>
            <a:endParaRPr lang="en-US" sz="1600" b="1" dirty="0">
              <a:latin typeface="Garamond" panose="02020404030301010803" pitchFamily="18" charset="0"/>
              <a:ea typeface="GungsuhChe" pitchFamily="49" charset="-127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2BD8DD-EBA1-4729-B535-2281BD1D1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095565"/>
              </p:ext>
            </p:extLst>
          </p:nvPr>
        </p:nvGraphicFramePr>
        <p:xfrm>
          <a:off x="762000" y="1981200"/>
          <a:ext cx="7772400" cy="1234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2777">
                  <a:extLst>
                    <a:ext uri="{9D8B030D-6E8A-4147-A177-3AD203B41FA5}">
                      <a16:colId xmlns:a16="http://schemas.microsoft.com/office/drawing/2014/main" val="4184332330"/>
                    </a:ext>
                  </a:extLst>
                </a:gridCol>
                <a:gridCol w="2248223">
                  <a:extLst>
                    <a:ext uri="{9D8B030D-6E8A-4147-A177-3AD203B41FA5}">
                      <a16:colId xmlns:a16="http://schemas.microsoft.com/office/drawing/2014/main" val="3272986712"/>
                    </a:ext>
                  </a:extLst>
                </a:gridCol>
                <a:gridCol w="2182368">
                  <a:extLst>
                    <a:ext uri="{9D8B030D-6E8A-4147-A177-3AD203B41FA5}">
                      <a16:colId xmlns:a16="http://schemas.microsoft.com/office/drawing/2014/main" val="955433934"/>
                    </a:ext>
                  </a:extLst>
                </a:gridCol>
                <a:gridCol w="139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 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Relative Risk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95% CI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092832"/>
                  </a:ext>
                </a:extLst>
              </a:tr>
              <a:tr h="554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C-section (Yes vs No)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1.06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 1.00 – 1.11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0.03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806678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189DCC4-60C9-4D61-ADAC-F37C45E71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" y="-19743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0F69B9-9C39-4143-8111-01210285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218990"/>
            <a:ext cx="8305800" cy="1258010"/>
          </a:xfrm>
        </p:spPr>
        <p:txBody>
          <a:bodyPr>
            <a:noAutofit/>
          </a:bodyPr>
          <a:lstStyle/>
          <a:p>
            <a:r>
              <a:rPr lang="en-GB" sz="1800" dirty="0">
                <a:latin typeface="Garamond" panose="02020404030301010803" pitchFamily="18" charset="0"/>
              </a:rPr>
              <a:t>The Poisson regression analysis showed that the relative risk for the C-section was 1.06 (Crude) &amp; 1.03 (Adjusted), indicates that children were born in C-section compare to the normal delivery  </a:t>
            </a:r>
            <a:r>
              <a:rPr lang="en-US" sz="1800" dirty="0">
                <a:latin typeface="Garamond" panose="02020404030301010803" pitchFamily="18" charset="0"/>
              </a:rPr>
              <a:t>are at increased risk </a:t>
            </a:r>
            <a:r>
              <a:rPr lang="en-US" sz="1800">
                <a:latin typeface="Garamond" panose="02020404030301010803" pitchFamily="18" charset="0"/>
              </a:rPr>
              <a:t>for developing</a:t>
            </a:r>
            <a:r>
              <a:rPr lang="en-GB" sz="1800">
                <a:latin typeface="Garamond" panose="02020404030301010803" pitchFamily="18" charset="0"/>
              </a:rPr>
              <a:t> </a:t>
            </a:r>
            <a:r>
              <a:rPr lang="en-GB" sz="1800" dirty="0">
                <a:latin typeface="Garamond" panose="02020404030301010803" pitchFamily="18" charset="0"/>
              </a:rPr>
              <a:t>childhood disease. However, the association was not significant in the adjusted model.</a:t>
            </a:r>
          </a:p>
          <a:p>
            <a:pPr marL="0" indent="0">
              <a:buNone/>
            </a:pPr>
            <a:r>
              <a:rPr lang="en-US" altLang="en-US" sz="1800" i="1" dirty="0">
                <a:latin typeface="Garamond" panose="02020404030301010803" pitchFamily="18" charset="0"/>
              </a:rPr>
              <a:t>     CI: Confidence Interval</a:t>
            </a:r>
            <a:endParaRPr lang="en-GB" sz="1800" i="1" dirty="0">
              <a:latin typeface="Garamond" panose="02020404030301010803" pitchFamily="18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82B1A4A-8995-4849-8505-99BFC8447701}"/>
              </a:ext>
            </a:extLst>
          </p:cNvPr>
          <p:cNvSpPr txBox="1">
            <a:spLocks/>
          </p:cNvSpPr>
          <p:nvPr/>
        </p:nvSpPr>
        <p:spPr>
          <a:xfrm>
            <a:off x="761999" y="1507415"/>
            <a:ext cx="7619999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Garamond" panose="02020404030301010803" pitchFamily="18" charset="0"/>
              </a:rPr>
              <a:t>Crude Model (only C-section variable in the model)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37EF7-BAEE-458B-B230-FE397F8A1627}"/>
              </a:ext>
            </a:extLst>
          </p:cNvPr>
          <p:cNvSpPr/>
          <p:nvPr/>
        </p:nvSpPr>
        <p:spPr>
          <a:xfrm>
            <a:off x="609600" y="3244334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Garamond" panose="02020404030301010803" pitchFamily="18" charset="0"/>
              </a:rPr>
              <a:t>Adjusted Model (C-section &amp; other covariates in the model)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6A343F-DABA-4087-AB45-6C94C9905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10244"/>
              </p:ext>
            </p:extLst>
          </p:nvPr>
        </p:nvGraphicFramePr>
        <p:xfrm>
          <a:off x="761997" y="3767554"/>
          <a:ext cx="7772402" cy="1234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2777">
                  <a:extLst>
                    <a:ext uri="{9D8B030D-6E8A-4147-A177-3AD203B41FA5}">
                      <a16:colId xmlns:a16="http://schemas.microsoft.com/office/drawing/2014/main" val="4184332330"/>
                    </a:ext>
                  </a:extLst>
                </a:gridCol>
                <a:gridCol w="2248226">
                  <a:extLst>
                    <a:ext uri="{9D8B030D-6E8A-4147-A177-3AD203B41FA5}">
                      <a16:colId xmlns:a16="http://schemas.microsoft.com/office/drawing/2014/main" val="327298671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955433934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 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Relative Risk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95% CI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092832"/>
                  </a:ext>
                </a:extLst>
              </a:tr>
              <a:tr h="554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C-section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 (Yes Vs No)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1.03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 0.99 – 1.08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806678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62000" y="695195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u="sng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Poisson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GungsuhChe" pitchFamily="49" charset="-127"/>
              </a:rPr>
              <a:t> regression </a:t>
            </a:r>
            <a:r>
              <a:rPr lang="en-US" sz="2400" b="1" dirty="0">
                <a:latin typeface="Garamond" panose="02020404030301010803" pitchFamily="18" charset="0"/>
                <a:ea typeface="GungsuhChe" pitchFamily="49" charset="-127"/>
              </a:rPr>
              <a:t>analysis between disease (count) and C-section</a:t>
            </a:r>
            <a:endParaRPr lang="da-DK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aramond" panose="02020404030301010803" pitchFamily="18" charset="0"/>
              </a:rPr>
              <a:t>Adjusted Poisson model</a:t>
            </a:r>
            <a:endParaRPr lang="da-DK" sz="3200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3A7D5CC-EE01-40AA-B58B-005DFEE5E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098634"/>
              </p:ext>
            </p:extLst>
          </p:nvPr>
        </p:nvGraphicFramePr>
        <p:xfrm>
          <a:off x="457200" y="1066800"/>
          <a:ext cx="8229600" cy="4760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83387665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19895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480189927"/>
                    </a:ext>
                  </a:extLst>
                </a:gridCol>
              </a:tblGrid>
              <a:tr h="52895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Source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Chi-Square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 &gt; ChiSq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966995459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C-Section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2.22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0.14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7369264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religion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0.59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918029664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Breastfed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0.09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584282377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Sex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0.32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40771760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Mothers Education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0.92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7913623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Child Age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65942707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BMI Category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0.64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728667104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Wealth Index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6.39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25039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6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Result</a:t>
            </a:r>
            <a:br>
              <a:rPr lang="en-US" sz="3200" dirty="0">
                <a:latin typeface="GungsuhChe" pitchFamily="49" charset="-127"/>
                <a:ea typeface="GungsuhChe" pitchFamily="49" charset="-127"/>
              </a:rPr>
            </a:br>
            <a:br>
              <a:rPr lang="en-US" sz="1100" dirty="0">
                <a:latin typeface="GungsuhChe" pitchFamily="49" charset="-127"/>
                <a:ea typeface="GungsuhChe" pitchFamily="49" charset="-127"/>
              </a:rPr>
            </a:br>
            <a:endParaRPr lang="en-US" sz="1600" b="1" dirty="0">
              <a:latin typeface="Garamond" panose="02020404030301010803" pitchFamily="18" charset="0"/>
              <a:ea typeface="GungsuhChe" pitchFamily="49" charset="-127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2BD8DD-EBA1-4729-B535-2281BD1D1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43001"/>
              </p:ext>
            </p:extLst>
          </p:nvPr>
        </p:nvGraphicFramePr>
        <p:xfrm>
          <a:off x="762000" y="1905000"/>
          <a:ext cx="7620000" cy="1234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4683">
                  <a:extLst>
                    <a:ext uri="{9D8B030D-6E8A-4147-A177-3AD203B41FA5}">
                      <a16:colId xmlns:a16="http://schemas.microsoft.com/office/drawing/2014/main" val="4184332330"/>
                    </a:ext>
                  </a:extLst>
                </a:gridCol>
                <a:gridCol w="1904683">
                  <a:extLst>
                    <a:ext uri="{9D8B030D-6E8A-4147-A177-3AD203B41FA5}">
                      <a16:colId xmlns:a16="http://schemas.microsoft.com/office/drawing/2014/main" val="3272986712"/>
                    </a:ext>
                  </a:extLst>
                </a:gridCol>
                <a:gridCol w="1905317">
                  <a:extLst>
                    <a:ext uri="{9D8B030D-6E8A-4147-A177-3AD203B41FA5}">
                      <a16:colId xmlns:a16="http://schemas.microsoft.com/office/drawing/2014/main" val="955433934"/>
                    </a:ext>
                  </a:extLst>
                </a:gridCol>
                <a:gridCol w="1905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 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  <a:latin typeface="+mn-lt"/>
                          <a:ea typeface="+mn-ea"/>
                          <a:cs typeface="+mn-cs"/>
                        </a:rPr>
                        <a:t>Odds</a:t>
                      </a:r>
                      <a:r>
                        <a:rPr lang="en-GB" sz="26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Ratio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95% CI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092832"/>
                  </a:ext>
                </a:extLst>
              </a:tr>
              <a:tr h="554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C-section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(Yes vs No)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1.18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>
                          <a:effectLst/>
                        </a:rPr>
                        <a:t> </a:t>
                      </a:r>
                      <a:r>
                        <a:rPr lang="en-GB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0.93 – 1.50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806678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189DCC4-60C9-4D61-ADAC-F37C45E71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" y="-19743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0F69B9-9C39-4143-8111-01210285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25801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Garamond" panose="02020404030301010803" pitchFamily="18" charset="0"/>
              </a:rPr>
              <a:t>The crude and adjusted logistic regression analyses showed that the odds ratios for the C-section were 1.18 and 1.10 times higher than the odds ratio for the normal delivery, respectively, though the association was not statistically significant at 5% level.</a:t>
            </a:r>
          </a:p>
          <a:p>
            <a:pPr marL="0" indent="0">
              <a:buNone/>
            </a:pPr>
            <a:r>
              <a:rPr lang="en-US" altLang="en-US" sz="1800" dirty="0">
                <a:latin typeface="Garamond" panose="02020404030301010803" pitchFamily="18" charset="0"/>
              </a:rPr>
              <a:t>      </a:t>
            </a:r>
            <a:r>
              <a:rPr lang="en-US" altLang="en-US" sz="1800" i="1" dirty="0">
                <a:latin typeface="Garamond" panose="02020404030301010803" pitchFamily="18" charset="0"/>
              </a:rPr>
              <a:t>CI: Confidence Interval</a:t>
            </a:r>
            <a:endParaRPr lang="en-GB" sz="1800" i="1" dirty="0">
              <a:latin typeface="Garamond" panose="02020404030301010803" pitchFamily="18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82B1A4A-8995-4849-8505-99BFC8447701}"/>
              </a:ext>
            </a:extLst>
          </p:cNvPr>
          <p:cNvSpPr txBox="1">
            <a:spLocks/>
          </p:cNvSpPr>
          <p:nvPr/>
        </p:nvSpPr>
        <p:spPr>
          <a:xfrm>
            <a:off x="761999" y="1371600"/>
            <a:ext cx="7619999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Garamond" panose="02020404030301010803" pitchFamily="18" charset="0"/>
              </a:rPr>
              <a:t>Crude Model (only C-section variable in the model)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37EF7-BAEE-458B-B230-FE397F8A1627}"/>
              </a:ext>
            </a:extLst>
          </p:cNvPr>
          <p:cNvSpPr/>
          <p:nvPr/>
        </p:nvSpPr>
        <p:spPr>
          <a:xfrm>
            <a:off x="762000" y="32766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Garamond" panose="02020404030301010803" pitchFamily="18" charset="0"/>
              </a:rPr>
              <a:t>Adjusted Model (C-section &amp; other covariates in the model)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6A343F-DABA-4087-AB45-6C94C9905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12173"/>
              </p:ext>
            </p:extLst>
          </p:nvPr>
        </p:nvGraphicFramePr>
        <p:xfrm>
          <a:off x="761999" y="3810000"/>
          <a:ext cx="7620000" cy="1234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4683">
                  <a:extLst>
                    <a:ext uri="{9D8B030D-6E8A-4147-A177-3AD203B41FA5}">
                      <a16:colId xmlns:a16="http://schemas.microsoft.com/office/drawing/2014/main" val="4184332330"/>
                    </a:ext>
                  </a:extLst>
                </a:gridCol>
                <a:gridCol w="1904683">
                  <a:extLst>
                    <a:ext uri="{9D8B030D-6E8A-4147-A177-3AD203B41FA5}">
                      <a16:colId xmlns:a16="http://schemas.microsoft.com/office/drawing/2014/main" val="3272986712"/>
                    </a:ext>
                  </a:extLst>
                </a:gridCol>
                <a:gridCol w="1905317">
                  <a:extLst>
                    <a:ext uri="{9D8B030D-6E8A-4147-A177-3AD203B41FA5}">
                      <a16:colId xmlns:a16="http://schemas.microsoft.com/office/drawing/2014/main" val="955433934"/>
                    </a:ext>
                  </a:extLst>
                </a:gridCol>
                <a:gridCol w="1905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 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  <a:latin typeface="+mn-lt"/>
                          <a:ea typeface="+mn-ea"/>
                          <a:cs typeface="+mn-cs"/>
                        </a:rPr>
                        <a:t>Odds</a:t>
                      </a:r>
                      <a:r>
                        <a:rPr lang="en-GB" sz="26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Ratio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95% CI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092832"/>
                  </a:ext>
                </a:extLst>
              </a:tr>
              <a:tr h="554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C-section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(Yes Vs NO)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1.10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</a:rPr>
                        <a:t> 0.86 – 1.41</a:t>
                      </a:r>
                      <a:endParaRPr lang="en-GB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0.44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806678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" y="5334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u="sng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Logistic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GungsuhChe" pitchFamily="49" charset="-127"/>
              </a:rPr>
              <a:t> regression analysis </a:t>
            </a:r>
            <a:r>
              <a:rPr lang="en-US" sz="2400" b="1" dirty="0">
                <a:latin typeface="Garamond" panose="02020404030301010803" pitchFamily="18" charset="0"/>
                <a:ea typeface="GungsuhChe" pitchFamily="49" charset="-127"/>
              </a:rPr>
              <a:t>between disease (binary) and C-section</a:t>
            </a:r>
            <a:endParaRPr lang="da-DK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1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aramond" panose="02020404030301010803" pitchFamily="18" charset="0"/>
              </a:rPr>
              <a:t>Adjusted Logistic Model</a:t>
            </a:r>
            <a:endParaRPr lang="da-DK" sz="3200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3A7D5CC-EE01-40AA-B58B-005DFEE5E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136695"/>
              </p:ext>
            </p:extLst>
          </p:nvPr>
        </p:nvGraphicFramePr>
        <p:xfrm>
          <a:off x="457200" y="990600"/>
          <a:ext cx="8229600" cy="482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83387665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198956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480189927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Source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Chi-Square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 &gt; ChiSq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966995459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C-Section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0.44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7369264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religion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0.65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918029664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Breastfed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0.29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584282377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Sex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0.98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4077176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Mothers Education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0.36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791362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Child Age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0.96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65942707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BMI Category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0.96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728667104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Wealth Index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9.91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25039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95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aramond" panose="02020404030301010803" pitchFamily="18" charset="0"/>
              </a:rP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7912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GB" sz="2400" dirty="0">
                <a:latin typeface="Garamond" panose="02020404030301010803" pitchFamily="18" charset="0"/>
              </a:rPr>
              <a:t>Both Poisson and logistic regression showed that </a:t>
            </a:r>
            <a:r>
              <a:rPr lang="en-US" sz="2400" dirty="0">
                <a:latin typeface="Garamond" panose="02020404030301010803" pitchFamily="18" charset="0"/>
              </a:rPr>
              <a:t>children were born in C-section compare to the normal delivery  are at increased risk for developing childhood disease (</a:t>
            </a:r>
            <a:r>
              <a:rPr lang="en-GB" sz="2400" dirty="0">
                <a:latin typeface="Garamond" panose="02020404030301010803" pitchFamily="18" charset="0"/>
              </a:rPr>
              <a:t>children less than 2 years of age</a:t>
            </a:r>
            <a:r>
              <a:rPr lang="en-US" sz="2400" dirty="0">
                <a:latin typeface="Garamond" panose="02020404030301010803" pitchFamily="18" charset="0"/>
              </a:rPr>
              <a:t>). 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latin typeface="Garamond" panose="02020404030301010803" pitchFamily="18" charset="0"/>
              </a:rPr>
              <a:t>However, based on our data the association was not statistically significant in the adjusted model at 5% level of significance.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latin typeface="Garamond" panose="02020404030301010803" pitchFamily="18" charset="0"/>
              </a:rPr>
              <a:t>This may due to </a:t>
            </a:r>
            <a:r>
              <a:rPr lang="en-US" sz="2400" dirty="0" err="1">
                <a:latin typeface="Garamond" panose="02020404030301010803" pitchFamily="18" charset="0"/>
              </a:rPr>
              <a:t>i</a:t>
            </a:r>
            <a:r>
              <a:rPr lang="en-US" sz="2400" dirty="0">
                <a:latin typeface="Garamond" panose="02020404030301010803" pitchFamily="18" charset="0"/>
              </a:rPr>
              <a:t>) small size ii) did not available proper information of the delivery and iii) many missing observations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aramond" panose="02020404030301010803" pitchFamily="18" charset="0"/>
              </a:rPr>
              <a:t>Limitation of our data</a:t>
            </a:r>
            <a:endParaRPr lang="da-DK" sz="3200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Garamond" panose="02020404030301010803" pitchFamily="18" charset="0"/>
              </a:rPr>
              <a:t>There is a lack of information about C-section babies in MICS data</a:t>
            </a:r>
          </a:p>
          <a:p>
            <a:pPr lvl="0"/>
            <a:r>
              <a:rPr lang="en-US" sz="2400" dirty="0">
                <a:latin typeface="Garamond" panose="02020404030301010803" pitchFamily="18" charset="0"/>
              </a:rPr>
              <a:t>Number of children under the age of  2 years was not enough</a:t>
            </a:r>
          </a:p>
          <a:p>
            <a:pPr lvl="0"/>
            <a:r>
              <a:rPr lang="en-US" sz="2400" dirty="0">
                <a:latin typeface="Garamond" panose="02020404030301010803" pitchFamily="18" charset="0"/>
              </a:rPr>
              <a:t>Information about child disease like Asthma, type 1 diabetes, Crohn's disease, allergic diseases, immune deficiencies leukemia, were not available</a:t>
            </a:r>
          </a:p>
          <a:p>
            <a:pPr lvl="0"/>
            <a:r>
              <a:rPr lang="en-US" sz="2400" dirty="0">
                <a:latin typeface="Garamond" panose="02020404030301010803" pitchFamily="18" charset="0"/>
              </a:rPr>
              <a:t>Information about Food habit of children also wasn’t given enough</a:t>
            </a:r>
          </a:p>
          <a:p>
            <a:pPr lvl="0"/>
            <a:r>
              <a:rPr lang="en-US" sz="2400" dirty="0">
                <a:latin typeface="Garamond" panose="02020404030301010803" pitchFamily="18" charset="0"/>
              </a:rPr>
              <a:t>Insufficient information was available about mothers health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2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aramond" panose="02020404030301010803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Garamond" panose="02020404030301010803" pitchFamily="18" charset="0"/>
              </a:rPr>
              <a:t>Although we did not identify the significant association between C-section and childhood disease, we recommend to parents, doctors to try normal delivery first unless a </a:t>
            </a:r>
            <a:r>
              <a:rPr lang="en-US" sz="2400" dirty="0">
                <a:latin typeface="Garamond" panose="02020404030301010803" pitchFamily="18" charset="0"/>
              </a:rPr>
              <a:t>medical emergency threatens the life of the mother or the child.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Garamond" panose="02020404030301010803" pitchFamily="18" charset="0"/>
              </a:rPr>
              <a:t>Acknowledgement</a:t>
            </a:r>
            <a:endParaRPr lang="da-DK" sz="3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42" y="3581400"/>
            <a:ext cx="1544781" cy="17183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5" y="3729930"/>
            <a:ext cx="2200483" cy="1257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8657"/>
            <a:ext cx="1917454" cy="1917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962400"/>
            <a:ext cx="2739878" cy="792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47504"/>
            <a:ext cx="2957592" cy="1739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281998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11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7204472" cy="480298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7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955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2667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>
                <a:latin typeface="Garamond" panose="02020404030301010803" pitchFamily="18" charset="0"/>
              </a:rPr>
              <a:t>A caesarean section (C-section) is a surgical procedure, performed when a vaginal delivery would put the baby or mother at risk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latin typeface="Garamond" panose="02020404030301010803" pitchFamily="18" charset="0"/>
              </a:rPr>
              <a:t>Women  experiencing C-section delivery have a risk of major morbidity </a:t>
            </a:r>
          </a:p>
          <a:p>
            <a:pPr marL="344488" indent="-344488">
              <a:spcBef>
                <a:spcPts val="1200"/>
              </a:spcBef>
              <a:buNone/>
            </a:pPr>
            <a:r>
              <a:rPr lang="en-GB" sz="2400" dirty="0">
                <a:latin typeface="Garamond" panose="02020404030301010803" pitchFamily="18" charset="0"/>
              </a:rPr>
              <a:t>	e.g., cardiac arrest, hysterectomy, puerperal infection, wound hematoma are some complications to women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C72024-65B1-4706-BFCA-858CF650F50B}"/>
              </a:ext>
            </a:extLst>
          </p:cNvPr>
          <p:cNvGrpSpPr/>
          <p:nvPr/>
        </p:nvGrpSpPr>
        <p:grpSpPr>
          <a:xfrm>
            <a:off x="609600" y="3851188"/>
            <a:ext cx="7958995" cy="2001022"/>
            <a:chOff x="406038" y="861171"/>
            <a:chExt cx="7958995" cy="20010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03597F-58A2-40FD-9A56-2020073EBA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5" r="11125"/>
            <a:stretch/>
          </p:blipFill>
          <p:spPr>
            <a:xfrm>
              <a:off x="406038" y="990600"/>
              <a:ext cx="2175237" cy="174805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4E3987-7179-4473-9291-58BA5337F0D5}"/>
                </a:ext>
              </a:extLst>
            </p:cNvPr>
            <p:cNvCxnSpPr>
              <a:cxnSpLocks/>
            </p:cNvCxnSpPr>
            <p:nvPr/>
          </p:nvCxnSpPr>
          <p:spPr>
            <a:xfrm>
              <a:off x="2603833" y="1852440"/>
              <a:ext cx="2295525" cy="12186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ABE72E7-BD37-4DEB-81B6-EB7FFD33920F}"/>
                </a:ext>
              </a:extLst>
            </p:cNvPr>
            <p:cNvGrpSpPr/>
            <p:nvPr/>
          </p:nvGrpSpPr>
          <p:grpSpPr>
            <a:xfrm>
              <a:off x="4876800" y="861171"/>
              <a:ext cx="3488233" cy="2001022"/>
              <a:chOff x="2971800" y="3398742"/>
              <a:chExt cx="3488233" cy="2001022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1D51C76-214B-4BAC-A11B-AFE4D8BDD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8433" y="4368521"/>
                <a:ext cx="815340" cy="75922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88108B6-FE84-4502-A2A6-BEE4892252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894" t="19726" r="17090" b="19959"/>
              <a:stretch/>
            </p:blipFill>
            <p:spPr>
              <a:xfrm>
                <a:off x="4093470" y="3419475"/>
                <a:ext cx="941166" cy="83199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105F13D-6D25-40C5-88A1-063C4DD07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4572" y="3505200"/>
                <a:ext cx="978113" cy="801732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0B479E4-83E3-4777-9863-76E32FB02F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57" b="3202"/>
              <a:stretch/>
            </p:blipFill>
            <p:spPr>
              <a:xfrm>
                <a:off x="3004572" y="4352014"/>
                <a:ext cx="1006500" cy="10477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A8329F5-6B3B-4D7F-B2A6-BB726333C1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67" r="6667"/>
              <a:stretch/>
            </p:blipFill>
            <p:spPr>
              <a:xfrm>
                <a:off x="5133773" y="3398742"/>
                <a:ext cx="1152352" cy="90819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3AB7B7-BD11-493A-8661-C56A6BA0AD3A}"/>
                  </a:ext>
                </a:extLst>
              </p:cNvPr>
              <p:cNvSpPr/>
              <p:nvPr/>
            </p:nvSpPr>
            <p:spPr>
              <a:xfrm>
                <a:off x="2971800" y="3429000"/>
                <a:ext cx="3488233" cy="19707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2549EDE-B410-424B-A1C3-B254EF35D1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945" b="26944"/>
              <a:stretch/>
            </p:blipFill>
            <p:spPr>
              <a:xfrm>
                <a:off x="5303342" y="4347238"/>
                <a:ext cx="1097458" cy="928985"/>
              </a:xfrm>
              <a:prstGeom prst="rect">
                <a:avLst/>
              </a:prstGeom>
            </p:spPr>
          </p:pic>
        </p:grp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422" y="19074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dirty="0">
                <a:latin typeface="Garamond" panose="02020404030301010803" pitchFamily="18" charset="0"/>
              </a:rPr>
              <a:t>   </a:t>
            </a:r>
            <a:r>
              <a:rPr lang="en-GB" sz="2600" dirty="0">
                <a:latin typeface="Garamond" panose="02020404030301010803" pitchFamily="18" charset="0"/>
              </a:rPr>
              <a:t>To inspect the association between C-section delivery and infantile disease (e.g. cough, diarrhoea, difficulty in breathing)</a:t>
            </a:r>
            <a:endParaRPr lang="en-US" sz="2600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Methodology (Study Design)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1"/>
            <a:ext cx="8382000" cy="38862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GB" sz="2400" dirty="0">
                <a:latin typeface="Garamond" panose="02020404030301010803" pitchFamily="18" charset="0"/>
              </a:rPr>
              <a:t>Multiple indicator cluster survey (MICS), data  2012-13</a:t>
            </a:r>
          </a:p>
          <a:p>
            <a:pPr>
              <a:spcBef>
                <a:spcPts val="1800"/>
              </a:spcBef>
            </a:pPr>
            <a:r>
              <a:rPr lang="en-GB" sz="2400" dirty="0">
                <a:latin typeface="Garamond" panose="02020404030301010803" pitchFamily="18" charset="0"/>
              </a:rPr>
              <a:t>Based on a sample of 51,895 households (43,474 rural, 8,421 urban) interviewed with response rate 98.5% </a:t>
            </a:r>
          </a:p>
          <a:p>
            <a:pPr>
              <a:spcBef>
                <a:spcPts val="1800"/>
              </a:spcBef>
            </a:pPr>
            <a:r>
              <a:rPr lang="en-GB" sz="2400" dirty="0">
                <a:latin typeface="Garamond" panose="02020404030301010803" pitchFamily="18" charset="0"/>
              </a:rPr>
              <a:t>Provides a comprehensive picture of children and women in the seven divisions of our country</a:t>
            </a:r>
          </a:p>
          <a:p>
            <a:pPr>
              <a:spcBef>
                <a:spcPts val="1800"/>
              </a:spcBef>
            </a:pPr>
            <a:r>
              <a:rPr lang="en-GB" sz="2400" dirty="0">
                <a:latin typeface="Garamond" panose="02020404030301010803" pitchFamily="18" charset="0"/>
              </a:rPr>
              <a:t>Women were aged between 15-49 years</a:t>
            </a:r>
          </a:p>
          <a:p>
            <a:pPr>
              <a:spcBef>
                <a:spcPts val="1800"/>
              </a:spcBef>
            </a:pPr>
            <a:r>
              <a:rPr lang="en-GB" sz="2400" dirty="0">
                <a:latin typeface="Garamond" panose="02020404030301010803" pitchFamily="18" charset="0"/>
              </a:rPr>
              <a:t>Overall 19.1% women had delivery by C-section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F45A-E1AC-498E-A1A3-37A7C5EE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aramond" panose="02020404030301010803" pitchFamily="18" charset="0"/>
              </a:rPr>
              <a:t>Continued…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3144-6B7F-4AA1-B7AB-C51DF8BB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32004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sz="2400" dirty="0">
                <a:latin typeface="Garamond" panose="02020404030301010803" pitchFamily="18" charset="0"/>
              </a:rPr>
              <a:t>7,921 children were under 2 years of age</a:t>
            </a:r>
          </a:p>
          <a:p>
            <a:pPr>
              <a:spcBef>
                <a:spcPts val="1800"/>
              </a:spcBef>
            </a:pPr>
            <a:r>
              <a:rPr lang="en-GB" sz="2400" dirty="0">
                <a:latin typeface="Garamond" panose="02020404030301010803" pitchFamily="18" charset="0"/>
              </a:rPr>
              <a:t> Information of the mode of delivery (C-section vs. normal) was available for 2,138 children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Among them, 62.1% were born by </a:t>
            </a:r>
            <a:r>
              <a:rPr lang="en-GB" sz="2400" dirty="0">
                <a:latin typeface="Garamond" panose="02020404030301010803" pitchFamily="18" charset="0"/>
              </a:rPr>
              <a:t>C-section </a:t>
            </a:r>
            <a:r>
              <a:rPr lang="en-US" sz="2400" dirty="0">
                <a:latin typeface="Garamond" panose="02020404030301010803" pitchFamily="18" charset="0"/>
              </a:rPr>
              <a:t>delivery &amp; 37.9% were delivered normally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09061-1AB0-4A13-9CB6-A385C12F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1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22F5-A7DD-47D3-985D-21B3A0D3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Methodology (Statistical analysis)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2B1D-C133-4D65-B089-8EE0EB10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3429000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We examined two outcome variables of interest, using </a:t>
            </a:r>
            <a:r>
              <a:rPr lang="en-GB" sz="2400" dirty="0">
                <a:latin typeface="Garamond" panose="02020404030301010803" pitchFamily="18" charset="0"/>
              </a:rPr>
              <a:t>Poisson regression analysis</a:t>
            </a:r>
            <a:r>
              <a:rPr lang="en-US" sz="2400" dirty="0">
                <a:latin typeface="Garamond" panose="02020404030301010803" pitchFamily="18" charset="0"/>
              </a:rPr>
              <a:t> &amp; Logistic regression analysis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Firstly, we count all disease for Poisson regression analysis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Then, we count higher disease and lower disease by their median point for Logistic regression analysis</a:t>
            </a:r>
            <a:endParaRPr lang="en-GB" sz="24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F8028-D038-46F4-BA79-F069EBC7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1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Methodology (Statistical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763000" cy="55626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2400" dirty="0">
                <a:latin typeface="Garamond" panose="02020404030301010803" pitchFamily="18" charset="0"/>
              </a:rPr>
              <a:t>Poisson regression analysis (as the outcome is count)</a:t>
            </a:r>
          </a:p>
          <a:p>
            <a:pPr>
              <a:spcBef>
                <a:spcPts val="1800"/>
              </a:spcBef>
            </a:pPr>
            <a:r>
              <a:rPr lang="en-GB" sz="2400" dirty="0">
                <a:latin typeface="Garamond" panose="02020404030301010803" pitchFamily="18" charset="0"/>
              </a:rPr>
              <a:t>Logistic regression analysis (</a:t>
            </a:r>
            <a:r>
              <a:rPr lang="en-US" sz="2400" dirty="0">
                <a:latin typeface="Garamond" panose="02020404030301010803" pitchFamily="18" charset="0"/>
              </a:rPr>
              <a:t>outcome binary, where 0 means lower disease[&lt;3] and 1 means higher disease[ ≥3 ] </a:t>
            </a:r>
            <a:r>
              <a:rPr lang="en-GB" sz="2400" dirty="0">
                <a:latin typeface="Garamond" panose="02020404030301010803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GB" sz="2400" dirty="0">
                <a:solidFill>
                  <a:srgbClr val="C00000"/>
                </a:solidFill>
                <a:latin typeface="Garamond" panose="02020404030301010803" pitchFamily="18" charset="0"/>
              </a:rPr>
              <a:t>Crude model: </a:t>
            </a:r>
          </a:p>
          <a:p>
            <a:pPr>
              <a:spcBef>
                <a:spcPts val="1800"/>
              </a:spcBef>
              <a:buNone/>
            </a:pPr>
            <a:r>
              <a:rPr lang="en-GB" sz="2400" dirty="0">
                <a:latin typeface="Garamond" panose="02020404030301010803" pitchFamily="18" charset="0"/>
              </a:rPr>
              <a:t>	Disease (count) ~ C-section </a:t>
            </a:r>
          </a:p>
          <a:p>
            <a:pPr>
              <a:spcBef>
                <a:spcPts val="1800"/>
              </a:spcBef>
            </a:pPr>
            <a:r>
              <a:rPr lang="en-GB" sz="2400" dirty="0">
                <a:solidFill>
                  <a:srgbClr val="C00000"/>
                </a:solidFill>
                <a:latin typeface="Garamond" panose="02020404030301010803" pitchFamily="18" charset="0"/>
              </a:rPr>
              <a:t>Adjusted model: </a:t>
            </a:r>
          </a:p>
          <a:p>
            <a:pPr>
              <a:spcBef>
                <a:spcPts val="1800"/>
              </a:spcBef>
              <a:buNone/>
            </a:pPr>
            <a:r>
              <a:rPr lang="en-GB" sz="2400" dirty="0">
                <a:latin typeface="Garamond" panose="02020404030301010803" pitchFamily="18" charset="0"/>
              </a:rPr>
              <a:t>	Disease(count) ~ C-section + Religion + Breastfed + Sex (child) + Education (mothers) + Child Age (in months) + BMI (mothers)+ Wealth Index</a:t>
            </a:r>
          </a:p>
          <a:p>
            <a:pPr>
              <a:spcBef>
                <a:spcPts val="1800"/>
              </a:spcBef>
              <a:buNone/>
            </a:pPr>
            <a:endParaRPr lang="en-GB" sz="2400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en-GB" sz="2400" i="1" dirty="0">
                <a:latin typeface="Garamond" panose="02020404030301010803" pitchFamily="18" charset="0"/>
              </a:rPr>
              <a:t>C-section: caesarean section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3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da-DK" sz="3200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Bar chart for disease (Poisson outcome)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CE0F03B-4199-47FD-9F9E-C72F1DE4E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948896"/>
              </p:ext>
            </p:extLst>
          </p:nvPr>
        </p:nvGraphicFramePr>
        <p:xfrm>
          <a:off x="457200" y="15240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576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da-DK" sz="3200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Bar chart for disease (Logistic outcome)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7000861-D77D-416A-8F75-E7D11D6E3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0336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210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817</Words>
  <Application>Microsoft Office PowerPoint</Application>
  <PresentationFormat>On-screen Show (4:3)</PresentationFormat>
  <Paragraphs>182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GungsuhChe</vt:lpstr>
      <vt:lpstr>Arial</vt:lpstr>
      <vt:lpstr>Calibri</vt:lpstr>
      <vt:lpstr>Garamond</vt:lpstr>
      <vt:lpstr>Vrinda</vt:lpstr>
      <vt:lpstr>Office Theme</vt:lpstr>
      <vt:lpstr>PowerPoint Presentation</vt:lpstr>
      <vt:lpstr>Background</vt:lpstr>
      <vt:lpstr>Objective</vt:lpstr>
      <vt:lpstr>Methodology (Study Design)</vt:lpstr>
      <vt:lpstr>Continued…</vt:lpstr>
      <vt:lpstr>Methodology (Statistical analysis)</vt:lpstr>
      <vt:lpstr>Methodology (Statistical analysis)</vt:lpstr>
      <vt:lpstr>Bar chart for disease (Poisson outcome)</vt:lpstr>
      <vt:lpstr>Bar chart for disease (Logistic outcome)</vt:lpstr>
      <vt:lpstr>Result  </vt:lpstr>
      <vt:lpstr>Adjusted Poisson model</vt:lpstr>
      <vt:lpstr>Result  </vt:lpstr>
      <vt:lpstr>Adjusted Logistic Model</vt:lpstr>
      <vt:lpstr>Key findings</vt:lpstr>
      <vt:lpstr>Limitation of our data</vt:lpstr>
      <vt:lpstr>Conclusion</vt:lpstr>
      <vt:lpstr>Acknowledgement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between type of delivery and childhood disease: evidence from multiple indicator cluster survey, Bangladesh</dc:title>
  <dc:creator>JUI</dc:creator>
  <cp:lastModifiedBy>Nayeem</cp:lastModifiedBy>
  <cp:revision>82</cp:revision>
  <dcterms:created xsi:type="dcterms:W3CDTF">2018-03-18T16:40:07Z</dcterms:created>
  <dcterms:modified xsi:type="dcterms:W3CDTF">2018-08-08T16:11:59Z</dcterms:modified>
</cp:coreProperties>
</file>